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4"/>
  </p:sldMasterIdLst>
  <p:notesMasterIdLst>
    <p:notesMasterId r:id="rId16"/>
  </p:notesMasterIdLst>
  <p:handoutMasterIdLst>
    <p:handoutMasterId r:id="rId17"/>
  </p:handoutMasterIdLst>
  <p:sldIdLst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8" r:id="rId13"/>
    <p:sldId id="267" r:id="rId14"/>
    <p:sldId id="269" r:id="rId15"/>
  </p:sldIdLst>
  <p:sldSz cx="12192000" cy="6858000"/>
  <p:notesSz cx="6858000" cy="9144000"/>
  <p:defaultTextStyle>
    <a:defPPr>
      <a:defRPr lang="it-IT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2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62"/>
    <p:restoredTop sz="94694"/>
  </p:normalViewPr>
  <p:slideViewPr>
    <p:cSldViewPr>
      <p:cViewPr varScale="1">
        <p:scale>
          <a:sx n="121" d="100"/>
          <a:sy n="121" d="100"/>
        </p:scale>
        <p:origin x="1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7AF82F7-3B33-6D48-9626-CABC5CBE1A55}" type="datetime1">
              <a:rPr lang="it-IT" altLang="x-none"/>
              <a:pPr/>
              <a:t>02/06/25</a:t>
            </a:fld>
            <a:endParaRPr lang="it-IT" altLang="x-non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3183107-877A-3843-B981-15C7FF01828C}" type="slidenum">
              <a:rPr lang="it-IT" altLang="x-none"/>
              <a:pPr/>
              <a:t>‹#›</a:t>
            </a:fld>
            <a:endParaRPr lang="it-IT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Click to edit Master text styles</a:t>
            </a:r>
          </a:p>
          <a:p>
            <a:pPr lvl="1"/>
            <a:r>
              <a:rPr lang="it-IT" noProof="0"/>
              <a:t>Second level</a:t>
            </a:r>
          </a:p>
          <a:p>
            <a:pPr lvl="2"/>
            <a:r>
              <a:rPr lang="it-IT" noProof="0"/>
              <a:t>Third level</a:t>
            </a:r>
          </a:p>
          <a:p>
            <a:pPr lvl="3"/>
            <a:r>
              <a:rPr lang="it-IT" noProof="0"/>
              <a:t>Fourth level</a:t>
            </a:r>
          </a:p>
          <a:p>
            <a:pPr lvl="4"/>
            <a:r>
              <a:rPr lang="it-IT" noProof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DBE5DE3-AADE-E24A-8400-E9BC47681F7D}" type="slidenum">
              <a:rPr lang="it-IT" altLang="x-none"/>
              <a:pPr/>
              <a:t>‹#›</a:t>
            </a:fld>
            <a:endParaRPr lang="it-IT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31800" y="1773239"/>
            <a:ext cx="11328400" cy="1584325"/>
          </a:xfrm>
        </p:spPr>
        <p:txBody>
          <a:bodyPr/>
          <a:lstStyle>
            <a:lvl1pPr>
              <a:defRPr sz="48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31800" y="3357564"/>
            <a:ext cx="11328400" cy="1900237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it-IT"/>
              <a:t>Fare clic per modificare lo stile del sottotitolo dello schema</a:t>
            </a:r>
            <a:endParaRPr lang="it-IT" dirty="0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13"/>
          </p:nvPr>
        </p:nvSpPr>
        <p:spPr>
          <a:xfrm>
            <a:off x="435909" y="5371909"/>
            <a:ext cx="11329577" cy="952691"/>
          </a:xfrm>
        </p:spPr>
        <p:txBody>
          <a:bodyPr/>
          <a:lstStyle>
            <a:lvl1pPr algn="l">
              <a:buNone/>
              <a:defRPr sz="1800"/>
            </a:lvl1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3874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88301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318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97600" y="1916114"/>
            <a:ext cx="5562600" cy="43211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47931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1126800"/>
            <a:ext cx="11379200" cy="579438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06400" y="1752600"/>
            <a:ext cx="5590117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06400" y="2438400"/>
            <a:ext cx="5590117" cy="3687763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93368" y="1752600"/>
            <a:ext cx="5592233" cy="639762"/>
          </a:xfrm>
        </p:spPr>
        <p:txBody>
          <a:bodyPr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93368" y="2438400"/>
            <a:ext cx="5592233" cy="3687763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buNone/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217226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7999" y="1125539"/>
            <a:ext cx="11355023" cy="719137"/>
          </a:xfrm>
        </p:spPr>
        <p:txBody>
          <a:bodyPr/>
          <a:lstStyle>
            <a:lvl1pPr>
              <a:defRPr sz="240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</p:spTree>
    <p:extLst>
      <p:ext uri="{BB962C8B-B14F-4D97-AF65-F5344CB8AC3E}">
        <p14:creationId xmlns:p14="http://schemas.microsoft.com/office/powerpoint/2010/main" val="206358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50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35114" y="1127797"/>
            <a:ext cx="4035287" cy="914400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766734" y="1126800"/>
            <a:ext cx="6993093" cy="499552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IT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35115" y="2133601"/>
            <a:ext cx="4035285" cy="3992563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22361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06400" y="4800600"/>
            <a:ext cx="11359085" cy="566738"/>
          </a:xfrm>
        </p:spPr>
        <p:txBody>
          <a:bodyPr/>
          <a:lstStyle>
            <a:lvl1pPr algn="l">
              <a:defRPr sz="2400" b="0">
                <a:solidFill>
                  <a:srgbClr val="00B2BD"/>
                </a:solidFill>
              </a:defRPr>
            </a:lvl1pPr>
          </a:lstStyle>
          <a:p>
            <a:r>
              <a:rPr lang="it-IT" dirty="0"/>
              <a:t>Fare clic per modificare stile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Trascinare l'immagine su un segnaposto o fare clic sull'icona per aggiungerla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06400" y="5367338"/>
            <a:ext cx="11359085" cy="804862"/>
          </a:xfrm>
        </p:spPr>
        <p:txBody>
          <a:bodyPr/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0160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6AFCF993-D11C-B448-A99B-84A5F27957B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rcRect/>
          <a:stretch/>
        </p:blipFill>
        <p:spPr>
          <a:xfrm>
            <a:off x="-6036" y="0"/>
            <a:ext cx="12192000" cy="6858000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31800" y="1125539"/>
            <a:ext cx="11328400" cy="71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 dirty="0"/>
              <a:t>Fare clic per modificare stile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916114"/>
            <a:ext cx="11328400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x-none"/>
              <a:t>Fare clic per modificare gli stili del testo dello schema</a:t>
            </a:r>
          </a:p>
          <a:p>
            <a:pPr lvl="1"/>
            <a:r>
              <a:rPr lang="it-IT" altLang="x-none"/>
              <a:t>Secondo livello</a:t>
            </a:r>
          </a:p>
          <a:p>
            <a:pPr lvl="2"/>
            <a:r>
              <a:rPr lang="it-IT" altLang="x-none"/>
              <a:t>Terzo livello</a:t>
            </a:r>
          </a:p>
          <a:p>
            <a:pPr lvl="3"/>
            <a:r>
              <a:rPr lang="it-IT" altLang="x-none"/>
              <a:t>Quarto livello</a:t>
            </a:r>
          </a:p>
          <a:p>
            <a:pPr lvl="4"/>
            <a:r>
              <a:rPr lang="it-IT" altLang="x-none"/>
              <a:t>Quinto livello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47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</p:sldLayoutIdLst>
  <p:hf hdr="0" ft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B2BD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accent2"/>
          </a:solidFill>
          <a:latin typeface="Times New Roman" pitchFamily="-112" charset="-52"/>
          <a:ea typeface="ＭＳ Ｐゴシック" pitchFamily="-112" charset="-128"/>
          <a:cs typeface="ＭＳ Ｐゴシック" pitchFamily="-11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>
          <a:solidFill>
            <a:schemeClr val="accent2"/>
          </a:solidFill>
          <a:latin typeface="Times New Roman" pitchFamily="-112" charset="-5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pitchFamily="-112" charset="-128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ＭＳ Ｐゴシック" pitchFamily="-112" charset="-128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  <a:ea typeface="ＭＳ Ｐゴシック" pitchFamily="-112" charset="-128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  <a:ea typeface="ＭＳ Ｐゴシック" pitchFamily="-112" charset="-128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7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www.nonlinearbenchmark.org/benchmarks/emp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7.xml"/><Relationship Id="rId7" Type="http://schemas.openxmlformats.org/officeDocument/2006/relationships/image" Target="../media/image23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emf"/><Relationship Id="rId5" Type="http://schemas.openxmlformats.org/officeDocument/2006/relationships/image" Target="../media/image21.emf"/><Relationship Id="rId4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27.png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CH" altLang="x-none" sz="4400" dirty="0" err="1">
                <a:solidFill>
                  <a:srgbClr val="00B2BD"/>
                </a:solidFill>
                <a:ea typeface="ＭＳ Ｐゴシック" charset="-128"/>
              </a:rPr>
              <a:t>Regression</a:t>
            </a:r>
            <a: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  <a:t> </a:t>
            </a:r>
            <a:r>
              <a:rPr lang="fr-CH" altLang="x-none" sz="4400" dirty="0" err="1">
                <a:solidFill>
                  <a:srgbClr val="00B2BD"/>
                </a:solidFill>
                <a:ea typeface="ＭＳ Ｐゴシック" charset="-128"/>
              </a:rPr>
              <a:t>with</a:t>
            </a:r>
            <a: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  <a:t> </a:t>
            </a:r>
            <a:r>
              <a:rPr lang="fr-CH" altLang="x-none" sz="4400" dirty="0" err="1">
                <a:solidFill>
                  <a:srgbClr val="00B2BD"/>
                </a:solidFill>
                <a:ea typeface="ＭＳ Ｐゴシック" charset="-128"/>
              </a:rPr>
              <a:t>Feed-Forward</a:t>
            </a:r>
            <a: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  <a:t> Neural Networks</a:t>
            </a:r>
            <a:br>
              <a:rPr lang="fr-CH" altLang="x-none" sz="4400" dirty="0">
                <a:solidFill>
                  <a:srgbClr val="00B2BD"/>
                </a:solidFill>
                <a:ea typeface="ＭＳ Ｐゴシック" charset="-128"/>
              </a:rPr>
            </a:br>
            <a:endParaRPr lang="x-none" altLang="x-none" sz="4400">
              <a:solidFill>
                <a:srgbClr val="00B2BD"/>
              </a:solidFill>
              <a:ea typeface="ＭＳ Ｐゴシック" charset="-128"/>
            </a:endParaRPr>
          </a:p>
        </p:txBody>
      </p:sp>
      <p:sp>
        <p:nvSpPr>
          <p:cNvPr id="16387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x-none" dirty="0">
                <a:ea typeface="ＭＳ Ｐゴシック" charset="-128"/>
              </a:rPr>
              <a:t>Exercises in PyTorch</a:t>
            </a:r>
            <a:endParaRPr lang="x-none" altLang="x-none">
              <a:ea typeface="ＭＳ Ｐゴシック" charset="-128"/>
            </a:endParaRPr>
          </a:p>
        </p:txBody>
      </p:sp>
      <p:sp>
        <p:nvSpPr>
          <p:cNvPr id="16390" name="Segnaposto testo 5"/>
          <p:cNvSpPr>
            <a:spLocks noGrp="1"/>
          </p:cNvSpPr>
          <p:nvPr>
            <p:ph type="body" sz="quarter" idx="13"/>
          </p:nvPr>
        </p:nvSpPr>
        <p:spPr>
          <a:xfrm>
            <a:off x="431800" y="5372100"/>
            <a:ext cx="11328400" cy="952500"/>
          </a:xfrm>
        </p:spPr>
        <p:txBody>
          <a:bodyPr/>
          <a:lstStyle/>
          <a:p>
            <a:r>
              <a:rPr lang="it-IT" altLang="x-none">
                <a:ea typeface="ＭＳ Ｐゴシック" charset="-128"/>
              </a:rPr>
              <a:t>Nome e cognome relatore/i, funzione e settore SUPSI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320BA-0AF8-21B4-FC27-C8AFF373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Feed-forward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CB80A-A993-DB10-61E7-78663C7A2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ignore all physics and fit a feed-forward neural network instead: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Train it yourself!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pic>
        <p:nvPicPr>
          <p:cNvPr id="5" name="Picture 4" descr="\documentclass{article}&#10;\usepackage{amsmath}&#10;\usepackage{amsfonts}&#10;&#10;\pagestyle{empty}&#10;&#10;\begin{document}&#10;&#10;\begin{equation*}&#10;\tau(t) = \mathrm{FF}(\ddot q, \dot q)&#10;\end{equation*}&#10;&#10;\end{document}" title="IguanaTex Bitmap Display">
            <a:extLst>
              <a:ext uri="{FF2B5EF4-FFF2-40B4-BE49-F238E27FC236}">
                <a16:creationId xmlns:a16="http://schemas.microsoft.com/office/drawing/2014/main" id="{9E5CEFB8-F9D6-E813-1846-15AB542A4B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320136" y="1957336"/>
            <a:ext cx="1584176" cy="247528"/>
          </a:xfrm>
          <a:prstGeom prst="rect">
            <a:avLst/>
          </a:prstGeom>
        </p:spPr>
      </p:pic>
      <p:pic>
        <p:nvPicPr>
          <p:cNvPr id="12" name="Picture 11" descr="A graph of a network model&#10;&#10;AI-generated content may be incorrect.">
            <a:extLst>
              <a:ext uri="{FF2B5EF4-FFF2-40B4-BE49-F238E27FC236}">
                <a16:creationId xmlns:a16="http://schemas.microsoft.com/office/drawing/2014/main" id="{AF71B8DF-7993-193E-3101-9C2AD178A5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8048" y="2331229"/>
            <a:ext cx="3888432" cy="352086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3555090-D028-D456-30F4-C24F2E4848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800" y="2492896"/>
            <a:ext cx="4584080" cy="310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06641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AC23D-D03A-7297-D67F-93C48007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0E314-47C7-D355-AB68-4BC021CAD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Physics-inspired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E116-CC71-ADAA-EDEE-DDF26D969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trust Newton’s law, but nothing else: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Train it yourself!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endParaRPr lang="en-CH" dirty="0"/>
          </a:p>
          <a:p>
            <a:endParaRPr lang="en-CH" dirty="0"/>
          </a:p>
        </p:txBody>
      </p:sp>
      <p:pic>
        <p:nvPicPr>
          <p:cNvPr id="9" name="Picture 8" descr="\documentclass{article}&#10;\usepackage{amsmath}&#10;\usepackage{amsfonts}&#10;&#10;\pagestyle{empty}&#10;&#10;\begin{document}&#10;&#10;$$\tau(t) = M \ddot q + \mathrm{FF}(\dot q)$$&#10;&#10;\end{document}" title="IguanaTex Bitmap Display">
            <a:extLst>
              <a:ext uri="{FF2B5EF4-FFF2-40B4-BE49-F238E27FC236}">
                <a16:creationId xmlns:a16="http://schemas.microsoft.com/office/drawing/2014/main" id="{C89B8B92-ED29-FF9C-73E8-09B47255DF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583832" y="1933389"/>
            <a:ext cx="2082800" cy="254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7B4867E-2510-57F7-7719-05B2FDC3A0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25" y="2458663"/>
            <a:ext cx="6043935" cy="32737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68F59D-6769-4DC4-2B14-3796F92658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080" y="2400021"/>
            <a:ext cx="4176464" cy="333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213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5F9FC-F866-BB65-58D8-D66B45F39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2D regression on synthetic data (</a:t>
            </a:r>
            <a:r>
              <a:rPr lang="en-US"/>
              <a:t>synthetic_2d </a:t>
            </a:r>
            <a:r>
              <a:rPr lang="en-US" dirty="0"/>
              <a:t>folder)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05CF2-6073-6C99-1D2C-B5E2D56EC1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Consider the 2D function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Training and test datasets: 500 points uniformly sampled in the domain.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Additive noise with standard deviation 0.1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pic>
        <p:nvPicPr>
          <p:cNvPr id="15" name="Picture 14" descr="\documentclass{article}&#10;\usepackage{amsmath}&#10;\usepackage{amsfonts}&#10;&#10;\pagestyle{empty}&#10;&#10;\begin{document}&#10;&#10;% $$f : \mathbb{R}^2 \rightarrow \mathbb{R}; \qquad x \rightarrow 2\sin (x_1) - 3\cos (x_2)$$&#10;&#10;$$ f(x) = 2\sin (x_1) - 3\cos (x_2) $$&#10;$$ x \in [-2, 2]^2 \subset \mathbb{R}^2$$&#10;&#10;\end{document}" title="IguanaTex Bitmap Display">
            <a:extLst>
              <a:ext uri="{FF2B5EF4-FFF2-40B4-BE49-F238E27FC236}">
                <a16:creationId xmlns:a16="http://schemas.microsoft.com/office/drawing/2014/main" id="{80CC267D-3EC5-EA07-1A32-744B63959DF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348484" y="2564904"/>
            <a:ext cx="2880320" cy="683466"/>
          </a:xfrm>
          <a:prstGeom prst="rect">
            <a:avLst/>
          </a:prstGeom>
        </p:spPr>
      </p:pic>
      <p:pic>
        <p:nvPicPr>
          <p:cNvPr id="29" name="Picture 28" descr="\documentclass{article}&#10;\usepackage{amsmath}&#10;\usepackage{amsfonts}&#10;&#10;\pagestyle{empty}&#10;&#10;\begin{document}&#10;&#10;\begin{equation*}&#10;f : \mathbb{R}^2 \rightarrow \mathbb{R}&#10;\end{equation*}&#10;&#10;\end{document}" title="IguanaTex Bitmap Display">
            <a:extLst>
              <a:ext uri="{FF2B5EF4-FFF2-40B4-BE49-F238E27FC236}">
                <a16:creationId xmlns:a16="http://schemas.microsoft.com/office/drawing/2014/main" id="{01ED47AF-BE2A-E7E9-9716-0E6F20B51B3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143672" y="1916114"/>
            <a:ext cx="1219200" cy="2794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632B98A-5FA7-9C26-A837-54245EF6E6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40676" y="1628800"/>
            <a:ext cx="3600400" cy="3720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5244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804E7-0721-7149-948A-85259177F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Feed-forward neural network model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6E4D8950-C0BF-A6A6-09C7-4106EAE27F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375920" y="1284628"/>
            <a:ext cx="4807663" cy="4894329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7F13347-09B8-E160-C192-94DD0224C3C6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1800" y="1916114"/>
                <a:ext cx="6116866" cy="432117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 vert="horz" wrap="square" lIns="0" tIns="0" rIns="0" bIns="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  <a:cs typeface="ＭＳ Ｐゴシック" pitchFamily="-112" charset="-128"/>
                  </a:defRPr>
                </a:lvl1pPr>
                <a:lvl2pPr marL="742950" indent="-28575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2pPr>
                <a:lvl3pPr marL="1143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•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3pPr>
                <a:lvl4pPr marL="1600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–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4pPr>
                <a:lvl5pPr marL="20574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5pPr>
                <a:lvl6pPr marL="25146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6pPr>
                <a:lvl7pPr marL="29718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7pPr>
                <a:lvl8pPr marL="34290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8pPr>
                <a:lvl9pPr marL="3886200" indent="-228600" algn="l" rtl="0" eaLnBrk="1" fontAlgn="base" hangingPunct="1">
                  <a:spcBef>
                    <a:spcPct val="20000"/>
                  </a:spcBef>
                  <a:spcAft>
                    <a:spcPct val="0"/>
                  </a:spcAft>
                  <a:buChar char="»"/>
                  <a:defRPr sz="1800">
                    <a:solidFill>
                      <a:schemeClr val="tx1"/>
                    </a:solidFill>
                    <a:latin typeface="+mn-lt"/>
                    <a:ea typeface="ＭＳ Ｐゴシック" pitchFamily="-112" charset="-128"/>
                  </a:defRPr>
                </a:lvl9pPr>
              </a:lstStyle>
              <a:p>
                <a:r>
                  <a:rPr lang="en-US" kern="0" dirty="0"/>
                  <a:t>2 inputs, 1 output - this is the structure of </a:t>
                </a:r>
                <a14:m>
                  <m:oMath xmlns:m="http://schemas.openxmlformats.org/officeDocument/2006/math"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kern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kern="0" dirty="0"/>
              </a:p>
              <a:p>
                <a:r>
                  <a:rPr lang="en-US" kern="0" dirty="0"/>
                  <a:t>2 hidden layers with [16, 8] neurons</a:t>
                </a:r>
              </a:p>
              <a:p>
                <a:r>
                  <a:rPr lang="en-US" kern="0" dirty="0"/>
                  <a:t>tanh non-linearities</a:t>
                </a:r>
              </a:p>
              <a:p>
                <a:pPr marL="0" indent="0">
                  <a:buFontTx/>
                  <a:buNone/>
                </a:pPr>
                <a:endParaRPr lang="en-US" kern="0" dirty="0"/>
              </a:p>
              <a:p>
                <a:pPr marL="0" indent="0">
                  <a:buFontTx/>
                  <a:buNone/>
                </a:pPr>
                <a:endParaRPr lang="en-US" kern="0" dirty="0"/>
              </a:p>
              <a:p>
                <a:pPr marL="0" indent="0">
                  <a:buFontTx/>
                  <a:buNone/>
                </a:pPr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97F13347-09B8-E160-C192-94DD0224C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1800" y="1916114"/>
                <a:ext cx="6116866" cy="4321175"/>
              </a:xfrm>
              <a:prstGeom prst="rect">
                <a:avLst/>
              </a:prstGeom>
              <a:blipFill>
                <a:blip r:embed="rId3"/>
                <a:stretch>
                  <a:fillRect l="-2075" t="-1754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FAA26D3D-D897-4be2-8F04-BA451C77F1D7}">
                  <ma14:placeholderFlag xmlns:ma14="http://schemas.microsoft.com/office/mac/drawingml/2011/main" xmlns="" val="1"/>
                </a:ext>
              </a:extLst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Picture 19" descr="A picture containing chart&#10;&#10;Description automatically generated">
            <a:extLst>
              <a:ext uri="{FF2B5EF4-FFF2-40B4-BE49-F238E27FC236}">
                <a16:creationId xmlns:a16="http://schemas.microsoft.com/office/drawing/2014/main" id="{C9EC537F-D1C5-9BBC-10B7-32B245F7D3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060848"/>
            <a:ext cx="1697177" cy="841053"/>
          </a:xfrm>
          <a:prstGeom prst="rect">
            <a:avLst/>
          </a:prstGeom>
        </p:spPr>
      </p:pic>
      <p:sp>
        <p:nvSpPr>
          <p:cNvPr id="21" name="Isosceles Triangle 24">
            <a:extLst>
              <a:ext uri="{FF2B5EF4-FFF2-40B4-BE49-F238E27FC236}">
                <a16:creationId xmlns:a16="http://schemas.microsoft.com/office/drawing/2014/main" id="{70B74A45-9947-2966-FE8C-6778609000ED}"/>
              </a:ext>
            </a:extLst>
          </p:cNvPr>
          <p:cNvSpPr/>
          <p:nvPr/>
        </p:nvSpPr>
        <p:spPr>
          <a:xfrm rot="16200000">
            <a:off x="8421504" y="2111608"/>
            <a:ext cx="896357" cy="794837"/>
          </a:xfrm>
          <a:prstGeom prst="triangle">
            <a:avLst>
              <a:gd name="adj" fmla="val 4947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D5CCF408-6AA1-6F29-478B-FCD446C591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839416" y="3647735"/>
            <a:ext cx="3846736" cy="213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453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AE7B4-6CB6-3ABE-5938-867583A2D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125539"/>
            <a:ext cx="4584080" cy="719137"/>
          </a:xfrm>
        </p:spPr>
        <p:txBody>
          <a:bodyPr/>
          <a:lstStyle/>
          <a:p>
            <a:r>
              <a:rPr lang="en-CH" dirty="0"/>
              <a:t>Model training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B83810-1EB9-EBC1-02D0-F95DAFAD6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1844676"/>
            <a:ext cx="4248472" cy="346626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D758A9-DDCF-C472-543A-77E7A1B04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384" y="1844676"/>
            <a:ext cx="5268219" cy="216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27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B37C-6113-EED2-058E-0505CCF59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1052736"/>
            <a:ext cx="11328400" cy="719137"/>
          </a:xfrm>
        </p:spPr>
        <p:txBody>
          <a:bodyPr/>
          <a:lstStyle/>
          <a:p>
            <a:r>
              <a:rPr lang="en-CH" kern="0" dirty="0"/>
              <a:t>Model evaluation</a:t>
            </a:r>
            <a:endParaRPr lang="en-CH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8249AE-A792-8844-978A-35D4858BE9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9076294" y="1266402"/>
            <a:ext cx="2580692" cy="20196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95D232C-CB44-6982-EE87-9F005982651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65670" y="1199843"/>
            <a:ext cx="2969424" cy="23839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447361-1382-758F-863C-EF6F4421EF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36360" y="3654664"/>
            <a:ext cx="2621112" cy="24512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1DD11E5-2088-AE16-D69D-7AF3CF055C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583746"/>
            <a:ext cx="2772777" cy="259306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C9E5B0C4-5B6B-65BD-FC4E-71A373CD028A}"/>
              </a:ext>
            </a:extLst>
          </p:cNvPr>
          <p:cNvSpPr txBox="1">
            <a:spLocks/>
          </p:cNvSpPr>
          <p:nvPr/>
        </p:nvSpPr>
        <p:spPr bwMode="auto">
          <a:xfrm>
            <a:off x="431799" y="1916114"/>
            <a:ext cx="5566099" cy="432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9pPr>
          </a:lstStyle>
          <a:p>
            <a:pPr marL="0" indent="0">
              <a:buNone/>
            </a:pPr>
            <a:r>
              <a:rPr lang="en-US" kern="0" dirty="0"/>
              <a:t>It is common to inspect, on the test dataset:</a:t>
            </a:r>
          </a:p>
          <a:p>
            <a:pPr marL="0" indent="0">
              <a:buNone/>
            </a:pPr>
            <a:endParaRPr lang="en-US" kern="0" dirty="0"/>
          </a:p>
          <a:p>
            <a:r>
              <a:rPr lang="en-US" kern="0" dirty="0"/>
              <a:t>Predictions and residuals vs measured y (top left)</a:t>
            </a:r>
          </a:p>
          <a:p>
            <a:r>
              <a:rPr lang="en-US" kern="0" dirty="0"/>
              <a:t>Histogram of residuals (top right)</a:t>
            </a:r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In this toy example:</a:t>
            </a:r>
          </a:p>
          <a:p>
            <a:r>
              <a:rPr lang="en-US" kern="0" dirty="0"/>
              <a:t>The input is only 2D. We can visualize the learned function (bottom left)</a:t>
            </a:r>
          </a:p>
          <a:p>
            <a:r>
              <a:rPr lang="en-US" kern="0" dirty="0"/>
              <a:t>The true function is known. We can visualize also visualize it in 2D (bottom right)</a:t>
            </a:r>
          </a:p>
          <a:p>
            <a:endParaRPr lang="en-US" kern="0" dirty="0"/>
          </a:p>
          <a:p>
            <a:pPr marL="0" indent="0">
              <a:buNone/>
            </a:pPr>
            <a:endParaRPr lang="en-US" kern="0" dirty="0"/>
          </a:p>
          <a:p>
            <a:pPr marL="0" indent="0">
              <a:buNone/>
            </a:pPr>
            <a:r>
              <a:rPr lang="en-US" kern="0" dirty="0"/>
              <a:t>Everything seems to work well!</a:t>
            </a:r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endParaRPr lang="en-US" kern="0" dirty="0"/>
          </a:p>
          <a:p>
            <a:pPr marL="0" indent="0">
              <a:buFontTx/>
              <a:buNone/>
            </a:pPr>
            <a:r>
              <a:rPr lang="en-US" kern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24556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12FC-A623-9199-D5BA-85AA4F35D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Inverse Dynamical Modeling on the EMPS benchmark (emps folder)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28C5DF9-78EE-175B-ED6D-B98D53065B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CH" dirty="0"/>
                  <a:t>Real dataset from a (simple) mechanical system: the </a:t>
                </a:r>
                <a:r>
                  <a:rPr lang="en-GB" dirty="0">
                    <a:hlinkClick r:id="rId4"/>
                  </a:rPr>
                  <a:t>Electro-Mechanical Positioning System</a:t>
                </a: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Prismatic joint, 1-DoF mechanical system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measured position (m)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GB" dirty="0"/>
                  <a:t> known applied force (N)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: unknown friction (N)</a:t>
                </a:r>
              </a:p>
              <a:p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GB" dirty="0"/>
                  <a:t>: unknown mass (kg)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: force measurement bias (N)</a:t>
                </a:r>
              </a:p>
              <a:p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want an inverse dynamical model (IDM):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CH" dirty="0"/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928C5DF9-78EE-175B-ED6D-B98D53065B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1345" t="-1754" b="-175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1671B2E-A611-1025-9A46-6156CB906C1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74079" y="2348880"/>
            <a:ext cx="4824536" cy="3279351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&#10;\pagestyle{empty}&#10;&#10;\begin{document}&#10;&#10;\begin{equation*}&#10;M \ddot q(t) = \tau(t) - \tau_{f}(t) - b &#10;\end{equation*}&#10;&#10;\end{document}" title="IguanaTex Bitmap Display">
            <a:extLst>
              <a:ext uri="{FF2B5EF4-FFF2-40B4-BE49-F238E27FC236}">
                <a16:creationId xmlns:a16="http://schemas.microsoft.com/office/drawing/2014/main" id="{136F45A0-9258-474F-CE9F-E9B0C9D858E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415480" y="3126859"/>
            <a:ext cx="2911541" cy="302141"/>
          </a:xfrm>
          <a:prstGeom prst="rect">
            <a:avLst/>
          </a:prstGeom>
        </p:spPr>
      </p:pic>
      <p:pic>
        <p:nvPicPr>
          <p:cNvPr id="14" name="Picture 13" descr="\documentclass{article}&#10;\usepackage{amsmath}&#10;\usepackage{amsfonts}&#10;&#10;\pagestyle{empty}&#10;&#10;\begin{document}&#10;&#10;\begin{equation*}&#10;q(t), \dot q(t), \ddot q(t) \rightarrow \tau(t)&#10;\end{equation*}&#10;&#10;\end{document}" title="IguanaTex Bitmap Display">
            <a:extLst>
              <a:ext uri="{FF2B5EF4-FFF2-40B4-BE49-F238E27FC236}">
                <a16:creationId xmlns:a16="http://schemas.microsoft.com/office/drawing/2014/main" id="{98A9CFFD-E35A-7882-3404-2B8602DAB3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5015880" y="5877272"/>
            <a:ext cx="2489834" cy="279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8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DE05C-5ED9-4D0D-5B0A-04CDA057F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Training and test datasets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E10D59-1EBD-19D9-2D4A-1DE2BD7C1F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5400" y="1562780"/>
            <a:ext cx="4536504" cy="447364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570D84A-4F7F-1BD3-7F57-7496A04D79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24420" y="1562780"/>
            <a:ext cx="4536504" cy="447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919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8A7A-507D-8508-A2AE-7F2F5CE28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Linear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094BF-871F-B67C-D016-D4E1A01EE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assume a linear friction model:                       </a:t>
            </a:r>
          </a:p>
          <a:p>
            <a:pPr marL="0" indent="0">
              <a:buNone/>
            </a:pPr>
            <a:r>
              <a:rPr lang="en-CH" dirty="0"/>
              <a:t>Then, the IDM is:                                                 . We can fit the IDM with a </a:t>
            </a:r>
            <a:r>
              <a:rPr lang="en-CH" b="1" dirty="0"/>
              <a:t>linear regression</a:t>
            </a:r>
            <a:r>
              <a:rPr lang="en-CH" dirty="0"/>
              <a:t>:</a:t>
            </a:r>
          </a:p>
          <a:p>
            <a:pPr marL="0" indent="0">
              <a:buNone/>
            </a:pPr>
            <a:endParaRPr lang="en-CH" dirty="0"/>
          </a:p>
          <a:p>
            <a:pPr marL="0" indent="0">
              <a:buNone/>
            </a:pPr>
            <a:r>
              <a:rPr lang="en-CH" dirty="0"/>
              <a:t> </a:t>
            </a:r>
          </a:p>
        </p:txBody>
      </p:sp>
      <p:pic>
        <p:nvPicPr>
          <p:cNvPr id="6" name="Picture 5" descr="\documentclass{article}&#10;\usepackage{amsmath}&#10;\usepackage{amsfonts}&#10;&#10;\pagestyle{empty}&#10;&#10;\begin{document}&#10;&#10;\begin{equation*}&#10;\tau_{f} = -F_v \dot q(t)&#10;\end{equation*}&#10;&#10;\end{document}" title="IguanaTex Bitmap Display">
            <a:extLst>
              <a:ext uri="{FF2B5EF4-FFF2-40B4-BE49-F238E27FC236}">
                <a16:creationId xmlns:a16="http://schemas.microsoft.com/office/drawing/2014/main" id="{87B6F4CD-A61C-492D-7942-C0BDB92F8D8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007768" y="1898527"/>
            <a:ext cx="1454744" cy="280740"/>
          </a:xfrm>
          <a:prstGeom prst="rect">
            <a:avLst/>
          </a:prstGeom>
        </p:spPr>
      </p:pic>
      <p:pic>
        <p:nvPicPr>
          <p:cNvPr id="9" name="Picture 8" descr="\documentclass{article}&#10;\usepackage{amsmath}&#10;\usepackage{amsfonts}&#10;&#10;\pagestyle{empty}&#10;&#10;\begin{document}&#10;&#10;\begin{equation*}&#10;\tau(t) = M\ddot q(t) + F_v \dot q(t) + b&#10;\end{equation*}&#10;&#10;\end{document}" title="IguanaTex Bitmap Display">
            <a:extLst>
              <a:ext uri="{FF2B5EF4-FFF2-40B4-BE49-F238E27FC236}">
                <a16:creationId xmlns:a16="http://schemas.microsoft.com/office/drawing/2014/main" id="{293AEDE0-02E0-6903-1EFD-7CD75A7A05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207568" y="2250705"/>
            <a:ext cx="3024336" cy="267640"/>
          </a:xfrm>
          <a:prstGeom prst="rect">
            <a:avLst/>
          </a:prstGeom>
        </p:spPr>
      </p:pic>
      <p:pic>
        <p:nvPicPr>
          <p:cNvPr id="12" name="Picture 11" descr="\documentclass{article}&#10;\usepackage{amsmath}&#10;\usepackage{amsfonts}&#10;&#10;\pagestyle{empty}&#10;&#10;\begin{document}&#10;&#10;$$ \tau(t) = \phi(t) \theta, \qquad \phi(t) = [\ddot q(t)\, \dot q(t)\, 1], \qquad \theta = [M\, F_v\,  b]^\top$$&#10;&#10;\end{document}" title="IguanaTex Bitmap Display">
            <a:extLst>
              <a:ext uri="{FF2B5EF4-FFF2-40B4-BE49-F238E27FC236}">
                <a16:creationId xmlns:a16="http://schemas.microsoft.com/office/drawing/2014/main" id="{5DB574CD-B20D-7217-93DA-8A672B69B4F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2927648" y="2671323"/>
            <a:ext cx="5544616" cy="28074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33E936A-4A08-1A19-F132-601C3E16C2A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13756" y="3296698"/>
            <a:ext cx="7772400" cy="30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0694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36190-4084-1BFC-6BC9-AA2FAE867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Linear model with static friction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B576C-D2F3-6646-2F68-FCC9754B6F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H" dirty="0"/>
              <a:t>We use a more sophisticated friction model: </a:t>
            </a:r>
            <a:br>
              <a:rPr lang="en-CH" dirty="0"/>
            </a:br>
            <a:br>
              <a:rPr lang="en-CH" dirty="0"/>
            </a:br>
            <a:endParaRPr lang="en-CH" dirty="0"/>
          </a:p>
        </p:txBody>
      </p:sp>
      <p:pic>
        <p:nvPicPr>
          <p:cNvPr id="5" name="Picture 4" descr="\documentclass{article}&#10;\usepackage{amsmath}&#10;\usepackage{amsfonts}&#10;&#10;\pagestyle{empty}&#10;&#10;\begin{document}&#10;&#10;\begin{equation*}&#10;\tau_{f}(t) = -F_v \dot q(t) - F_c \text{sign}(\dot q(t))&#10;\end{equation*}&#10;&#10;\end{document}" title="IguanaTex Bitmap Display">
            <a:extLst>
              <a:ext uri="{FF2B5EF4-FFF2-40B4-BE49-F238E27FC236}">
                <a16:creationId xmlns:a16="http://schemas.microsoft.com/office/drawing/2014/main" id="{A3E70E4C-6CDF-2456-5AF2-0B3BFEA9C39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015880" y="1916114"/>
            <a:ext cx="3096344" cy="258029"/>
          </a:xfrm>
          <a:prstGeom prst="rect">
            <a:avLst/>
          </a:prstGeom>
        </p:spPr>
      </p:pic>
      <p:pic>
        <p:nvPicPr>
          <p:cNvPr id="10" name="Picture 9" descr="\documentclass{article}&#10;\usepackage{amsmath}&#10;\usepackage{amsfonts}&#10;&#10;\pagestyle{empty}&#10;&#10;\begin{document}&#10;&#10;\begin{equation*}&#10;\tau(t) = \phi(t) \theta, \qquad \phi(t) = [\ddot q(t)\, \dot q(t)\, \text{sign}(q(t))\, 1], \qquad \theta = [M\, F_v\, F_c\, b]^\top&#10;\end{equation*}&#10;&#10;\end{document}" title="IguanaTex Bitmap Display">
            <a:extLst>
              <a:ext uri="{FF2B5EF4-FFF2-40B4-BE49-F238E27FC236}">
                <a16:creationId xmlns:a16="http://schemas.microsoft.com/office/drawing/2014/main" id="{AA2D549F-7F82-C910-9397-9160901450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2063552" y="2348880"/>
            <a:ext cx="7416800" cy="304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485F77-F26C-50CE-20E8-82DE6BD6C9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85752" y="2897222"/>
            <a:ext cx="7772400" cy="309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3216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"/>
  <p:tag name="ORIGINALWIDTH" val="118"/>
  <p:tag name="OUTPUTTYPE" val="PDF"/>
  <p:tag name="IGUANATEXVERSION" val="160"/>
  <p:tag name="LATEXADDIN" val="\documentclass{article}&#10;\usepackage{amsmath}&#10;\usepackage{amsfonts}&#10;&#10;\pagestyle{empty}&#10;&#10;\begin{document}&#10;&#10;% $$f : \mathbb{R}^2 \rightarrow \mathbb{R}; \qquad x \rightarrow 2\sin (x_1) - 3\cos (x_2)$$&#10;&#10;$$ f(x) = 2\sin (x_1) - 3\cos (x_2) $$&#10;$$ x \in [-2, 2]^2 \subset \mathbb{R}^2$$&#10;&#10;\end{document}"/>
  <p:tag name="IGUANATEXSIZE" val="18"/>
  <p:tag name="IGUANATEXCURSOR" val="259"/>
  <p:tag name="TRANSPARENCY" val="True"/>
  <p:tag name="LATEXENGINEID" val="0"/>
  <p:tag name="TEMPFOLDER" val="/Users/marco.forgione/Library/Containers/com.microsoft.Powerpoint/Data/tmp/TemporaryItems/"/>
  <p:tag name="LATEXFORMHEIGHT" val="434"/>
  <p:tag name="LATEXFORMWIDTH" val="888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64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(t) = \mathrm{FF}(\ddot q, \dot q)&#10;\end{equation*}&#10;&#10;\end{document}"/>
  <p:tag name="IGUANATEXSIZE" val="18"/>
  <p:tag name="IGUANATEXCURSOR" val="16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2"/>
  <p:tag name="OUTPUTTYPE" val="PDF"/>
  <p:tag name="IGUANATEXVERSION" val="160"/>
  <p:tag name="LATEXADDIN" val="\documentclass{article}&#10;\usepackage{amsmath}&#10;\usepackage{amsfonts}&#10;&#10;\pagestyle{empty}&#10;&#10;\begin{document}&#10;&#10;$$\tau(t) = M \ddot q + \mathrm{FF}(\dot q)$$&#10;&#10;\end{document}"/>
  <p:tag name="IGUANATEXSIZE" val="20"/>
  <p:tag name="IGUANATEXCURSOR" val="11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48"/>
  <p:tag name="OUTPUTTYPE" val="PDF"/>
  <p:tag name="IGUANATEXVERSION" val="160"/>
  <p:tag name="LATEXADDIN" val="\documentclass{article}&#10;\usepackage{amsmath}&#10;\usepackage{amsfonts}&#10;&#10;\pagestyle{empty}&#10;&#10;\begin{document}&#10;&#10;\begin{equation*}&#10;f : \mathbb{R}^2 \rightarrow \mathbb{R}&#10;\end{equation*}&#10;&#10;\end{document}"/>
  <p:tag name="IGUANATEXSIZE" val="20"/>
  <p:tag name="IGUANATEXCURSOR" val="16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06"/>
  <p:tag name="OUTPUTTYPE" val="PDF"/>
  <p:tag name="IGUANATEXVERSION" val="160"/>
  <p:tag name="LATEXADDIN" val="\documentclass{article}&#10;\usepackage{amsmath}&#10;\usepackage{amsfonts}&#10;&#10;\pagestyle{empty}&#10;&#10;\begin{document}&#10;&#10;\begin{equation*}&#10;M \ddot q(t) = \tau(t) - \tau_{f}(t) - b &#10;\end{equation*}&#10;&#10;\end{document}"/>
  <p:tag name="IGUANATEXSIZE" val="18"/>
  <p:tag name="IGUANATEXCURSOR" val="16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89"/>
  <p:tag name="OUTPUTTYPE" val="PDF"/>
  <p:tag name="IGUANATEXVERSION" val="160"/>
  <p:tag name="LATEXADDIN" val="\documentclass{article}&#10;\usepackage{amsmath}&#10;\usepackage{amsfonts}&#10;&#10;\pagestyle{empty}&#10;&#10;\begin{document}&#10;&#10;\begin{equation*}&#10;q(t), \dot q(t), \ddot q(t) \rightarrow \tau(t)&#10;\end{equation*}&#10;&#10;\end{document}"/>
  <p:tag name="IGUANATEXSIZE" val="18"/>
  <p:tag name="IGUANATEXCURSOR" val="17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57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_{f} = -F_v \dot q(t)&#10;\end{equation*}&#10;&#10;\end{document}"/>
  <p:tag name="IGUANATEXSIZE" val="18"/>
  <p:tag name="IGUANATEXCURSOR" val="12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"/>
  <p:tag name="ORIGINALWIDTH" val="113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(t) = M\ddot q(t) + F_v \dot q(t) + b&#10;\end{equation*}&#10;&#10;\end{document}"/>
  <p:tag name="IGUANATEXSIZE" val="18"/>
  <p:tag name="IGUANATEXCURSOR" val="12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37"/>
  <p:tag name="OUTPUTTYPE" val="PDF"/>
  <p:tag name="IGUANATEXVERSION" val="160"/>
  <p:tag name="LATEXADDIN" val="\documentclass{article}&#10;\usepackage{amsmath}&#10;\usepackage{amsfonts}&#10;&#10;\pagestyle{empty}&#10;&#10;\begin{document}&#10;&#10;$$ \tau(t) = \phi(t) \theta, \qquad \phi(t) = [\ddot q(t)\, \dot q(t)\, 1], \qquad \theta = [M\, F_v\,  b]^\top$$&#10;&#10;\end{document}"/>
  <p:tag name="IGUANATEXSIZE" val="18"/>
  <p:tag name="IGUANATEXCURSOR" val="21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"/>
  <p:tag name="ORIGINALWIDTH" val="132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_{f}(t) = -F_v \dot q(t) - F_c \text{sign}(\dot q(t))&#10;\end{equation*}&#10;&#10;\end{document}"/>
  <p:tag name="IGUANATEXSIZE" val="18"/>
  <p:tag name="IGUANATEXCURSOR" val="123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292"/>
  <p:tag name="OUTPUTTYPE" val="PDF"/>
  <p:tag name="IGUANATEXVERSION" val="160"/>
  <p:tag name="LATEXADDIN" val="\documentclass{article}&#10;\usepackage{amsmath}&#10;\usepackage{amsfonts}&#10;&#10;\pagestyle{empty}&#10;&#10;\begin{document}&#10;&#10;\begin{equation*}&#10;\tau(t) = \phi(t) \theta, \qquad \phi(t) = [\ddot q(t)\, \dot q(t)\, \text{sign}(q(t))\, 1], \qquad \theta = [M\, F_v\, F_c\, b]^\top&#10;\end{equation*}&#10;&#10;\end{document}"/>
  <p:tag name="IGUANATEXSIZE" val="20"/>
  <p:tag name="IGUANATEXCURSOR" val="130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SUPSI_DACD_CCR_2010">
  <a:themeElements>
    <a:clrScheme name="SUPSI 1">
      <a:dk1>
        <a:srgbClr val="000000"/>
      </a:dk1>
      <a:lt1>
        <a:sysClr val="window" lastClr="FFFFFF"/>
      </a:lt1>
      <a:dk2>
        <a:srgbClr val="141C64"/>
      </a:dk2>
      <a:lt2>
        <a:srgbClr val="FFFFFF"/>
      </a:lt2>
      <a:accent1>
        <a:srgbClr val="141C78"/>
      </a:accent1>
      <a:accent2>
        <a:srgbClr val="2838C8"/>
      </a:accent2>
      <a:accent3>
        <a:srgbClr val="0063C8"/>
      </a:accent3>
      <a:accent4>
        <a:srgbClr val="0096FF"/>
      </a:accent4>
      <a:accent5>
        <a:srgbClr val="46A01E"/>
      </a:accent5>
      <a:accent6>
        <a:srgbClr val="8CD23C"/>
      </a:accent6>
      <a:hlink>
        <a:srgbClr val="000000"/>
      </a:hlink>
      <a:folHlink>
        <a:srgbClr val="646464"/>
      </a:folHlink>
    </a:clrScheme>
    <a:fontScheme name="SUPSI_DSAS">
      <a:majorFont>
        <a:latin typeface="Times New Roman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lIns="0" tIns="0" rIns="0" bIns="0">
        <a:prstTxWarp prst="textNoShape">
          <a:avLst/>
        </a:prstTxWarp>
      </a:bodyPr>
      <a:lstStyle>
        <a:defPPr eaLnBrk="0" hangingPunct="0">
          <a:spcBef>
            <a:spcPct val="20000"/>
          </a:spcBef>
          <a:defRPr sz="1400" kern="0" dirty="0" smtClean="0">
            <a:latin typeface="+mn-lt"/>
            <a:ea typeface="ＭＳ Ｐゴシック" pitchFamily="-112" charset="-128"/>
            <a:cs typeface="ＭＳ Ｐゴシック" pitchFamily="-112" charset="-128"/>
          </a:defRPr>
        </a:defPPr>
      </a:lstStyle>
    </a:txDef>
  </a:objectDefaults>
  <a:extraClrSchemeLst>
    <a:extraClrScheme>
      <a:clrScheme name="SUPSI_DSA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UPSI_DSA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UPSI_DSA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c05fedb-ed2a-4eb3-93de-5f5a6c97bfe0">
      <Terms xmlns="http://schemas.microsoft.com/office/infopath/2007/PartnerControls"/>
    </lcf76f155ced4ddcb4097134ff3c332f>
    <TaxCatchAll xmlns="c69d801c-64cd-49bc-b1b3-ec2496ede09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43B4D0C91CA54E9BBFAD215D4A4FF7" ma:contentTypeVersion="18" ma:contentTypeDescription="Create a new document." ma:contentTypeScope="" ma:versionID="48c4930ddcec7bff74490998dd84a4c1">
  <xsd:schema xmlns:xsd="http://www.w3.org/2001/XMLSchema" xmlns:xs="http://www.w3.org/2001/XMLSchema" xmlns:p="http://schemas.microsoft.com/office/2006/metadata/properties" xmlns:ns2="0c05fedb-ed2a-4eb3-93de-5f5a6c97bfe0" xmlns:ns3="c69d801c-64cd-49bc-b1b3-ec2496ede094" targetNamespace="http://schemas.microsoft.com/office/2006/metadata/properties" ma:root="true" ma:fieldsID="dcb337392c8a5973c5e221652a72fbb4" ns2:_="" ns3:_="">
    <xsd:import namespace="0c05fedb-ed2a-4eb3-93de-5f5a6c97bfe0"/>
    <xsd:import namespace="c69d801c-64cd-49bc-b1b3-ec2496ede0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5fedb-ed2a-4eb3-93de-5f5a6c97bf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c321eb7-7579-4b0b-aaae-46c07e43205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9d801c-64cd-49bc-b1b3-ec2496ede094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5ad22e3-f7d4-475a-9946-b2f27a0b53ef}" ma:internalName="TaxCatchAll" ma:showField="CatchAllData" ma:web="c69d801c-64cd-49bc-b1b3-ec2496ede0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62A9E72-43F2-4CCE-8F90-EBA4919DBB42}">
  <ds:schemaRefs>
    <ds:schemaRef ds:uri="http://schemas.microsoft.com/office/2006/documentManagement/types"/>
    <ds:schemaRef ds:uri="c69d801c-64cd-49bc-b1b3-ec2496ede094"/>
    <ds:schemaRef ds:uri="http://purl.org/dc/dcmitype/"/>
    <ds:schemaRef ds:uri="http://purl.org/dc/elements/1.1/"/>
    <ds:schemaRef ds:uri="http://schemas.openxmlformats.org/package/2006/metadata/core-properties"/>
    <ds:schemaRef ds:uri="http://purl.org/dc/terms/"/>
    <ds:schemaRef ds:uri="http://www.w3.org/XML/1998/namespace"/>
    <ds:schemaRef ds:uri="http://schemas.microsoft.com/office/infopath/2007/PartnerControls"/>
    <ds:schemaRef ds:uri="0c05fedb-ed2a-4eb3-93de-5f5a6c97bfe0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57E0BBE-38AF-4179-B401-F6E82B6A5F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50C4CF8-8E6C-4481-8DE0-79509E1800D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05fedb-ed2a-4eb3-93de-5f5a6c97bfe0"/>
    <ds:schemaRef ds:uri="c69d801c-64cd-49bc-b1b3-ec2496ede09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Powerpoint_ST_CS_1 copia</Template>
  <TotalTime>297</TotalTime>
  <Words>330</Words>
  <Application>Microsoft Macintosh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Cambria Math</vt:lpstr>
      <vt:lpstr>Times New Roman</vt:lpstr>
      <vt:lpstr>SUPSI_DACD_CCR_2010</vt:lpstr>
      <vt:lpstr>Regression with Feed-Forward Neural Networks </vt:lpstr>
      <vt:lpstr>2D regression on synthetic data (synthetic_2d folder)</vt:lpstr>
      <vt:lpstr>Feed-forward neural network model</vt:lpstr>
      <vt:lpstr>Model training</vt:lpstr>
      <vt:lpstr>Model evaluation</vt:lpstr>
      <vt:lpstr>Inverse Dynamical Modeling on the EMPS benchmark (emps folder)</vt:lpstr>
      <vt:lpstr>Training and test datasets</vt:lpstr>
      <vt:lpstr>Linear model</vt:lpstr>
      <vt:lpstr>Linear model with static friction </vt:lpstr>
      <vt:lpstr>Feed-forward neural network</vt:lpstr>
      <vt:lpstr>Physics-inspired neural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di PowerPoint</dc:title>
  <dc:creator>Utente di Microsoft Office</dc:creator>
  <cp:lastModifiedBy>Forgione Marco</cp:lastModifiedBy>
  <cp:revision>75</cp:revision>
  <dcterms:created xsi:type="dcterms:W3CDTF">2017-01-20T15:44:58Z</dcterms:created>
  <dcterms:modified xsi:type="dcterms:W3CDTF">2025-06-02T15:43:10Z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0x010100E943B4D0C91CA54E9BBFAD215D4A4FF7</vt:lpwstr>
  </property>
  <property fmtid="{D5CDD505-2E9C-101B-9397-08002B2CF9AE}" pid="3" name="MediaServiceImageTags">
    <vt:lpwstr/>
  </property>
</Properties>
</file>