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6342" r:id="rId3"/>
    <p:sldId id="6345" r:id="rId4"/>
    <p:sldId id="6349" r:id="rId5"/>
    <p:sldId id="6347" r:id="rId6"/>
    <p:sldId id="6329" r:id="rId7"/>
    <p:sldId id="6337" r:id="rId8"/>
    <p:sldId id="6343" r:id="rId9"/>
    <p:sldId id="6344" r:id="rId10"/>
    <p:sldId id="6348" r:id="rId11"/>
    <p:sldId id="546" r:id="rId1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685"/>
  </p:normalViewPr>
  <p:slideViewPr>
    <p:cSldViewPr snapToGrid="0">
      <p:cViewPr varScale="1">
        <p:scale>
          <a:sx n="198" d="100"/>
          <a:sy n="198" d="100"/>
        </p:scale>
        <p:origin x="2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75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6505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1BA2B-C835-B16F-3A5D-B4F39B60A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84EC1E5-DE10-9AF4-EF90-90EDF14BB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C5FEC34-2FFC-342E-5AA7-EB3375B15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8AE449-F7FB-1912-8CE8-35D35E51F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0234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8997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538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61144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222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emf"/><Relationship Id="rId5" Type="http://schemas.openxmlformats.org/officeDocument/2006/relationships/image" Target="../media/image17.emf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ithub.com/forgi86/pytorch-ident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Neural State-Space models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Exercises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</a:t>
            </a:r>
            <a:r>
              <a:rPr lang="en-US"/>
              <a:t>, 23</a:t>
            </a:r>
            <a:r>
              <a:rPr lang="en-US" baseline="30000"/>
              <a:t>rd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000" dirty="0"/>
              <a:t>Let us implement </a:t>
            </a:r>
            <a:r>
              <a:rPr lang="it-CH" sz="2000" b="1" dirty="0"/>
              <a:t>simulation error minimization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Implement and train a tailor-made architecture consistent with all the physics constraints assumed for model #3:</a:t>
            </a:r>
          </a:p>
          <a:p>
            <a:endParaRPr lang="it-CH" sz="2000" dirty="0"/>
          </a:p>
        </p:txBody>
      </p:sp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23380F64-1B3F-FD31-2D53-8A003FF7B6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0" y="4832822"/>
            <a:ext cx="2216153" cy="1055311"/>
          </a:xfrm>
          <a:prstGeom prst="rect">
            <a:avLst/>
          </a:prstGeom>
        </p:spPr>
      </p:pic>
      <p:pic>
        <p:nvPicPr>
          <p:cNvPr id="6" name="Picture 5" descr="\documentclass{article}&#10;\usepackage{amsmath}&#10;\newcommand{\sys}{S}&#10;\newcommand{\diss}{d}&#10;\newcommand{\learn}{\mathcal{L}} &#10;\newcommand{\free}{\mathcal{M}}  &#10;\newcommand{\D}{\mathcal{D}}&#10;\newcommand{\R}{\mathbb{R}}&#10;\newcommand{\nsamp}{T}&#10;\newcommand{\norm}[1]{\left\lVert#1\right\rVert}&#10;\newcommand{\E}{\mathbb{E}}&#10;\newcommand{\mdl}{M}&#10;\newcommand{\mdlstruc}{\mathcal{M}}&#10;\pagestyle{empty}&#10;&#10;\begin{document}&#10;&#10; \begin{equation*}&#10;  \hat \theta, \hat {x}(0) = \arg \min_{\theta, x(0)} &#10;\frac{1}{T} \sum_{k=0}^{\nsamp-1} \norm{\hat y^\mathrm{sim}(k) - y(k)}^2&#10; \end{equation*}&#10;&#10;\end{document}" title="IguanaTex Bitmap Display">
            <a:extLst>
              <a:ext uri="{FF2B5EF4-FFF2-40B4-BE49-F238E27FC236}">
                <a16:creationId xmlns:a16="http://schemas.microsoft.com/office/drawing/2014/main" id="{748FEA10-BDE6-22CF-6024-8BF7AA136B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91010" y="1994146"/>
            <a:ext cx="5075492" cy="8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670737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400" dirty="0"/>
              <a:t>Cascaded tanks system. Input: upper tank inlet flow u. Output: lower tank level. </a:t>
            </a:r>
          </a:p>
          <a:p>
            <a:br>
              <a:rPr lang="it-CH" sz="2400" dirty="0"/>
            </a:b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The dataset has just T=1024 time points. We implement </a:t>
            </a:r>
            <a:r>
              <a:rPr lang="it-CH" sz="2400" b="1" dirty="0"/>
              <a:t>full simulation error minimization</a:t>
            </a:r>
            <a:r>
              <a:rPr lang="it-CH" sz="2400" dirty="0"/>
              <a:t>.</a:t>
            </a:r>
          </a:p>
        </p:txBody>
      </p:sp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62" y="1916340"/>
            <a:ext cx="2568000" cy="3136142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82" y="1916341"/>
            <a:ext cx="2352106" cy="313614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923637" y="5328289"/>
            <a:ext cx="1003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Schoukens</a:t>
            </a:r>
            <a:r>
              <a:rPr lang="en-GB" sz="1200" dirty="0"/>
              <a:t>, M. et al. "Cascaded tanks benchmark combining soft and hard nonlinearities." Workshop on nonlinear system identification benchmarks, 2016.</a:t>
            </a:r>
          </a:p>
        </p:txBody>
      </p:sp>
    </p:spTree>
    <p:extLst>
      <p:ext uri="{BB962C8B-B14F-4D97-AF65-F5344CB8AC3E}">
        <p14:creationId xmlns:p14="http://schemas.microsoft.com/office/powerpoint/2010/main" val="32121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61356-86EC-4DA5-43D2-5E94EEC6A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8553A46-4E28-FB20-5BFE-EAA53CD44218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362694A-B6D4-AE3D-6BAC-6FDB307CCCF9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ECDC1E-6E23-F273-16F4-531CE9F3DB29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C08D46E-0CF2-3521-4C54-7DA9E461CEE9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C08D46E-0CF2-3521-4C54-7DA9E461C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49C11882-2679-C03A-93C1-086B3B427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78F19EF7-8C34-2D48-6E4A-9DA707740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0621116" cy="572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CH" sz="2400" b="1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strike="sngStrike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strike="sngStrike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strike="sngStrike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strike="sngStrike" dirty="0"/>
                  <a:t> directly </a:t>
                </a:r>
                <a:br>
                  <a:rPr lang="it-CH" sz="2400" b="1" strike="sngStrike" dirty="0"/>
                </a:br>
                <a:r>
                  <a:rPr lang="it-CH" dirty="0"/>
                  <a:t>(according to the benchmark description,  water</a:t>
                </a:r>
                <a:br>
                  <a:rPr lang="it-CH" dirty="0"/>
                </a:br>
                <a:r>
                  <a:rPr lang="it-CH" dirty="0"/>
                  <a:t>overflows from the upper to the lower tank.</a:t>
                </a:r>
                <a:br>
                  <a:rPr lang="it-CH" dirty="0"/>
                </a:br>
                <a:r>
                  <a:rPr lang="it-CH" dirty="0"/>
                  <a:t>Thus, there is a direct term from u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dirty="0"/>
                  <a:t>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b="1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0621116" cy="5724644"/>
              </a:xfrm>
              <a:prstGeom prst="rect">
                <a:avLst/>
              </a:prstGeom>
              <a:blipFill>
                <a:blip r:embed="rId3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000" dirty="0"/>
                  <a:t> are generic feed-forward neural networks with: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endParaRPr lang="it-CH" sz="2000" dirty="0"/>
              </a:p>
              <a:p>
                <a:r>
                  <a:rPr lang="it-CH" sz="2000" dirty="0"/>
                  <a:t>NOTE: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You should train with respect to both </a:t>
                </a:r>
                <a14:m>
                  <m:oMath xmlns:m="http://schemas.openxmlformats.org/officeDocument/2006/math">
                    <m:r>
                      <a:rPr lang="it-C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it-CH" sz="20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In test, exploit the additional knowledge from the benchmark info that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it-CH" sz="2000" b="1" dirty="0"/>
                  <a:t> is the same in the two experiments</a:t>
                </a:r>
                <a:r>
                  <a:rPr lang="it-CH" sz="2000" dirty="0"/>
                  <a:t>.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blipFill>
                <a:blip r:embed="rId5"/>
                <a:stretch>
                  <a:fillRect l="-520" r="-31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({k+1}) &amp;= x(k) + &#10;f(x(k), u(k);\;\theta)\\&#10;  \hat{y}^{\rm sim}(k) &amp;= g(x(k)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AC07BD67-33AE-9170-BAB1-E419D40210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40941" y="1783436"/>
            <a:ext cx="4141235" cy="755496"/>
          </a:xfrm>
          <a:prstGeom prst="rect">
            <a:avLst/>
          </a:prstGeom>
        </p:spPr>
      </p:pic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T}&#10;\newcommand{\norm}[1]{\left\lVert#1\right\rVert}&#10;\newcommand{\E}{\mathbb{E}}&#10;\newcommand{\mdl}{M}&#10;\newcommand{\mdlstruc}{\mathcal{M}}&#10;\pagestyle{empty}&#10;&#10;\begin{document}&#10;&#10; \begin{equation*}&#10;  \hat \theta, \hat {x}(0) = \arg \min_{\theta, x(0)} &#10;\frac{1}{T} \sum_{k=0}^{\nsamp-1} \norm{\hat y^\mathrm{sim}(k) - y(k)}^2&#10; \end{equation*}&#10;&#10;\end{document}" title="IguanaTex Bitmap Display">
            <a:extLst>
              <a:ext uri="{FF2B5EF4-FFF2-40B4-BE49-F238E27FC236}">
                <a16:creationId xmlns:a16="http://schemas.microsoft.com/office/drawing/2014/main" id="{623676D6-8252-605F-BD03-10D44BFF7D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7250" y="1809688"/>
            <a:ext cx="5075492" cy="8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dirty="0"/>
          </a:p>
          <a:p>
            <a:r>
              <a:rPr lang="it-CH" dirty="0"/>
              <a:t>Code adapted from </a:t>
            </a:r>
            <a:r>
              <a:rPr lang="it-CH" dirty="0">
                <a:hlinkClick r:id="rId3"/>
              </a:rPr>
              <a:t>https://github.com/forgi86/pytorch-ident</a:t>
            </a:r>
            <a:endParaRPr lang="it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9" t="-257" b="-1"/>
          <a:stretch/>
        </p:blipFill>
        <p:spPr>
          <a:xfrm>
            <a:off x="577850" y="1752998"/>
            <a:ext cx="4974182" cy="4069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E987CE-1081-4F9D-EE1D-210AF01FC5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2581" y="1724941"/>
            <a:ext cx="3678923" cy="31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0383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Initializations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model and initial state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optimizer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Compute loss (in a trainig loop…)</a:t>
            </a:r>
          </a:p>
          <a:p>
            <a:endParaRPr lang="it-CH" sz="2000" dirty="0"/>
          </a:p>
          <a:p>
            <a:endParaRPr lang="it-CH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F36C41-D725-368A-ECD6-904F760E0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1" r="10728"/>
          <a:stretch/>
        </p:blipFill>
        <p:spPr>
          <a:xfrm>
            <a:off x="4255963" y="2110941"/>
            <a:ext cx="6518054" cy="8757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D255B4-2AF3-A738-A387-D214B387B6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8" r="46021"/>
          <a:stretch/>
        </p:blipFill>
        <p:spPr>
          <a:xfrm>
            <a:off x="4311650" y="5371821"/>
            <a:ext cx="3719168" cy="733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6EF0B0-B783-4D21-A69A-ADB47BE26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963" y="825314"/>
            <a:ext cx="6045921" cy="11582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141180-026D-77ED-5F33-83C25DF91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963" y="3321161"/>
            <a:ext cx="6901381" cy="14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0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is a generic feed-forward neural networks and the second state is observed: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3539430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\dot x &amp;= f(x, u;\;\theta)\\&#10;  y &amp;= x_2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35DEC21A-6331-5601-8FAA-5493BC4E08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17120" y="4504177"/>
            <a:ext cx="1678880" cy="699533"/>
          </a:xfrm>
          <a:prstGeom prst="rect">
            <a:avLst/>
          </a:prstGeom>
        </p:spPr>
      </p:pic>
      <p:pic>
        <p:nvPicPr>
          <p:cNvPr id="8" name="Picture 7" descr="\documentclass{article}&#10;\usepackage{amsmath}&#10;\newcommand{\sys}{S}&#10;\newcommand{\diss}{d}&#10;\newcommand{\learn}{\mathcal{L}} &#10;\newcommand{\free}{\mathcal{M}}  &#10;\newcommand{\D}{\mathcal{D}}&#10;\newcommand{\R}{\mathbb{R}}&#10;\newcommand{\nsamp}{T}&#10;\newcommand{\norm}[1]{\left\lVert#1\right\rVert}&#10;\newcommand{\E}{\mathbb{E}}&#10;\newcommand{\mdl}{M}&#10;\newcommand{\mdlstruc}{\mathcal{M}}&#10;\pagestyle{empty}&#10;&#10;\begin{document}&#10;&#10; \begin{equation*}&#10;  \hat \theta, \hat {x}(0) = \arg \min_{\theta, x(0)} &#10;\frac{1}{T} \sum_{k=0}^{\nsamp-1} \norm{\hat y^\mathrm{sim}(k) - y(k)}^2&#10; \end{equation*}&#10;&#10;\end{document}" title="IguanaTex Bitmap Display">
            <a:extLst>
              <a:ext uri="{FF2B5EF4-FFF2-40B4-BE49-F238E27FC236}">
                <a16:creationId xmlns:a16="http://schemas.microsoft.com/office/drawing/2014/main" id="{99AEA4A8-E1A5-2666-9732-DB32E9B31F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18814" y="1949071"/>
            <a:ext cx="5075492" cy="8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34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148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({k+1}) &amp;= x(k) + &#10;f(x(k), u(k);\;\theta)\\&#10;  \hat{y}^{\rm sim}(k) &amp;= g(x(k);\;\theta)&#10;  \end{split}&#10; \end{equation*}&#10;&#10;\end{document}"/>
  <p:tag name="IGUANATEXSIZE" val="24"/>
  <p:tag name="IGUANATEXCURSOR" val="51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8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T}&#10;\newcommand{\norm}[1]{\left\lVert#1\right\rVert}&#10;\newcommand{\E}{\mathbb{E}}&#10;\newcommand{\mdl}{M}&#10;\newcommand{\mdlstruc}{\mathcal{M}}&#10;\pagestyle{empty}&#10;&#10;\begin{document}&#10;&#10; \begin{equation*}&#10;  \hat \theta, \hat {x}(0) = \arg \min_{\theta, x(0)} &#10;\frac{1}{T} \sum_{k=0}^{\nsamp-1} \norm{\hat y^\mathrm{sim}(k) - y(k)}^2&#10; \end{equation*}&#10;&#10;\end{document}"/>
  <p:tag name="IGUANATEXSIZE" val="24"/>
  <p:tag name="IGUANATEXCURSOR" val="55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60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\dot x &amp;= f(x, u;\;\theta)\\&#10;  y &amp;= x_2&#10;  \end{split}&#10; \end{equation*}&#10;&#10;\end{document}"/>
  <p:tag name="IGUANATEXSIZE" val="24"/>
  <p:tag name="IGUANATEXCURSOR" val="48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8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T}&#10;\newcommand{\norm}[1]{\left\lVert#1\right\rVert}&#10;\newcommand{\E}{\mathbb{E}}&#10;\newcommand{\mdl}{M}&#10;\newcommand{\mdlstruc}{\mathcal{M}}&#10;\pagestyle{empty}&#10;&#10;\begin{document}&#10;&#10; \begin{equation*}&#10;  \hat \theta, \hat {x}(0) = \arg \min_{\theta, x(0)} &#10;\frac{1}{T} \sum_{k=0}^{\nsamp-1} \norm{\hat y^\mathrm{sim}(k) - y(k)}^2&#10; \end{equation*}&#10;&#10;\end{document}"/>
  <p:tag name="IGUANATEXSIZE" val="24"/>
  <p:tag name="IGUANATEXCURSOR" val="55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8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/>
  <p:tag name="IGUANATEXSIZE" val="18"/>
  <p:tag name="IGUANATEXCURSOR" val="48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8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T}&#10;\newcommand{\norm}[1]{\left\lVert#1\right\rVert}&#10;\newcommand{\E}{\mathbb{E}}&#10;\newcommand{\mdl}{M}&#10;\newcommand{\mdlstruc}{\mathcal{M}}&#10;\pagestyle{empty}&#10;&#10;\begin{document}&#10;&#10; \begin{equation*}&#10;  \hat \theta, \hat {x}(0) = \arg \min_{\theta, x(0)} &#10;\frac{1}{T} \sum_{k=0}^{\nsamp-1} \norm{\hat y^\mathrm{sim}(k) - y(k)}^2&#10; \end{equation*}&#10;&#10;\end{document}"/>
  <p:tag name="IGUANATEXSIZE" val="24"/>
  <p:tag name="IGUANATEXCURSOR" val="55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26976</TotalTime>
  <Words>593</Words>
  <Application>Microsoft Macintosh PowerPoint</Application>
  <PresentationFormat>Widescreen</PresentationFormat>
  <Paragraphs>147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802</cp:revision>
  <dcterms:created xsi:type="dcterms:W3CDTF">2023-03-08T09:24:31Z</dcterms:created>
  <dcterms:modified xsi:type="dcterms:W3CDTF">2025-06-29T18:32:19Z</dcterms:modified>
</cp:coreProperties>
</file>