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15"/>
  </p:notesMasterIdLst>
  <p:handoutMasterIdLst>
    <p:handoutMasterId r:id="rId16"/>
  </p:handoutMasterIdLst>
  <p:sldIdLst>
    <p:sldId id="293" r:id="rId5"/>
    <p:sldId id="292" r:id="rId6"/>
    <p:sldId id="268" r:id="rId7"/>
    <p:sldId id="262" r:id="rId8"/>
    <p:sldId id="265" r:id="rId9"/>
    <p:sldId id="264" r:id="rId10"/>
    <p:sldId id="270" r:id="rId11"/>
    <p:sldId id="271" r:id="rId12"/>
    <p:sldId id="267" r:id="rId13"/>
    <p:sldId id="269" r:id="rId14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7A4CD-4DF2-4947-AC80-123E7067DA84}" v="6" dt="2025-01-07T16:53:26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80"/>
  </p:normalViewPr>
  <p:slideViewPr>
    <p:cSldViewPr>
      <p:cViewPr varScale="1">
        <p:scale>
          <a:sx n="211" d="100"/>
          <a:sy n="2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zimonti Laura" userId="S::laura.azzimonti@supsi.ch::b4b2acc1-6682-4632-8cb9-1858c2421f2c" providerId="AD" clId="Web-{DE92A7D3-08E8-4A9D-B56A-2A89BD0D3034}"/>
    <pc:docChg chg="modSld">
      <pc:chgData name="Azzimonti Laura" userId="S::laura.azzimonti@supsi.ch::b4b2acc1-6682-4632-8cb9-1858c2421f2c" providerId="AD" clId="Web-{DE92A7D3-08E8-4A9D-B56A-2A89BD0D3034}" dt="2024-12-18T09:38:30.818" v="3" actId="20577"/>
      <pc:docMkLst>
        <pc:docMk/>
      </pc:docMkLst>
      <pc:sldChg chg="modSp">
        <pc:chgData name="Azzimonti Laura" userId="S::laura.azzimonti@supsi.ch::b4b2acc1-6682-4632-8cb9-1858c2421f2c" providerId="AD" clId="Web-{DE92A7D3-08E8-4A9D-B56A-2A89BD0D3034}" dt="2024-12-18T09:38:30.818" v="3" actId="20577"/>
        <pc:sldMkLst>
          <pc:docMk/>
          <pc:sldMk cId="1430524483" sldId="259"/>
        </pc:sldMkLst>
        <pc:spChg chg="mod">
          <ac:chgData name="Azzimonti Laura" userId="S::laura.azzimonti@supsi.ch::b4b2acc1-6682-4632-8cb9-1858c2421f2c" providerId="AD" clId="Web-{DE92A7D3-08E8-4A9D-B56A-2A89BD0D3034}" dt="2024-12-18T09:38:30.818" v="3" actId="20577"/>
          <ac:spMkLst>
            <pc:docMk/>
            <pc:sldMk cId="1430524483" sldId="259"/>
            <ac:spMk id="2" creationId="{44E5F9FC-F866-BB65-58D8-D66B45F390B1}"/>
          </ac:spMkLst>
        </pc:spChg>
      </pc:sldChg>
    </pc:docChg>
  </pc:docChgLst>
  <pc:docChgLst>
    <pc:chgData name="Damato Stefano" userId="S::stefano.damato@supsi.ch::f5b3f942-0c39-4d67-8b5e-f42f5670fc74" providerId="AD" clId="Web-{D1932814-65AA-736B-869B-967A8EC7CD2B}"/>
    <pc:docChg chg="addSld">
      <pc:chgData name="Damato Stefano" userId="S::stefano.damato@supsi.ch::f5b3f942-0c39-4d67-8b5e-f42f5670fc74" providerId="AD" clId="Web-{D1932814-65AA-736B-869B-967A8EC7CD2B}" dt="2024-11-25T10:32:27.957" v="0"/>
      <pc:docMkLst>
        <pc:docMk/>
      </pc:docMkLst>
      <pc:sldChg chg="new">
        <pc:chgData name="Damato Stefano" userId="S::stefano.damato@supsi.ch::f5b3f942-0c39-4d67-8b5e-f42f5670fc74" providerId="AD" clId="Web-{D1932814-65AA-736B-869B-967A8EC7CD2B}" dt="2024-11-25T10:32:27.957" v="0"/>
        <pc:sldMkLst>
          <pc:docMk/>
          <pc:sldMk cId="1430524483" sldId="259"/>
        </pc:sldMkLst>
      </pc:sldChg>
    </pc:docChg>
  </pc:docChgLst>
  <pc:docChgLst>
    <pc:chgData name="Rizzoli Andrea Emilio" userId="523b90ee-9839-4c35-98ef-3e260edd4d9a" providerId="ADAL" clId="{3537A4CD-4DF2-4947-AC80-123E7067DA84}"/>
    <pc:docChg chg="addSld delSld modSld">
      <pc:chgData name="Rizzoli Andrea Emilio" userId="523b90ee-9839-4c35-98ef-3e260edd4d9a" providerId="ADAL" clId="{3537A4CD-4DF2-4947-AC80-123E7067DA84}" dt="2025-01-13T12:37:22.708" v="156" actId="20577"/>
      <pc:docMkLst>
        <pc:docMk/>
      </pc:docMkLst>
      <pc:sldChg chg="modSp mod">
        <pc:chgData name="Rizzoli Andrea Emilio" userId="523b90ee-9839-4c35-98ef-3e260edd4d9a" providerId="ADAL" clId="{3537A4CD-4DF2-4947-AC80-123E7067DA84}" dt="2025-01-13T12:37:06.156" v="135" actId="20577"/>
        <pc:sldMkLst>
          <pc:docMk/>
          <pc:sldMk cId="0" sldId="258"/>
        </pc:sldMkLst>
        <pc:spChg chg="mod">
          <ac:chgData name="Rizzoli Andrea Emilio" userId="523b90ee-9839-4c35-98ef-3e260edd4d9a" providerId="ADAL" clId="{3537A4CD-4DF2-4947-AC80-123E7067DA84}" dt="2025-01-13T12:37:06.156" v="135" actId="20577"/>
          <ac:spMkLst>
            <pc:docMk/>
            <pc:sldMk cId="0" sldId="258"/>
            <ac:spMk id="16386" creationId="{00000000-0000-0000-0000-000000000000}"/>
          </ac:spMkLst>
        </pc:spChg>
      </pc:sldChg>
      <pc:sldChg chg="modSp mod">
        <pc:chgData name="Rizzoli Andrea Emilio" userId="523b90ee-9839-4c35-98ef-3e260edd4d9a" providerId="ADAL" clId="{3537A4CD-4DF2-4947-AC80-123E7067DA84}" dt="2025-01-13T12:37:22.708" v="156" actId="20577"/>
        <pc:sldMkLst>
          <pc:docMk/>
          <pc:sldMk cId="1430524483" sldId="259"/>
        </pc:sldMkLst>
        <pc:spChg chg="mod">
          <ac:chgData name="Rizzoli Andrea Emilio" userId="523b90ee-9839-4c35-98ef-3e260edd4d9a" providerId="ADAL" clId="{3537A4CD-4DF2-4947-AC80-123E7067DA84}" dt="2025-01-13T12:37:14.413" v="147" actId="20577"/>
          <ac:spMkLst>
            <pc:docMk/>
            <pc:sldMk cId="1430524483" sldId="259"/>
            <ac:spMk id="2" creationId="{44E5F9FC-F866-BB65-58D8-D66B45F390B1}"/>
          </ac:spMkLst>
        </pc:spChg>
        <pc:spChg chg="mod">
          <ac:chgData name="Rizzoli Andrea Emilio" userId="523b90ee-9839-4c35-98ef-3e260edd4d9a" providerId="ADAL" clId="{3537A4CD-4DF2-4947-AC80-123E7067DA84}" dt="2025-01-13T12:37:22.708" v="156" actId="20577"/>
          <ac:spMkLst>
            <pc:docMk/>
            <pc:sldMk cId="1430524483" sldId="259"/>
            <ac:spMk id="3" creationId="{F2B05CF2-6073-6C99-1D2C-B5E2D56EC15F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65" v="148" actId="2696"/>
        <pc:sldMkLst>
          <pc:docMk/>
          <pc:sldMk cId="0" sldId="262"/>
        </pc:sldMkLst>
        <pc:spChg chg="add mod">
          <ac:chgData name="Rizzoli Andrea Emilio" userId="523b90ee-9839-4c35-98ef-3e260edd4d9a" providerId="ADAL" clId="{3537A4CD-4DF2-4947-AC80-123E7067DA84}" dt="2025-01-07T16:53:05.040" v="126" actId="478"/>
          <ac:spMkLst>
            <pc:docMk/>
            <pc:sldMk cId="0" sldId="262"/>
            <ac:spMk id="2" creationId="{3F560603-4DF4-561D-5B3E-8D1A58791F0B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70" v="149" actId="2696"/>
        <pc:sldMkLst>
          <pc:docMk/>
          <pc:sldMk cId="0" sldId="263"/>
        </pc:sldMkLst>
        <pc:spChg chg="add mod">
          <ac:chgData name="Rizzoli Andrea Emilio" userId="523b90ee-9839-4c35-98ef-3e260edd4d9a" providerId="ADAL" clId="{3537A4CD-4DF2-4947-AC80-123E7067DA84}" dt="2025-01-07T16:53:13.555" v="127" actId="478"/>
          <ac:spMkLst>
            <pc:docMk/>
            <pc:sldMk cId="0" sldId="263"/>
            <ac:spMk id="2" creationId="{B09081F8-37A3-6884-4805-116E7481E7DA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74" v="150" actId="2696"/>
        <pc:sldMkLst>
          <pc:docMk/>
          <pc:sldMk cId="0" sldId="264"/>
        </pc:sldMkLst>
        <pc:spChg chg="add mod">
          <ac:chgData name="Rizzoli Andrea Emilio" userId="523b90ee-9839-4c35-98ef-3e260edd4d9a" providerId="ADAL" clId="{3537A4CD-4DF2-4947-AC80-123E7067DA84}" dt="2025-01-07T16:53:20.596" v="128" actId="478"/>
          <ac:spMkLst>
            <pc:docMk/>
            <pc:sldMk cId="0" sldId="264"/>
            <ac:spMk id="2" creationId="{D7CB4B04-983F-4BBA-1AAF-EFAE9CB95FF8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76" v="151" actId="2696"/>
        <pc:sldMkLst>
          <pc:docMk/>
          <pc:sldMk cId="0" sldId="265"/>
        </pc:sldMkLst>
        <pc:spChg chg="add mod">
          <ac:chgData name="Rizzoli Andrea Emilio" userId="523b90ee-9839-4c35-98ef-3e260edd4d9a" providerId="ADAL" clId="{3537A4CD-4DF2-4947-AC80-123E7067DA84}" dt="2025-01-07T16:53:26.399" v="129" actId="478"/>
          <ac:spMkLst>
            <pc:docMk/>
            <pc:sldMk cId="0" sldId="265"/>
            <ac:spMk id="2" creationId="{FB12995D-6440-DB99-C8A6-69D398492C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F82F7-3B33-6D48-9626-CABC5CBE1A55}" type="datetime1">
              <a:rPr lang="it-IT" altLang="x-none"/>
              <a:pPr/>
              <a:t>24/06/25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183107-877A-3843-B981-15C7FF01828C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E5DE3-AADE-E24A-8400-E9BC47681F7D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E5C4-9BBA-7AB2-55E9-FA8BD609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79C26-E557-0FD9-F5A8-F7E548E16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0752E-C147-96D3-3401-C19F585BE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7B164-516F-526E-06A4-2C3826F99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E5DE3-AADE-E24A-8400-E9BC47681F7D}" type="slidenum">
              <a:rPr lang="it-IT" altLang="x-none" smtClean="0"/>
              <a:pPr/>
              <a:t>1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77461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773239"/>
            <a:ext cx="11328400" cy="1584325"/>
          </a:xfrm>
        </p:spPr>
        <p:txBody>
          <a:bodyPr/>
          <a:lstStyle>
            <a:lvl1pPr>
              <a:defRPr sz="48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357564"/>
            <a:ext cx="11328400" cy="19002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435909" y="5371909"/>
            <a:ext cx="11329577" cy="952691"/>
          </a:xfrm>
        </p:spPr>
        <p:txBody>
          <a:bodyPr/>
          <a:lstStyle>
            <a:lvl1pPr algn="l"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87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83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318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79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1126800"/>
            <a:ext cx="11379200" cy="579438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06400" y="1752600"/>
            <a:ext cx="5590117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06400" y="2438400"/>
            <a:ext cx="5590117" cy="36877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52600"/>
            <a:ext cx="5592233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592233" cy="3687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None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2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7999" y="1125539"/>
            <a:ext cx="11355023" cy="719137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063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114" y="1127797"/>
            <a:ext cx="4035287" cy="914400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4" y="1126800"/>
            <a:ext cx="6993093" cy="49955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35115" y="2133601"/>
            <a:ext cx="4035285" cy="39925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3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4800600"/>
            <a:ext cx="11359085" cy="566738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06400" y="5367338"/>
            <a:ext cx="11359085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016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AFCF993-D11C-B448-A99B-84A5F2795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-6036" y="0"/>
            <a:ext cx="12192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25539"/>
            <a:ext cx="11328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dirty="0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916114"/>
            <a:ext cx="11328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gli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B2BD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mlr.press/v70/finn17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.emf"/><Relationship Id="rId26" Type="http://schemas.openxmlformats.org/officeDocument/2006/relationships/image" Target="../media/image20.emf"/><Relationship Id="rId3" Type="http://schemas.openxmlformats.org/officeDocument/2006/relationships/tags" Target="../tags/tag9.xml"/><Relationship Id="rId21" Type="http://schemas.openxmlformats.org/officeDocument/2006/relationships/image" Target="../media/image15.emf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11.emf"/><Relationship Id="rId25" Type="http://schemas.openxmlformats.org/officeDocument/2006/relationships/image" Target="../media/image19.emf"/><Relationship Id="rId2" Type="http://schemas.openxmlformats.org/officeDocument/2006/relationships/tags" Target="../tags/tag8.xml"/><Relationship Id="rId16" Type="http://schemas.openxmlformats.org/officeDocument/2006/relationships/image" Target="../media/image10.emf"/><Relationship Id="rId20" Type="http://schemas.openxmlformats.org/officeDocument/2006/relationships/image" Target="../media/image14.emf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8.emf"/><Relationship Id="rId5" Type="http://schemas.openxmlformats.org/officeDocument/2006/relationships/tags" Target="../tags/tag11.xml"/><Relationship Id="rId15" Type="http://schemas.openxmlformats.org/officeDocument/2006/relationships/image" Target="../media/image9.emf"/><Relationship Id="rId23" Type="http://schemas.openxmlformats.org/officeDocument/2006/relationships/image" Target="../media/image17.emf"/><Relationship Id="rId10" Type="http://schemas.openxmlformats.org/officeDocument/2006/relationships/tags" Target="../tags/tag16.xml"/><Relationship Id="rId19" Type="http://schemas.openxmlformats.org/officeDocument/2006/relationships/image" Target="../media/image13.emf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png"/><Relationship Id="rId22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8.png"/><Relationship Id="rId18" Type="http://schemas.openxmlformats.org/officeDocument/2006/relationships/image" Target="../media/image14.emf"/><Relationship Id="rId3" Type="http://schemas.openxmlformats.org/officeDocument/2006/relationships/tags" Target="../tags/tag22.xml"/><Relationship Id="rId21" Type="http://schemas.openxmlformats.org/officeDocument/2006/relationships/image" Target="../media/image17.emf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emf"/><Relationship Id="rId2" Type="http://schemas.openxmlformats.org/officeDocument/2006/relationships/tags" Target="../tags/tag21.xml"/><Relationship Id="rId16" Type="http://schemas.openxmlformats.org/officeDocument/2006/relationships/image" Target="../media/image12.emf"/><Relationship Id="rId20" Type="http://schemas.openxmlformats.org/officeDocument/2006/relationships/image" Target="../media/image16.emf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20.emf"/><Relationship Id="rId5" Type="http://schemas.openxmlformats.org/officeDocument/2006/relationships/tags" Target="../tags/tag24.xml"/><Relationship Id="rId15" Type="http://schemas.openxmlformats.org/officeDocument/2006/relationships/image" Target="../media/image11.emf"/><Relationship Id="rId23" Type="http://schemas.openxmlformats.org/officeDocument/2006/relationships/image" Target="../media/image19.emf"/><Relationship Id="rId10" Type="http://schemas.openxmlformats.org/officeDocument/2006/relationships/tags" Target="../tags/tag29.xml"/><Relationship Id="rId19" Type="http://schemas.openxmlformats.org/officeDocument/2006/relationships/image" Target="../media/image15.emf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26.emf"/><Relationship Id="rId22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94D5F-7DB4-CF77-7BC4-9A1BB223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56ADC6B9-BF07-DBDC-E109-E39EB14DA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noProof="1">
                <a:ea typeface="ＭＳ Ｐゴシック" charset="-128"/>
              </a:rPr>
              <a:t>Exercise:</a:t>
            </a:r>
            <a:br>
              <a:rPr lang="en-US" sz="3600" noProof="1">
                <a:ea typeface="ＭＳ Ｐゴシック" charset="-128"/>
              </a:rPr>
            </a:br>
            <a:r>
              <a:rPr lang="en-US" sz="3600" noProof="1">
                <a:ea typeface="ＭＳ Ｐゴシック" charset="-128"/>
              </a:rPr>
              <a:t>Meta Learning for Static Regression</a:t>
            </a:r>
            <a:endParaRPr lang="en-US" sz="3600" noProof="1">
              <a:solidFill>
                <a:srgbClr val="00B2BD"/>
              </a:solidFill>
              <a:ea typeface="ＭＳ Ｐゴシック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4710C-888E-4E2D-D8B2-31CF3702ECBF}"/>
              </a:ext>
            </a:extLst>
          </p:cNvPr>
          <p:cNvSpPr txBox="1"/>
          <p:nvPr/>
        </p:nvSpPr>
        <p:spPr bwMode="auto">
          <a:xfrm>
            <a:off x="8109098" y="4423144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99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32A4-69F0-588D-D818-C9908662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66C2C-6273-82BA-46F9-727315B1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Gradient-Based Meta Learning (MAML)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6EADCA-8B81-A0A4-51CB-120824351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</p:spPr>
            <p:txBody>
              <a:bodyPr/>
              <a:lstStyle/>
              <a:p>
                <a:r>
                  <a:rPr lang="en-CH" dirty="0"/>
                  <a:t>The learned algorithm has much more structure: it is one step of gradient descent!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We learn the best parameter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 dirty="0"/>
                  <a:t> such that, with one (or more) steps of gradient descent on the training dataset, performance measured on the test datasets is good. 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 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6EADCA-8B81-A0A4-51CB-120824351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  <a:blipFill>
                <a:blip r:embed="rId4"/>
                <a:stretch>
                  <a:fillRect l="-1163" t="-164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2CC36F6-189F-EB85-6108-DB6140DC4836}"/>
              </a:ext>
            </a:extLst>
          </p:cNvPr>
          <p:cNvSpPr txBox="1"/>
          <p:nvPr/>
        </p:nvSpPr>
        <p:spPr bwMode="auto">
          <a:xfrm>
            <a:off x="5637727" y="29718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3" name="Picture 2" descr="\documentclass{article}&#10;\usepackage{amsmath}&#10;\usepackage{amsfonts}&#10;\usepackage{color}&#10;\newcommand{\red}[1]{{\color{red}#1}}&#10;&#10;\pagestyle{empty}&#10;&#10;\begin{document}&#10;&#10;\begin{align*}&#10;\phi &amp;= \mathrm{Alg}_\theta(D) = \theta - \alpha \nabla_\theta \mathcal{L}(\theta, D), \\&#10;\hat y &amp;= \mathrm{MLP}_\phi(x).&#10;\end{align*}&#10;&#10;\end{document}" title="IguanaTex Bitmap Display">
            <a:extLst>
              <a:ext uri="{FF2B5EF4-FFF2-40B4-BE49-F238E27FC236}">
                <a16:creationId xmlns:a16="http://schemas.microsoft.com/office/drawing/2014/main" id="{A7B78BE5-E467-332B-B686-DB5C2B63BE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51784" y="2584891"/>
            <a:ext cx="3177540" cy="594360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amsfonts}&#10;\usepackage{color}&#10;\newcommand{\red}[1]{{\color{red}#1}}&#10;&#10;\pagestyle{empty}&#10;&#10;\begin{document}&#10;&#10;$$J(\theta) = \sum_{i=1}^b \mathcal{L} (\mathrm{Alg}_\theta(D^{\rm tr}_i), D^{\rm te}_i)$$&#10;&#10;\end{document}" title="IguanaTex Bitmap Display">
            <a:extLst>
              <a:ext uri="{FF2B5EF4-FFF2-40B4-BE49-F238E27FC236}">
                <a16:creationId xmlns:a16="http://schemas.microsoft.com/office/drawing/2014/main" id="{094C962D-1DC1-4ED3-CE09-40EB20FDEC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67808" y="4725144"/>
            <a:ext cx="285750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F9FC-F866-BB65-58D8-D66B45F3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“sine” meta learning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5CF2-6073-6C99-1D2C-B5E2D56EC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Sines of varying phase and amplitude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Simple dependency, but just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points per dataset!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Taken from the famous </a:t>
                </a:r>
                <a:r>
                  <a:rPr lang="en-US" dirty="0">
                    <a:hlinkClick r:id="rId3"/>
                  </a:rPr>
                  <a:t>MAML paper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“Hello World” Meta Learning problem!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5CF2-6073-6C99-1D2C-B5E2D56EC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DCA926-D367-FD37-9FDB-28FB927FF2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40016" y="2060848"/>
            <a:ext cx="4968214" cy="3902369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fonts}&#10;\usepackage{color}&#10;\newcommand{\red}[1]{{\color{red}#1}}&#10;&#10;\pagestyle{empty}&#10;&#10;\begin{document}&#10;&#10;$$&#10;y(x) = A \sin(x + \psi)&#10;$$&#10;&#10;\end{document}" title="IguanaTex Bitmap Display">
            <a:extLst>
              <a:ext uri="{FF2B5EF4-FFF2-40B4-BE49-F238E27FC236}">
                <a16:creationId xmlns:a16="http://schemas.microsoft.com/office/drawing/2014/main" id="{0EF58C27-4E46-562E-1AFA-3B5D7D6C09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59496" y="2780928"/>
            <a:ext cx="2212294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FD39-C0CE-A7C4-E6C3-4C99B22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Meta Learning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66340-564C-8A57-F064-9F4F41314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have access to a </a:t>
                </a:r>
                <a:r>
                  <a:rPr lang="en-GB" i="1" dirty="0"/>
                  <a:t>meta dataset</a:t>
                </a:r>
                <a:r>
                  <a:rPr lang="en-GB" dirty="0"/>
                  <a:t>, namely a collection (possibly unlimited) of datasets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 the case of static regression, each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an unordered collection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input-output pairs.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are assumed to be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𝑠𝑖𝑚𝑖𝑙𝑎𝑟</m:t>
                    </m:r>
                  </m:oMath>
                </a14:m>
                <a:r>
                  <a:rPr lang="en-GB" dirty="0"/>
                  <a:t> to each other. They are thought as realizations from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CH" dirty="0"/>
              </a:p>
              <a:p>
                <a:r>
                  <a:rPr lang="en-CH" dirty="0"/>
                  <a:t>In most meta learning algorithm, each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is split in a train and a test portion:</a:t>
                </a:r>
              </a:p>
              <a:p>
                <a:endParaRPr lang="en-CH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66340-564C-8A57-F064-9F4F41314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121" t="-17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usepackage{amsfonts}&#10;\usepackage{color}&#10;\newcommand{\red}[1]{{\color{red}#1}}&#10;&#10;\pagestyle{empty}&#10;&#10;\begin{document}&#10;&#10;$$\mathcal{D} = \{D_1, D_2, \dots, \}$$&#10;&#10;\end{document}" title="IguanaTex Bitmap Display">
            <a:extLst>
              <a:ext uri="{FF2B5EF4-FFF2-40B4-BE49-F238E27FC236}">
                <a16:creationId xmlns:a16="http://schemas.microsoft.com/office/drawing/2014/main" id="{D6C0F893-BD82-7D64-2CB7-5ABF8F6A8B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39816" y="2420888"/>
            <a:ext cx="1897380" cy="2286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fonts}&#10;\usepackage{color}&#10;\newcommand{\red}[1]{{\color{red}#1}}&#10;&#10;\pagestyle{empty}&#10;&#10;\begin{document}&#10;&#10;$$D_i = \{(x_{i,1}, y_{i,1}), (x_{i,2}, y_{i,2}), \dots, (x_{i,K}, y_{i,K})\}, \qquad x_{i,j} \in \mathbb{R}^{n_x},\; y_{i,j} \in \mathbb{R}^{n_y}$$&#10;&#10;\end{document}" title="IguanaTex Bitmap Display">
            <a:extLst>
              <a:ext uri="{FF2B5EF4-FFF2-40B4-BE49-F238E27FC236}">
                <a16:creationId xmlns:a16="http://schemas.microsoft.com/office/drawing/2014/main" id="{D39061B6-C0AE-671B-357A-31D47447676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639616" y="3434568"/>
            <a:ext cx="7132320" cy="25146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color}&#10;\newcommand{\red}[1]{{\color{red}#1}}&#10;&#10;\pagestyle{empty}&#10;&#10;\begin{document}&#10;&#10;$$\mathcal{D} = \{(D^{\rm tr}_1, D^{\rm te}_1), (D^{\rm tr}_2, D^{\rm te}_2), \dots \}$$&#10;&#10;\end{document}" title="IguanaTex Bitmap Display">
            <a:extLst>
              <a:ext uri="{FF2B5EF4-FFF2-40B4-BE49-F238E27FC236}">
                <a16:creationId xmlns:a16="http://schemas.microsoft.com/office/drawing/2014/main" id="{5CDB6F7F-91C1-7E8B-76C5-203CC1A540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35760" y="5805264"/>
            <a:ext cx="317754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35CC09-E971-7098-3019-E6343047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Meta Learning: In-context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9FDCCB-99FA-F8A4-7DFE-7DB0F8F4D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We define an </a:t>
                </a:r>
                <a:r>
                  <a:rPr lang="en-CH" b="1" dirty="0"/>
                  <a:t>meta-model</a:t>
                </a:r>
                <a:r>
                  <a:rPr lang="en-CH" dirty="0"/>
                  <a:t>                         which takes as input:</a:t>
                </a:r>
              </a:p>
              <a:p>
                <a:pPr lvl="1"/>
                <a:r>
                  <a:rPr lang="en-CH" dirty="0"/>
                  <a:t>a test point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dirty="0"/>
              </a:p>
              <a:p>
                <a:pPr lvl="1"/>
                <a:r>
                  <a:rPr lang="en-CH" dirty="0"/>
                  <a:t>a training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H" dirty="0"/>
                  <a:t> (i.e.,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H" dirty="0"/>
                  <a:t> input/output data points).</a:t>
                </a:r>
              </a:p>
              <a:p>
                <a:pPr marL="0" indent="0">
                  <a:buNone/>
                </a:pPr>
                <a:r>
                  <a:rPr lang="en-CH" dirty="0"/>
                  <a:t>      It produces as output 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H" dirty="0"/>
                  <a:t> corresponding to input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H" dirty="0"/>
                  <a:t>, given </a:t>
                </a:r>
                <a:r>
                  <a:rPr lang="en-CH" i="1" dirty="0"/>
                  <a:t>as a context</a:t>
                </a:r>
                <a:r>
                  <a:rPr lang="en-CH" dirty="0"/>
                  <a:t> the dataset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H" dirty="0"/>
                  <a:t>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Implicitly, the meta-model estimates a </a:t>
                </a:r>
                <a:r>
                  <a:rPr lang="en-CH" i="1" dirty="0"/>
                  <a:t>system-specific</a:t>
                </a:r>
                <a:r>
                  <a:rPr lang="en-CH" dirty="0"/>
                  <a:t> model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H" dirty="0"/>
                  <a:t> and applies it to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We train the meta model by minimizing over the meta-dataset:</a:t>
                </a:r>
                <a:endParaRPr lang="en-CH" i="1" dirty="0"/>
              </a:p>
              <a:p>
                <a:endParaRPr lang="en-CH" i="1" dirty="0"/>
              </a:p>
              <a:p>
                <a:pPr marL="0" indent="0">
                  <a:buNone/>
                </a:pPr>
                <a:endParaRPr lang="en-CH" i="1" dirty="0"/>
              </a:p>
              <a:p>
                <a:pPr marL="0" indent="0">
                  <a:buNone/>
                </a:pPr>
                <a:endParaRPr lang="en-CH" i="1" dirty="0"/>
              </a:p>
              <a:p>
                <a:pPr marL="0" indent="0">
                  <a:buNone/>
                </a:pPr>
                <a:endParaRPr lang="en-CH" i="1" dirty="0"/>
              </a:p>
              <a:p>
                <a:r>
                  <a:rPr lang="en-CH" dirty="0"/>
                  <a:t>The meta model learns to predict the output with just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H" dirty="0"/>
                  <a:t> input/output examples</a:t>
                </a:r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9FDCCB-99FA-F8A4-7DFE-7DB0F8F4D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21" t="-1754" b="-87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usepackage{amsfonts}&#10;\usepackage{color}&#10;\newcommand{\red}[1]{{\color{red}#1}}&#10;&#10;\pagestyle{empty}&#10;&#10;\begin{document}&#10;&#10;\begin{equation*}&#10;\hat y = \mathcal{M}_\theta(x, D)&#10;\end{equation*}&#10;&#10;\end{document}" title="IguanaTex Bitmap Display">
            <a:extLst>
              <a:ext uri="{FF2B5EF4-FFF2-40B4-BE49-F238E27FC236}">
                <a16:creationId xmlns:a16="http://schemas.microsoft.com/office/drawing/2014/main" id="{AD3E1C3F-8A70-D528-68EC-4EC60CFE45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75720" y="1936815"/>
            <a:ext cx="1371600" cy="2286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fonts}&#10;\usepackage{color}&#10;\newcommand{\red}[1]{{\color{red}#1}}&#10;&#10;\pagestyle{empty}&#10;&#10;\begin{document}&#10;&#10;$$J(\theta) = \sum_{i=1}^b \sum_{j=1}^K \ell(y^{\rm te}_{i,j}, \mathcal{M}(D^{\rm tr}_i, x^{\rm te}_{i,j})).$$&#10;&#10;&#10;\end{document}" title="IguanaTex Bitmap Display">
            <a:extLst>
              <a:ext uri="{FF2B5EF4-FFF2-40B4-BE49-F238E27FC236}">
                <a16:creationId xmlns:a16="http://schemas.microsoft.com/office/drawing/2014/main" id="{BC98AAD5-1748-EB44-9CF4-360E66E762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7768" y="4797152"/>
            <a:ext cx="345186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85BC-AFBC-E6CF-E96D-1CEB80F0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053ACD-C7C8-E056-AD11-C4B68201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In-context learning architecture for static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262215-3B55-8CAD-3CAA-C151CD5AF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916115"/>
                <a:ext cx="10920784" cy="1749694"/>
              </a:xfrm>
            </p:spPr>
            <p:txBody>
              <a:bodyPr/>
              <a:lstStyle/>
              <a:p>
                <a:r>
                  <a:rPr lang="en-CH" dirty="0"/>
                  <a:t>The meta-model                        has structure: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      DeepSet is invariant to permutations to the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H" dirty="0"/>
                  <a:t> input/output examples in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262215-3B55-8CAD-3CAA-C151CD5AF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916115"/>
                <a:ext cx="10920784" cy="1749694"/>
              </a:xfrm>
              <a:blipFill>
                <a:blip r:embed="rId14"/>
                <a:stretch>
                  <a:fillRect l="-1163" t="-43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usepackage{amsfonts}&#10;\usepackage{color}&#10;\newcommand{\red}[1]{{\color{red}#1}}&#10;&#10;\pagestyle{empty}&#10;&#10;\begin{document}&#10;&#10;\begin{equation*}&#10;\hat y = \mathcal{M}_\theta(D, x)&#10;\end{equation*}&#10;&#10;\end{document}" title="IguanaTex Bitmap Display">
            <a:extLst>
              <a:ext uri="{FF2B5EF4-FFF2-40B4-BE49-F238E27FC236}">
                <a16:creationId xmlns:a16="http://schemas.microsoft.com/office/drawing/2014/main" id="{0C56ADFF-C3FD-715C-9558-F12FE84692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495600" y="1928047"/>
            <a:ext cx="1371600" cy="22860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usepackage{amsfonts}&#10;\usepackage{color}&#10;\newcommand{\red}[1]{{\color{red}#1}}&#10;&#10;\pagestyle{empty}&#10;&#10;\begin{document}&#10;&#10;&#10;\begin{align*}&#10;c &amp;= \mathrm{DeepSet}_{\theta}(D) \\&#10;\hat y &amp;= \mathrm{MLP}_\theta(c, x).&#10;\end{align*}&#10;\end{document}" title="IguanaTex Bitmap Display">
            <a:extLst>
              <a:ext uri="{FF2B5EF4-FFF2-40B4-BE49-F238E27FC236}">
                <a16:creationId xmlns:a16="http://schemas.microsoft.com/office/drawing/2014/main" id="{AA2A32F8-B5F0-97BE-7D82-9DE05AF6FC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9416" y="2420888"/>
            <a:ext cx="1691640" cy="57150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color}&#10;\newcommand{\red}[1]{{\color{red}#1}}&#10;&#10;\pagestyle{empty}&#10;&#10;\begin{document}&#10;&#10;$$&#10;(x_1, y_1)&#10;$$&#10;&#10;\end{document}" title="IguanaTex Bitmap Display">
            <a:extLst>
              <a:ext uri="{FF2B5EF4-FFF2-40B4-BE49-F238E27FC236}">
                <a16:creationId xmlns:a16="http://schemas.microsoft.com/office/drawing/2014/main" id="{CB2839CD-5709-C39E-4623-83850E8A02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359639" y="3733589"/>
            <a:ext cx="6858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amsfonts}&#10;\usepackage{color}&#10;\newcommand{\red}[1]{{\color{red}#1}}&#10;&#10;\pagestyle{empty}&#10;&#10;\begin{document}&#10;&#10;$$&#10;(x_2, y_2)&#10;$$&#10;&#10;\end{document}" title="IguanaTex Bitmap Display">
            <a:extLst>
              <a:ext uri="{FF2B5EF4-FFF2-40B4-BE49-F238E27FC236}">
                <a16:creationId xmlns:a16="http://schemas.microsoft.com/office/drawing/2014/main" id="{AF424BE8-4E87-CAB3-A49A-DD1E384C92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349904" y="4539089"/>
            <a:ext cx="685800" cy="2286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color}&#10;\newcommand{\red}[1]{{\color{red}#1}}&#10;&#10;\pagestyle{empty}&#10;&#10;\begin{document}&#10;&#10;$$&#10;(x_K, y_K)&#10;$$&#10;&#10;\end{document}" title="IguanaTex Bitmap Display">
            <a:extLst>
              <a:ext uri="{FF2B5EF4-FFF2-40B4-BE49-F238E27FC236}">
                <a16:creationId xmlns:a16="http://schemas.microsoft.com/office/drawing/2014/main" id="{07244F60-3B0A-A9F1-2F54-651C17D0713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305499" y="6041297"/>
            <a:ext cx="822960" cy="22860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fonts}&#10;\usepackage{color}&#10;\newcommand{\red}[1]{{\color{red}#1}}&#10;&#10;\pagestyle{empty}&#10;&#10;\begin{document}&#10;&#10;$$&#10;c_1&#10;$$&#10;&#10;\end{document}" title="IguanaTex Bitmap Display">
            <a:extLst>
              <a:ext uri="{FF2B5EF4-FFF2-40B4-BE49-F238E27FC236}">
                <a16:creationId xmlns:a16="http://schemas.microsoft.com/office/drawing/2014/main" id="{58F4D221-3770-B662-16F9-1F9A5E7D16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468807" y="3847889"/>
            <a:ext cx="182880" cy="1371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458A88-7298-9851-4B95-9CF3AE0A4708}"/>
              </a:ext>
            </a:extLst>
          </p:cNvPr>
          <p:cNvCxnSpPr>
            <a:cxnSpLocks/>
          </p:cNvCxnSpPr>
          <p:nvPr/>
        </p:nvCxnSpPr>
        <p:spPr>
          <a:xfrm>
            <a:off x="3973098" y="4091736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B4FDC1-2498-0A1B-77FB-D99F233BFE5E}"/>
              </a:ext>
            </a:extLst>
          </p:cNvPr>
          <p:cNvSpPr/>
          <p:nvPr/>
        </p:nvSpPr>
        <p:spPr>
          <a:xfrm>
            <a:off x="3287309" y="3789177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71213C-7328-DDF7-C503-ACAF4547638D}"/>
              </a:ext>
            </a:extLst>
          </p:cNvPr>
          <p:cNvSpPr/>
          <p:nvPr/>
        </p:nvSpPr>
        <p:spPr>
          <a:xfrm>
            <a:off x="4269142" y="4024484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54D-C502-5CD9-2B81-3D1209DC9188}"/>
              </a:ext>
            </a:extLst>
          </p:cNvPr>
          <p:cNvCxnSpPr>
            <a:cxnSpLocks/>
            <a:stCxn id="59" idx="3"/>
            <a:endCxn id="26" idx="1"/>
          </p:cNvCxnSpPr>
          <p:nvPr/>
        </p:nvCxnSpPr>
        <p:spPr>
          <a:xfrm flipV="1">
            <a:off x="2860931" y="4081452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\documentclass{article}&#10;\usepackage{amsmath}&#10;\usepackage{amsfonts}&#10;\usepackage{color}&#10;\newcommand{\red}[1]{{\color{red}#1}}&#10;&#10;\pagestyle{empty}&#10;&#10;\begin{document}&#10;&#10;$$&#10;c_2&#10;$$&#10;&#10;\end{document}" title="IguanaTex Bitmap Display">
            <a:extLst>
              <a:ext uri="{FF2B5EF4-FFF2-40B4-BE49-F238E27FC236}">
                <a16:creationId xmlns:a16="http://schemas.microsoft.com/office/drawing/2014/main" id="{9A99922C-A9A1-E8D9-5238-BFFBDB67F2B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410125" y="4709652"/>
            <a:ext cx="182880" cy="13716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color}&#10;\newcommand{\red}[1]{{\color{red}#1}}&#10;&#10;\pagestyle{empty}&#10;&#10;\begin{document}&#10;&#10;$$&#10;c_K&#10;$$&#10;&#10;\end{document}" title="IguanaTex Bitmap Display">
            <a:extLst>
              <a:ext uri="{FF2B5EF4-FFF2-40B4-BE49-F238E27FC236}">
                <a16:creationId xmlns:a16="http://schemas.microsoft.com/office/drawing/2014/main" id="{01C1194D-7C58-E0B4-E277-4C24C691B0F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419860" y="5661946"/>
            <a:ext cx="251460" cy="13716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F368371-B641-6E44-D7B3-AAA642D7513E}"/>
              </a:ext>
            </a:extLst>
          </p:cNvPr>
          <p:cNvSpPr/>
          <p:nvPr/>
        </p:nvSpPr>
        <p:spPr>
          <a:xfrm>
            <a:off x="5398371" y="4852512"/>
            <a:ext cx="784096" cy="21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600" dirty="0"/>
              <a:t>mean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752AD16-41E7-20B5-B534-C19BA1C5605F}"/>
              </a:ext>
            </a:extLst>
          </p:cNvPr>
          <p:cNvSpPr/>
          <p:nvPr/>
        </p:nvSpPr>
        <p:spPr>
          <a:xfrm>
            <a:off x="3280233" y="5657706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F102B7-5A0D-4B6A-1A28-6F8D761F2332}"/>
              </a:ext>
            </a:extLst>
          </p:cNvPr>
          <p:cNvSpPr/>
          <p:nvPr/>
        </p:nvSpPr>
        <p:spPr>
          <a:xfrm>
            <a:off x="2599278" y="4033627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B28E94-E641-E9C6-C0B8-F7D3CF04CEAE}"/>
              </a:ext>
            </a:extLst>
          </p:cNvPr>
          <p:cNvSpPr/>
          <p:nvPr/>
        </p:nvSpPr>
        <p:spPr>
          <a:xfrm>
            <a:off x="2599278" y="5900959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83AEB6C-72DE-C997-813C-6A0C8E07F000}"/>
              </a:ext>
            </a:extLst>
          </p:cNvPr>
          <p:cNvSpPr/>
          <p:nvPr/>
        </p:nvSpPr>
        <p:spPr>
          <a:xfrm>
            <a:off x="3287309" y="4662264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A23A0A-3720-774A-319A-D10DE421818D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 flipV="1">
            <a:off x="2860931" y="4954539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7BCF52E-C0D4-D814-196F-B00A96D0F745}"/>
              </a:ext>
            </a:extLst>
          </p:cNvPr>
          <p:cNvSpPr/>
          <p:nvPr/>
        </p:nvSpPr>
        <p:spPr>
          <a:xfrm>
            <a:off x="2599278" y="4906714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8" name="Picture 77" descr="\documentclass{article}&#10;\usepackage{amsmath}&#10;\usepackage{amsfonts}&#10;\usepackage{color}&#10;\newcommand{\red}[1]{{\color{red}#1}}&#10;&#10;\pagestyle{empty}&#10;&#10;\begin{document}&#10;&#10;$$&#10;\vdots&#10;$$&#10;&#10;\end{document}" title="IguanaTex Bitmap Display">
            <a:extLst>
              <a:ext uri="{FF2B5EF4-FFF2-40B4-BE49-F238E27FC236}">
                <a16:creationId xmlns:a16="http://schemas.microsoft.com/office/drawing/2014/main" id="{0CE1E17A-1259-902A-AD74-C048A055365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705549" y="5406662"/>
            <a:ext cx="22860" cy="20574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52748-780F-F052-7C90-DC4A132F507A}"/>
              </a:ext>
            </a:extLst>
          </p:cNvPr>
          <p:cNvCxnSpPr>
            <a:cxnSpLocks/>
          </p:cNvCxnSpPr>
          <p:nvPr/>
        </p:nvCxnSpPr>
        <p:spPr>
          <a:xfrm flipV="1">
            <a:off x="2870666" y="5962516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B87094-E6A3-9510-A27A-F03E159A0F34}"/>
              </a:ext>
            </a:extLst>
          </p:cNvPr>
          <p:cNvCxnSpPr>
            <a:cxnSpLocks/>
          </p:cNvCxnSpPr>
          <p:nvPr/>
        </p:nvCxnSpPr>
        <p:spPr>
          <a:xfrm>
            <a:off x="3968021" y="4949783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64C6E54-2A2F-9F60-C011-935AA50E4F8B}"/>
              </a:ext>
            </a:extLst>
          </p:cNvPr>
          <p:cNvSpPr/>
          <p:nvPr/>
        </p:nvSpPr>
        <p:spPr>
          <a:xfrm>
            <a:off x="4264065" y="4886774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703447-FC3E-F0C0-14E0-4B7B55A7284B}"/>
              </a:ext>
            </a:extLst>
          </p:cNvPr>
          <p:cNvCxnSpPr>
            <a:cxnSpLocks/>
          </p:cNvCxnSpPr>
          <p:nvPr/>
        </p:nvCxnSpPr>
        <p:spPr>
          <a:xfrm>
            <a:off x="3973098" y="5957760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85D83B2-621E-B5EF-E6F3-71096B987C33}"/>
              </a:ext>
            </a:extLst>
          </p:cNvPr>
          <p:cNvSpPr/>
          <p:nvPr/>
        </p:nvSpPr>
        <p:spPr>
          <a:xfrm>
            <a:off x="4269142" y="5890508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E6805D-187A-9346-8E01-75C78F5D5704}"/>
              </a:ext>
            </a:extLst>
          </p:cNvPr>
          <p:cNvCxnSpPr>
            <a:cxnSpLocks/>
          </p:cNvCxnSpPr>
          <p:nvPr/>
        </p:nvCxnSpPr>
        <p:spPr>
          <a:xfrm flipV="1">
            <a:off x="4828066" y="5110251"/>
            <a:ext cx="670036" cy="84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5DB525B-3E4B-CF7C-47DF-F02906A92CB4}"/>
              </a:ext>
            </a:extLst>
          </p:cNvPr>
          <p:cNvCxnSpPr>
            <a:cxnSpLocks/>
          </p:cNvCxnSpPr>
          <p:nvPr/>
        </p:nvCxnSpPr>
        <p:spPr>
          <a:xfrm>
            <a:off x="4828066" y="4122031"/>
            <a:ext cx="670036" cy="72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8E2334-DB7D-57D4-C43D-07C07DBBCCCD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822989" y="4958782"/>
            <a:ext cx="575382" cy="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33780F5-2BAC-4E82-A547-BD32054ADD83}"/>
              </a:ext>
            </a:extLst>
          </p:cNvPr>
          <p:cNvSpPr/>
          <p:nvPr/>
        </p:nvSpPr>
        <p:spPr>
          <a:xfrm>
            <a:off x="6703551" y="4886774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48EF25-DB31-1994-3DFC-D62CDCD6FD43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6193516" y="4958782"/>
            <a:ext cx="510035" cy="5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\documentclass{article}&#10;\usepackage{amsmath}&#10;\usepackage{amsfonts}&#10;\usepackage{color}&#10;\newcommand{\red}[1]{{\color{red}#1}}&#10;&#10;\pagestyle{empty}&#10;&#10;\begin{document}&#10;&#10;$$&#10;c&#10;$$&#10;\end{document}" title="IguanaTex Bitmap Display">
            <a:extLst>
              <a:ext uri="{FF2B5EF4-FFF2-40B4-BE49-F238E27FC236}">
                <a16:creationId xmlns:a16="http://schemas.microsoft.com/office/drawing/2014/main" id="{43ED16A5-B92F-61EC-ADA8-AD0D5E8248B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937293" y="4732512"/>
            <a:ext cx="91440" cy="114300"/>
          </a:xfrm>
          <a:prstGeom prst="rect">
            <a:avLst/>
          </a:prstGeom>
        </p:spPr>
      </p:pic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07208864-D190-50AA-3785-E185DD0030FB}"/>
              </a:ext>
            </a:extLst>
          </p:cNvPr>
          <p:cNvSpPr/>
          <p:nvPr/>
        </p:nvSpPr>
        <p:spPr>
          <a:xfrm>
            <a:off x="8290531" y="4183139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50" dirty="0"/>
              <a:t>MLP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AD3C8124-74B2-D82A-405F-EA081D4522E5}"/>
              </a:ext>
            </a:extLst>
          </p:cNvPr>
          <p:cNvCxnSpPr>
            <a:cxnSpLocks/>
          </p:cNvCxnSpPr>
          <p:nvPr/>
        </p:nvCxnSpPr>
        <p:spPr>
          <a:xfrm flipV="1">
            <a:off x="7286563" y="4778232"/>
            <a:ext cx="1175734" cy="171551"/>
          </a:xfrm>
          <a:prstGeom prst="bentConnector3">
            <a:avLst>
              <a:gd name="adj1" fmla="val 992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228816E-2395-6149-5648-981EB9883D05}"/>
              </a:ext>
            </a:extLst>
          </p:cNvPr>
          <p:cNvCxnSpPr>
            <a:cxnSpLocks/>
          </p:cNvCxnSpPr>
          <p:nvPr/>
        </p:nvCxnSpPr>
        <p:spPr>
          <a:xfrm flipV="1">
            <a:off x="8749988" y="4799249"/>
            <a:ext cx="0" cy="447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4C4B13F-BD0D-5B51-7047-6EC0B6930D20}"/>
              </a:ext>
            </a:extLst>
          </p:cNvPr>
          <p:cNvCxnSpPr>
            <a:cxnSpLocks/>
          </p:cNvCxnSpPr>
          <p:nvPr/>
        </p:nvCxnSpPr>
        <p:spPr>
          <a:xfrm flipV="1">
            <a:off x="8633425" y="3821254"/>
            <a:ext cx="0" cy="361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\documentclass{article}&#10;\usepackage{amsmath}&#10;\usepackage{amsfonts}&#10;\usepackage{color}&#10;\newcommand{\red}[1]{{\color{red}#1}}&#10;&#10;\pagestyle{empty}&#10;&#10;\begin{document}&#10;&#10;$$&#10;\hat y&#10;$$&#10;&#10;\end{document}" title="IguanaTex Bitmap Display">
            <a:extLst>
              <a:ext uri="{FF2B5EF4-FFF2-40B4-BE49-F238E27FC236}">
                <a16:creationId xmlns:a16="http://schemas.microsoft.com/office/drawing/2014/main" id="{984E9DA7-A1C7-C91E-A950-A872BA8140F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576275" y="3573016"/>
            <a:ext cx="114300" cy="205740"/>
          </a:xfrm>
          <a:prstGeom prst="rect">
            <a:avLst/>
          </a:prstGeom>
        </p:spPr>
      </p:pic>
      <p:pic>
        <p:nvPicPr>
          <p:cNvPr id="120" name="Picture 119" descr="\documentclass{article}&#10;\usepackage{amsmath}&#10;\usepackage{amsfonts}&#10;\usepackage{color}&#10;\newcommand{\red}[1]{{\color{red}#1}}&#10;&#10;\pagestyle{empty}&#10;&#10;\begin{document}&#10;&#10;$$&#10;x&#10;$$&#10;\end{document}" title="IguanaTex Bitmap Display">
            <a:extLst>
              <a:ext uri="{FF2B5EF4-FFF2-40B4-BE49-F238E27FC236}">
                <a16:creationId xmlns:a16="http://schemas.microsoft.com/office/drawing/2014/main" id="{1FE0EDD6-AF61-7EB0-936B-BA017329C8B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704268" y="5362714"/>
            <a:ext cx="1143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61EE7-EB56-7888-8274-CDCB80DC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9D34-CAD6-0315-C99C-AD440C72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with meta learning (in-context learning)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9ED667-24A5-A56D-C904-7282F51C7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567608" y="1490675"/>
            <a:ext cx="5767748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BB5991-2825-3A06-241F-34A010A837F9}"/>
                  </a:ext>
                </a:extLst>
              </p:cNvPr>
              <p:cNvSpPr txBox="1"/>
              <p:nvPr/>
            </p:nvSpPr>
            <p:spPr bwMode="auto">
              <a:xfrm>
                <a:off x="637504" y="5969358"/>
                <a:ext cx="79723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CH" sz="1800" kern="0" dirty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The meta model learns to make pretty good predictions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ＭＳ Ｐゴシック" pitchFamily="-112" charset="-128"/>
                        <a:cs typeface="ＭＳ Ｐゴシック" pitchFamily="-112" charset="-128"/>
                      </a:rPr>
                      <m:t>𝐾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ＭＳ Ｐゴシック" pitchFamily="-112" charset="-128"/>
                        <a:cs typeface="ＭＳ Ｐゴシック" pitchFamily="-112" charset="-128"/>
                      </a:rPr>
                      <m:t>=5</m:t>
                    </m:r>
                  </m:oMath>
                </a14:m>
                <a:r>
                  <a:rPr lang="en-CH" sz="1800" kern="0" dirty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data points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BB5991-2825-3A06-241F-34A010A83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504" y="5969358"/>
                <a:ext cx="7972311" cy="276999"/>
              </a:xfrm>
              <a:prstGeom prst="rect">
                <a:avLst/>
              </a:prstGeom>
              <a:blipFill>
                <a:blip r:embed="rId3"/>
                <a:stretch>
                  <a:fillRect l="-1911" t="-20833" r="-955" b="-458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09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34D7-AF73-D3FB-19EA-2190451F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In-context learning architecture for system identification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50531AE-372F-4713-6CD3-4430DE41F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May be seen as a simplification of the encoder-decoder Transformer for system identification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The Transformer’s attention layers are ideal to deal with intricate temporal dependencies of SYSID.</a:t>
            </a:r>
          </a:p>
          <a:p>
            <a:endParaRPr lang="en-CH" dirty="0"/>
          </a:p>
          <a:p>
            <a:r>
              <a:rPr lang="en-CH" dirty="0"/>
              <a:t>For the sines example, the simple DeepSet+MLP architecture is more than enough…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4" name="Immagine 13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E2419D6C-BF6B-F7CD-27B7-BBCA197C2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3"/>
          <a:stretch/>
        </p:blipFill>
        <p:spPr>
          <a:xfrm>
            <a:off x="623392" y="1657915"/>
            <a:ext cx="4896544" cy="3081143"/>
          </a:xfrm>
          <a:prstGeom prst="rect">
            <a:avLst/>
          </a:prstGeom>
        </p:spPr>
      </p:pic>
      <p:pic>
        <p:nvPicPr>
          <p:cNvPr id="5" name="Picture 2" descr="Immagine output">
            <a:extLst>
              <a:ext uri="{FF2B5EF4-FFF2-40B4-BE49-F238E27FC236}">
                <a16:creationId xmlns:a16="http://schemas.microsoft.com/office/drawing/2014/main" id="{E8A22E20-97B9-F705-D0E9-5114818AA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7273" b="13910"/>
          <a:stretch/>
        </p:blipFill>
        <p:spPr bwMode="auto">
          <a:xfrm>
            <a:off x="806523" y="5091402"/>
            <a:ext cx="1329025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18">
            <a:extLst>
              <a:ext uri="{FF2B5EF4-FFF2-40B4-BE49-F238E27FC236}">
                <a16:creationId xmlns:a16="http://schemas.microsoft.com/office/drawing/2014/main" id="{DE3F159C-78CD-2B8B-85A2-30A73D87C51E}"/>
              </a:ext>
            </a:extLst>
          </p:cNvPr>
          <p:cNvCxnSpPr>
            <a:cxnSpLocks/>
          </p:cNvCxnSpPr>
          <p:nvPr/>
        </p:nvCxnSpPr>
        <p:spPr>
          <a:xfrm flipV="1">
            <a:off x="1610555" y="4755201"/>
            <a:ext cx="308981" cy="25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Immagine 17">
            <a:extLst>
              <a:ext uri="{FF2B5EF4-FFF2-40B4-BE49-F238E27FC236}">
                <a16:creationId xmlns:a16="http://schemas.microsoft.com/office/drawing/2014/main" id="{D75EEFBD-9952-BDAA-9F72-527E9A2A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918" t="7619" r="1850" b="16414"/>
          <a:stretch/>
        </p:blipFill>
        <p:spPr>
          <a:xfrm>
            <a:off x="4223792" y="5225086"/>
            <a:ext cx="1086414" cy="597011"/>
          </a:xfrm>
          <a:prstGeom prst="rect">
            <a:avLst/>
          </a:prstGeom>
        </p:spPr>
      </p:pic>
      <p:cxnSp>
        <p:nvCxnSpPr>
          <p:cNvPr id="11" name="Connettore 2 19">
            <a:extLst>
              <a:ext uri="{FF2B5EF4-FFF2-40B4-BE49-F238E27FC236}">
                <a16:creationId xmlns:a16="http://schemas.microsoft.com/office/drawing/2014/main" id="{2396B448-8287-53B9-9628-EA0779451CF4}"/>
              </a:ext>
            </a:extLst>
          </p:cNvPr>
          <p:cNvCxnSpPr>
            <a:cxnSpLocks/>
          </p:cNvCxnSpPr>
          <p:nvPr/>
        </p:nvCxnSpPr>
        <p:spPr>
          <a:xfrm flipV="1">
            <a:off x="4766999" y="4834380"/>
            <a:ext cx="0" cy="35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 descr="\documentclass{article}&#10;\usepackage{amsmath}&#10;\usepackage{amsfonts}&#10;\usepackage{color}&#10;\newcommand{\red}[1]{{\color{red}#1}}&#10;&#10;\pagestyle{empty}&#10;&#10;\begin{document}&#10;&#10;$$&#10;\hat y_{m+1:N} = \mathcal{M}_\theta(u_{m+1:N}, u_{1:m}, y_{1:m}) &#10;$$&#10;&#10;\end{document}" title="IguanaTex Bitmap Display">
            <a:extLst>
              <a:ext uri="{FF2B5EF4-FFF2-40B4-BE49-F238E27FC236}">
                <a16:creationId xmlns:a16="http://schemas.microsoft.com/office/drawing/2014/main" id="{A46EDE5C-7DE5-0B9C-65B8-5E80D6F148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04112" y="2780928"/>
            <a:ext cx="3383280" cy="228600"/>
          </a:xfrm>
          <a:prstGeom prst="rect">
            <a:avLst/>
          </a:prstGeom>
        </p:spPr>
      </p:pic>
      <p:sp>
        <p:nvSpPr>
          <p:cNvPr id="25" name="CasellaDiTesto 4">
            <a:extLst>
              <a:ext uri="{FF2B5EF4-FFF2-40B4-BE49-F238E27FC236}">
                <a16:creationId xmlns:a16="http://schemas.microsoft.com/office/drawing/2014/main" id="{25E43620-9E3B-C437-111C-02C4ADA2C34E}"/>
              </a:ext>
            </a:extLst>
          </p:cNvPr>
          <p:cNvSpPr txBox="1"/>
          <p:nvPr/>
        </p:nvSpPr>
        <p:spPr>
          <a:xfrm>
            <a:off x="331390" y="6088123"/>
            <a:ext cx="11732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M. Forgione, F. Pura, D. Piga, </a:t>
            </a:r>
            <a:r>
              <a:rPr lang="en-US" sz="1000" dirty="0"/>
              <a:t>In-context learning for model-free system identification, IEEE Control Systems Letters, September 2023</a:t>
            </a:r>
            <a:endParaRPr lang="it-CH" sz="1000" dirty="0"/>
          </a:p>
        </p:txBody>
      </p:sp>
    </p:spTree>
    <p:extLst>
      <p:ext uri="{BB962C8B-B14F-4D97-AF65-F5344CB8AC3E}">
        <p14:creationId xmlns:p14="http://schemas.microsoft.com/office/powerpoint/2010/main" val="42843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A6BF-45FB-E743-F3B1-87CEE1D3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40AF-1E92-FD61-A75C-19073755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r>
              <a:rPr lang="en-CH" dirty="0"/>
              <a:t>Implementation of the in-context learning architecture for static regression DeepSet + MLP is sketched in in_context_learning_sketch.ipynb</a:t>
            </a:r>
          </a:p>
          <a:p>
            <a:endParaRPr lang="en-CH" dirty="0"/>
          </a:p>
          <a:p>
            <a:r>
              <a:rPr lang="en-CH" dirty="0"/>
              <a:t>Use it to tackle the meta learning exercise (meta_learning_exercise.ipynb)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3114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5A09-FD27-0DF0-AF83-FEBE5ED6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DD83E-AD29-2552-034A-2035198A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Meta Learning with Hyper-Nerworks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BF541AB-D399-D98C-53D0-21FEFBCE7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</p:spPr>
            <p:txBody>
              <a:bodyPr/>
              <a:lstStyle/>
              <a:p>
                <a:r>
                  <a:rPr lang="en-CH" dirty="0"/>
                  <a:t>A hyper-network provides weight and biases of the model MLP describing the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r>
                  <a:rPr lang="en-CH" dirty="0"/>
                  <a:t>The hyper-network may be seen as a </a:t>
                </a:r>
                <a:r>
                  <a:rPr lang="en-CH" i="1" dirty="0"/>
                  <a:t>learned</a:t>
                </a:r>
                <a:r>
                  <a:rPr lang="en-CH" dirty="0"/>
                  <a:t> system identification algorithm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 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BF541AB-D399-D98C-53D0-21FEFBCE7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  <a:blipFill>
                <a:blip r:embed="rId13"/>
                <a:stretch>
                  <a:fillRect l="-1163" t="-164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\documentclass{article}&#10;\usepackage{amsmath}&#10;\usepackage{amsfonts}&#10;\usepackage{color}&#10;\newcommand{\red}[1]{{\color{red}#1}}&#10;&#10;\pagestyle{empty}&#10;&#10;\begin{document}&#10;&#10;&#10;\begin{align*}&#10;\phi &amp;= \mathrm{DeepSet}_\theta(D) \\&#10;\hat y &amp;= \mathrm{MLP}_\phi(x).&#10;\end{align*}&#10;\end{document}" title="IguanaTex Bitmap Display">
            <a:extLst>
              <a:ext uri="{FF2B5EF4-FFF2-40B4-BE49-F238E27FC236}">
                <a16:creationId xmlns:a16="http://schemas.microsoft.com/office/drawing/2014/main" id="{236A380F-6467-3C52-8D86-CFCE898835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39416" y="2420888"/>
            <a:ext cx="1714500" cy="59436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color}&#10;\newcommand{\red}[1]{{\color{red}#1}}&#10;&#10;\pagestyle{empty}&#10;&#10;\begin{document}&#10;&#10;$$&#10;(x_1, y_1)&#10;$$&#10;&#10;\end{document}" title="IguanaTex Bitmap Display">
            <a:extLst>
              <a:ext uri="{FF2B5EF4-FFF2-40B4-BE49-F238E27FC236}">
                <a16:creationId xmlns:a16="http://schemas.microsoft.com/office/drawing/2014/main" id="{E4FD3B70-9C14-4695-77DE-AA901D02F8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845884" y="2548876"/>
            <a:ext cx="6858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amsfonts}&#10;\usepackage{color}&#10;\newcommand{\red}[1]{{\color{red}#1}}&#10;&#10;\pagestyle{empty}&#10;&#10;\begin{document}&#10;&#10;$$&#10;(x_2, y_2)&#10;$$&#10;&#10;\end{document}" title="IguanaTex Bitmap Display">
            <a:extLst>
              <a:ext uri="{FF2B5EF4-FFF2-40B4-BE49-F238E27FC236}">
                <a16:creationId xmlns:a16="http://schemas.microsoft.com/office/drawing/2014/main" id="{8181C8D9-209E-5F22-F467-C8F1288CBA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36149" y="3354376"/>
            <a:ext cx="685800" cy="2286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color}&#10;\newcommand{\red}[1]{{\color{red}#1}}&#10;&#10;\pagestyle{empty}&#10;&#10;\begin{document}&#10;&#10;$$&#10;(x_K, y_K)&#10;$$&#10;&#10;\end{document}" title="IguanaTex Bitmap Display">
            <a:extLst>
              <a:ext uri="{FF2B5EF4-FFF2-40B4-BE49-F238E27FC236}">
                <a16:creationId xmlns:a16="http://schemas.microsoft.com/office/drawing/2014/main" id="{9263D550-5FA3-03F1-2963-07530C66474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91744" y="4856584"/>
            <a:ext cx="822960" cy="22860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fonts}&#10;\usepackage{color}&#10;\newcommand{\red}[1]{{\color{red}#1}}&#10;&#10;\pagestyle{empty}&#10;&#10;\begin{document}&#10;&#10;$$&#10;c_1&#10;$$&#10;&#10;\end{document}" title="IguanaTex Bitmap Display">
            <a:extLst>
              <a:ext uri="{FF2B5EF4-FFF2-40B4-BE49-F238E27FC236}">
                <a16:creationId xmlns:a16="http://schemas.microsoft.com/office/drawing/2014/main" id="{6CED0391-CF81-5C68-6729-663365D495C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955052" y="2663176"/>
            <a:ext cx="182880" cy="1371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3B7DC-2DBA-528F-7A8A-D09ADD537380}"/>
              </a:ext>
            </a:extLst>
          </p:cNvPr>
          <p:cNvCxnSpPr>
            <a:cxnSpLocks/>
          </p:cNvCxnSpPr>
          <p:nvPr/>
        </p:nvCxnSpPr>
        <p:spPr>
          <a:xfrm>
            <a:off x="5459343" y="2907023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9EDE8F-DBF8-9986-F7CF-D73A65926DD7}"/>
              </a:ext>
            </a:extLst>
          </p:cNvPr>
          <p:cNvSpPr/>
          <p:nvPr/>
        </p:nvSpPr>
        <p:spPr>
          <a:xfrm>
            <a:off x="4773554" y="2604464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9AF189-9EAC-B3AB-EEDE-92AFAA691E95}"/>
              </a:ext>
            </a:extLst>
          </p:cNvPr>
          <p:cNvSpPr/>
          <p:nvPr/>
        </p:nvSpPr>
        <p:spPr>
          <a:xfrm>
            <a:off x="5755387" y="2839771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56E83-7840-0D75-575E-60CD202EF147}"/>
              </a:ext>
            </a:extLst>
          </p:cNvPr>
          <p:cNvCxnSpPr>
            <a:cxnSpLocks/>
            <a:stCxn id="59" idx="3"/>
            <a:endCxn id="26" idx="1"/>
          </p:cNvCxnSpPr>
          <p:nvPr/>
        </p:nvCxnSpPr>
        <p:spPr>
          <a:xfrm flipV="1">
            <a:off x="4347176" y="2896739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\documentclass{article}&#10;\usepackage{amsmath}&#10;\usepackage{amsfonts}&#10;\usepackage{color}&#10;\newcommand{\red}[1]{{\color{red}#1}}&#10;&#10;\pagestyle{empty}&#10;&#10;\begin{document}&#10;&#10;$$&#10;c_2&#10;$$&#10;&#10;\end{document}" title="IguanaTex Bitmap Display">
            <a:extLst>
              <a:ext uri="{FF2B5EF4-FFF2-40B4-BE49-F238E27FC236}">
                <a16:creationId xmlns:a16="http://schemas.microsoft.com/office/drawing/2014/main" id="{063CB9E3-7DC3-CDC7-48E4-F04E5128772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96370" y="3524939"/>
            <a:ext cx="182880" cy="13716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color}&#10;\newcommand{\red}[1]{{\color{red}#1}}&#10;&#10;\pagestyle{empty}&#10;&#10;\begin{document}&#10;&#10;$$&#10;c_K&#10;$$&#10;&#10;\end{document}" title="IguanaTex Bitmap Display">
            <a:extLst>
              <a:ext uri="{FF2B5EF4-FFF2-40B4-BE49-F238E27FC236}">
                <a16:creationId xmlns:a16="http://schemas.microsoft.com/office/drawing/2014/main" id="{14722771-955B-0A71-5235-B09709F47C4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906105" y="4477233"/>
            <a:ext cx="251460" cy="13716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AC6971A-4EEB-FDFF-789E-FA932838FA77}"/>
              </a:ext>
            </a:extLst>
          </p:cNvPr>
          <p:cNvSpPr/>
          <p:nvPr/>
        </p:nvSpPr>
        <p:spPr>
          <a:xfrm>
            <a:off x="6884616" y="3667799"/>
            <a:ext cx="784096" cy="21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600" dirty="0"/>
              <a:t>mean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9A2F97-7031-228E-E8C7-464CAB9D36F1}"/>
              </a:ext>
            </a:extLst>
          </p:cNvPr>
          <p:cNvSpPr/>
          <p:nvPr/>
        </p:nvSpPr>
        <p:spPr>
          <a:xfrm>
            <a:off x="4766478" y="4472993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DDD563-94D0-12ED-A1BA-B6A2C5630FF3}"/>
              </a:ext>
            </a:extLst>
          </p:cNvPr>
          <p:cNvSpPr/>
          <p:nvPr/>
        </p:nvSpPr>
        <p:spPr>
          <a:xfrm>
            <a:off x="4085523" y="2848914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BC89DB-3B68-A5B5-C933-94BA590BFF7A}"/>
              </a:ext>
            </a:extLst>
          </p:cNvPr>
          <p:cNvSpPr/>
          <p:nvPr/>
        </p:nvSpPr>
        <p:spPr>
          <a:xfrm>
            <a:off x="4085523" y="4716246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E672686-38FA-23C7-0AA8-96AE8D99E9A6}"/>
              </a:ext>
            </a:extLst>
          </p:cNvPr>
          <p:cNvSpPr/>
          <p:nvPr/>
        </p:nvSpPr>
        <p:spPr>
          <a:xfrm>
            <a:off x="4773554" y="3477551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2B7F74-9649-6927-17D7-5D6CD256A81F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 flipV="1">
            <a:off x="4347176" y="3769826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E629680-53D6-9816-1479-76FB00D6C7EA}"/>
              </a:ext>
            </a:extLst>
          </p:cNvPr>
          <p:cNvSpPr/>
          <p:nvPr/>
        </p:nvSpPr>
        <p:spPr>
          <a:xfrm>
            <a:off x="4085523" y="3722001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8" name="Picture 77" descr="\documentclass{article}&#10;\usepackage{amsmath}&#10;\usepackage{amsfonts}&#10;\usepackage{color}&#10;\newcommand{\red}[1]{{\color{red}#1}}&#10;&#10;\pagestyle{empty}&#10;&#10;\begin{document}&#10;&#10;$$&#10;\vdots&#10;$$&#10;&#10;\end{document}" title="IguanaTex Bitmap Display">
            <a:extLst>
              <a:ext uri="{FF2B5EF4-FFF2-40B4-BE49-F238E27FC236}">
                <a16:creationId xmlns:a16="http://schemas.microsoft.com/office/drawing/2014/main" id="{B0AC22BA-793E-6231-25EF-35192F6E937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191794" y="4221949"/>
            <a:ext cx="22860" cy="20574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7FE949-1145-F799-097F-6F616228DC27}"/>
              </a:ext>
            </a:extLst>
          </p:cNvPr>
          <p:cNvCxnSpPr>
            <a:cxnSpLocks/>
          </p:cNvCxnSpPr>
          <p:nvPr/>
        </p:nvCxnSpPr>
        <p:spPr>
          <a:xfrm flipV="1">
            <a:off x="4356911" y="4777803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32CB8B-0ECA-207D-8B20-9227544A4A4C}"/>
              </a:ext>
            </a:extLst>
          </p:cNvPr>
          <p:cNvCxnSpPr>
            <a:cxnSpLocks/>
          </p:cNvCxnSpPr>
          <p:nvPr/>
        </p:nvCxnSpPr>
        <p:spPr>
          <a:xfrm>
            <a:off x="5454266" y="3765070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82D98D4-5BFE-5CC1-BB46-8C7E821333AB}"/>
              </a:ext>
            </a:extLst>
          </p:cNvPr>
          <p:cNvSpPr/>
          <p:nvPr/>
        </p:nvSpPr>
        <p:spPr>
          <a:xfrm>
            <a:off x="5750310" y="3702061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58D2C8B-0354-8A63-E97D-8E8E1023DC63}"/>
              </a:ext>
            </a:extLst>
          </p:cNvPr>
          <p:cNvCxnSpPr>
            <a:cxnSpLocks/>
          </p:cNvCxnSpPr>
          <p:nvPr/>
        </p:nvCxnSpPr>
        <p:spPr>
          <a:xfrm>
            <a:off x="5459343" y="4773047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BDE829-A546-FC37-CFEE-835E797EC1F9}"/>
              </a:ext>
            </a:extLst>
          </p:cNvPr>
          <p:cNvSpPr/>
          <p:nvPr/>
        </p:nvSpPr>
        <p:spPr>
          <a:xfrm>
            <a:off x="5755387" y="4705795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431992-1B66-F968-5B6F-C57D20DDC85A}"/>
              </a:ext>
            </a:extLst>
          </p:cNvPr>
          <p:cNvCxnSpPr>
            <a:cxnSpLocks/>
          </p:cNvCxnSpPr>
          <p:nvPr/>
        </p:nvCxnSpPr>
        <p:spPr>
          <a:xfrm flipV="1">
            <a:off x="6314311" y="3925538"/>
            <a:ext cx="670036" cy="84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3F517F-6F30-C42D-3DDB-A10CDE678631}"/>
              </a:ext>
            </a:extLst>
          </p:cNvPr>
          <p:cNvCxnSpPr>
            <a:cxnSpLocks/>
          </p:cNvCxnSpPr>
          <p:nvPr/>
        </p:nvCxnSpPr>
        <p:spPr>
          <a:xfrm>
            <a:off x="6314311" y="2937318"/>
            <a:ext cx="670036" cy="72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86158F9-E61A-F313-4F9F-E35C8A7BE432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6309234" y="3774069"/>
            <a:ext cx="575382" cy="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877D8F-BF15-3AB0-459D-8DA55C8D0111}"/>
              </a:ext>
            </a:extLst>
          </p:cNvPr>
          <p:cNvSpPr/>
          <p:nvPr/>
        </p:nvSpPr>
        <p:spPr>
          <a:xfrm>
            <a:off x="8374333" y="3702061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C8BB67-4EB1-82F2-45EA-BB4A90FEF8AF}"/>
              </a:ext>
            </a:extLst>
          </p:cNvPr>
          <p:cNvCxnSpPr>
            <a:cxnSpLocks/>
            <a:stCxn id="47" idx="3"/>
            <a:endCxn id="96" idx="1"/>
          </p:cNvCxnSpPr>
          <p:nvPr/>
        </p:nvCxnSpPr>
        <p:spPr>
          <a:xfrm flipV="1">
            <a:off x="7668712" y="3774069"/>
            <a:ext cx="705621" cy="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usepackage{amsfonts}&#10;\usepackage{color}&#10;\newcommand{\red}[1]{{\color{red}#1}}&#10;&#10;\pagestyle{empty}&#10;&#10;\begin{document}&#10;&#10;$$&#10;\phi = \{W_1, b_1, \dots\}&#10;$$&#10;\end{document}" title="IguanaTex Bitmap Display">
            <a:extLst>
              <a:ext uri="{FF2B5EF4-FFF2-40B4-BE49-F238E27FC236}">
                <a16:creationId xmlns:a16="http://schemas.microsoft.com/office/drawing/2014/main" id="{63E6CB8F-1A20-D1C9-EEE3-39C69BAF279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71612" y="3376455"/>
            <a:ext cx="1668780" cy="228600"/>
          </a:xfrm>
          <a:prstGeom prst="rect">
            <a:avLst/>
          </a:prstGeom>
        </p:spPr>
      </p:pic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111C68D-5678-4165-033F-53B7033C638B}"/>
              </a:ext>
            </a:extLst>
          </p:cNvPr>
          <p:cNvSpPr/>
          <p:nvPr/>
        </p:nvSpPr>
        <p:spPr>
          <a:xfrm>
            <a:off x="9933749" y="3472795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50" dirty="0"/>
              <a:t>MLP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3EDDF11-F0A0-ABC6-64E1-1E8750AA8FDE}"/>
              </a:ext>
            </a:extLst>
          </p:cNvPr>
          <p:cNvCxnSpPr>
            <a:cxnSpLocks/>
          </p:cNvCxnSpPr>
          <p:nvPr/>
        </p:nvCxnSpPr>
        <p:spPr>
          <a:xfrm flipV="1">
            <a:off x="10276644" y="4042014"/>
            <a:ext cx="0" cy="447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9D0B43-B59D-C6B6-D83F-42E7FFF0993D}"/>
              </a:ext>
            </a:extLst>
          </p:cNvPr>
          <p:cNvCxnSpPr>
            <a:cxnSpLocks/>
          </p:cNvCxnSpPr>
          <p:nvPr/>
        </p:nvCxnSpPr>
        <p:spPr>
          <a:xfrm flipV="1">
            <a:off x="10246929" y="3096327"/>
            <a:ext cx="0" cy="361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\documentclass{article}&#10;\usepackage{amsmath}&#10;\usepackage{amsfonts}&#10;\usepackage{color}&#10;\newcommand{\red}[1]{{\color{red}#1}}&#10;&#10;\pagestyle{empty}&#10;&#10;\begin{document}&#10;&#10;$$&#10;\hat y&#10;$$&#10;&#10;\end{document}" title="IguanaTex Bitmap Display">
            <a:extLst>
              <a:ext uri="{FF2B5EF4-FFF2-40B4-BE49-F238E27FC236}">
                <a16:creationId xmlns:a16="http://schemas.microsoft.com/office/drawing/2014/main" id="{5F7E9953-82B4-24B2-2C87-EC92A0759A2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0189779" y="2848089"/>
            <a:ext cx="114300" cy="205740"/>
          </a:xfrm>
          <a:prstGeom prst="rect">
            <a:avLst/>
          </a:prstGeom>
        </p:spPr>
      </p:pic>
      <p:pic>
        <p:nvPicPr>
          <p:cNvPr id="120" name="Picture 119" descr="\documentclass{article}&#10;\usepackage{amsmath}&#10;\usepackage{amsfonts}&#10;\usepackage{color}&#10;\newcommand{\red}[1]{{\color{red}#1}}&#10;&#10;\pagestyle{empty}&#10;&#10;\begin{document}&#10;&#10;$$&#10;x&#10;$$&#10;\end{document}" title="IguanaTex Bitmap Display">
            <a:extLst>
              <a:ext uri="{FF2B5EF4-FFF2-40B4-BE49-F238E27FC236}">
                <a16:creationId xmlns:a16="http://schemas.microsoft.com/office/drawing/2014/main" id="{3213218B-AEFF-6BFF-B4DC-9820A449153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0219494" y="4573551"/>
            <a:ext cx="114300" cy="114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7ABCEE-08CF-32D1-EC2B-0177869C9E3F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 flipV="1">
            <a:off x="8933257" y="3765070"/>
            <a:ext cx="1000492" cy="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7D16B6-4698-EECB-094A-B5CA8BF1DBA7}"/>
              </a:ext>
            </a:extLst>
          </p:cNvPr>
          <p:cNvSpPr txBox="1"/>
          <p:nvPr/>
        </p:nvSpPr>
        <p:spPr bwMode="auto">
          <a:xfrm>
            <a:off x="5637727" y="29718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949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y(x) = A \sin(x + \psi)&#10;$$&#10;&#10;\end{document}"/>
  <p:tag name="IGUANATEXSIZE" val="18"/>
  <p:tag name="IGUANATEXCURSOR" val="187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2, y_2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6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K, y_K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1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2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1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K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vdots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"/>
  <p:tag name="ORIGINALWIDTH" val="4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&#10;$$&#10;\end{document}"/>
  <p:tag name="IGUANATEXSIZE" val="18"/>
  <p:tag name="IGUANATEXCURSOR" val="16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hat y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x&#10;$$&#10;\end{document}"/>
  <p:tag name="IGUANATEXSIZE" val="18"/>
  <p:tag name="IGUANATEXCURSOR" val="16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4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hat y_{m+1:N} = \mathcal{M}_\theta(u_{m+1:N}, u_{1:m}, y_{1:m}) &#10;$$&#10;&#10;\end{document}"/>
  <p:tag name="IGUANATEXSIZE" val="18"/>
  <p:tag name="IGUANATEXCURSOR" val="164"/>
  <p:tag name="TRANSPARENCY" val="True"/>
  <p:tag name="LATEXENGINEID" val="0"/>
  <p:tag name="TEMPFOLDER" val="/Users/marco.forgione/Library/Containers/com.microsoft.Powerpoint/Data/tmp/TemporaryItems/"/>
  <p:tag name="LATEXFORMHEIGHT" val="501"/>
  <p:tag name="LATEXFORMWIDTH" val="820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3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\mathcal{D} = \{D_1, D_2, \dots, \}$$&#10;&#10;\end{document}"/>
  <p:tag name="IGUANATEXSIZE" val="18"/>
  <p:tag name="IGUANATEXCURSOR" val="20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7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&#10;\begin{align*}&#10;\phi &amp;= \mathrm{DeepSet}_\theta(D) \\&#10;\hat y &amp;= \mathrm{MLP}_\phi(x).&#10;\end{align*}&#10;\end{document}"/>
  <p:tag name="IGUANATEXSIZE" val="18"/>
  <p:tag name="IGUANATEXCURSOR" val="20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1, y_1)&#10;$$&#10;&#10;\end{document}"/>
  <p:tag name="IGUANATEXSIZE" val="18"/>
  <p:tag name="IGUANATEXCURSOR" val="17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2, y_2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6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K, y_K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1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2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1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K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vdots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73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phi = \{W_1, b_1, \dots\}&#10;$$&#10;\end{document}"/>
  <p:tag name="IGUANATEXSIZE" val="18"/>
  <p:tag name="IGUANATEXCURSOR" val="17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hat y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12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D_i = \{(x_{i,1}, y_{i,1}), (x_{i,2}, y_{i,2}), \dots, (x_{i,K}, y_{i,K})\}, \qquad x_{i,j} \in \mathbb{R}^{n_x},\; y_{i,j} \in \mathbb{R}^{n_y}$$&#10;&#10;\end{document}"/>
  <p:tag name="IGUANATEXSIZE" val="18"/>
  <p:tag name="IGUANATEXCURSOR" val="31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x&#10;$$&#10;\end{document}"/>
  <p:tag name="IGUANATEXSIZE" val="18"/>
  <p:tag name="IGUANATEXCURSOR" val="16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39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\begin{align*}&#10;\phi &amp;= \mathrm{Alg}_\theta(D) = \theta - \alpha \nabla_\theta \mathcal{L}(\theta, D), \\&#10;\hat y &amp;= \mathrm{MLP}_\phi(x).&#10;\end{align*}&#10;&#10;\end{document}"/>
  <p:tag name="IGUANATEXSIZE" val="18"/>
  <p:tag name="IGUANATEXCURSOR" val="23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"/>
  <p:tag name="ORIGINALWIDTH" val="12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J(\theta) = \sum_{i=1}^b \mathcal{L} (\mathrm{Alg}_\theta(D^{\rm tr}_i), D^{\rm te}_i)$$&#10;&#10;\end{document}"/>
  <p:tag name="IGUANATEXSIZE" val="18"/>
  <p:tag name="IGUANATEXCURSOR" val="25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39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\mathcal{D} = \{(D^{\rm tr}_1, D^{\rm te}_1), (D^{\rm tr}_2, D^{\rm te}_2), \dots \}$$&#10;&#10;\end{document}"/>
  <p:tag name="IGUANATEXSIZE" val="18"/>
  <p:tag name="IGUANATEXCURSOR" val="25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6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\begin{equation*}&#10;\hat y = \mathcal{M}_\theta(x, D)&#10;\end{equation*}&#10;&#10;\end{document}"/>
  <p:tag name="IGUANATEXSIZE" val="18"/>
  <p:tag name="IGUANATEXCURSOR" val="21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5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J(\theta) = \sum_{i=1}^b \sum_{j=1}^K \ell(y^{\rm te}_{i,j}, \mathcal{M}(D^{\rm tr}_i, x^{\rm te}_{i,j})).$$&#10;&#10;&#10;\end{document}"/>
  <p:tag name="IGUANATEXSIZE" val="18"/>
  <p:tag name="IGUANATEXCURSOR" val="27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6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\begin{equation*}&#10;\hat y = \mathcal{M}_\theta(D, x)&#10;\end{equation*}&#10;&#10;\end{document}"/>
  <p:tag name="IGUANATEXSIZE" val="18"/>
  <p:tag name="IGUANATEXCURSOR" val="207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74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&#10;\begin{align*}&#10;c &amp;= \mathrm{DeepSet}_{\theta}(D) \\&#10;\hat y &amp;= \mathrm{MLP}_\theta(c, x).&#10;\end{align*}&#10;\end{document}"/>
  <p:tag name="IGUANATEXSIZE" val="18"/>
  <p:tag name="IGUANATEXCURSOR" val="24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1, y_1)&#10;$$&#10;&#10;\end{document}"/>
  <p:tag name="IGUANATEXSIZE" val="18"/>
  <p:tag name="IGUANATEXCURSOR" val="17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SUPSI_DACD_CCR_2010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_DSA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prstTxWarp prst="textNoShape">
          <a:avLst/>
        </a:prstTxWarp>
      </a:bodyPr>
      <a:lstStyle>
        <a:defPPr eaLnBrk="0" hangingPunct="0">
          <a:spcBef>
            <a:spcPct val="20000"/>
          </a:spcBef>
          <a:defRPr sz="1400" kern="0" dirty="0" smtClean="0">
            <a:latin typeface="+mn-lt"/>
            <a:ea typeface="ＭＳ Ｐゴシック" pitchFamily="-112" charset="-128"/>
            <a:cs typeface="ＭＳ Ｐゴシック" pitchFamily="-112" charset="-128"/>
          </a:defRPr>
        </a:defPPr>
      </a:lstStyle>
    </a:txDef>
  </a:objectDefaults>
  <a:extraClrSchemeLst>
    <a:extraClrScheme>
      <a:clrScheme name="SUPSI_D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3B4D0C91CA54E9BBFAD215D4A4FF7" ma:contentTypeVersion="18" ma:contentTypeDescription="Create a new document." ma:contentTypeScope="" ma:versionID="48c4930ddcec7bff74490998dd84a4c1">
  <xsd:schema xmlns:xsd="http://www.w3.org/2001/XMLSchema" xmlns:xs="http://www.w3.org/2001/XMLSchema" xmlns:p="http://schemas.microsoft.com/office/2006/metadata/properties" xmlns:ns2="0c05fedb-ed2a-4eb3-93de-5f5a6c97bfe0" xmlns:ns3="c69d801c-64cd-49bc-b1b3-ec2496ede094" targetNamespace="http://schemas.microsoft.com/office/2006/metadata/properties" ma:root="true" ma:fieldsID="dcb337392c8a5973c5e221652a72fbb4" ns2:_="" ns3:_="">
    <xsd:import namespace="0c05fedb-ed2a-4eb3-93de-5f5a6c97bfe0"/>
    <xsd:import namespace="c69d801c-64cd-49bc-b1b3-ec2496ede0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5fedb-ed2a-4eb3-93de-5f5a6c97b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c321eb7-7579-4b0b-aaae-46c07e4320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d801c-64cd-49bc-b1b3-ec2496ede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5ad22e3-f7d4-475a-9946-b2f27a0b53ef}" ma:internalName="TaxCatchAll" ma:showField="CatchAllData" ma:web="c69d801c-64cd-49bc-b1b3-ec2496ede0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05fedb-ed2a-4eb3-93de-5f5a6c97bfe0">
      <Terms xmlns="http://schemas.microsoft.com/office/infopath/2007/PartnerControls"/>
    </lcf76f155ced4ddcb4097134ff3c332f>
    <TaxCatchAll xmlns="c69d801c-64cd-49bc-b1b3-ec2496ede094" xsi:nil="true"/>
  </documentManagement>
</p:properties>
</file>

<file path=customXml/itemProps1.xml><?xml version="1.0" encoding="utf-8"?>
<ds:datastoreItem xmlns:ds="http://schemas.openxmlformats.org/officeDocument/2006/customXml" ds:itemID="{957E0BBE-38AF-4179-B401-F6E82B6A5F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C4CF8-8E6C-4481-8DE0-79509E180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5fedb-ed2a-4eb3-93de-5f5a6c97bfe0"/>
    <ds:schemaRef ds:uri="c69d801c-64cd-49bc-b1b3-ec2496ede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2A9E72-43F2-4CCE-8F90-EBA4919DBB42}">
  <ds:schemaRefs>
    <ds:schemaRef ds:uri="http://schemas.microsoft.com/office/2006/documentManagement/types"/>
    <ds:schemaRef ds:uri="c69d801c-64cd-49bc-b1b3-ec2496ede094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0c05fedb-ed2a-4eb3-93de-5f5a6c97bfe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Powerpoint_ST_CS_1 copia</Template>
  <TotalTime>280</TotalTime>
  <Words>508</Words>
  <Application>Microsoft Macintosh PowerPoint</Application>
  <PresentationFormat>Widescreen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Cambria Math</vt:lpstr>
      <vt:lpstr>Times New Roman</vt:lpstr>
      <vt:lpstr>SUPSI_DACD_CCR_2010</vt:lpstr>
      <vt:lpstr>Exercise: Meta Learning for Static Regression</vt:lpstr>
      <vt:lpstr>The “sine” meta learning example</vt:lpstr>
      <vt:lpstr>Meta Learning Setting</vt:lpstr>
      <vt:lpstr>Meta Learning: In-context learning</vt:lpstr>
      <vt:lpstr>In-context learning architecture for static regression</vt:lpstr>
      <vt:lpstr>Performance with meta learning (in-context learning)</vt:lpstr>
      <vt:lpstr>In-context learning architecture for system identification</vt:lpstr>
      <vt:lpstr>Exercise</vt:lpstr>
      <vt:lpstr>Meta Learning with Hyper-Nerworks</vt:lpstr>
      <vt:lpstr>Gradient-Based Meta Learning (MAML)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Forgione Marco</cp:lastModifiedBy>
  <cp:revision>100</cp:revision>
  <dcterms:created xsi:type="dcterms:W3CDTF">2017-01-20T15:44:58Z</dcterms:created>
  <dcterms:modified xsi:type="dcterms:W3CDTF">2025-06-24T12:47:20Z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0x010100E943B4D0C91CA54E9BBFAD215D4A4FF7</vt:lpwstr>
  </property>
  <property fmtid="{D5CDD505-2E9C-101B-9397-08002B2CF9AE}" pid="3" name="MediaServiceImageTags">
    <vt:lpwstr/>
  </property>
</Properties>
</file>