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sldIdLst>
    <p:sldId id="256" r:id="rId2"/>
    <p:sldId id="257" r:id="rId3"/>
    <p:sldId id="262" r:id="rId4"/>
    <p:sldId id="260" r:id="rId5"/>
    <p:sldId id="263"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3072" autoAdjust="0"/>
  </p:normalViewPr>
  <p:slideViewPr>
    <p:cSldViewPr snapToGrid="0">
      <p:cViewPr varScale="1">
        <p:scale>
          <a:sx n="77" d="100"/>
          <a:sy n="77" d="100"/>
        </p:scale>
        <p:origin x="979"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A9200-1302-4CA0-A8DD-E2F848C60DE6}" type="datetimeFigureOut">
              <a:rPr lang="de-DE" smtClean="0"/>
              <a:t>16.05.2025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E6661-0B70-425F-9ECC-78CD9FDD627F}" type="slidenum">
              <a:rPr lang="de-DE" smtClean="0"/>
              <a:t>‹Nr.›</a:t>
            </a:fld>
            <a:endParaRPr lang="de-DE"/>
          </a:p>
        </p:txBody>
      </p:sp>
    </p:spTree>
    <p:extLst>
      <p:ext uri="{BB962C8B-B14F-4D97-AF65-F5344CB8AC3E}">
        <p14:creationId xmlns:p14="http://schemas.microsoft.com/office/powerpoint/2010/main" val="3593279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Lucida Grande"/>
              </a:rPr>
              <a:t>- </a:t>
            </a:r>
            <a:r>
              <a:rPr lang="en-US" b="0" i="0" dirty="0" err="1">
                <a:solidFill>
                  <a:srgbClr val="000000"/>
                </a:solidFill>
                <a:effectLst/>
                <a:latin typeface="Lucida Grande"/>
              </a:rPr>
              <a:t>arXiv</a:t>
            </a:r>
            <a:r>
              <a:rPr lang="en-US" b="0" i="0" dirty="0">
                <a:solidFill>
                  <a:srgbClr val="000000"/>
                </a:solidFill>
                <a:effectLst/>
                <a:latin typeface="Lucida Grande"/>
              </a:rPr>
              <a:t> is a free distribution service and an open-access archive for nearly 2.4 million scholarly articles in the fields of physics, mathematics, computer science, quantitative biology, quantitative finance, statistics, electrical engineering and systems science, and economics.</a:t>
            </a:r>
            <a:endParaRPr lang="de-DE" dirty="0"/>
          </a:p>
          <a:p>
            <a:r>
              <a:rPr lang="de-DE" dirty="0"/>
              <a:t>- </a:t>
            </a:r>
            <a:r>
              <a:rPr lang="en-US" b="0" i="0" dirty="0">
                <a:solidFill>
                  <a:srgbClr val="3B3B3B"/>
                </a:solidFill>
                <a:effectLst/>
                <a:latin typeface="-apple-system"/>
              </a:rPr>
              <a:t>a catalog of works. A research article is one kind of work, but there are others such as datasets, books, and dissertations. We keep track of these works—their titles (and abstracts and full text in many cases), when they were created, etc. We also keep track of the </a:t>
            </a:r>
            <a:r>
              <a:rPr lang="en-US" b="0" i="1" dirty="0">
                <a:solidFill>
                  <a:srgbClr val="3B3B3B"/>
                </a:solidFill>
                <a:effectLst/>
                <a:latin typeface="-apple-system"/>
              </a:rPr>
              <a:t>connections</a:t>
            </a:r>
            <a:r>
              <a:rPr lang="en-US" b="0" i="0" dirty="0">
                <a:solidFill>
                  <a:srgbClr val="3B3B3B"/>
                </a:solidFill>
                <a:effectLst/>
                <a:latin typeface="-apple-system"/>
              </a:rPr>
              <a:t> between these works, finding associations through things like journals, authors, institutional affiliations, citations, concepts, and funders.</a:t>
            </a:r>
            <a:endParaRPr lang="de-DE" dirty="0"/>
          </a:p>
        </p:txBody>
      </p:sp>
      <p:sp>
        <p:nvSpPr>
          <p:cNvPr id="4" name="Foliennummernplatzhalter 3"/>
          <p:cNvSpPr>
            <a:spLocks noGrp="1"/>
          </p:cNvSpPr>
          <p:nvPr>
            <p:ph type="sldNum" sz="quarter" idx="5"/>
          </p:nvPr>
        </p:nvSpPr>
        <p:spPr/>
        <p:txBody>
          <a:bodyPr/>
          <a:lstStyle/>
          <a:p>
            <a:fld id="{975E6661-0B70-425F-9ECC-78CD9FDD627F}" type="slidenum">
              <a:rPr lang="de-DE" smtClean="0"/>
              <a:t>2</a:t>
            </a:fld>
            <a:endParaRPr lang="de-DE"/>
          </a:p>
        </p:txBody>
      </p:sp>
    </p:spTree>
    <p:extLst>
      <p:ext uri="{BB962C8B-B14F-4D97-AF65-F5344CB8AC3E}">
        <p14:creationId xmlns:p14="http://schemas.microsoft.com/office/powerpoint/2010/main" val="51554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1E868-072A-AAF4-579F-3668F30E9DB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44257D3-4774-F050-4698-2AE8611C225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B637E27-6139-1E8F-CF2B-B2D1D83A5DE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Lucida Grande"/>
              </a:rPr>
              <a:t>- </a:t>
            </a:r>
            <a:r>
              <a:rPr lang="en-US" b="0" i="0" dirty="0" err="1">
                <a:solidFill>
                  <a:srgbClr val="000000"/>
                </a:solidFill>
                <a:effectLst/>
                <a:latin typeface="Lucida Grande"/>
              </a:rPr>
              <a:t>arXiv</a:t>
            </a:r>
            <a:r>
              <a:rPr lang="en-US" b="0" i="0" dirty="0">
                <a:solidFill>
                  <a:srgbClr val="000000"/>
                </a:solidFill>
                <a:effectLst/>
                <a:latin typeface="Lucida Grande"/>
              </a:rPr>
              <a:t> is a free distribution service and an open-access archive for nearly 2.4 million scholarly articles in the fields of physics, mathematics, computer science, quantitative biology, quantitative finance, statistics, electrical engineering and systems science, and economics.</a:t>
            </a:r>
            <a:endParaRPr lang="de-DE" dirty="0"/>
          </a:p>
          <a:p>
            <a:r>
              <a:rPr lang="de-DE" dirty="0"/>
              <a:t>- </a:t>
            </a:r>
            <a:r>
              <a:rPr lang="en-US" b="0" i="0" dirty="0">
                <a:solidFill>
                  <a:srgbClr val="3B3B3B"/>
                </a:solidFill>
                <a:effectLst/>
                <a:latin typeface="-apple-system"/>
              </a:rPr>
              <a:t>a catalog of works. A research article is one kind of work, but there are others such as datasets, books, and dissertations. We keep track of these works—their titles (and abstracts and full text in many cases), when they were created, etc. We also keep track of the </a:t>
            </a:r>
            <a:r>
              <a:rPr lang="en-US" b="0" i="1" dirty="0">
                <a:solidFill>
                  <a:srgbClr val="3B3B3B"/>
                </a:solidFill>
                <a:effectLst/>
                <a:latin typeface="-apple-system"/>
              </a:rPr>
              <a:t>connections</a:t>
            </a:r>
            <a:r>
              <a:rPr lang="en-US" b="0" i="0" dirty="0">
                <a:solidFill>
                  <a:srgbClr val="3B3B3B"/>
                </a:solidFill>
                <a:effectLst/>
                <a:latin typeface="-apple-system"/>
              </a:rPr>
              <a:t> between these works, finding associations through things like journals, authors, institutional affiliations, citations, concepts, and funders.</a:t>
            </a:r>
            <a:endParaRPr lang="de-DE" dirty="0"/>
          </a:p>
        </p:txBody>
      </p:sp>
      <p:sp>
        <p:nvSpPr>
          <p:cNvPr id="4" name="Foliennummernplatzhalter 3">
            <a:extLst>
              <a:ext uri="{FF2B5EF4-FFF2-40B4-BE49-F238E27FC236}">
                <a16:creationId xmlns:a16="http://schemas.microsoft.com/office/drawing/2014/main" id="{EF663FBF-74A0-60B2-3FED-19D4683CD53B}"/>
              </a:ext>
            </a:extLst>
          </p:cNvPr>
          <p:cNvSpPr>
            <a:spLocks noGrp="1"/>
          </p:cNvSpPr>
          <p:nvPr>
            <p:ph type="sldNum" sz="quarter" idx="5"/>
          </p:nvPr>
        </p:nvSpPr>
        <p:spPr/>
        <p:txBody>
          <a:bodyPr/>
          <a:lstStyle/>
          <a:p>
            <a:fld id="{975E6661-0B70-425F-9ECC-78CD9FDD627F}" type="slidenum">
              <a:rPr lang="de-DE" smtClean="0"/>
              <a:t>3</a:t>
            </a:fld>
            <a:endParaRPr lang="de-DE"/>
          </a:p>
        </p:txBody>
      </p:sp>
    </p:spTree>
    <p:extLst>
      <p:ext uri="{BB962C8B-B14F-4D97-AF65-F5344CB8AC3E}">
        <p14:creationId xmlns:p14="http://schemas.microsoft.com/office/powerpoint/2010/main" val="10237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B14864C5-9833-4DA8-8E7C-A008D4D99037}" type="datetime1">
              <a:rPr lang="en-US" smtClean="0"/>
              <a:t>5/16/2025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282679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B5AAFEA8-2945-408E-AB0D-DE23FE09465E}" type="datetime1">
              <a:rPr lang="en-US" smtClean="0"/>
              <a:t>5/16/2025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31896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3B48B5C8-6B0E-4139-A243-4EE4031EE94A}" type="datetime1">
              <a:rPr lang="en-US" smtClean="0"/>
              <a:t>5/16/2025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2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A67BE458-DC07-416D-BE43-E091D63CBBC3}" type="datetime1">
              <a:rPr lang="en-US" smtClean="0"/>
              <a:t>5/16/2025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343686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D2F12471-7BA0-4F30-BB34-18E8F1C8DC1E}" type="datetime1">
              <a:rPr lang="en-US" smtClean="0"/>
              <a:t>5/16/2025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83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164DF225-7882-4625-9D85-E620BEA5F880}" type="datetime1">
              <a:rPr lang="en-US" smtClean="0"/>
              <a:t>5/16/2025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356384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DF224288-971C-4E37-A120-B4C1484AE9C8}" type="datetime1">
              <a:rPr lang="en-US" smtClean="0"/>
              <a:t>5/16/2025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321273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32631417-4CC5-4FBE-9A98-4C3F87C8AEE2}" type="datetime1">
              <a:rPr lang="en-US" smtClean="0"/>
              <a:t>5/16/2025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294141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1F4426EE-BC27-490C-B2BC-D8BB4E2B37D6}" type="datetime1">
              <a:rPr lang="en-US" smtClean="0"/>
              <a:t>5/16/2025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63138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2AEE7A14-F80D-4877-B8ED-C5D42DD4EEDD}" type="datetime1">
              <a:rPr lang="en-US" smtClean="0"/>
              <a:t>5/16/2025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423546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6BE5CD81-025E-4FA6-8658-DD5DC76A24F0}" type="datetime1">
              <a:rPr lang="en-US" smtClean="0"/>
              <a:t>5/16/2025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405705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8776A498-A96D-431C-836F-7D1686D5227F}" type="datetime1">
              <a:rPr lang="en-US" smtClean="0"/>
              <a:t>5/16/2025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1468539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15" name="Picture 3" descr="Massive Planeten, die einen hellen Raum umkreisen">
            <a:extLst>
              <a:ext uri="{FF2B5EF4-FFF2-40B4-BE49-F238E27FC236}">
                <a16:creationId xmlns:a16="http://schemas.microsoft.com/office/drawing/2014/main" id="{61422F40-D580-7EBE-F7E1-0A786F5A6C1D}"/>
              </a:ext>
            </a:extLst>
          </p:cNvPr>
          <p:cNvPicPr>
            <a:picLocks noGrp="1" noRot="1" noChangeAspect="1" noMove="1" noResize="1" noEditPoints="1" noAdjustHandles="1" noChangeArrowheads="1" noChangeShapeType="1" noCrop="1"/>
          </p:cNvPicPr>
          <p:nvPr/>
        </p:nvPicPr>
        <p:blipFill>
          <a:blip r:embed="rId2"/>
          <a:srcRect/>
          <a:stretch/>
        </p:blipFill>
        <p:spPr>
          <a:xfrm>
            <a:off x="20" y="10"/>
            <a:ext cx="12191979" cy="6857990"/>
          </a:xfrm>
          <a:prstGeom prst="rect">
            <a:avLst/>
          </a:prstGeom>
        </p:spPr>
      </p:pic>
      <p:sp>
        <p:nvSpPr>
          <p:cNvPr id="16" name="Rectangle 10">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0C1AD60C-3A79-86EA-E6F8-E130E3E0518D}"/>
              </a:ext>
            </a:extLst>
          </p:cNvPr>
          <p:cNvSpPr>
            <a:spLocks noGrp="1"/>
          </p:cNvSpPr>
          <p:nvPr>
            <p:ph type="ctrTitle"/>
          </p:nvPr>
        </p:nvSpPr>
        <p:spPr>
          <a:xfrm>
            <a:off x="517868" y="948912"/>
            <a:ext cx="4695702" cy="1715631"/>
          </a:xfrm>
        </p:spPr>
        <p:txBody>
          <a:bodyPr anchor="t">
            <a:noAutofit/>
          </a:bodyPr>
          <a:lstStyle/>
          <a:p>
            <a:pPr algn="ctr"/>
            <a:r>
              <a:rPr lang="de-DE" sz="11500" dirty="0"/>
              <a:t>ORBIT</a:t>
            </a:r>
          </a:p>
        </p:txBody>
      </p:sp>
      <p:sp>
        <p:nvSpPr>
          <p:cNvPr id="13" name="Rectangle 12">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5" name="Untertitel 2">
            <a:extLst>
              <a:ext uri="{FF2B5EF4-FFF2-40B4-BE49-F238E27FC236}">
                <a16:creationId xmlns:a16="http://schemas.microsoft.com/office/drawing/2014/main" id="{0A875B67-C7A2-75BB-A488-5DF5EE20D48A}"/>
              </a:ext>
            </a:extLst>
          </p:cNvPr>
          <p:cNvSpPr txBox="1">
            <a:spLocks/>
          </p:cNvSpPr>
          <p:nvPr/>
        </p:nvSpPr>
        <p:spPr>
          <a:xfrm>
            <a:off x="0" y="5577338"/>
            <a:ext cx="4457555" cy="128065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i="0" dirty="0"/>
              <a:t>Patryk Gadziomski</a:t>
            </a:r>
          </a:p>
          <a:p>
            <a:r>
              <a:rPr lang="de-DE" sz="2400" i="0" dirty="0"/>
              <a:t>Hochschule der Medien</a:t>
            </a:r>
          </a:p>
          <a:p>
            <a:r>
              <a:rPr lang="de-DE" sz="2400" i="0" dirty="0"/>
              <a:t>17.05.2025</a:t>
            </a:r>
          </a:p>
        </p:txBody>
      </p:sp>
      <p:pic>
        <p:nvPicPr>
          <p:cNvPr id="10" name="Grafik 9" descr="Ein Bild, das Text, Schrift, Grafiken, Grafikdesign enthält.&#10;&#10;KI-generierte Inhalte können fehlerhaft sein.">
            <a:extLst>
              <a:ext uri="{FF2B5EF4-FFF2-40B4-BE49-F238E27FC236}">
                <a16:creationId xmlns:a16="http://schemas.microsoft.com/office/drawing/2014/main" id="{228F1E84-34BB-B9A7-4329-24C481F1B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516" y="9835"/>
            <a:ext cx="1675698" cy="1172989"/>
          </a:xfrm>
          <a:prstGeom prst="rect">
            <a:avLst/>
          </a:prstGeom>
        </p:spPr>
      </p:pic>
      <p:sp>
        <p:nvSpPr>
          <p:cNvPr id="3" name="Titel 1">
            <a:extLst>
              <a:ext uri="{FF2B5EF4-FFF2-40B4-BE49-F238E27FC236}">
                <a16:creationId xmlns:a16="http://schemas.microsoft.com/office/drawing/2014/main" id="{4FB4DE9A-6818-1380-8B29-9EEDD3686E1D}"/>
              </a:ext>
            </a:extLst>
          </p:cNvPr>
          <p:cNvSpPr txBox="1">
            <a:spLocks/>
          </p:cNvSpPr>
          <p:nvPr/>
        </p:nvSpPr>
        <p:spPr>
          <a:xfrm>
            <a:off x="513654" y="2762963"/>
            <a:ext cx="4695702" cy="105195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gn="ctr"/>
            <a:r>
              <a:rPr lang="de-DE" sz="4800" dirty="0"/>
              <a:t>Datensatz</a:t>
            </a:r>
          </a:p>
        </p:txBody>
      </p:sp>
      <p:sp>
        <p:nvSpPr>
          <p:cNvPr id="4" name="Foliennummernplatzhalter 3">
            <a:extLst>
              <a:ext uri="{FF2B5EF4-FFF2-40B4-BE49-F238E27FC236}">
                <a16:creationId xmlns:a16="http://schemas.microsoft.com/office/drawing/2014/main" id="{16F531D3-E3ED-0D1F-24A0-879175C56E48}"/>
              </a:ext>
            </a:extLst>
          </p:cNvPr>
          <p:cNvSpPr>
            <a:spLocks noGrp="1"/>
          </p:cNvSpPr>
          <p:nvPr>
            <p:ph type="sldNum" sz="quarter" idx="12"/>
          </p:nvPr>
        </p:nvSpPr>
        <p:spPr/>
        <p:txBody>
          <a:bodyPr/>
          <a:lstStyle/>
          <a:p>
            <a:fld id="{148CC95F-0247-41B6-91CF-DC97C76A7088}" type="slidenum">
              <a:rPr lang="en-US" smtClean="0"/>
              <a:t>1</a:t>
            </a:fld>
            <a:endParaRPr lang="en-US"/>
          </a:p>
        </p:txBody>
      </p:sp>
    </p:spTree>
    <p:extLst>
      <p:ext uri="{BB962C8B-B14F-4D97-AF65-F5344CB8AC3E}">
        <p14:creationId xmlns:p14="http://schemas.microsoft.com/office/powerpoint/2010/main" val="40479400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BE7A05-A23A-B483-7D08-19229A210D9F}"/>
              </a:ext>
            </a:extLst>
          </p:cNvPr>
          <p:cNvSpPr>
            <a:spLocks noGrp="1"/>
          </p:cNvSpPr>
          <p:nvPr>
            <p:ph type="title"/>
          </p:nvPr>
        </p:nvSpPr>
        <p:spPr>
          <a:xfrm>
            <a:off x="521208" y="978408"/>
            <a:ext cx="11155680" cy="860224"/>
          </a:xfrm>
        </p:spPr>
        <p:txBody>
          <a:bodyPr>
            <a:normAutofit/>
          </a:bodyPr>
          <a:lstStyle/>
          <a:p>
            <a:r>
              <a:rPr lang="de-DE" dirty="0"/>
              <a:t>Datensatz</a:t>
            </a:r>
            <a:endParaRPr lang="de-DE" b="0" dirty="0"/>
          </a:p>
        </p:txBody>
      </p:sp>
      <p:sp>
        <p:nvSpPr>
          <p:cNvPr id="3" name="Inhaltsplatzhalter 2">
            <a:extLst>
              <a:ext uri="{FF2B5EF4-FFF2-40B4-BE49-F238E27FC236}">
                <a16:creationId xmlns:a16="http://schemas.microsoft.com/office/drawing/2014/main" id="{DEF586FF-A766-607D-028C-F386F43FD7FE}"/>
              </a:ext>
            </a:extLst>
          </p:cNvPr>
          <p:cNvSpPr>
            <a:spLocks noGrp="1"/>
          </p:cNvSpPr>
          <p:nvPr>
            <p:ph idx="1"/>
          </p:nvPr>
        </p:nvSpPr>
        <p:spPr>
          <a:xfrm>
            <a:off x="521208" y="2112263"/>
            <a:ext cx="11155680" cy="4318353"/>
          </a:xfrm>
        </p:spPr>
        <p:txBody>
          <a:bodyPr>
            <a:normAutofit fontScale="92500" lnSpcReduction="10000"/>
          </a:bodyPr>
          <a:lstStyle/>
          <a:p>
            <a:pPr>
              <a:lnSpc>
                <a:spcPts val="1425"/>
              </a:lnSpc>
              <a:buNone/>
            </a:pPr>
            <a:r>
              <a:rPr lang="de-DE" sz="2400" b="1" dirty="0">
                <a:effectLst/>
                <a:latin typeface="-apple-system"/>
              </a:rPr>
              <a:t>ORBIT == </a:t>
            </a:r>
            <a:r>
              <a:rPr lang="de-DE" sz="2400" b="1" dirty="0" err="1">
                <a:effectLst/>
                <a:latin typeface="-apple-system"/>
              </a:rPr>
              <a:t>Optimized</a:t>
            </a:r>
            <a:r>
              <a:rPr lang="de-DE" sz="2400" b="1" dirty="0">
                <a:effectLst/>
                <a:latin typeface="-apple-system"/>
              </a:rPr>
              <a:t> Retrieval </a:t>
            </a:r>
            <a:r>
              <a:rPr lang="de-DE" sz="2400" b="1" dirty="0" err="1">
                <a:effectLst/>
                <a:latin typeface="-apple-system"/>
              </a:rPr>
              <a:t>for</a:t>
            </a:r>
            <a:r>
              <a:rPr lang="de-DE" sz="2400" b="1" dirty="0">
                <a:effectLst/>
                <a:latin typeface="-apple-system"/>
              </a:rPr>
              <a:t> </a:t>
            </a:r>
            <a:r>
              <a:rPr lang="de-DE" sz="2400" b="1" dirty="0" err="1">
                <a:effectLst/>
                <a:latin typeface="-apple-system"/>
              </a:rPr>
              <a:t>Beyond</a:t>
            </a:r>
            <a:r>
              <a:rPr lang="de-DE" sz="2400" b="1" dirty="0">
                <a:effectLst/>
                <a:latin typeface="-apple-system"/>
              </a:rPr>
              <a:t> Interstellar Technologies</a:t>
            </a:r>
            <a:endParaRPr lang="de-DE" sz="2400" b="0" dirty="0">
              <a:effectLst/>
              <a:latin typeface="-apple-system"/>
            </a:endParaRPr>
          </a:p>
          <a:p>
            <a:pPr>
              <a:buNone/>
            </a:pPr>
            <a:endParaRPr lang="de-DE" sz="2400" b="0" i="0" dirty="0">
              <a:solidFill>
                <a:srgbClr val="000000"/>
              </a:solidFill>
              <a:effectLst/>
              <a:latin typeface="-apple-system"/>
            </a:endParaRPr>
          </a:p>
          <a:p>
            <a:pPr>
              <a:buNone/>
            </a:pPr>
            <a:r>
              <a:rPr lang="de-DE" sz="2400" b="0" i="0" dirty="0">
                <a:solidFill>
                  <a:srgbClr val="000000"/>
                </a:solidFill>
                <a:effectLst/>
                <a:latin typeface="-apple-system"/>
              </a:rPr>
              <a:t>Spezialisierte wissenschaftliche Publikationen aus dem Bereich „</a:t>
            </a:r>
            <a:r>
              <a:rPr lang="de-DE" sz="2400" dirty="0">
                <a:solidFill>
                  <a:srgbClr val="000000"/>
                </a:solidFill>
                <a:latin typeface="-apple-system"/>
              </a:rPr>
              <a:t>Intelligente Systeme in der Raumfahrt“.</a:t>
            </a:r>
          </a:p>
          <a:p>
            <a:pPr lvl="1">
              <a:buFontTx/>
              <a:buChar char="-"/>
            </a:pPr>
            <a:r>
              <a:rPr lang="de-DE" sz="2000" b="0" i="0" dirty="0">
                <a:solidFill>
                  <a:srgbClr val="000000"/>
                </a:solidFill>
                <a:effectLst/>
                <a:latin typeface="-apple-system"/>
              </a:rPr>
              <a:t>KI in der Raumfahrt</a:t>
            </a:r>
          </a:p>
          <a:p>
            <a:pPr lvl="1">
              <a:buFontTx/>
              <a:buChar char="-"/>
            </a:pPr>
            <a:r>
              <a:rPr lang="de-DE" sz="2000" dirty="0">
                <a:solidFill>
                  <a:srgbClr val="000000"/>
                </a:solidFill>
                <a:latin typeface="-apple-system"/>
              </a:rPr>
              <a:t>Robotik in der Raumfahrt</a:t>
            </a:r>
          </a:p>
          <a:p>
            <a:pPr lvl="1">
              <a:buFontTx/>
              <a:buChar char="-"/>
            </a:pPr>
            <a:r>
              <a:rPr lang="de-DE" sz="2000" b="0" i="0" dirty="0">
                <a:solidFill>
                  <a:srgbClr val="000000"/>
                </a:solidFill>
                <a:effectLst/>
                <a:latin typeface="-apple-system"/>
              </a:rPr>
              <a:t>Etc.</a:t>
            </a:r>
          </a:p>
          <a:p>
            <a:pPr marL="457200" lvl="1" indent="0">
              <a:buNone/>
            </a:pPr>
            <a:endParaRPr lang="de-DE" sz="2000" dirty="0">
              <a:solidFill>
                <a:srgbClr val="000000"/>
              </a:solidFill>
              <a:latin typeface="-apple-system"/>
            </a:endParaRPr>
          </a:p>
          <a:p>
            <a:pPr marL="0" indent="0">
              <a:buNone/>
            </a:pPr>
            <a:endParaRPr lang="de-DE" sz="2200" dirty="0">
              <a:latin typeface="-apple-system"/>
            </a:endParaRPr>
          </a:p>
          <a:p>
            <a:pPr marL="0" indent="0">
              <a:buNone/>
            </a:pPr>
            <a:r>
              <a:rPr lang="de-DE" sz="2200" dirty="0">
                <a:latin typeface="-apple-system"/>
              </a:rPr>
              <a:t>Organisationen: </a:t>
            </a:r>
            <a:r>
              <a:rPr lang="de-DE" sz="2200" b="1" dirty="0">
                <a:latin typeface="-apple-system"/>
              </a:rPr>
              <a:t>arXiv.org </a:t>
            </a:r>
            <a:r>
              <a:rPr lang="de-DE" sz="2200" dirty="0">
                <a:latin typeface="-apple-system"/>
              </a:rPr>
              <a:t>&amp; </a:t>
            </a:r>
            <a:r>
              <a:rPr lang="de-DE" sz="2200" b="1" dirty="0">
                <a:latin typeface="-apple-system"/>
              </a:rPr>
              <a:t>OpenAlex.org</a:t>
            </a:r>
          </a:p>
          <a:p>
            <a:pPr marL="0" indent="0">
              <a:buNone/>
            </a:pPr>
            <a:r>
              <a:rPr lang="de-DE" sz="2200" i="0" dirty="0">
                <a:effectLst/>
                <a:latin typeface="-apple-system"/>
              </a:rPr>
              <a:t>Lizenz: </a:t>
            </a:r>
            <a:r>
              <a:rPr lang="de-DE" sz="2400" b="1" i="0" dirty="0">
                <a:solidFill>
                  <a:srgbClr val="000000"/>
                </a:solidFill>
                <a:effectLst/>
                <a:latin typeface="freight-sans-pro"/>
              </a:rPr>
              <a:t>Creative Commons License (Hängt aber von jedem Paper ab)</a:t>
            </a:r>
            <a:endParaRPr lang="de-DE" sz="2400" b="1" i="0" dirty="0">
              <a:effectLst/>
              <a:latin typeface="-apple-system"/>
            </a:endParaRPr>
          </a:p>
        </p:txBody>
      </p:sp>
      <p:pic>
        <p:nvPicPr>
          <p:cNvPr id="4" name="Inhaltsplatzhalter 5" descr="Ein Bild, das Screenshot, Grafiken, Design enthält.&#10;&#10;KI-generierte Inhalte können fehlerhaft sein.">
            <a:extLst>
              <a:ext uri="{FF2B5EF4-FFF2-40B4-BE49-F238E27FC236}">
                <a16:creationId xmlns:a16="http://schemas.microsoft.com/office/drawing/2014/main" id="{48B55CB3-CFD3-E21E-7C2C-FCDC4860C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02" y="8946"/>
            <a:ext cx="1675698" cy="1172989"/>
          </a:xfrm>
          <a:prstGeom prst="rect">
            <a:avLst/>
          </a:prstGeom>
        </p:spPr>
      </p:pic>
      <p:sp>
        <p:nvSpPr>
          <p:cNvPr id="5" name="Foliennummernplatzhalter 4">
            <a:extLst>
              <a:ext uri="{FF2B5EF4-FFF2-40B4-BE49-F238E27FC236}">
                <a16:creationId xmlns:a16="http://schemas.microsoft.com/office/drawing/2014/main" id="{4478FD98-9B0D-7B4A-3352-2AFB67AC3B0F}"/>
              </a:ext>
            </a:extLst>
          </p:cNvPr>
          <p:cNvSpPr>
            <a:spLocks noGrp="1"/>
          </p:cNvSpPr>
          <p:nvPr>
            <p:ph type="sldNum" sz="quarter" idx="12"/>
          </p:nvPr>
        </p:nvSpPr>
        <p:spPr/>
        <p:txBody>
          <a:bodyPr/>
          <a:lstStyle/>
          <a:p>
            <a:fld id="{148CC95F-0247-41B6-91CF-DC97C76A7088}" type="slidenum">
              <a:rPr lang="en-US" smtClean="0"/>
              <a:t>2</a:t>
            </a:fld>
            <a:endParaRPr lang="en-US"/>
          </a:p>
        </p:txBody>
      </p:sp>
    </p:spTree>
    <p:extLst>
      <p:ext uri="{BB962C8B-B14F-4D97-AF65-F5344CB8AC3E}">
        <p14:creationId xmlns:p14="http://schemas.microsoft.com/office/powerpoint/2010/main" val="268742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1CF3-2A8B-0D4E-BB42-905AC9F08B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BF71AD2-CBCC-11DA-7D64-E7E56493F50E}"/>
              </a:ext>
            </a:extLst>
          </p:cNvPr>
          <p:cNvSpPr>
            <a:spLocks noGrp="1"/>
          </p:cNvSpPr>
          <p:nvPr>
            <p:ph type="title"/>
          </p:nvPr>
        </p:nvSpPr>
        <p:spPr>
          <a:xfrm>
            <a:off x="521208" y="978408"/>
            <a:ext cx="11155680" cy="860224"/>
          </a:xfrm>
        </p:spPr>
        <p:txBody>
          <a:bodyPr>
            <a:normAutofit/>
          </a:bodyPr>
          <a:lstStyle/>
          <a:p>
            <a:r>
              <a:rPr lang="de-DE" dirty="0"/>
              <a:t>Datenshema</a:t>
            </a:r>
            <a:endParaRPr lang="de-DE" b="0" dirty="0"/>
          </a:p>
        </p:txBody>
      </p:sp>
      <p:graphicFrame>
        <p:nvGraphicFramePr>
          <p:cNvPr id="6" name="Inhaltsplatzhalter 5">
            <a:extLst>
              <a:ext uri="{FF2B5EF4-FFF2-40B4-BE49-F238E27FC236}">
                <a16:creationId xmlns:a16="http://schemas.microsoft.com/office/drawing/2014/main" id="{AAF152EE-2910-7CF0-D8B2-13AFCE97C19E}"/>
              </a:ext>
            </a:extLst>
          </p:cNvPr>
          <p:cNvGraphicFramePr>
            <a:graphicFrameLocks noGrp="1"/>
          </p:cNvGraphicFramePr>
          <p:nvPr>
            <p:ph idx="1"/>
            <p:extLst>
              <p:ext uri="{D42A27DB-BD31-4B8C-83A1-F6EECF244321}">
                <p14:modId xmlns:p14="http://schemas.microsoft.com/office/powerpoint/2010/main" val="3216584466"/>
              </p:ext>
            </p:extLst>
          </p:nvPr>
        </p:nvGraphicFramePr>
        <p:xfrm>
          <a:off x="179894" y="2047039"/>
          <a:ext cx="11832212" cy="1116385"/>
        </p:xfrm>
        <a:graphic>
          <a:graphicData uri="http://schemas.openxmlformats.org/drawingml/2006/table">
            <a:tbl>
              <a:tblPr firstRow="1" bandRow="1">
                <a:tableStyleId>{5C22544A-7EE6-4342-B048-85BDC9FD1C3A}</a:tableStyleId>
              </a:tblPr>
              <a:tblGrid>
                <a:gridCol w="971741">
                  <a:extLst>
                    <a:ext uri="{9D8B030D-6E8A-4147-A177-3AD203B41FA5}">
                      <a16:colId xmlns:a16="http://schemas.microsoft.com/office/drawing/2014/main" val="1170924777"/>
                    </a:ext>
                  </a:extLst>
                </a:gridCol>
                <a:gridCol w="616268">
                  <a:extLst>
                    <a:ext uri="{9D8B030D-6E8A-4147-A177-3AD203B41FA5}">
                      <a16:colId xmlns:a16="http://schemas.microsoft.com/office/drawing/2014/main" val="482104974"/>
                    </a:ext>
                  </a:extLst>
                </a:gridCol>
                <a:gridCol w="651066">
                  <a:extLst>
                    <a:ext uri="{9D8B030D-6E8A-4147-A177-3AD203B41FA5}">
                      <a16:colId xmlns:a16="http://schemas.microsoft.com/office/drawing/2014/main" val="200419855"/>
                    </a:ext>
                  </a:extLst>
                </a:gridCol>
                <a:gridCol w="819912">
                  <a:extLst>
                    <a:ext uri="{9D8B030D-6E8A-4147-A177-3AD203B41FA5}">
                      <a16:colId xmlns:a16="http://schemas.microsoft.com/office/drawing/2014/main" val="3316460793"/>
                    </a:ext>
                  </a:extLst>
                </a:gridCol>
                <a:gridCol w="1057275">
                  <a:extLst>
                    <a:ext uri="{9D8B030D-6E8A-4147-A177-3AD203B41FA5}">
                      <a16:colId xmlns:a16="http://schemas.microsoft.com/office/drawing/2014/main" val="1380248483"/>
                    </a:ext>
                  </a:extLst>
                </a:gridCol>
                <a:gridCol w="1527175">
                  <a:extLst>
                    <a:ext uri="{9D8B030D-6E8A-4147-A177-3AD203B41FA5}">
                      <a16:colId xmlns:a16="http://schemas.microsoft.com/office/drawing/2014/main" val="123840647"/>
                    </a:ext>
                  </a:extLst>
                </a:gridCol>
                <a:gridCol w="1342708">
                  <a:extLst>
                    <a:ext uri="{9D8B030D-6E8A-4147-A177-3AD203B41FA5}">
                      <a16:colId xmlns:a16="http://schemas.microsoft.com/office/drawing/2014/main" val="3453127449"/>
                    </a:ext>
                  </a:extLst>
                </a:gridCol>
                <a:gridCol w="948182">
                  <a:extLst>
                    <a:ext uri="{9D8B030D-6E8A-4147-A177-3AD203B41FA5}">
                      <a16:colId xmlns:a16="http://schemas.microsoft.com/office/drawing/2014/main" val="2037564263"/>
                    </a:ext>
                  </a:extLst>
                </a:gridCol>
                <a:gridCol w="1163130">
                  <a:extLst>
                    <a:ext uri="{9D8B030D-6E8A-4147-A177-3AD203B41FA5}">
                      <a16:colId xmlns:a16="http://schemas.microsoft.com/office/drawing/2014/main" val="776408941"/>
                    </a:ext>
                  </a:extLst>
                </a:gridCol>
                <a:gridCol w="638493">
                  <a:extLst>
                    <a:ext uri="{9D8B030D-6E8A-4147-A177-3AD203B41FA5}">
                      <a16:colId xmlns:a16="http://schemas.microsoft.com/office/drawing/2014/main" val="2574270800"/>
                    </a:ext>
                  </a:extLst>
                </a:gridCol>
                <a:gridCol w="1125855">
                  <a:extLst>
                    <a:ext uri="{9D8B030D-6E8A-4147-A177-3AD203B41FA5}">
                      <a16:colId xmlns:a16="http://schemas.microsoft.com/office/drawing/2014/main" val="1099876349"/>
                    </a:ext>
                  </a:extLst>
                </a:gridCol>
                <a:gridCol w="970407">
                  <a:extLst>
                    <a:ext uri="{9D8B030D-6E8A-4147-A177-3AD203B41FA5}">
                      <a16:colId xmlns:a16="http://schemas.microsoft.com/office/drawing/2014/main" val="3876670544"/>
                    </a:ext>
                  </a:extLst>
                </a:gridCol>
              </a:tblGrid>
              <a:tr h="374705">
                <a:tc gridSpan="12">
                  <a:txBody>
                    <a:bodyPr/>
                    <a:lstStyle/>
                    <a:p>
                      <a:pPr algn="ctr"/>
                      <a:r>
                        <a:rPr lang="de-DE" dirty="0" err="1"/>
                        <a:t>arXiv</a:t>
                      </a:r>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extLst>
                  <a:ext uri="{0D108BD9-81ED-4DB2-BD59-A6C34878D82A}">
                    <a16:rowId xmlns:a16="http://schemas.microsoft.com/office/drawing/2014/main" val="1038288758"/>
                  </a:ext>
                </a:extLst>
              </a:tr>
              <a:tr h="370840">
                <a:tc>
                  <a:txBody>
                    <a:bodyPr/>
                    <a:lstStyle/>
                    <a:p>
                      <a:r>
                        <a:rPr lang="de-DE" dirty="0" err="1"/>
                        <a:t>Arxiv</a:t>
                      </a:r>
                      <a:r>
                        <a:rPr lang="de-DE" dirty="0"/>
                        <a:t> ID</a:t>
                      </a:r>
                    </a:p>
                  </a:txBody>
                  <a:tcPr/>
                </a:tc>
                <a:tc>
                  <a:txBody>
                    <a:bodyPr/>
                    <a:lstStyle/>
                    <a:p>
                      <a:r>
                        <a:rPr lang="de-DE" dirty="0"/>
                        <a:t>DOI</a:t>
                      </a:r>
                    </a:p>
                  </a:txBody>
                  <a:tcPr/>
                </a:tc>
                <a:tc>
                  <a:txBody>
                    <a:bodyPr/>
                    <a:lstStyle/>
                    <a:p>
                      <a:r>
                        <a:rPr lang="de-DE" dirty="0"/>
                        <a:t>Titel</a:t>
                      </a:r>
                    </a:p>
                  </a:txBody>
                  <a:tcPr/>
                </a:tc>
                <a:tc>
                  <a:txBody>
                    <a:bodyPr/>
                    <a:lstStyle/>
                    <a:p>
                      <a:r>
                        <a:rPr lang="de-DE" dirty="0"/>
                        <a:t>Autor</a:t>
                      </a:r>
                    </a:p>
                  </a:txBody>
                  <a:tcPr/>
                </a:tc>
                <a:tc>
                  <a:txBody>
                    <a:bodyPr/>
                    <a:lstStyle/>
                    <a:p>
                      <a:r>
                        <a:rPr lang="de-DE" dirty="0"/>
                        <a:t>Abstrakt</a:t>
                      </a:r>
                    </a:p>
                  </a:txBody>
                  <a:tcPr/>
                </a:tc>
                <a:tc>
                  <a:txBody>
                    <a:bodyPr/>
                    <a:lstStyle/>
                    <a:p>
                      <a:r>
                        <a:rPr lang="de-DE" dirty="0" err="1"/>
                        <a:t>Veröf</a:t>
                      </a:r>
                      <a:r>
                        <a:rPr lang="de-DE" dirty="0"/>
                        <a:t>. Datum</a:t>
                      </a:r>
                    </a:p>
                  </a:txBody>
                  <a:tcPr/>
                </a:tc>
                <a:tc>
                  <a:txBody>
                    <a:bodyPr/>
                    <a:lstStyle/>
                    <a:p>
                      <a:r>
                        <a:rPr lang="de-DE" dirty="0"/>
                        <a:t>Akt. Datum</a:t>
                      </a:r>
                    </a:p>
                  </a:txBody>
                  <a:tcPr/>
                </a:tc>
                <a:tc>
                  <a:txBody>
                    <a:bodyPr/>
                    <a:lstStyle/>
                    <a:p>
                      <a:r>
                        <a:rPr lang="de-DE" dirty="0"/>
                        <a:t>Journal</a:t>
                      </a:r>
                    </a:p>
                  </a:txBody>
                  <a:tcPr/>
                </a:tc>
                <a:tc>
                  <a:txBody>
                    <a:bodyPr/>
                    <a:lstStyle/>
                    <a:p>
                      <a:r>
                        <a:rPr lang="de-DE" dirty="0"/>
                        <a:t>Kategorie</a:t>
                      </a:r>
                    </a:p>
                  </a:txBody>
                  <a:tcPr/>
                </a:tc>
                <a:tc>
                  <a:txBody>
                    <a:bodyPr/>
                    <a:lstStyle/>
                    <a:p>
                      <a:r>
                        <a:rPr lang="de-DE" dirty="0"/>
                        <a:t>Link</a:t>
                      </a:r>
                    </a:p>
                  </a:txBody>
                  <a:tcPr/>
                </a:tc>
                <a:tc>
                  <a:txBody>
                    <a:bodyPr/>
                    <a:lstStyle/>
                    <a:p>
                      <a:r>
                        <a:rPr lang="de-DE" dirty="0"/>
                        <a:t>PDF-Link</a:t>
                      </a:r>
                    </a:p>
                  </a:txBody>
                  <a:tcPr/>
                </a:tc>
                <a:tc>
                  <a:txBody>
                    <a:bodyPr/>
                    <a:lstStyle/>
                    <a:p>
                      <a:r>
                        <a:rPr lang="de-DE" dirty="0"/>
                        <a:t>Volltext</a:t>
                      </a:r>
                    </a:p>
                  </a:txBody>
                  <a:tcPr/>
                </a:tc>
                <a:extLst>
                  <a:ext uri="{0D108BD9-81ED-4DB2-BD59-A6C34878D82A}">
                    <a16:rowId xmlns:a16="http://schemas.microsoft.com/office/drawing/2014/main" val="1602146080"/>
                  </a:ext>
                </a:extLst>
              </a:tr>
              <a:tr h="370840">
                <a:tc>
                  <a:txBody>
                    <a:bodyPr/>
                    <a:lstStyle/>
                    <a:p>
                      <a:r>
                        <a:rPr lang="de-DE" sz="1400" dirty="0" err="1"/>
                        <a:t>Str</a:t>
                      </a:r>
                      <a:endParaRPr lang="de-DE" sz="1400" dirty="0"/>
                    </a:p>
                  </a:txBody>
                  <a:tcPr/>
                </a:tc>
                <a:tc>
                  <a:txBody>
                    <a:bodyPr/>
                    <a:lstStyle/>
                    <a:p>
                      <a:r>
                        <a:rPr lang="de-DE" sz="1400" dirty="0" err="1"/>
                        <a:t>Str</a:t>
                      </a:r>
                      <a:endParaRPr lang="de-DE" sz="1400" dirty="0"/>
                    </a:p>
                  </a:txBody>
                  <a:tcPr/>
                </a:tc>
                <a:tc>
                  <a:txBody>
                    <a:bodyPr/>
                    <a:lstStyle/>
                    <a:p>
                      <a:r>
                        <a:rPr lang="de-DE" sz="1400" dirty="0" err="1"/>
                        <a:t>Str</a:t>
                      </a:r>
                      <a:endParaRPr lang="de-DE" sz="1400" dirty="0"/>
                    </a:p>
                  </a:txBody>
                  <a:tcPr/>
                </a:tc>
                <a:tc>
                  <a:txBody>
                    <a:bodyPr/>
                    <a:lstStyle/>
                    <a:p>
                      <a:r>
                        <a:rPr lang="de-DE" sz="1400" dirty="0"/>
                        <a:t>List(</a:t>
                      </a:r>
                      <a:r>
                        <a:rPr lang="de-DE" sz="1400" dirty="0" err="1"/>
                        <a:t>Str</a:t>
                      </a:r>
                      <a:r>
                        <a:rPr lang="de-DE" sz="1400" dirty="0"/>
                        <a:t>)</a:t>
                      </a:r>
                    </a:p>
                  </a:txBody>
                  <a:tcPr/>
                </a:tc>
                <a:tc>
                  <a:txBody>
                    <a:bodyPr/>
                    <a:lstStyle/>
                    <a:p>
                      <a:r>
                        <a:rPr lang="de-DE" sz="1400" dirty="0" err="1"/>
                        <a:t>Str</a:t>
                      </a:r>
                      <a:endParaRPr lang="de-DE" sz="1400" dirty="0"/>
                    </a:p>
                  </a:txBody>
                  <a:tcPr/>
                </a:tc>
                <a:tc>
                  <a:txBody>
                    <a:bodyPr/>
                    <a:lstStyle/>
                    <a:p>
                      <a:r>
                        <a:rPr lang="de-DE" sz="1400" dirty="0" err="1"/>
                        <a:t>Str</a:t>
                      </a:r>
                      <a:endParaRPr lang="de-DE" sz="1400" dirty="0"/>
                    </a:p>
                  </a:txBody>
                  <a:tcPr/>
                </a:tc>
                <a:tc>
                  <a:txBody>
                    <a:bodyPr/>
                    <a:lstStyle/>
                    <a:p>
                      <a:r>
                        <a:rPr lang="de-DE" sz="1400" dirty="0" err="1"/>
                        <a:t>Str</a:t>
                      </a:r>
                      <a:endParaRPr lang="de-DE" sz="1400" dirty="0"/>
                    </a:p>
                  </a:txBody>
                  <a:tcPr/>
                </a:tc>
                <a:tc>
                  <a:txBody>
                    <a:bodyPr/>
                    <a:lstStyle/>
                    <a:p>
                      <a:r>
                        <a:rPr lang="de-DE" sz="1400" dirty="0" err="1"/>
                        <a:t>Str</a:t>
                      </a:r>
                      <a:endParaRPr lang="de-DE" sz="1400" dirty="0"/>
                    </a:p>
                  </a:txBody>
                  <a:tcPr/>
                </a:tc>
                <a:tc>
                  <a:txBody>
                    <a:bodyPr/>
                    <a:lstStyle/>
                    <a:p>
                      <a:r>
                        <a:rPr lang="de-DE" sz="1400" dirty="0"/>
                        <a:t>List(</a:t>
                      </a:r>
                      <a:r>
                        <a:rPr lang="de-DE" sz="1400" dirty="0" err="1"/>
                        <a:t>Str</a:t>
                      </a:r>
                      <a:r>
                        <a:rPr lang="de-DE" sz="1400" dirty="0"/>
                        <a:t>)</a:t>
                      </a:r>
                    </a:p>
                  </a:txBody>
                  <a:tcPr/>
                </a:tc>
                <a:tc>
                  <a:txBody>
                    <a:bodyPr/>
                    <a:lstStyle/>
                    <a:p>
                      <a:r>
                        <a:rPr lang="de-DE" sz="1400" dirty="0" err="1"/>
                        <a:t>Str</a:t>
                      </a:r>
                      <a:endParaRPr lang="de-DE" sz="1400" dirty="0"/>
                    </a:p>
                  </a:txBody>
                  <a:tcPr/>
                </a:tc>
                <a:tc>
                  <a:txBody>
                    <a:bodyPr/>
                    <a:lstStyle/>
                    <a:p>
                      <a:r>
                        <a:rPr lang="de-DE" sz="1400" dirty="0" err="1"/>
                        <a:t>Str</a:t>
                      </a:r>
                      <a:endParaRPr lang="de-DE" sz="1400" dirty="0"/>
                    </a:p>
                  </a:txBody>
                  <a:tcPr/>
                </a:tc>
                <a:tc>
                  <a:txBody>
                    <a:bodyPr/>
                    <a:lstStyle/>
                    <a:p>
                      <a:r>
                        <a:rPr lang="de-DE" sz="1400" dirty="0" err="1"/>
                        <a:t>Str</a:t>
                      </a:r>
                      <a:endParaRPr lang="de-DE" sz="1400" dirty="0"/>
                    </a:p>
                  </a:txBody>
                  <a:tcPr/>
                </a:tc>
                <a:extLst>
                  <a:ext uri="{0D108BD9-81ED-4DB2-BD59-A6C34878D82A}">
                    <a16:rowId xmlns:a16="http://schemas.microsoft.com/office/drawing/2014/main" val="1505269795"/>
                  </a:ext>
                </a:extLst>
              </a:tr>
            </a:tbl>
          </a:graphicData>
        </a:graphic>
      </p:graphicFrame>
      <p:pic>
        <p:nvPicPr>
          <p:cNvPr id="4" name="Inhaltsplatzhalter 5" descr="Ein Bild, das Screenshot, Grafiken, Design enthält.&#10;&#10;KI-generierte Inhalte können fehlerhaft sein.">
            <a:extLst>
              <a:ext uri="{FF2B5EF4-FFF2-40B4-BE49-F238E27FC236}">
                <a16:creationId xmlns:a16="http://schemas.microsoft.com/office/drawing/2014/main" id="{026C3AD3-7140-A872-FE8B-C7A4EE85D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02" y="8946"/>
            <a:ext cx="1675698" cy="1172989"/>
          </a:xfrm>
          <a:prstGeom prst="rect">
            <a:avLst/>
          </a:prstGeom>
        </p:spPr>
      </p:pic>
      <p:graphicFrame>
        <p:nvGraphicFramePr>
          <p:cNvPr id="7" name="Inhaltsplatzhalter 5">
            <a:extLst>
              <a:ext uri="{FF2B5EF4-FFF2-40B4-BE49-F238E27FC236}">
                <a16:creationId xmlns:a16="http://schemas.microsoft.com/office/drawing/2014/main" id="{C05B6BFD-8372-4737-E15F-7D96E2FE4237}"/>
              </a:ext>
            </a:extLst>
          </p:cNvPr>
          <p:cNvGraphicFramePr>
            <a:graphicFrameLocks/>
          </p:cNvGraphicFramePr>
          <p:nvPr>
            <p:extLst>
              <p:ext uri="{D42A27DB-BD31-4B8C-83A1-F6EECF244321}">
                <p14:modId xmlns:p14="http://schemas.microsoft.com/office/powerpoint/2010/main" val="4002122856"/>
              </p:ext>
            </p:extLst>
          </p:nvPr>
        </p:nvGraphicFramePr>
        <p:xfrm>
          <a:off x="146208" y="3693540"/>
          <a:ext cx="11942574" cy="1116385"/>
        </p:xfrm>
        <a:graphic>
          <a:graphicData uri="http://schemas.openxmlformats.org/drawingml/2006/table">
            <a:tbl>
              <a:tblPr firstRow="1" bandRow="1">
                <a:tableStyleId>{00A15C55-8517-42AA-B614-E9B94910E393}</a:tableStyleId>
              </a:tblPr>
              <a:tblGrid>
                <a:gridCol w="1456944">
                  <a:extLst>
                    <a:ext uri="{9D8B030D-6E8A-4147-A177-3AD203B41FA5}">
                      <a16:colId xmlns:a16="http://schemas.microsoft.com/office/drawing/2014/main" val="1170924777"/>
                    </a:ext>
                  </a:extLst>
                </a:gridCol>
                <a:gridCol w="1100582">
                  <a:extLst>
                    <a:ext uri="{9D8B030D-6E8A-4147-A177-3AD203B41FA5}">
                      <a16:colId xmlns:a16="http://schemas.microsoft.com/office/drawing/2014/main" val="482104974"/>
                    </a:ext>
                  </a:extLst>
                </a:gridCol>
                <a:gridCol w="2058416">
                  <a:extLst>
                    <a:ext uri="{9D8B030D-6E8A-4147-A177-3AD203B41FA5}">
                      <a16:colId xmlns:a16="http://schemas.microsoft.com/office/drawing/2014/main" val="200419855"/>
                    </a:ext>
                  </a:extLst>
                </a:gridCol>
                <a:gridCol w="1172210">
                  <a:extLst>
                    <a:ext uri="{9D8B030D-6E8A-4147-A177-3AD203B41FA5}">
                      <a16:colId xmlns:a16="http://schemas.microsoft.com/office/drawing/2014/main" val="1380248483"/>
                    </a:ext>
                  </a:extLst>
                </a:gridCol>
                <a:gridCol w="1543241">
                  <a:extLst>
                    <a:ext uri="{9D8B030D-6E8A-4147-A177-3AD203B41FA5}">
                      <a16:colId xmlns:a16="http://schemas.microsoft.com/office/drawing/2014/main" val="123840647"/>
                    </a:ext>
                  </a:extLst>
                </a:gridCol>
                <a:gridCol w="566928">
                  <a:extLst>
                    <a:ext uri="{9D8B030D-6E8A-4147-A177-3AD203B41FA5}">
                      <a16:colId xmlns:a16="http://schemas.microsoft.com/office/drawing/2014/main" val="3453127449"/>
                    </a:ext>
                  </a:extLst>
                </a:gridCol>
                <a:gridCol w="1053021">
                  <a:extLst>
                    <a:ext uri="{9D8B030D-6E8A-4147-A177-3AD203B41FA5}">
                      <a16:colId xmlns:a16="http://schemas.microsoft.com/office/drawing/2014/main" val="2037564263"/>
                    </a:ext>
                  </a:extLst>
                </a:gridCol>
                <a:gridCol w="844614">
                  <a:extLst>
                    <a:ext uri="{9D8B030D-6E8A-4147-A177-3AD203B41FA5}">
                      <a16:colId xmlns:a16="http://schemas.microsoft.com/office/drawing/2014/main" val="2574270800"/>
                    </a:ext>
                  </a:extLst>
                </a:gridCol>
                <a:gridCol w="1046036">
                  <a:extLst>
                    <a:ext uri="{9D8B030D-6E8A-4147-A177-3AD203B41FA5}">
                      <a16:colId xmlns:a16="http://schemas.microsoft.com/office/drawing/2014/main" val="912457657"/>
                    </a:ext>
                  </a:extLst>
                </a:gridCol>
                <a:gridCol w="1100582">
                  <a:extLst>
                    <a:ext uri="{9D8B030D-6E8A-4147-A177-3AD203B41FA5}">
                      <a16:colId xmlns:a16="http://schemas.microsoft.com/office/drawing/2014/main" val="3312520747"/>
                    </a:ext>
                  </a:extLst>
                </a:gridCol>
              </a:tblGrid>
              <a:tr h="374705">
                <a:tc gridSpan="10">
                  <a:txBody>
                    <a:bodyPr/>
                    <a:lstStyle/>
                    <a:p>
                      <a:pPr algn="ctr"/>
                      <a:r>
                        <a:rPr lang="de-DE" dirty="0" err="1"/>
                        <a:t>OpenAlex</a:t>
                      </a: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extLst>
                  <a:ext uri="{0D108BD9-81ED-4DB2-BD59-A6C34878D82A}">
                    <a16:rowId xmlns:a16="http://schemas.microsoft.com/office/drawing/2014/main" val="1038288758"/>
                  </a:ext>
                </a:extLst>
              </a:tr>
              <a:tr h="370840">
                <a:tc>
                  <a:txBody>
                    <a:bodyPr/>
                    <a:lstStyle/>
                    <a:p>
                      <a:r>
                        <a:rPr lang="de-DE" dirty="0" err="1"/>
                        <a:t>OpenAlex</a:t>
                      </a:r>
                      <a:r>
                        <a:rPr lang="de-DE" dirty="0"/>
                        <a:t> ID</a:t>
                      </a:r>
                    </a:p>
                  </a:txBody>
                  <a:tcPr>
                    <a:solidFill>
                      <a:schemeClr val="accent4">
                        <a:lumMod val="60000"/>
                        <a:lumOff val="40000"/>
                      </a:schemeClr>
                    </a:solidFill>
                  </a:tcPr>
                </a:tc>
                <a:tc>
                  <a:txBody>
                    <a:bodyPr/>
                    <a:lstStyle/>
                    <a:p>
                      <a:r>
                        <a:rPr lang="de-DE" dirty="0"/>
                        <a:t>Themen</a:t>
                      </a:r>
                    </a:p>
                  </a:txBody>
                  <a:tcPr>
                    <a:solidFill>
                      <a:schemeClr val="accent4">
                        <a:lumMod val="60000"/>
                        <a:lumOff val="40000"/>
                      </a:schemeClr>
                    </a:solidFill>
                  </a:tcPr>
                </a:tc>
                <a:tc>
                  <a:txBody>
                    <a:bodyPr/>
                    <a:lstStyle/>
                    <a:p>
                      <a:r>
                        <a:rPr lang="de-DE" dirty="0"/>
                        <a:t>Anzahl Zitierungen</a:t>
                      </a:r>
                    </a:p>
                  </a:txBody>
                  <a:tcPr>
                    <a:solidFill>
                      <a:schemeClr val="accent4">
                        <a:lumMod val="60000"/>
                        <a:lumOff val="40000"/>
                      </a:schemeClr>
                    </a:solidFill>
                  </a:tcPr>
                </a:tc>
                <a:tc>
                  <a:txBody>
                    <a:bodyPr/>
                    <a:lstStyle/>
                    <a:p>
                      <a:r>
                        <a:rPr lang="de-DE" dirty="0" err="1"/>
                        <a:t>Veröf</a:t>
                      </a:r>
                      <a:r>
                        <a:rPr lang="de-DE" dirty="0"/>
                        <a:t>. Ort</a:t>
                      </a:r>
                    </a:p>
                  </a:txBody>
                  <a:tcPr>
                    <a:solidFill>
                      <a:schemeClr val="accent4">
                        <a:lumMod val="60000"/>
                        <a:lumOff val="40000"/>
                      </a:schemeClr>
                    </a:solidFill>
                  </a:tcPr>
                </a:tc>
                <a:tc>
                  <a:txBody>
                    <a:bodyPr/>
                    <a:lstStyle/>
                    <a:p>
                      <a:r>
                        <a:rPr lang="de-DE" dirty="0"/>
                        <a:t>Open Access</a:t>
                      </a:r>
                    </a:p>
                  </a:txBody>
                  <a:tcPr>
                    <a:solidFill>
                      <a:schemeClr val="accent4">
                        <a:lumMod val="60000"/>
                        <a:lumOff val="40000"/>
                      </a:schemeClr>
                    </a:solidFill>
                  </a:tcPr>
                </a:tc>
                <a:tc>
                  <a:txBody>
                    <a:bodyPr/>
                    <a:lstStyle/>
                    <a:p>
                      <a:r>
                        <a:rPr lang="de-DE" dirty="0"/>
                        <a:t>Typ</a:t>
                      </a:r>
                    </a:p>
                  </a:txBody>
                  <a:tcPr>
                    <a:solidFill>
                      <a:schemeClr val="accent4">
                        <a:lumMod val="60000"/>
                        <a:lumOff val="40000"/>
                      </a:schemeClr>
                    </a:solidFill>
                  </a:tcPr>
                </a:tc>
                <a:tc>
                  <a:txBody>
                    <a:bodyPr/>
                    <a:lstStyle/>
                    <a:p>
                      <a:r>
                        <a:rPr lang="de-DE" dirty="0"/>
                        <a:t>Sprache</a:t>
                      </a:r>
                    </a:p>
                  </a:txBody>
                  <a:tcPr>
                    <a:solidFill>
                      <a:schemeClr val="accent4">
                        <a:lumMod val="60000"/>
                        <a:lumOff val="40000"/>
                      </a:schemeClr>
                    </a:solidFill>
                  </a:tcPr>
                </a:tc>
                <a:tc>
                  <a:txBody>
                    <a:bodyPr/>
                    <a:lstStyle/>
                    <a:p>
                      <a:r>
                        <a:rPr lang="de-DE" dirty="0"/>
                        <a:t>Lizenz</a:t>
                      </a:r>
                    </a:p>
                  </a:txBody>
                  <a:tcPr>
                    <a:solidFill>
                      <a:schemeClr val="accent4">
                        <a:lumMod val="60000"/>
                        <a:lumOff val="40000"/>
                      </a:schemeClr>
                    </a:solidFill>
                  </a:tcPr>
                </a:tc>
                <a:tc>
                  <a:txBody>
                    <a:bodyPr/>
                    <a:lstStyle/>
                    <a:p>
                      <a:r>
                        <a:rPr lang="de-DE" dirty="0"/>
                        <a:t>Paratext</a:t>
                      </a:r>
                    </a:p>
                  </a:txBody>
                  <a:tcPr>
                    <a:solidFill>
                      <a:schemeClr val="accent4">
                        <a:lumMod val="60000"/>
                        <a:lumOff val="40000"/>
                      </a:schemeClr>
                    </a:solidFill>
                  </a:tcPr>
                </a:tc>
                <a:tc>
                  <a:txBody>
                    <a:bodyPr/>
                    <a:lstStyle/>
                    <a:p>
                      <a:r>
                        <a:rPr lang="de-DE" dirty="0"/>
                        <a:t>Autor</a:t>
                      </a:r>
                    </a:p>
                  </a:txBody>
                  <a:tcPr>
                    <a:solidFill>
                      <a:schemeClr val="accent4">
                        <a:lumMod val="60000"/>
                        <a:lumOff val="40000"/>
                      </a:schemeClr>
                    </a:solidFill>
                  </a:tcPr>
                </a:tc>
                <a:extLst>
                  <a:ext uri="{0D108BD9-81ED-4DB2-BD59-A6C34878D82A}">
                    <a16:rowId xmlns:a16="http://schemas.microsoft.com/office/drawing/2014/main" val="1602146080"/>
                  </a:ext>
                </a:extLst>
              </a:tr>
              <a:tr h="370840">
                <a:tc>
                  <a:txBody>
                    <a:bodyPr/>
                    <a:lstStyle/>
                    <a:p>
                      <a:r>
                        <a:rPr lang="de-DE" sz="1400" dirty="0" err="1"/>
                        <a:t>Str</a:t>
                      </a:r>
                      <a:endParaRPr lang="de-DE" sz="1400" dirty="0"/>
                    </a:p>
                  </a:txBody>
                  <a:tcPr>
                    <a:solidFill>
                      <a:schemeClr val="accent4">
                        <a:lumMod val="20000"/>
                        <a:lumOff val="80000"/>
                      </a:schemeClr>
                    </a:solidFill>
                  </a:tcPr>
                </a:tc>
                <a:tc>
                  <a:txBody>
                    <a:bodyPr/>
                    <a:lstStyle/>
                    <a:p>
                      <a:r>
                        <a:rPr lang="de-DE" sz="1400" dirty="0"/>
                        <a:t>List(</a:t>
                      </a:r>
                      <a:r>
                        <a:rPr lang="de-DE" sz="1400" dirty="0" err="1"/>
                        <a:t>dict</a:t>
                      </a:r>
                      <a:r>
                        <a:rPr lang="de-DE" sz="1400" dirty="0"/>
                        <a:t>)</a:t>
                      </a:r>
                    </a:p>
                  </a:txBody>
                  <a:tcPr>
                    <a:solidFill>
                      <a:schemeClr val="accent4">
                        <a:lumMod val="20000"/>
                        <a:lumOff val="80000"/>
                      </a:schemeClr>
                    </a:solidFill>
                  </a:tcPr>
                </a:tc>
                <a:tc>
                  <a:txBody>
                    <a:bodyPr/>
                    <a:lstStyle/>
                    <a:p>
                      <a:r>
                        <a:rPr lang="de-DE" sz="1400" dirty="0" err="1"/>
                        <a:t>Int</a:t>
                      </a:r>
                      <a:endParaRPr lang="de-DE" sz="1400"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List(</a:t>
                      </a:r>
                      <a:r>
                        <a:rPr lang="de-DE" sz="1400" dirty="0" err="1"/>
                        <a:t>dict</a:t>
                      </a:r>
                      <a:r>
                        <a:rPr lang="de-DE" sz="1400" dirty="0"/>
                        <a:t>)</a:t>
                      </a:r>
                    </a:p>
                  </a:txBody>
                  <a:tcPr>
                    <a:solidFill>
                      <a:schemeClr val="accent4">
                        <a:lumMod val="20000"/>
                        <a:lumOff val="80000"/>
                      </a:schemeClr>
                    </a:solidFill>
                  </a:tcPr>
                </a:tc>
                <a:tc>
                  <a:txBody>
                    <a:bodyPr/>
                    <a:lstStyle/>
                    <a:p>
                      <a:r>
                        <a:rPr lang="de-DE" sz="1400" dirty="0" err="1"/>
                        <a:t>boolean</a:t>
                      </a:r>
                      <a:endParaRPr lang="de-DE" sz="1400" dirty="0"/>
                    </a:p>
                  </a:txBody>
                  <a:tcPr>
                    <a:solidFill>
                      <a:schemeClr val="accent4">
                        <a:lumMod val="20000"/>
                        <a:lumOff val="80000"/>
                      </a:schemeClr>
                    </a:solidFill>
                  </a:tcPr>
                </a:tc>
                <a:tc>
                  <a:txBody>
                    <a:bodyPr/>
                    <a:lstStyle/>
                    <a:p>
                      <a:r>
                        <a:rPr lang="de-DE" sz="1400" dirty="0" err="1"/>
                        <a:t>Str</a:t>
                      </a:r>
                      <a:endParaRPr lang="de-DE" sz="1400" dirty="0"/>
                    </a:p>
                  </a:txBody>
                  <a:tcPr>
                    <a:solidFill>
                      <a:schemeClr val="accent4">
                        <a:lumMod val="20000"/>
                        <a:lumOff val="80000"/>
                      </a:schemeClr>
                    </a:solidFill>
                  </a:tcPr>
                </a:tc>
                <a:tc>
                  <a:txBody>
                    <a:bodyPr/>
                    <a:lstStyle/>
                    <a:p>
                      <a:r>
                        <a:rPr lang="de-DE" sz="1400" dirty="0" err="1"/>
                        <a:t>Str</a:t>
                      </a:r>
                      <a:endParaRPr lang="de-DE" sz="1400" dirty="0"/>
                    </a:p>
                  </a:txBody>
                  <a:tcPr>
                    <a:solidFill>
                      <a:schemeClr val="accent4">
                        <a:lumMod val="20000"/>
                        <a:lumOff val="80000"/>
                      </a:schemeClr>
                    </a:solidFill>
                  </a:tcPr>
                </a:tc>
                <a:tc>
                  <a:txBody>
                    <a:bodyPr/>
                    <a:lstStyle/>
                    <a:p>
                      <a:r>
                        <a:rPr lang="de-DE" sz="1400" dirty="0" err="1"/>
                        <a:t>Str</a:t>
                      </a:r>
                      <a:endParaRPr lang="de-DE" sz="1400" dirty="0"/>
                    </a:p>
                  </a:txBody>
                  <a:tcPr>
                    <a:solidFill>
                      <a:schemeClr val="accent4">
                        <a:lumMod val="20000"/>
                        <a:lumOff val="80000"/>
                      </a:schemeClr>
                    </a:solidFill>
                  </a:tcPr>
                </a:tc>
                <a:tc>
                  <a:txBody>
                    <a:bodyPr/>
                    <a:lstStyle/>
                    <a:p>
                      <a:r>
                        <a:rPr lang="de-DE" sz="1400" dirty="0" err="1"/>
                        <a:t>boolean</a:t>
                      </a:r>
                      <a:endParaRPr lang="de-DE" sz="1400" dirty="0"/>
                    </a:p>
                  </a:txBody>
                  <a:tcPr>
                    <a:solidFill>
                      <a:schemeClr val="accent4">
                        <a:lumMod val="20000"/>
                        <a:lumOff val="80000"/>
                      </a:schemeClr>
                    </a:solidFill>
                  </a:tcPr>
                </a:tc>
                <a:tc>
                  <a:txBody>
                    <a:bodyPr/>
                    <a:lstStyle/>
                    <a:p>
                      <a:r>
                        <a:rPr lang="de-DE" sz="1400" dirty="0"/>
                        <a:t>List(</a:t>
                      </a:r>
                      <a:r>
                        <a:rPr lang="de-DE" sz="1400" dirty="0" err="1"/>
                        <a:t>dict</a:t>
                      </a:r>
                      <a:r>
                        <a:rPr lang="de-DE" sz="1400" dirty="0"/>
                        <a:t>)</a:t>
                      </a:r>
                    </a:p>
                  </a:txBody>
                  <a:tcPr>
                    <a:solidFill>
                      <a:schemeClr val="accent4">
                        <a:lumMod val="20000"/>
                        <a:lumOff val="80000"/>
                      </a:schemeClr>
                    </a:solidFill>
                  </a:tcPr>
                </a:tc>
                <a:extLst>
                  <a:ext uri="{0D108BD9-81ED-4DB2-BD59-A6C34878D82A}">
                    <a16:rowId xmlns:a16="http://schemas.microsoft.com/office/drawing/2014/main" val="1505269795"/>
                  </a:ext>
                </a:extLst>
              </a:tr>
            </a:tbl>
          </a:graphicData>
        </a:graphic>
      </p:graphicFrame>
      <p:sp>
        <p:nvSpPr>
          <p:cNvPr id="11" name="Rechteck: abgerundete Ecken 10">
            <a:extLst>
              <a:ext uri="{FF2B5EF4-FFF2-40B4-BE49-F238E27FC236}">
                <a16:creationId xmlns:a16="http://schemas.microsoft.com/office/drawing/2014/main" id="{4BB4B8F0-747D-12DB-20AE-074C00CB3171}"/>
              </a:ext>
            </a:extLst>
          </p:cNvPr>
          <p:cNvSpPr/>
          <p:nvPr/>
        </p:nvSpPr>
        <p:spPr>
          <a:xfrm>
            <a:off x="9428479" y="1634734"/>
            <a:ext cx="2660303" cy="646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b="1" dirty="0"/>
              <a:t>Datenformat: JSONL</a:t>
            </a:r>
          </a:p>
        </p:txBody>
      </p:sp>
      <p:sp>
        <p:nvSpPr>
          <p:cNvPr id="3" name="Rechteck: abgerundete Ecken 2">
            <a:extLst>
              <a:ext uri="{FF2B5EF4-FFF2-40B4-BE49-F238E27FC236}">
                <a16:creationId xmlns:a16="http://schemas.microsoft.com/office/drawing/2014/main" id="{D2A47A1D-2C1E-3A88-33B6-DC24CBBC6AF2}"/>
              </a:ext>
            </a:extLst>
          </p:cNvPr>
          <p:cNvSpPr/>
          <p:nvPr/>
        </p:nvSpPr>
        <p:spPr>
          <a:xfrm>
            <a:off x="9428479" y="3282236"/>
            <a:ext cx="2660303" cy="64633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b="1" dirty="0"/>
              <a:t>Datenformat: JSONL</a:t>
            </a:r>
          </a:p>
        </p:txBody>
      </p:sp>
      <p:graphicFrame>
        <p:nvGraphicFramePr>
          <p:cNvPr id="12" name="Tabelle 11">
            <a:extLst>
              <a:ext uri="{FF2B5EF4-FFF2-40B4-BE49-F238E27FC236}">
                <a16:creationId xmlns:a16="http://schemas.microsoft.com/office/drawing/2014/main" id="{383B9BCC-042A-2562-ABB9-C2EDDF972A8F}"/>
              </a:ext>
            </a:extLst>
          </p:cNvPr>
          <p:cNvGraphicFramePr>
            <a:graphicFrameLocks noGrp="1"/>
          </p:cNvGraphicFramePr>
          <p:nvPr>
            <p:extLst>
              <p:ext uri="{D42A27DB-BD31-4B8C-83A1-F6EECF244321}">
                <p14:modId xmlns:p14="http://schemas.microsoft.com/office/powerpoint/2010/main" val="396903763"/>
              </p:ext>
            </p:extLst>
          </p:nvPr>
        </p:nvGraphicFramePr>
        <p:xfrm>
          <a:off x="146208" y="4809925"/>
          <a:ext cx="11942573" cy="741680"/>
        </p:xfrm>
        <a:graphic>
          <a:graphicData uri="http://schemas.openxmlformats.org/drawingml/2006/table">
            <a:tbl>
              <a:tblPr firstRow="1" bandRow="1">
                <a:tableStyleId>{00A15C55-8517-42AA-B614-E9B94910E393}</a:tableStyleId>
              </a:tblPr>
              <a:tblGrid>
                <a:gridCol w="1680009">
                  <a:extLst>
                    <a:ext uri="{9D8B030D-6E8A-4147-A177-3AD203B41FA5}">
                      <a16:colId xmlns:a16="http://schemas.microsoft.com/office/drawing/2014/main" val="3608192966"/>
                    </a:ext>
                  </a:extLst>
                </a:gridCol>
                <a:gridCol w="1976862">
                  <a:extLst>
                    <a:ext uri="{9D8B030D-6E8A-4147-A177-3AD203B41FA5}">
                      <a16:colId xmlns:a16="http://schemas.microsoft.com/office/drawing/2014/main" val="222885084"/>
                    </a:ext>
                  </a:extLst>
                </a:gridCol>
                <a:gridCol w="795171">
                  <a:extLst>
                    <a:ext uri="{9D8B030D-6E8A-4147-A177-3AD203B41FA5}">
                      <a16:colId xmlns:a16="http://schemas.microsoft.com/office/drawing/2014/main" val="1404902659"/>
                    </a:ext>
                  </a:extLst>
                </a:gridCol>
                <a:gridCol w="1545749">
                  <a:extLst>
                    <a:ext uri="{9D8B030D-6E8A-4147-A177-3AD203B41FA5}">
                      <a16:colId xmlns:a16="http://schemas.microsoft.com/office/drawing/2014/main" val="2665739883"/>
                    </a:ext>
                  </a:extLst>
                </a:gridCol>
                <a:gridCol w="1649896">
                  <a:extLst>
                    <a:ext uri="{9D8B030D-6E8A-4147-A177-3AD203B41FA5}">
                      <a16:colId xmlns:a16="http://schemas.microsoft.com/office/drawing/2014/main" val="4077137513"/>
                    </a:ext>
                  </a:extLst>
                </a:gridCol>
                <a:gridCol w="2325757">
                  <a:extLst>
                    <a:ext uri="{9D8B030D-6E8A-4147-A177-3AD203B41FA5}">
                      <a16:colId xmlns:a16="http://schemas.microsoft.com/office/drawing/2014/main" val="3109302088"/>
                    </a:ext>
                  </a:extLst>
                </a:gridCol>
                <a:gridCol w="1969129">
                  <a:extLst>
                    <a:ext uri="{9D8B030D-6E8A-4147-A177-3AD203B41FA5}">
                      <a16:colId xmlns:a16="http://schemas.microsoft.com/office/drawing/2014/main" val="63852531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rPr>
                        <a:t>Zitierte Artikel</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rPr>
                        <a:t>Verwandte Artikel</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err="1">
                          <a:solidFill>
                            <a:schemeClr val="tx1"/>
                          </a:solidFill>
                        </a:rPr>
                        <a:t>Biblio</a:t>
                      </a:r>
                      <a:endParaRPr lang="de-DE" b="0" dirty="0">
                        <a:solidFill>
                          <a:schemeClr val="tx1"/>
                        </a:solidFill>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rPr>
                        <a:t>Institutionen</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rPr>
                        <a:t>Förderungen</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rPr>
                        <a:t>Konkrete Fundstelle</a:t>
                      </a:r>
                    </a:p>
                  </a:txBody>
                  <a:tcPr>
                    <a:solidFill>
                      <a:schemeClr val="accent4">
                        <a:lumMod val="60000"/>
                        <a:lumOff val="40000"/>
                      </a:schemeClr>
                    </a:solidFill>
                  </a:tcPr>
                </a:tc>
                <a:tc>
                  <a:txBody>
                    <a:bodyPr/>
                    <a:lstStyle/>
                    <a:p>
                      <a:r>
                        <a:rPr lang="de-DE" b="0" dirty="0">
                          <a:solidFill>
                            <a:schemeClr val="tx1"/>
                          </a:solidFill>
                        </a:rPr>
                        <a:t>Keywords</a:t>
                      </a:r>
                    </a:p>
                  </a:txBody>
                  <a:tcPr>
                    <a:solidFill>
                      <a:schemeClr val="accent4">
                        <a:lumMod val="60000"/>
                        <a:lumOff val="40000"/>
                      </a:schemeClr>
                    </a:solidFill>
                  </a:tcPr>
                </a:tc>
                <a:extLst>
                  <a:ext uri="{0D108BD9-81ED-4DB2-BD59-A6C34878D82A}">
                    <a16:rowId xmlns:a16="http://schemas.microsoft.com/office/drawing/2014/main" val="241633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solidFill>
                            <a:schemeClr val="tx1"/>
                          </a:solidFill>
                        </a:rPr>
                        <a:t>List(</a:t>
                      </a:r>
                      <a:r>
                        <a:rPr lang="de-DE" sz="1400" dirty="0" err="1">
                          <a:solidFill>
                            <a:schemeClr val="tx1"/>
                          </a:solidFill>
                        </a:rPr>
                        <a:t>Str</a:t>
                      </a:r>
                      <a:r>
                        <a:rPr lang="de-DE" sz="1400" dirty="0">
                          <a:solidFill>
                            <a:schemeClr val="tx1"/>
                          </a:solidFill>
                        </a:rPr>
                        <a:t>)</a:t>
                      </a: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solidFill>
                            <a:schemeClr val="tx1"/>
                          </a:solidFill>
                        </a:rPr>
                        <a:t>List(</a:t>
                      </a:r>
                      <a:r>
                        <a:rPr lang="de-DE" sz="1400" dirty="0" err="1">
                          <a:solidFill>
                            <a:schemeClr val="tx1"/>
                          </a:solidFill>
                        </a:rPr>
                        <a:t>Str</a:t>
                      </a:r>
                      <a:r>
                        <a:rPr lang="de-DE" sz="1400" dirty="0">
                          <a:solidFill>
                            <a:schemeClr val="tx1"/>
                          </a:solidFill>
                        </a:rPr>
                        <a:t>)</a:t>
                      </a: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err="1">
                          <a:solidFill>
                            <a:schemeClr val="tx1"/>
                          </a:solidFill>
                        </a:rPr>
                        <a:t>dict</a:t>
                      </a:r>
                      <a:endParaRPr lang="de-DE" sz="1400" dirty="0">
                        <a:solidFill>
                          <a:schemeClr val="tx1"/>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solidFill>
                            <a:schemeClr val="tx1"/>
                          </a:solidFill>
                        </a:rPr>
                        <a:t>List(</a:t>
                      </a:r>
                      <a:r>
                        <a:rPr lang="de-DE" sz="1400" dirty="0" err="1">
                          <a:solidFill>
                            <a:schemeClr val="tx1"/>
                          </a:solidFill>
                        </a:rPr>
                        <a:t>dict</a:t>
                      </a:r>
                      <a:r>
                        <a:rPr lang="de-DE" sz="1400" dirty="0">
                          <a:solidFill>
                            <a:schemeClr val="tx1"/>
                          </a:solidFill>
                        </a:rPr>
                        <a:t>)</a:t>
                      </a: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solidFill>
                            <a:schemeClr val="tx1"/>
                          </a:solidFill>
                        </a:rPr>
                        <a:t>List(</a:t>
                      </a:r>
                      <a:r>
                        <a:rPr lang="de-DE" sz="1400" dirty="0" err="1">
                          <a:solidFill>
                            <a:schemeClr val="tx1"/>
                          </a:solidFill>
                        </a:rPr>
                        <a:t>dict</a:t>
                      </a:r>
                      <a:r>
                        <a:rPr lang="de-DE" sz="1400" dirty="0">
                          <a:solidFill>
                            <a:schemeClr val="tx1"/>
                          </a:solidFill>
                        </a:rPr>
                        <a:t>)</a:t>
                      </a:r>
                    </a:p>
                  </a:txBody>
                  <a:tcPr>
                    <a:solidFill>
                      <a:schemeClr val="accent4">
                        <a:lumMod val="20000"/>
                        <a:lumOff val="80000"/>
                      </a:schemeClr>
                    </a:solidFill>
                  </a:tcPr>
                </a:tc>
                <a:tc>
                  <a:txBody>
                    <a:bodyPr/>
                    <a:lstStyle/>
                    <a:p>
                      <a:r>
                        <a:rPr lang="de-DE" sz="1400" dirty="0" err="1">
                          <a:solidFill>
                            <a:schemeClr val="tx1"/>
                          </a:solidFill>
                        </a:rPr>
                        <a:t>dict</a:t>
                      </a:r>
                      <a:endParaRPr lang="de-DE" sz="1400" dirty="0">
                        <a:solidFill>
                          <a:schemeClr val="tx1"/>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solidFill>
                            <a:schemeClr val="tx1"/>
                          </a:solidFill>
                        </a:rPr>
                        <a:t>List(</a:t>
                      </a:r>
                      <a:r>
                        <a:rPr lang="de-DE" sz="1400" dirty="0" err="1">
                          <a:solidFill>
                            <a:schemeClr val="tx1"/>
                          </a:solidFill>
                        </a:rPr>
                        <a:t>dcit</a:t>
                      </a:r>
                      <a:r>
                        <a:rPr lang="de-DE" sz="1400" dirty="0">
                          <a:solidFill>
                            <a:schemeClr val="tx1"/>
                          </a:solidFill>
                        </a:rPr>
                        <a:t>)</a:t>
                      </a:r>
                    </a:p>
                  </a:txBody>
                  <a:tcPr>
                    <a:solidFill>
                      <a:schemeClr val="accent4">
                        <a:lumMod val="20000"/>
                        <a:lumOff val="80000"/>
                      </a:schemeClr>
                    </a:solidFill>
                  </a:tcPr>
                </a:tc>
                <a:extLst>
                  <a:ext uri="{0D108BD9-81ED-4DB2-BD59-A6C34878D82A}">
                    <a16:rowId xmlns:a16="http://schemas.microsoft.com/office/drawing/2014/main" val="3527580992"/>
                  </a:ext>
                </a:extLst>
              </a:tr>
            </a:tbl>
          </a:graphicData>
        </a:graphic>
      </p:graphicFrame>
      <p:sp>
        <p:nvSpPr>
          <p:cNvPr id="17" name="Textfeld 16">
            <a:extLst>
              <a:ext uri="{FF2B5EF4-FFF2-40B4-BE49-F238E27FC236}">
                <a16:creationId xmlns:a16="http://schemas.microsoft.com/office/drawing/2014/main" id="{BED06B1B-3550-A3E2-C9FC-ADEAACD547F2}"/>
              </a:ext>
            </a:extLst>
          </p:cNvPr>
          <p:cNvSpPr txBox="1"/>
          <p:nvPr/>
        </p:nvSpPr>
        <p:spPr>
          <a:xfrm>
            <a:off x="146208" y="5926310"/>
            <a:ext cx="8121006" cy="400110"/>
          </a:xfrm>
          <a:prstGeom prst="rect">
            <a:avLst/>
          </a:prstGeom>
          <a:noFill/>
        </p:spPr>
        <p:txBody>
          <a:bodyPr wrap="none" rtlCol="0">
            <a:spAutoFit/>
          </a:bodyPr>
          <a:lstStyle/>
          <a:p>
            <a:r>
              <a:rPr lang="de-DE" sz="2000" b="1" dirty="0"/>
              <a:t>Struktur der Daten</a:t>
            </a:r>
            <a:r>
              <a:rPr lang="de-DE" sz="2000" dirty="0"/>
              <a:t>: </a:t>
            </a:r>
            <a:r>
              <a:rPr lang="de-DE" sz="2000" b="0" i="0" dirty="0">
                <a:effectLst/>
                <a:latin typeface="-apple-system"/>
              </a:rPr>
              <a:t>Kombination von </a:t>
            </a:r>
            <a:r>
              <a:rPr lang="de-DE" sz="2000" b="0" i="0" u="sng" dirty="0">
                <a:effectLst/>
                <a:latin typeface="-apple-system"/>
              </a:rPr>
              <a:t>unterschiedlich strukturierten</a:t>
            </a:r>
            <a:r>
              <a:rPr lang="de-DE" sz="2000" b="0" i="0" dirty="0">
                <a:effectLst/>
                <a:latin typeface="-apple-system"/>
              </a:rPr>
              <a:t> Daten</a:t>
            </a:r>
            <a:endParaRPr lang="de-DE" sz="2000" dirty="0"/>
          </a:p>
        </p:txBody>
      </p:sp>
      <p:sp>
        <p:nvSpPr>
          <p:cNvPr id="18" name="Foliennummernplatzhalter 17">
            <a:extLst>
              <a:ext uri="{FF2B5EF4-FFF2-40B4-BE49-F238E27FC236}">
                <a16:creationId xmlns:a16="http://schemas.microsoft.com/office/drawing/2014/main" id="{9F6B29C1-4371-8294-792C-3215833BBC06}"/>
              </a:ext>
            </a:extLst>
          </p:cNvPr>
          <p:cNvSpPr>
            <a:spLocks noGrp="1"/>
          </p:cNvSpPr>
          <p:nvPr>
            <p:ph type="sldNum" sz="quarter" idx="12"/>
          </p:nvPr>
        </p:nvSpPr>
        <p:spPr/>
        <p:txBody>
          <a:bodyPr/>
          <a:lstStyle/>
          <a:p>
            <a:fld id="{148CC95F-0247-41B6-91CF-DC97C76A7088}" type="slidenum">
              <a:rPr lang="en-US" smtClean="0"/>
              <a:t>3</a:t>
            </a:fld>
            <a:endParaRPr lang="en-US"/>
          </a:p>
        </p:txBody>
      </p:sp>
    </p:spTree>
    <p:extLst>
      <p:ext uri="{BB962C8B-B14F-4D97-AF65-F5344CB8AC3E}">
        <p14:creationId xmlns:p14="http://schemas.microsoft.com/office/powerpoint/2010/main" val="290670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descr="Ein Bild, das Screenshot, Grafiken, Design enthält.&#10;&#10;KI-generierte Inhalte können fehlerhaft sein.">
            <a:extLst>
              <a:ext uri="{FF2B5EF4-FFF2-40B4-BE49-F238E27FC236}">
                <a16:creationId xmlns:a16="http://schemas.microsoft.com/office/drawing/2014/main" id="{E3D92F53-5E88-054A-78E7-E28796704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6302" y="8946"/>
            <a:ext cx="1675698" cy="1172989"/>
          </a:xfrm>
        </p:spPr>
      </p:pic>
      <p:sp>
        <p:nvSpPr>
          <p:cNvPr id="13" name="Zylinder 12">
            <a:extLst>
              <a:ext uri="{FF2B5EF4-FFF2-40B4-BE49-F238E27FC236}">
                <a16:creationId xmlns:a16="http://schemas.microsoft.com/office/drawing/2014/main" id="{6607CD3D-6CD7-E928-447B-780760BC7234}"/>
              </a:ext>
            </a:extLst>
          </p:cNvPr>
          <p:cNvSpPr/>
          <p:nvPr/>
        </p:nvSpPr>
        <p:spPr>
          <a:xfrm>
            <a:off x="782464" y="2846403"/>
            <a:ext cx="1196171" cy="1157443"/>
          </a:xfrm>
          <a:prstGeom prst="can">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err="1"/>
              <a:t>ArXiv</a:t>
            </a:r>
            <a:endParaRPr lang="de-DE" dirty="0"/>
          </a:p>
        </p:txBody>
      </p:sp>
      <p:sp>
        <p:nvSpPr>
          <p:cNvPr id="14" name="Rechteck: abgerundete Ecken 13">
            <a:extLst>
              <a:ext uri="{FF2B5EF4-FFF2-40B4-BE49-F238E27FC236}">
                <a16:creationId xmlns:a16="http://schemas.microsoft.com/office/drawing/2014/main" id="{EF9A51F9-A879-57E5-FA0F-57AB4785D889}"/>
              </a:ext>
            </a:extLst>
          </p:cNvPr>
          <p:cNvSpPr/>
          <p:nvPr/>
        </p:nvSpPr>
        <p:spPr>
          <a:xfrm>
            <a:off x="3114541" y="2928859"/>
            <a:ext cx="2367149" cy="99252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Filtering</a:t>
            </a:r>
            <a:endParaRPr lang="de-DE" dirty="0">
              <a:solidFill>
                <a:schemeClr val="tx1"/>
              </a:solidFill>
            </a:endParaRPr>
          </a:p>
          <a:p>
            <a:pPr algn="ctr"/>
            <a:r>
              <a:rPr lang="de-DE" sz="1400" dirty="0">
                <a:solidFill>
                  <a:schemeClr val="tx1"/>
                </a:solidFill>
              </a:rPr>
              <a:t>Stichwort </a:t>
            </a:r>
            <a:r>
              <a:rPr lang="de-DE" sz="1400" dirty="0" err="1">
                <a:solidFill>
                  <a:schemeClr val="tx1"/>
                </a:solidFill>
              </a:rPr>
              <a:t>Matching</a:t>
            </a:r>
            <a:r>
              <a:rPr lang="de-DE" sz="1400" dirty="0">
                <a:solidFill>
                  <a:schemeClr val="tx1"/>
                </a:solidFill>
              </a:rPr>
              <a:t> im Titel und Abstrakt</a:t>
            </a:r>
          </a:p>
        </p:txBody>
      </p:sp>
      <p:sp>
        <p:nvSpPr>
          <p:cNvPr id="15" name="Flussdiagramm: Mehrere Dokumente 14">
            <a:extLst>
              <a:ext uri="{FF2B5EF4-FFF2-40B4-BE49-F238E27FC236}">
                <a16:creationId xmlns:a16="http://schemas.microsoft.com/office/drawing/2014/main" id="{9239396A-7469-6972-2EEC-2DD756036ACC}"/>
              </a:ext>
            </a:extLst>
          </p:cNvPr>
          <p:cNvSpPr/>
          <p:nvPr/>
        </p:nvSpPr>
        <p:spPr>
          <a:xfrm>
            <a:off x="6619419" y="2846403"/>
            <a:ext cx="1737056" cy="1157443"/>
          </a:xfrm>
          <a:prstGeom prst="flowChartMultidocumen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a:t>
            </a:r>
          </a:p>
          <a:p>
            <a:pPr algn="ctr"/>
            <a:r>
              <a:rPr lang="de-DE" dirty="0">
                <a:solidFill>
                  <a:schemeClr val="tx1"/>
                </a:solidFill>
              </a:rPr>
              <a:t>&amp; Metadaten</a:t>
            </a:r>
          </a:p>
        </p:txBody>
      </p:sp>
      <p:sp>
        <p:nvSpPr>
          <p:cNvPr id="16" name="Flussdiagramm: Daten 15">
            <a:extLst>
              <a:ext uri="{FF2B5EF4-FFF2-40B4-BE49-F238E27FC236}">
                <a16:creationId xmlns:a16="http://schemas.microsoft.com/office/drawing/2014/main" id="{DF5249C2-2EAB-7ED8-F19B-4DB1ACC8284D}"/>
              </a:ext>
            </a:extLst>
          </p:cNvPr>
          <p:cNvSpPr/>
          <p:nvPr/>
        </p:nvSpPr>
        <p:spPr>
          <a:xfrm>
            <a:off x="6096000" y="5363287"/>
            <a:ext cx="2241564" cy="1157443"/>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Zusätzliche Metadaten</a:t>
            </a:r>
          </a:p>
        </p:txBody>
      </p:sp>
      <p:sp>
        <p:nvSpPr>
          <p:cNvPr id="17" name="Rechteck: abgerundete Ecken 16">
            <a:extLst>
              <a:ext uri="{FF2B5EF4-FFF2-40B4-BE49-F238E27FC236}">
                <a16:creationId xmlns:a16="http://schemas.microsoft.com/office/drawing/2014/main" id="{2C3F9FB2-E302-18D2-F79B-763FCCC8C8AA}"/>
              </a:ext>
            </a:extLst>
          </p:cNvPr>
          <p:cNvSpPr/>
          <p:nvPr/>
        </p:nvSpPr>
        <p:spPr>
          <a:xfrm>
            <a:off x="3114540" y="4288300"/>
            <a:ext cx="2367149" cy="99252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Matching</a:t>
            </a:r>
            <a:endParaRPr lang="de-DE" sz="1400" dirty="0">
              <a:solidFill>
                <a:schemeClr val="tx1"/>
              </a:solidFill>
            </a:endParaRPr>
          </a:p>
          <a:p>
            <a:pPr algn="ctr"/>
            <a:r>
              <a:rPr lang="de-DE" sz="1400" dirty="0">
                <a:solidFill>
                  <a:schemeClr val="tx1"/>
                </a:solidFill>
              </a:rPr>
              <a:t>Mit DOI OR </a:t>
            </a:r>
            <a:r>
              <a:rPr lang="de-DE" sz="1400" dirty="0" err="1">
                <a:solidFill>
                  <a:schemeClr val="tx1"/>
                </a:solidFill>
              </a:rPr>
              <a:t>arxiv_id</a:t>
            </a:r>
            <a:r>
              <a:rPr lang="de-DE" sz="1400" dirty="0">
                <a:solidFill>
                  <a:schemeClr val="tx1"/>
                </a:solidFill>
              </a:rPr>
              <a:t> OR Titel</a:t>
            </a:r>
            <a:endParaRPr lang="de-DE" dirty="0">
              <a:solidFill>
                <a:schemeClr val="tx1"/>
              </a:solidFill>
            </a:endParaRPr>
          </a:p>
        </p:txBody>
      </p:sp>
      <p:sp>
        <p:nvSpPr>
          <p:cNvPr id="18" name="Zylinder 17">
            <a:extLst>
              <a:ext uri="{FF2B5EF4-FFF2-40B4-BE49-F238E27FC236}">
                <a16:creationId xmlns:a16="http://schemas.microsoft.com/office/drawing/2014/main" id="{7F5A3068-BEDA-58FB-A25D-67C6D89D3DD2}"/>
              </a:ext>
            </a:extLst>
          </p:cNvPr>
          <p:cNvSpPr/>
          <p:nvPr/>
        </p:nvSpPr>
        <p:spPr>
          <a:xfrm>
            <a:off x="782463" y="4205844"/>
            <a:ext cx="1196171" cy="1157443"/>
          </a:xfrm>
          <a:prstGeom prst="ca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OpenAlex</a:t>
            </a:r>
            <a:endParaRPr lang="de-DE" dirty="0">
              <a:solidFill>
                <a:schemeClr val="tx1"/>
              </a:solidFill>
            </a:endParaRPr>
          </a:p>
        </p:txBody>
      </p:sp>
      <p:sp>
        <p:nvSpPr>
          <p:cNvPr id="19" name="Zylinder 18">
            <a:extLst>
              <a:ext uri="{FF2B5EF4-FFF2-40B4-BE49-F238E27FC236}">
                <a16:creationId xmlns:a16="http://schemas.microsoft.com/office/drawing/2014/main" id="{0B9DE942-9F9D-2B99-8402-A041B61AA546}"/>
              </a:ext>
            </a:extLst>
          </p:cNvPr>
          <p:cNvSpPr/>
          <p:nvPr/>
        </p:nvSpPr>
        <p:spPr>
          <a:xfrm>
            <a:off x="9735007" y="4042287"/>
            <a:ext cx="1196171" cy="1157443"/>
          </a:xfrm>
          <a:prstGeom prst="ca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Index</a:t>
            </a:r>
          </a:p>
        </p:txBody>
      </p:sp>
      <p:cxnSp>
        <p:nvCxnSpPr>
          <p:cNvPr id="21" name="Gerade Verbindung mit Pfeil 20">
            <a:extLst>
              <a:ext uri="{FF2B5EF4-FFF2-40B4-BE49-F238E27FC236}">
                <a16:creationId xmlns:a16="http://schemas.microsoft.com/office/drawing/2014/main" id="{9BFF1631-3F6F-FA4A-A277-55B71CD41EE6}"/>
              </a:ext>
            </a:extLst>
          </p:cNvPr>
          <p:cNvCxnSpPr>
            <a:stCxn id="13" idx="4"/>
            <a:endCxn id="14" idx="1"/>
          </p:cNvCxnSpPr>
          <p:nvPr/>
        </p:nvCxnSpPr>
        <p:spPr>
          <a:xfrm flipV="1">
            <a:off x="1978635" y="3425124"/>
            <a:ext cx="1135906"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Gerade Verbindung mit Pfeil 22">
            <a:extLst>
              <a:ext uri="{FF2B5EF4-FFF2-40B4-BE49-F238E27FC236}">
                <a16:creationId xmlns:a16="http://schemas.microsoft.com/office/drawing/2014/main" id="{B1A302A7-33E1-CB50-520F-4EEA92922AC0}"/>
              </a:ext>
            </a:extLst>
          </p:cNvPr>
          <p:cNvCxnSpPr>
            <a:stCxn id="14" idx="3"/>
            <a:endCxn id="15" idx="1"/>
          </p:cNvCxnSpPr>
          <p:nvPr/>
        </p:nvCxnSpPr>
        <p:spPr>
          <a:xfrm>
            <a:off x="5481690" y="3425124"/>
            <a:ext cx="1137729"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Verbinder: gewinkelt 25">
            <a:extLst>
              <a:ext uri="{FF2B5EF4-FFF2-40B4-BE49-F238E27FC236}">
                <a16:creationId xmlns:a16="http://schemas.microsoft.com/office/drawing/2014/main" id="{57DC48B5-52EA-3654-A439-3EC319C75D44}"/>
              </a:ext>
            </a:extLst>
          </p:cNvPr>
          <p:cNvCxnSpPr>
            <a:stCxn id="15" idx="2"/>
            <a:endCxn id="17" idx="3"/>
          </p:cNvCxnSpPr>
          <p:nvPr/>
        </p:nvCxnSpPr>
        <p:spPr>
          <a:xfrm rot="5400000">
            <a:off x="6012147" y="3429555"/>
            <a:ext cx="824552" cy="1885468"/>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Gerade Verbindung mit Pfeil 28">
            <a:extLst>
              <a:ext uri="{FF2B5EF4-FFF2-40B4-BE49-F238E27FC236}">
                <a16:creationId xmlns:a16="http://schemas.microsoft.com/office/drawing/2014/main" id="{AC62F92A-AD7A-99DA-AD53-452E2E186FFC}"/>
              </a:ext>
            </a:extLst>
          </p:cNvPr>
          <p:cNvCxnSpPr>
            <a:stCxn id="17" idx="1"/>
            <a:endCxn id="18" idx="4"/>
          </p:cNvCxnSpPr>
          <p:nvPr/>
        </p:nvCxnSpPr>
        <p:spPr>
          <a:xfrm flipH="1">
            <a:off x="1978634" y="4784565"/>
            <a:ext cx="1135906"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Verbinder: gewinkelt 30">
            <a:extLst>
              <a:ext uri="{FF2B5EF4-FFF2-40B4-BE49-F238E27FC236}">
                <a16:creationId xmlns:a16="http://schemas.microsoft.com/office/drawing/2014/main" id="{96C20A8E-BE3C-ED17-85D1-A80A6167B59E}"/>
              </a:ext>
            </a:extLst>
          </p:cNvPr>
          <p:cNvCxnSpPr>
            <a:cxnSpLocks/>
            <a:stCxn id="18" idx="3"/>
            <a:endCxn id="16" idx="2"/>
          </p:cNvCxnSpPr>
          <p:nvPr/>
        </p:nvCxnSpPr>
        <p:spPr>
          <a:xfrm rot="16200000" flipH="1">
            <a:off x="3560991" y="3182844"/>
            <a:ext cx="578722" cy="4939607"/>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Verbinder: gewinkelt 32">
            <a:extLst>
              <a:ext uri="{FF2B5EF4-FFF2-40B4-BE49-F238E27FC236}">
                <a16:creationId xmlns:a16="http://schemas.microsoft.com/office/drawing/2014/main" id="{8C7E3907-5C07-2974-5721-CBAA63687198}"/>
              </a:ext>
            </a:extLst>
          </p:cNvPr>
          <p:cNvCxnSpPr>
            <a:stCxn id="15" idx="3"/>
            <a:endCxn id="19" idx="2"/>
          </p:cNvCxnSpPr>
          <p:nvPr/>
        </p:nvCxnSpPr>
        <p:spPr>
          <a:xfrm>
            <a:off x="8356475" y="3425125"/>
            <a:ext cx="1378532" cy="1195884"/>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Verbinder: gewinkelt 34">
            <a:extLst>
              <a:ext uri="{FF2B5EF4-FFF2-40B4-BE49-F238E27FC236}">
                <a16:creationId xmlns:a16="http://schemas.microsoft.com/office/drawing/2014/main" id="{8AA365B9-D625-1F15-8294-3EAA8A6EEE73}"/>
              </a:ext>
            </a:extLst>
          </p:cNvPr>
          <p:cNvCxnSpPr>
            <a:cxnSpLocks/>
            <a:stCxn id="16" idx="5"/>
            <a:endCxn id="19" idx="2"/>
          </p:cNvCxnSpPr>
          <p:nvPr/>
        </p:nvCxnSpPr>
        <p:spPr>
          <a:xfrm flipV="1">
            <a:off x="8113408" y="4621009"/>
            <a:ext cx="1621599" cy="1321000"/>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8" name="Grafik 37" descr="Ein Bild, das Clipart, Logo, Symbol, Grafiken enthält.&#10;&#10;KI-generierte Inhalte können fehlerhaft sein.">
            <a:extLst>
              <a:ext uri="{FF2B5EF4-FFF2-40B4-BE49-F238E27FC236}">
                <a16:creationId xmlns:a16="http://schemas.microsoft.com/office/drawing/2014/main" id="{40C67913-8EB3-E1C8-C0A1-346C5503D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390" y="2655182"/>
            <a:ext cx="808567" cy="808567"/>
          </a:xfrm>
          <a:prstGeom prst="rect">
            <a:avLst/>
          </a:prstGeom>
        </p:spPr>
      </p:pic>
      <p:pic>
        <p:nvPicPr>
          <p:cNvPr id="39" name="Grafik 38" descr="Ein Bild, das Clipart, Logo, Symbol, Grafiken enthält.&#10;&#10;KI-generierte Inhalte können fehlerhaft sein.">
            <a:extLst>
              <a:ext uri="{FF2B5EF4-FFF2-40B4-BE49-F238E27FC236}">
                <a16:creationId xmlns:a16="http://schemas.microsoft.com/office/drawing/2014/main" id="{E5186182-0416-0F9D-CC42-A1262C844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083" y="4042287"/>
            <a:ext cx="808567" cy="808567"/>
          </a:xfrm>
          <a:prstGeom prst="rect">
            <a:avLst/>
          </a:prstGeom>
        </p:spPr>
      </p:pic>
      <p:sp>
        <p:nvSpPr>
          <p:cNvPr id="77" name="Textfeld 76">
            <a:extLst>
              <a:ext uri="{FF2B5EF4-FFF2-40B4-BE49-F238E27FC236}">
                <a16:creationId xmlns:a16="http://schemas.microsoft.com/office/drawing/2014/main" id="{3527D73C-5FC8-42BB-D859-2C9EEFFA17B6}"/>
              </a:ext>
            </a:extLst>
          </p:cNvPr>
          <p:cNvSpPr txBox="1"/>
          <p:nvPr/>
        </p:nvSpPr>
        <p:spPr>
          <a:xfrm>
            <a:off x="9345610" y="5312465"/>
            <a:ext cx="1974964" cy="830997"/>
          </a:xfrm>
          <a:prstGeom prst="rect">
            <a:avLst/>
          </a:prstGeom>
          <a:noFill/>
          <a:ln>
            <a:solidFill>
              <a:srgbClr val="FF0000"/>
            </a:solidFill>
          </a:ln>
        </p:spPr>
        <p:txBody>
          <a:bodyPr wrap="square">
            <a:spAutoFit/>
          </a:bodyPr>
          <a:lstStyle/>
          <a:p>
            <a:r>
              <a:rPr lang="de-DE" sz="1600" b="1" i="0" dirty="0">
                <a:effectLst/>
                <a:latin typeface="+mj-lt"/>
              </a:rPr>
              <a:t>1163 Reihen</a:t>
            </a:r>
          </a:p>
          <a:p>
            <a:r>
              <a:rPr lang="de-DE" sz="1600" b="1" dirty="0">
                <a:latin typeface="+mj-lt"/>
              </a:rPr>
              <a:t>71,8 MB </a:t>
            </a:r>
          </a:p>
          <a:p>
            <a:r>
              <a:rPr lang="de-DE" sz="1600" b="1" dirty="0">
                <a:latin typeface="+mj-lt"/>
              </a:rPr>
              <a:t>(75.364.401 Bytes)</a:t>
            </a:r>
          </a:p>
        </p:txBody>
      </p:sp>
      <p:sp>
        <p:nvSpPr>
          <p:cNvPr id="78" name="Rechteck: abgerundete Ecken 77">
            <a:extLst>
              <a:ext uri="{FF2B5EF4-FFF2-40B4-BE49-F238E27FC236}">
                <a16:creationId xmlns:a16="http://schemas.microsoft.com/office/drawing/2014/main" id="{340A9099-32CA-E16E-458F-4C52777D678A}"/>
              </a:ext>
            </a:extLst>
          </p:cNvPr>
          <p:cNvSpPr/>
          <p:nvPr/>
        </p:nvSpPr>
        <p:spPr>
          <a:xfrm>
            <a:off x="7857253" y="2676068"/>
            <a:ext cx="938877" cy="4993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dirty="0"/>
              <a:t>JSONL</a:t>
            </a:r>
          </a:p>
        </p:txBody>
      </p:sp>
      <p:sp>
        <p:nvSpPr>
          <p:cNvPr id="79" name="Rechteck: abgerundete Ecken 78">
            <a:extLst>
              <a:ext uri="{FF2B5EF4-FFF2-40B4-BE49-F238E27FC236}">
                <a16:creationId xmlns:a16="http://schemas.microsoft.com/office/drawing/2014/main" id="{49EAC461-6BC2-3DAB-2AA1-296993F145C3}"/>
              </a:ext>
            </a:extLst>
          </p:cNvPr>
          <p:cNvSpPr/>
          <p:nvPr/>
        </p:nvSpPr>
        <p:spPr>
          <a:xfrm>
            <a:off x="7790632" y="5249432"/>
            <a:ext cx="938877" cy="4993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dirty="0"/>
              <a:t>JSONL</a:t>
            </a:r>
          </a:p>
        </p:txBody>
      </p:sp>
      <p:sp>
        <p:nvSpPr>
          <p:cNvPr id="80" name="Rechteck: abgerundete Ecken 79">
            <a:extLst>
              <a:ext uri="{FF2B5EF4-FFF2-40B4-BE49-F238E27FC236}">
                <a16:creationId xmlns:a16="http://schemas.microsoft.com/office/drawing/2014/main" id="{CB5C6BD0-F90C-2A3E-6E10-A7E84A5106AB}"/>
              </a:ext>
            </a:extLst>
          </p:cNvPr>
          <p:cNvSpPr/>
          <p:nvPr/>
        </p:nvSpPr>
        <p:spPr>
          <a:xfrm>
            <a:off x="10461739" y="3944629"/>
            <a:ext cx="938877" cy="4993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dirty="0"/>
              <a:t>JSONL</a:t>
            </a:r>
          </a:p>
        </p:txBody>
      </p:sp>
      <p:sp>
        <p:nvSpPr>
          <p:cNvPr id="81" name="Titel 1">
            <a:extLst>
              <a:ext uri="{FF2B5EF4-FFF2-40B4-BE49-F238E27FC236}">
                <a16:creationId xmlns:a16="http://schemas.microsoft.com/office/drawing/2014/main" id="{97A09F55-4177-52D4-291F-592C60044B89}"/>
              </a:ext>
            </a:extLst>
          </p:cNvPr>
          <p:cNvSpPr>
            <a:spLocks noGrp="1"/>
          </p:cNvSpPr>
          <p:nvPr>
            <p:ph type="title"/>
          </p:nvPr>
        </p:nvSpPr>
        <p:spPr>
          <a:xfrm>
            <a:off x="521208" y="978408"/>
            <a:ext cx="11155680" cy="860224"/>
          </a:xfrm>
        </p:spPr>
        <p:txBody>
          <a:bodyPr>
            <a:normAutofit/>
          </a:bodyPr>
          <a:lstStyle/>
          <a:p>
            <a:r>
              <a:rPr lang="de-DE" dirty="0"/>
              <a:t>Datenakquise</a:t>
            </a:r>
            <a:endParaRPr lang="de-DE" b="0" dirty="0"/>
          </a:p>
        </p:txBody>
      </p:sp>
      <p:pic>
        <p:nvPicPr>
          <p:cNvPr id="85" name="Grafik 84" descr="Ein Bild, das Schwarz, Dunkelheit enthält.&#10;&#10;KI-generierte Inhalte können fehlerhaft sein.">
            <a:extLst>
              <a:ext uri="{FF2B5EF4-FFF2-40B4-BE49-F238E27FC236}">
                <a16:creationId xmlns:a16="http://schemas.microsoft.com/office/drawing/2014/main" id="{15421922-D284-1AE0-FD5C-F412954AB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3887" y="2655505"/>
            <a:ext cx="619986" cy="619986"/>
          </a:xfrm>
          <a:prstGeom prst="rect">
            <a:avLst/>
          </a:prstGeom>
        </p:spPr>
      </p:pic>
      <p:pic>
        <p:nvPicPr>
          <p:cNvPr id="86" name="Grafik 85" descr="Ein Bild, das Schwarz, Dunkelheit enthält.&#10;&#10;KI-generierte Inhalte können fehlerhaft sein.">
            <a:extLst>
              <a:ext uri="{FF2B5EF4-FFF2-40B4-BE49-F238E27FC236}">
                <a16:creationId xmlns:a16="http://schemas.microsoft.com/office/drawing/2014/main" id="{8CAEDED1-9285-12DA-AE6B-FF3D73A848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396" y="4062296"/>
            <a:ext cx="619986" cy="619986"/>
          </a:xfrm>
          <a:prstGeom prst="rect">
            <a:avLst/>
          </a:prstGeom>
        </p:spPr>
      </p:pic>
      <p:sp>
        <p:nvSpPr>
          <p:cNvPr id="87" name="Sprechblase: rechteckig 86">
            <a:extLst>
              <a:ext uri="{FF2B5EF4-FFF2-40B4-BE49-F238E27FC236}">
                <a16:creationId xmlns:a16="http://schemas.microsoft.com/office/drawing/2014/main" id="{755D0848-AE3B-46AB-F51A-C73B4EDBC78C}"/>
              </a:ext>
            </a:extLst>
          </p:cNvPr>
          <p:cNvSpPr/>
          <p:nvPr/>
        </p:nvSpPr>
        <p:spPr>
          <a:xfrm>
            <a:off x="4174282" y="1615981"/>
            <a:ext cx="1921718" cy="607614"/>
          </a:xfrm>
          <a:prstGeom prst="wedgeRectCallout">
            <a:avLst>
              <a:gd name="adj1" fmla="val -40170"/>
              <a:gd name="adj2" fmla="val 14586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dirty="0"/>
              <a:t>Teilmenge der Datenquelle</a:t>
            </a:r>
          </a:p>
        </p:txBody>
      </p:sp>
      <p:sp>
        <p:nvSpPr>
          <p:cNvPr id="90" name="Foliennummernplatzhalter 89">
            <a:extLst>
              <a:ext uri="{FF2B5EF4-FFF2-40B4-BE49-F238E27FC236}">
                <a16:creationId xmlns:a16="http://schemas.microsoft.com/office/drawing/2014/main" id="{0C5869A6-2B59-E32E-C5C0-6715B872A6E4}"/>
              </a:ext>
            </a:extLst>
          </p:cNvPr>
          <p:cNvSpPr>
            <a:spLocks noGrp="1"/>
          </p:cNvSpPr>
          <p:nvPr>
            <p:ph type="sldNum" sz="quarter" idx="12"/>
          </p:nvPr>
        </p:nvSpPr>
        <p:spPr/>
        <p:txBody>
          <a:bodyPr/>
          <a:lstStyle/>
          <a:p>
            <a:fld id="{148CC95F-0247-41B6-91CF-DC97C76A7088}" type="slidenum">
              <a:rPr lang="en-US" smtClean="0"/>
              <a:t>4</a:t>
            </a:fld>
            <a:endParaRPr lang="en-US"/>
          </a:p>
        </p:txBody>
      </p:sp>
    </p:spTree>
    <p:extLst>
      <p:ext uri="{BB962C8B-B14F-4D97-AF65-F5344CB8AC3E}">
        <p14:creationId xmlns:p14="http://schemas.microsoft.com/office/powerpoint/2010/main" val="80470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573A7F-E60E-2E65-2235-7F8DE24B718F}"/>
              </a:ext>
            </a:extLst>
          </p:cNvPr>
          <p:cNvSpPr>
            <a:spLocks noGrp="1"/>
          </p:cNvSpPr>
          <p:nvPr>
            <p:ph type="title"/>
          </p:nvPr>
        </p:nvSpPr>
        <p:spPr>
          <a:xfrm>
            <a:off x="521208" y="978408"/>
            <a:ext cx="11155680" cy="850392"/>
          </a:xfrm>
        </p:spPr>
        <p:txBody>
          <a:bodyPr/>
          <a:lstStyle/>
          <a:p>
            <a:r>
              <a:rPr lang="de-DE" dirty="0"/>
              <a:t>Datenanalyse</a:t>
            </a:r>
          </a:p>
        </p:txBody>
      </p:sp>
      <p:pic>
        <p:nvPicPr>
          <p:cNvPr id="12" name="Grafik 11" descr="Ein Bild, das Text, Screenshot, Reihe, Diagramm enthält.&#10;&#10;KI-generierte Inhalte können fehlerhaft sein.">
            <a:extLst>
              <a:ext uri="{FF2B5EF4-FFF2-40B4-BE49-F238E27FC236}">
                <a16:creationId xmlns:a16="http://schemas.microsoft.com/office/drawing/2014/main" id="{DF41B4B7-8AD4-B9A2-8638-CB7A4A947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133" y="1828800"/>
            <a:ext cx="9897734" cy="4907280"/>
          </a:xfrm>
          <a:prstGeom prst="rect">
            <a:avLst/>
          </a:prstGeom>
          <a:ln>
            <a:noFill/>
          </a:ln>
        </p:spPr>
      </p:pic>
      <p:pic>
        <p:nvPicPr>
          <p:cNvPr id="14" name="Grafik 13" descr="Ein Bild, das Text, Screenshot, Zahl, Diagramm enthält.&#10;&#10;KI-generierte Inhalte können fehlerhaft sein.">
            <a:extLst>
              <a:ext uri="{FF2B5EF4-FFF2-40B4-BE49-F238E27FC236}">
                <a16:creationId xmlns:a16="http://schemas.microsoft.com/office/drawing/2014/main" id="{6E4CC5A7-876A-29EE-DE22-AB14F0FED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227" y="1841884"/>
            <a:ext cx="7869545" cy="4881111"/>
          </a:xfrm>
          <a:prstGeom prst="rect">
            <a:avLst/>
          </a:prstGeom>
          <a:ln>
            <a:noFill/>
          </a:ln>
        </p:spPr>
      </p:pic>
      <p:pic>
        <p:nvPicPr>
          <p:cNvPr id="8" name="Grafik 7" descr="Ein Bild, das Text, Reihe, Diagramm, Screenshot enthält.&#10;&#10;KI-generierte Inhalte können fehlerhaft sein.">
            <a:extLst>
              <a:ext uri="{FF2B5EF4-FFF2-40B4-BE49-F238E27FC236}">
                <a16:creationId xmlns:a16="http://schemas.microsoft.com/office/drawing/2014/main" id="{E6777D23-E6C5-84F7-3B56-92CCA3E79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939" y="1838076"/>
            <a:ext cx="8194833" cy="4888728"/>
          </a:xfrm>
          <a:prstGeom prst="rect">
            <a:avLst/>
          </a:prstGeom>
          <a:ln>
            <a:noFill/>
          </a:ln>
        </p:spPr>
      </p:pic>
      <p:pic>
        <p:nvPicPr>
          <p:cNvPr id="10" name="Grafik 9" descr="Ein Bild, das Text, Screenshot, Reihe, Diagramm enthält.&#10;&#10;KI-generierte Inhalte können fehlerhaft sein.">
            <a:extLst>
              <a:ext uri="{FF2B5EF4-FFF2-40B4-BE49-F238E27FC236}">
                <a16:creationId xmlns:a16="http://schemas.microsoft.com/office/drawing/2014/main" id="{9A3E1676-03EE-903D-7614-E047C42B9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8576" y="1929133"/>
            <a:ext cx="7889557" cy="4706613"/>
          </a:xfrm>
          <a:prstGeom prst="rect">
            <a:avLst/>
          </a:prstGeom>
          <a:ln>
            <a:noFill/>
          </a:ln>
        </p:spPr>
      </p:pic>
      <p:sp>
        <p:nvSpPr>
          <p:cNvPr id="16" name="Foliennummernplatzhalter 15">
            <a:extLst>
              <a:ext uri="{FF2B5EF4-FFF2-40B4-BE49-F238E27FC236}">
                <a16:creationId xmlns:a16="http://schemas.microsoft.com/office/drawing/2014/main" id="{E5522B57-440D-9A1A-40E1-B08AA6F01F2E}"/>
              </a:ext>
            </a:extLst>
          </p:cNvPr>
          <p:cNvSpPr>
            <a:spLocks noGrp="1"/>
          </p:cNvSpPr>
          <p:nvPr>
            <p:ph type="sldNum" sz="quarter" idx="12"/>
          </p:nvPr>
        </p:nvSpPr>
        <p:spPr/>
        <p:txBody>
          <a:bodyPr/>
          <a:lstStyle/>
          <a:p>
            <a:fld id="{148CC95F-0247-41B6-91CF-DC97C76A7088}" type="slidenum">
              <a:rPr lang="en-US" smtClean="0"/>
              <a:t>5</a:t>
            </a:fld>
            <a:endParaRPr lang="en-US"/>
          </a:p>
        </p:txBody>
      </p:sp>
    </p:spTree>
    <p:extLst>
      <p:ext uri="{BB962C8B-B14F-4D97-AF65-F5344CB8AC3E}">
        <p14:creationId xmlns:p14="http://schemas.microsoft.com/office/powerpoint/2010/main" val="56686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0-ppt_w/2"/>
                                          </p:val>
                                        </p:tav>
                                      </p:tavLst>
                                    </p:anim>
                                    <p:anim calcmode="lin" valueType="num">
                                      <p:cBhvr additive="base">
                                        <p:cTn id="7" dur="500"/>
                                        <p:tgtEl>
                                          <p:spTgt spid="12"/>
                                        </p:tgtEl>
                                        <p:attrNameLst>
                                          <p:attrName>ppt_y</p:attrName>
                                        </p:attrNameLst>
                                      </p:cBhvr>
                                      <p:tavLst>
                                        <p:tav tm="0">
                                          <p:val>
                                            <p:strVal val="ppt_y"/>
                                          </p:val>
                                        </p:tav>
                                        <p:tav tm="100000">
                                          <p:val>
                                            <p:strVal val="ppt_y"/>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8" fill="hold" nodeType="clickEffect">
                                  <p:stCondLst>
                                    <p:cond delay="0"/>
                                  </p:stCondLst>
                                  <p:childTnLst>
                                    <p:anim calcmode="lin" valueType="num">
                                      <p:cBhvr additive="base">
                                        <p:cTn id="18" dur="500"/>
                                        <p:tgtEl>
                                          <p:spTgt spid="14"/>
                                        </p:tgtEl>
                                        <p:attrNameLst>
                                          <p:attrName>ppt_x</p:attrName>
                                        </p:attrNameLst>
                                      </p:cBhvr>
                                      <p:tavLst>
                                        <p:tav tm="0">
                                          <p:val>
                                            <p:strVal val="ppt_x"/>
                                          </p:val>
                                        </p:tav>
                                        <p:tav tm="100000">
                                          <p:val>
                                            <p:strVal val="0-ppt_w/2"/>
                                          </p:val>
                                        </p:tav>
                                      </p:tavLst>
                                    </p:anim>
                                    <p:anim calcmode="lin" valueType="num">
                                      <p:cBhvr additive="base">
                                        <p:cTn id="19" dur="500"/>
                                        <p:tgtEl>
                                          <p:spTgt spid="14"/>
                                        </p:tgtEl>
                                        <p:attrNameLst>
                                          <p:attrName>ppt_y</p:attrName>
                                        </p:attrNameLst>
                                      </p:cBhvr>
                                      <p:tavLst>
                                        <p:tav tm="0">
                                          <p:val>
                                            <p:strVal val="ppt_y"/>
                                          </p:val>
                                        </p:tav>
                                        <p:tav tm="100000">
                                          <p:val>
                                            <p:strVal val="ppt_y"/>
                                          </p:val>
                                        </p:tav>
                                      </p:tavLst>
                                    </p:anim>
                                    <p:set>
                                      <p:cBhvr>
                                        <p:cTn id="20" dur="1" fill="hold">
                                          <p:stCondLst>
                                            <p:cond delay="499"/>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8" fill="hold"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0-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486</Words>
  <Application>Microsoft Office PowerPoint</Application>
  <PresentationFormat>Breitbild</PresentationFormat>
  <Paragraphs>110</Paragraphs>
  <Slides>5</Slides>
  <Notes>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vt:i4>
      </vt:variant>
    </vt:vector>
  </HeadingPairs>
  <TitlesOfParts>
    <vt:vector size="13" baseType="lpstr">
      <vt:lpstr>-apple-system</vt:lpstr>
      <vt:lpstr>Aptos</vt:lpstr>
      <vt:lpstr>Arial</vt:lpstr>
      <vt:lpstr>Bierstadt</vt:lpstr>
      <vt:lpstr>freight-sans-pro</vt:lpstr>
      <vt:lpstr>Lucida Grande</vt:lpstr>
      <vt:lpstr>Neue Haas Grotesk Text Pro</vt:lpstr>
      <vt:lpstr>GestaltVTI</vt:lpstr>
      <vt:lpstr>ORBIT</vt:lpstr>
      <vt:lpstr>Datensatz</vt:lpstr>
      <vt:lpstr>Datenshema</vt:lpstr>
      <vt:lpstr>Datenakquise</vt:lpstr>
      <vt:lpstr>Datenanalyse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Patryk Gadziomski</dc:creator>
  <cp:lastModifiedBy>Patryk Gadziomski</cp:lastModifiedBy>
  <cp:revision>114</cp:revision>
  <cp:lastPrinted>2025-05-15T20:11:33Z</cp:lastPrinted>
  <dcterms:created xsi:type="dcterms:W3CDTF">2025-05-01T20:24:05Z</dcterms:created>
  <dcterms:modified xsi:type="dcterms:W3CDTF">2025-05-16T21:27:59Z</dcterms:modified>
</cp:coreProperties>
</file>