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2"/>
  </p:notesMasterIdLst>
  <p:sldIdLst>
    <p:sldId id="256" r:id="rId2"/>
    <p:sldId id="260" r:id="rId3"/>
    <p:sldId id="265" r:id="rId4"/>
    <p:sldId id="262" r:id="rId5"/>
    <p:sldId id="264" r:id="rId6"/>
    <p:sldId id="263" r:id="rId7"/>
    <p:sldId id="266" r:id="rId8"/>
    <p:sldId id="261" r:id="rId9"/>
    <p:sldId id="267" r:id="rId10"/>
    <p:sldId id="268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32" autoAdjust="0"/>
    <p:restoredTop sz="93072" autoAdjust="0"/>
  </p:normalViewPr>
  <p:slideViewPr>
    <p:cSldViewPr snapToGrid="0">
      <p:cViewPr varScale="1">
        <p:scale>
          <a:sx n="77" d="100"/>
          <a:sy n="77" d="100"/>
        </p:scale>
        <p:origin x="97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8A9200-1302-4CA0-A8DD-E2F848C60DE6}" type="datetimeFigureOut">
              <a:rPr lang="de-DE" smtClean="0"/>
              <a:t>03.07.2025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E6661-0B70-425F-9ECC-78CD9FDD62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3279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864C5-9833-4DA8-8E7C-A008D4D99037}" type="datetime1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92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FEA8-2945-408E-AB0D-DE23FE09465E}" type="datetime1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964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8B5C8-6B0E-4139-A243-4EE4031EE94A}" type="datetime1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2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E458-DC07-416D-BE43-E091D63CBBC3}" type="datetime1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6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2471-7BA0-4F30-BB34-18E8F1C8DC1E}" type="datetime1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35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F225-7882-4625-9D85-E620BEA5F880}" type="datetime1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41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4288-971C-4E37-A120-B4C1484AE9C8}" type="datetime1">
              <a:rPr lang="en-US" smtClean="0"/>
              <a:t>7/3/2025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34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1417-4CC5-4FBE-9A98-4C3F87C8AEE2}" type="datetime1">
              <a:rPr lang="en-US" smtClean="0"/>
              <a:t>7/3/2025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1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26EE-BC27-490C-B2BC-D8BB4E2B37D6}" type="datetime1">
              <a:rPr lang="en-US" smtClean="0"/>
              <a:t>7/3/2025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85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7A14-F80D-4877-B8ED-C5D42DD4EEDD}" type="datetime1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66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CD81-025E-4FA6-8658-DD5DC76A24F0}" type="datetime1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58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776A498-A96D-431C-836F-7D1686D5227F}" type="datetime1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8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15" name="Picture 3" descr="Massive Planeten, die einen hellen Raum umkreisen">
            <a:extLst>
              <a:ext uri="{FF2B5EF4-FFF2-40B4-BE49-F238E27FC236}">
                <a16:creationId xmlns:a16="http://schemas.microsoft.com/office/drawing/2014/main" id="{61422F40-D580-7EBE-F7E1-0A786F5A6C1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912025B4-7337-735E-4DC9-E634D2011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20000"/>
                </a:schemeClr>
              </a:gs>
              <a:gs pos="26000">
                <a:schemeClr val="bg1">
                  <a:alpha val="700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C1AD60C-3A79-86EA-E6F8-E130E3E05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68" y="948912"/>
            <a:ext cx="4695702" cy="1715631"/>
          </a:xfrm>
        </p:spPr>
        <p:txBody>
          <a:bodyPr anchor="t">
            <a:noAutofit/>
          </a:bodyPr>
          <a:lstStyle/>
          <a:p>
            <a:pPr algn="ctr"/>
            <a:r>
              <a:rPr lang="de-DE" sz="11500" dirty="0"/>
              <a:t>ORBIT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0CDACD-D191-E642-F686-FCB54B7E5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4695702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0A875B67-C7A2-75BB-A488-5DF5EE20D48A}"/>
              </a:ext>
            </a:extLst>
          </p:cNvPr>
          <p:cNvSpPr txBox="1">
            <a:spLocks/>
          </p:cNvSpPr>
          <p:nvPr/>
        </p:nvSpPr>
        <p:spPr>
          <a:xfrm>
            <a:off x="0" y="5577338"/>
            <a:ext cx="4457555" cy="12806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i="0" dirty="0"/>
              <a:t>Patryk Gadziomski</a:t>
            </a:r>
          </a:p>
          <a:p>
            <a:r>
              <a:rPr lang="de-DE" sz="2400" i="0" dirty="0"/>
              <a:t>Hochschule der Medien</a:t>
            </a:r>
          </a:p>
          <a:p>
            <a:r>
              <a:rPr lang="de-DE" sz="2400" i="0" dirty="0"/>
              <a:t>03.07.2025</a:t>
            </a:r>
          </a:p>
        </p:txBody>
      </p:sp>
      <p:pic>
        <p:nvPicPr>
          <p:cNvPr id="10" name="Grafik 9" descr="Ein Bild, das Text, Schrift, Grafiken, Grafikdesign enthält.&#10;&#10;KI-generierte Inhalte können fehlerhaft sein.">
            <a:extLst>
              <a:ext uri="{FF2B5EF4-FFF2-40B4-BE49-F238E27FC236}">
                <a16:creationId xmlns:a16="http://schemas.microsoft.com/office/drawing/2014/main" id="{228F1E84-34BB-B9A7-4329-24C481F1B4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516" y="9835"/>
            <a:ext cx="1675698" cy="1172989"/>
          </a:xfrm>
          <a:prstGeom prst="rect">
            <a:avLst/>
          </a:prstGeom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4FB4DE9A-6818-1380-8B29-9EEDD3686E1D}"/>
              </a:ext>
            </a:extLst>
          </p:cNvPr>
          <p:cNvSpPr txBox="1">
            <a:spLocks/>
          </p:cNvSpPr>
          <p:nvPr/>
        </p:nvSpPr>
        <p:spPr>
          <a:xfrm>
            <a:off x="513654" y="2762963"/>
            <a:ext cx="4695702" cy="10519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800" dirty="0"/>
              <a:t>Aktueller Stand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6F531D3-E3ED-0D1F-24A0-879175C5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40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21B8F8-DCFE-3F57-159A-10CB31D3F6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67BD4B15-B174-2305-A004-27B22C91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15" name="Picture 3" descr="Massive Planeten, die einen hellen Raum umkreisen">
            <a:extLst>
              <a:ext uri="{FF2B5EF4-FFF2-40B4-BE49-F238E27FC236}">
                <a16:creationId xmlns:a16="http://schemas.microsoft.com/office/drawing/2014/main" id="{83E04A7B-E7D2-8373-A9A0-F519108EC88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5B765353-C694-2914-03F6-68926EFBB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20000"/>
                </a:schemeClr>
              </a:gs>
              <a:gs pos="26000">
                <a:schemeClr val="bg1">
                  <a:alpha val="700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2D6BCC9-19B7-0A69-06D7-DC58EF377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68" y="948912"/>
            <a:ext cx="4695702" cy="1715631"/>
          </a:xfrm>
        </p:spPr>
        <p:txBody>
          <a:bodyPr anchor="t">
            <a:noAutofit/>
          </a:bodyPr>
          <a:lstStyle/>
          <a:p>
            <a:pPr algn="ctr"/>
            <a:r>
              <a:rPr lang="de-DE" sz="11500" dirty="0"/>
              <a:t>ORBIT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9E4FB5-633A-EAF5-31B5-76A0278CC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4695702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B071E6D7-A506-103B-1A86-6617E1D8DF1E}"/>
              </a:ext>
            </a:extLst>
          </p:cNvPr>
          <p:cNvSpPr txBox="1">
            <a:spLocks/>
          </p:cNvSpPr>
          <p:nvPr/>
        </p:nvSpPr>
        <p:spPr>
          <a:xfrm>
            <a:off x="0" y="5577338"/>
            <a:ext cx="4457555" cy="12806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i="0" dirty="0"/>
              <a:t>Patryk Gadziomski</a:t>
            </a:r>
          </a:p>
          <a:p>
            <a:r>
              <a:rPr lang="de-DE" sz="2400" i="0" dirty="0"/>
              <a:t>Hochschule der Medien</a:t>
            </a:r>
          </a:p>
          <a:p>
            <a:r>
              <a:rPr lang="de-DE" sz="2400" i="0" dirty="0"/>
              <a:t>03.07.2025</a:t>
            </a:r>
          </a:p>
        </p:txBody>
      </p:sp>
      <p:pic>
        <p:nvPicPr>
          <p:cNvPr id="10" name="Grafik 9" descr="Ein Bild, das Text, Schrift, Grafiken, Grafikdesign enthält.&#10;&#10;KI-generierte Inhalte können fehlerhaft sein.">
            <a:extLst>
              <a:ext uri="{FF2B5EF4-FFF2-40B4-BE49-F238E27FC236}">
                <a16:creationId xmlns:a16="http://schemas.microsoft.com/office/drawing/2014/main" id="{70D901AC-8BB4-E77A-D582-06BEB245D4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516" y="9835"/>
            <a:ext cx="1675698" cy="1172989"/>
          </a:xfrm>
          <a:prstGeom prst="rect">
            <a:avLst/>
          </a:prstGeom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AF78FDF6-EC32-1BF7-A0D8-5A6ECB8C2280}"/>
              </a:ext>
            </a:extLst>
          </p:cNvPr>
          <p:cNvSpPr txBox="1">
            <a:spLocks/>
          </p:cNvSpPr>
          <p:nvPr/>
        </p:nvSpPr>
        <p:spPr>
          <a:xfrm>
            <a:off x="513654" y="2762963"/>
            <a:ext cx="4695702" cy="10519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800" dirty="0"/>
              <a:t>Danke!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6BBE995-B3B0-21EB-4E81-0BDC3C1A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01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 descr="Ein Bild, das Screenshot, Grafiken, Design enthält.&#10;&#10;KI-generierte Inhalte können fehlerhaft sein.">
            <a:extLst>
              <a:ext uri="{FF2B5EF4-FFF2-40B4-BE49-F238E27FC236}">
                <a16:creationId xmlns:a16="http://schemas.microsoft.com/office/drawing/2014/main" id="{E3D92F53-5E88-054A-78E7-E28796704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302" y="8946"/>
            <a:ext cx="1675698" cy="1172989"/>
          </a:xfrm>
        </p:spPr>
      </p:pic>
      <p:sp>
        <p:nvSpPr>
          <p:cNvPr id="13" name="Zylinder 12">
            <a:extLst>
              <a:ext uri="{FF2B5EF4-FFF2-40B4-BE49-F238E27FC236}">
                <a16:creationId xmlns:a16="http://schemas.microsoft.com/office/drawing/2014/main" id="{6607CD3D-6CD7-E928-447B-780760BC7234}"/>
              </a:ext>
            </a:extLst>
          </p:cNvPr>
          <p:cNvSpPr/>
          <p:nvPr/>
        </p:nvSpPr>
        <p:spPr>
          <a:xfrm>
            <a:off x="782464" y="2846403"/>
            <a:ext cx="1196171" cy="1157443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ArXiv</a:t>
            </a:r>
            <a:endParaRPr lang="de-DE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9A51F9-A879-57E5-FA0F-57AB4785D889}"/>
              </a:ext>
            </a:extLst>
          </p:cNvPr>
          <p:cNvSpPr/>
          <p:nvPr/>
        </p:nvSpPr>
        <p:spPr>
          <a:xfrm>
            <a:off x="3114541" y="2928859"/>
            <a:ext cx="2367149" cy="9925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Filtering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sz="1400" dirty="0">
                <a:solidFill>
                  <a:schemeClr val="tx1"/>
                </a:solidFill>
              </a:rPr>
              <a:t>Stichwort </a:t>
            </a:r>
            <a:r>
              <a:rPr lang="de-DE" sz="1400" dirty="0" err="1">
                <a:solidFill>
                  <a:schemeClr val="tx1"/>
                </a:solidFill>
              </a:rPr>
              <a:t>Matching</a:t>
            </a:r>
            <a:r>
              <a:rPr lang="de-DE" sz="1400" dirty="0">
                <a:solidFill>
                  <a:schemeClr val="tx1"/>
                </a:solidFill>
              </a:rPr>
              <a:t> im Titel und Abstrakt</a:t>
            </a:r>
          </a:p>
        </p:txBody>
      </p:sp>
      <p:sp>
        <p:nvSpPr>
          <p:cNvPr id="15" name="Flussdiagramm: Mehrere Dokumente 14">
            <a:extLst>
              <a:ext uri="{FF2B5EF4-FFF2-40B4-BE49-F238E27FC236}">
                <a16:creationId xmlns:a16="http://schemas.microsoft.com/office/drawing/2014/main" id="{9239396A-7469-6972-2EEC-2DD756036ACC}"/>
              </a:ext>
            </a:extLst>
          </p:cNvPr>
          <p:cNvSpPr/>
          <p:nvPr/>
        </p:nvSpPr>
        <p:spPr>
          <a:xfrm>
            <a:off x="6619419" y="2846403"/>
            <a:ext cx="1737056" cy="1157443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Artikel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&amp; Metadaten</a:t>
            </a:r>
          </a:p>
        </p:txBody>
      </p:sp>
      <p:sp>
        <p:nvSpPr>
          <p:cNvPr id="16" name="Flussdiagramm: Daten 15">
            <a:extLst>
              <a:ext uri="{FF2B5EF4-FFF2-40B4-BE49-F238E27FC236}">
                <a16:creationId xmlns:a16="http://schemas.microsoft.com/office/drawing/2014/main" id="{DF5249C2-2EAB-7ED8-F19B-4DB1ACC8284D}"/>
              </a:ext>
            </a:extLst>
          </p:cNvPr>
          <p:cNvSpPr/>
          <p:nvPr/>
        </p:nvSpPr>
        <p:spPr>
          <a:xfrm>
            <a:off x="6096000" y="5363287"/>
            <a:ext cx="2241564" cy="1157443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Zusätzliche Metadaten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2C3F9FB2-E302-18D2-F79B-763FCCC8C8AA}"/>
              </a:ext>
            </a:extLst>
          </p:cNvPr>
          <p:cNvSpPr/>
          <p:nvPr/>
        </p:nvSpPr>
        <p:spPr>
          <a:xfrm>
            <a:off x="3114540" y="4288300"/>
            <a:ext cx="2367149" cy="9925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Matching</a:t>
            </a:r>
            <a:endParaRPr lang="de-DE" sz="1400" dirty="0">
              <a:solidFill>
                <a:schemeClr val="tx1"/>
              </a:solidFill>
            </a:endParaRPr>
          </a:p>
          <a:p>
            <a:pPr algn="ctr"/>
            <a:r>
              <a:rPr lang="de-DE" sz="1400" dirty="0">
                <a:solidFill>
                  <a:schemeClr val="tx1"/>
                </a:solidFill>
              </a:rPr>
              <a:t>Mit DOI OR </a:t>
            </a:r>
            <a:r>
              <a:rPr lang="de-DE" sz="1400" dirty="0" err="1">
                <a:solidFill>
                  <a:schemeClr val="tx1"/>
                </a:solidFill>
              </a:rPr>
              <a:t>arxiv_id</a:t>
            </a:r>
            <a:r>
              <a:rPr lang="de-DE" sz="1400" dirty="0">
                <a:solidFill>
                  <a:schemeClr val="tx1"/>
                </a:solidFill>
              </a:rPr>
              <a:t> OR Titel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Zylinder 17">
            <a:extLst>
              <a:ext uri="{FF2B5EF4-FFF2-40B4-BE49-F238E27FC236}">
                <a16:creationId xmlns:a16="http://schemas.microsoft.com/office/drawing/2014/main" id="{7F5A3068-BEDA-58FB-A25D-67C6D89D3DD2}"/>
              </a:ext>
            </a:extLst>
          </p:cNvPr>
          <p:cNvSpPr/>
          <p:nvPr/>
        </p:nvSpPr>
        <p:spPr>
          <a:xfrm>
            <a:off x="782463" y="4205844"/>
            <a:ext cx="1196171" cy="1157443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OpenAlex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Zylinder 18">
            <a:extLst>
              <a:ext uri="{FF2B5EF4-FFF2-40B4-BE49-F238E27FC236}">
                <a16:creationId xmlns:a16="http://schemas.microsoft.com/office/drawing/2014/main" id="{0B9DE942-9F9D-2B99-8402-A041B61AA546}"/>
              </a:ext>
            </a:extLst>
          </p:cNvPr>
          <p:cNvSpPr/>
          <p:nvPr/>
        </p:nvSpPr>
        <p:spPr>
          <a:xfrm>
            <a:off x="9735007" y="4042287"/>
            <a:ext cx="1196171" cy="1157443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Index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9BFF1631-3F6F-FA4A-A277-55B71CD41EE6}"/>
              </a:ext>
            </a:extLst>
          </p:cNvPr>
          <p:cNvCxnSpPr>
            <a:stCxn id="13" idx="4"/>
            <a:endCxn id="14" idx="1"/>
          </p:cNvCxnSpPr>
          <p:nvPr/>
        </p:nvCxnSpPr>
        <p:spPr>
          <a:xfrm flipV="1">
            <a:off x="1978635" y="3425124"/>
            <a:ext cx="113590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1A302A7-33E1-CB50-520F-4EEA92922AC0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5481690" y="3425124"/>
            <a:ext cx="11377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57DC48B5-52EA-3654-A439-3EC319C75D44}"/>
              </a:ext>
            </a:extLst>
          </p:cNvPr>
          <p:cNvCxnSpPr>
            <a:stCxn id="15" idx="2"/>
            <a:endCxn id="17" idx="3"/>
          </p:cNvCxnSpPr>
          <p:nvPr/>
        </p:nvCxnSpPr>
        <p:spPr>
          <a:xfrm rot="5400000">
            <a:off x="6012147" y="3429555"/>
            <a:ext cx="824552" cy="18854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C62F92A-AD7A-99DA-AD53-452E2E186FFC}"/>
              </a:ext>
            </a:extLst>
          </p:cNvPr>
          <p:cNvCxnSpPr>
            <a:stCxn id="17" idx="1"/>
            <a:endCxn id="18" idx="4"/>
          </p:cNvCxnSpPr>
          <p:nvPr/>
        </p:nvCxnSpPr>
        <p:spPr>
          <a:xfrm flipH="1">
            <a:off x="1978634" y="4784565"/>
            <a:ext cx="113590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96C20A8E-BE3C-ED17-85D1-A80A6167B59E}"/>
              </a:ext>
            </a:extLst>
          </p:cNvPr>
          <p:cNvCxnSpPr>
            <a:cxnSpLocks/>
            <a:stCxn id="18" idx="3"/>
            <a:endCxn id="16" idx="2"/>
          </p:cNvCxnSpPr>
          <p:nvPr/>
        </p:nvCxnSpPr>
        <p:spPr>
          <a:xfrm rot="16200000" flipH="1">
            <a:off x="3560991" y="3182844"/>
            <a:ext cx="578722" cy="493960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8C7E3907-5C07-2974-5721-CBAA63687198}"/>
              </a:ext>
            </a:extLst>
          </p:cNvPr>
          <p:cNvCxnSpPr>
            <a:stCxn id="15" idx="3"/>
            <a:endCxn id="19" idx="2"/>
          </p:cNvCxnSpPr>
          <p:nvPr/>
        </p:nvCxnSpPr>
        <p:spPr>
          <a:xfrm>
            <a:off x="8356475" y="3425125"/>
            <a:ext cx="1378532" cy="119588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8AA365B9-D625-1F15-8294-3EAA8A6EEE73}"/>
              </a:ext>
            </a:extLst>
          </p:cNvPr>
          <p:cNvCxnSpPr>
            <a:cxnSpLocks/>
            <a:stCxn id="16" idx="5"/>
            <a:endCxn id="19" idx="2"/>
          </p:cNvCxnSpPr>
          <p:nvPr/>
        </p:nvCxnSpPr>
        <p:spPr>
          <a:xfrm flipV="1">
            <a:off x="8113408" y="4621009"/>
            <a:ext cx="1621599" cy="1321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Grafik 37" descr="Ein Bild, das Clipart, Logo, Symbol, Grafiken enthält.&#10;&#10;KI-generierte Inhalte können fehlerhaft sein.">
            <a:extLst>
              <a:ext uri="{FF2B5EF4-FFF2-40B4-BE49-F238E27FC236}">
                <a16:creationId xmlns:a16="http://schemas.microsoft.com/office/drawing/2014/main" id="{40C67913-8EB3-E1C8-C0A1-346C5503DF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390" y="2655182"/>
            <a:ext cx="808567" cy="808567"/>
          </a:xfrm>
          <a:prstGeom prst="rect">
            <a:avLst/>
          </a:prstGeom>
        </p:spPr>
      </p:pic>
      <p:pic>
        <p:nvPicPr>
          <p:cNvPr id="39" name="Grafik 38" descr="Ein Bild, das Clipart, Logo, Symbol, Grafiken enthält.&#10;&#10;KI-generierte Inhalte können fehlerhaft sein.">
            <a:extLst>
              <a:ext uri="{FF2B5EF4-FFF2-40B4-BE49-F238E27FC236}">
                <a16:creationId xmlns:a16="http://schemas.microsoft.com/office/drawing/2014/main" id="{E5186182-0416-0F9D-CC42-A1262C844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083" y="4042287"/>
            <a:ext cx="808567" cy="808567"/>
          </a:xfrm>
          <a:prstGeom prst="rect">
            <a:avLst/>
          </a:prstGeom>
        </p:spPr>
      </p:pic>
      <p:sp>
        <p:nvSpPr>
          <p:cNvPr id="77" name="Textfeld 76">
            <a:extLst>
              <a:ext uri="{FF2B5EF4-FFF2-40B4-BE49-F238E27FC236}">
                <a16:creationId xmlns:a16="http://schemas.microsoft.com/office/drawing/2014/main" id="{3527D73C-5FC8-42BB-D859-2C9EEFFA17B6}"/>
              </a:ext>
            </a:extLst>
          </p:cNvPr>
          <p:cNvSpPr txBox="1"/>
          <p:nvPr/>
        </p:nvSpPr>
        <p:spPr>
          <a:xfrm>
            <a:off x="9345610" y="5312465"/>
            <a:ext cx="1974964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de-DE" sz="1600" b="1" i="0" dirty="0">
                <a:effectLst/>
                <a:latin typeface="+mj-lt"/>
              </a:rPr>
              <a:t>1163 Reihen</a:t>
            </a:r>
          </a:p>
          <a:p>
            <a:r>
              <a:rPr lang="de-DE" sz="1600" b="1" dirty="0">
                <a:latin typeface="+mj-lt"/>
              </a:rPr>
              <a:t>71,8 MB </a:t>
            </a:r>
          </a:p>
          <a:p>
            <a:r>
              <a:rPr lang="de-DE" sz="1600" b="1" dirty="0">
                <a:latin typeface="+mj-lt"/>
              </a:rPr>
              <a:t>(75.364.401 Bytes)</a:t>
            </a:r>
          </a:p>
        </p:txBody>
      </p:sp>
      <p:sp>
        <p:nvSpPr>
          <p:cNvPr id="78" name="Rechteck: abgerundete Ecken 77">
            <a:extLst>
              <a:ext uri="{FF2B5EF4-FFF2-40B4-BE49-F238E27FC236}">
                <a16:creationId xmlns:a16="http://schemas.microsoft.com/office/drawing/2014/main" id="{340A9099-32CA-E16E-458F-4C52777D678A}"/>
              </a:ext>
            </a:extLst>
          </p:cNvPr>
          <p:cNvSpPr/>
          <p:nvPr/>
        </p:nvSpPr>
        <p:spPr>
          <a:xfrm>
            <a:off x="7857253" y="2676068"/>
            <a:ext cx="938877" cy="49937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JSONL</a:t>
            </a:r>
          </a:p>
        </p:txBody>
      </p:sp>
      <p:sp>
        <p:nvSpPr>
          <p:cNvPr id="79" name="Rechteck: abgerundete Ecken 78">
            <a:extLst>
              <a:ext uri="{FF2B5EF4-FFF2-40B4-BE49-F238E27FC236}">
                <a16:creationId xmlns:a16="http://schemas.microsoft.com/office/drawing/2014/main" id="{49EAC461-6BC2-3DAB-2AA1-296993F145C3}"/>
              </a:ext>
            </a:extLst>
          </p:cNvPr>
          <p:cNvSpPr/>
          <p:nvPr/>
        </p:nvSpPr>
        <p:spPr>
          <a:xfrm>
            <a:off x="7790632" y="5249432"/>
            <a:ext cx="938877" cy="49937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JSONL</a:t>
            </a:r>
          </a:p>
        </p:txBody>
      </p:sp>
      <p:sp>
        <p:nvSpPr>
          <p:cNvPr id="80" name="Rechteck: abgerundete Ecken 79">
            <a:extLst>
              <a:ext uri="{FF2B5EF4-FFF2-40B4-BE49-F238E27FC236}">
                <a16:creationId xmlns:a16="http://schemas.microsoft.com/office/drawing/2014/main" id="{CB5C6BD0-F90C-2A3E-6E10-A7E84A5106AB}"/>
              </a:ext>
            </a:extLst>
          </p:cNvPr>
          <p:cNvSpPr/>
          <p:nvPr/>
        </p:nvSpPr>
        <p:spPr>
          <a:xfrm>
            <a:off x="10461739" y="3944629"/>
            <a:ext cx="938877" cy="49937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JSONL</a:t>
            </a:r>
          </a:p>
        </p:txBody>
      </p:sp>
      <p:sp>
        <p:nvSpPr>
          <p:cNvPr id="81" name="Titel 1">
            <a:extLst>
              <a:ext uri="{FF2B5EF4-FFF2-40B4-BE49-F238E27FC236}">
                <a16:creationId xmlns:a16="http://schemas.microsoft.com/office/drawing/2014/main" id="{97A09F55-4177-52D4-291F-592C60044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860224"/>
          </a:xfrm>
        </p:spPr>
        <p:txBody>
          <a:bodyPr>
            <a:normAutofit/>
          </a:bodyPr>
          <a:lstStyle/>
          <a:p>
            <a:r>
              <a:rPr lang="de-DE" dirty="0"/>
              <a:t>Datenakquise</a:t>
            </a:r>
            <a:endParaRPr lang="de-DE" b="0" dirty="0"/>
          </a:p>
        </p:txBody>
      </p:sp>
      <p:pic>
        <p:nvPicPr>
          <p:cNvPr id="85" name="Grafik 84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15421922-D284-1AE0-FD5C-F412954AB5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887" y="2655505"/>
            <a:ext cx="619986" cy="619986"/>
          </a:xfrm>
          <a:prstGeom prst="rect">
            <a:avLst/>
          </a:prstGeom>
        </p:spPr>
      </p:pic>
      <p:pic>
        <p:nvPicPr>
          <p:cNvPr id="86" name="Grafik 85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8CAEDED1-9285-12DA-AE6B-FF3D73A848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396" y="4062296"/>
            <a:ext cx="619986" cy="619986"/>
          </a:xfrm>
          <a:prstGeom prst="rect">
            <a:avLst/>
          </a:prstGeom>
        </p:spPr>
      </p:pic>
      <p:sp>
        <p:nvSpPr>
          <p:cNvPr id="87" name="Sprechblase: rechteckig 86">
            <a:extLst>
              <a:ext uri="{FF2B5EF4-FFF2-40B4-BE49-F238E27FC236}">
                <a16:creationId xmlns:a16="http://schemas.microsoft.com/office/drawing/2014/main" id="{755D0848-AE3B-46AB-F51A-C73B4EDBC78C}"/>
              </a:ext>
            </a:extLst>
          </p:cNvPr>
          <p:cNvSpPr/>
          <p:nvPr/>
        </p:nvSpPr>
        <p:spPr>
          <a:xfrm>
            <a:off x="4174282" y="1615981"/>
            <a:ext cx="1921718" cy="607614"/>
          </a:xfrm>
          <a:prstGeom prst="wedgeRectCallout">
            <a:avLst>
              <a:gd name="adj1" fmla="val -40170"/>
              <a:gd name="adj2" fmla="val 145866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Teilmenge der Datenquelle</a:t>
            </a:r>
          </a:p>
        </p:txBody>
      </p:sp>
      <p:sp>
        <p:nvSpPr>
          <p:cNvPr id="90" name="Foliennummernplatzhalter 89">
            <a:extLst>
              <a:ext uri="{FF2B5EF4-FFF2-40B4-BE49-F238E27FC236}">
                <a16:creationId xmlns:a16="http://schemas.microsoft.com/office/drawing/2014/main" id="{0C5869A6-2B59-E32E-C5C0-6715B872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00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FA935A-4702-D0EF-8142-2BD13A7B4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 descr="Ein Bild, das Screenshot, Grafiken, Design enthält.&#10;&#10;KI-generierte Inhalte können fehlerhaft sein.">
            <a:extLst>
              <a:ext uri="{FF2B5EF4-FFF2-40B4-BE49-F238E27FC236}">
                <a16:creationId xmlns:a16="http://schemas.microsoft.com/office/drawing/2014/main" id="{9C6EF3E3-1545-1B35-175F-50058783D6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302" y="8946"/>
            <a:ext cx="1675698" cy="1172989"/>
          </a:xfrm>
        </p:spPr>
      </p:pic>
      <p:sp>
        <p:nvSpPr>
          <p:cNvPr id="81" name="Titel 1">
            <a:extLst>
              <a:ext uri="{FF2B5EF4-FFF2-40B4-BE49-F238E27FC236}">
                <a16:creationId xmlns:a16="http://schemas.microsoft.com/office/drawing/2014/main" id="{E547A9D4-1615-9C18-5B6D-582BE62BF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860224"/>
          </a:xfrm>
        </p:spPr>
        <p:txBody>
          <a:bodyPr>
            <a:normAutofit/>
          </a:bodyPr>
          <a:lstStyle/>
          <a:p>
            <a:r>
              <a:rPr lang="de-DE" dirty="0"/>
              <a:t>Datenbereinigung</a:t>
            </a:r>
            <a:endParaRPr lang="de-DE" b="0" dirty="0"/>
          </a:p>
        </p:txBody>
      </p:sp>
      <p:sp>
        <p:nvSpPr>
          <p:cNvPr id="90" name="Foliennummernplatzhalter 89">
            <a:extLst>
              <a:ext uri="{FF2B5EF4-FFF2-40B4-BE49-F238E27FC236}">
                <a16:creationId xmlns:a16="http://schemas.microsoft.com/office/drawing/2014/main" id="{27D346AE-1FEE-DC66-A514-234EDBA1A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3</a:t>
            </a:fld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4137F77-CFCD-8FF4-30A7-4EFE9C6862C2}"/>
              </a:ext>
            </a:extLst>
          </p:cNvPr>
          <p:cNvSpPr txBox="1"/>
          <p:nvPr/>
        </p:nvSpPr>
        <p:spPr>
          <a:xfrm>
            <a:off x="983975" y="2185319"/>
            <a:ext cx="257705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Spalten entfernen: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Link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Authors</a:t>
            </a: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Category</a:t>
            </a: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Host </a:t>
            </a:r>
            <a:r>
              <a:rPr lang="de-DE" sz="2000" dirty="0" err="1"/>
              <a:t>venue</a:t>
            </a: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Host </a:t>
            </a:r>
            <a:r>
              <a:rPr lang="de-DE" sz="2000" dirty="0" err="1"/>
              <a:t>venue</a:t>
            </a:r>
            <a:r>
              <a:rPr lang="de-DE" sz="2000" dirty="0"/>
              <a:t> </a:t>
            </a:r>
            <a:r>
              <a:rPr lang="de-DE" sz="2000" dirty="0" err="1"/>
              <a:t>license</a:t>
            </a: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Mesh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Grants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paratext</a:t>
            </a:r>
            <a:endParaRPr lang="de-DE" sz="20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C07ADB0-2A41-99CA-1962-6B58493EBC65}"/>
              </a:ext>
            </a:extLst>
          </p:cNvPr>
          <p:cNvSpPr txBox="1"/>
          <p:nvPr/>
        </p:nvSpPr>
        <p:spPr>
          <a:xfrm>
            <a:off x="3971970" y="2187625"/>
            <a:ext cx="27702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Volltext bereinigen: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Tabellen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Multiple Leerzeichen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Ewige Zahlenreihen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A7AE4C6-BBA5-EBFB-0273-3CD11B107EF9}"/>
              </a:ext>
            </a:extLst>
          </p:cNvPr>
          <p:cNvSpPr txBox="1"/>
          <p:nvPr/>
        </p:nvSpPr>
        <p:spPr>
          <a:xfrm>
            <a:off x="7133859" y="2151397"/>
            <a:ext cx="38556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Multiple Werte (Kategorie,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Vernünftig speichern (V1)</a:t>
            </a:r>
          </a:p>
        </p:txBody>
      </p:sp>
    </p:spTree>
    <p:extLst>
      <p:ext uri="{BB962C8B-B14F-4D97-AF65-F5344CB8AC3E}">
        <p14:creationId xmlns:p14="http://schemas.microsoft.com/office/powerpoint/2010/main" val="21036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CC296F-1DE7-BEF5-2FF0-2A9E3EF8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Indexierung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4967385-8681-A66E-F4CE-AF6B3C1DA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4</a:t>
            </a:fld>
            <a:endParaRPr lang="en-US"/>
          </a:p>
        </p:txBody>
      </p:sp>
      <p:pic>
        <p:nvPicPr>
          <p:cNvPr id="10" name="Grafik 9" descr="Ein Bild, das Diagramm, Screenshot, Entwurf, Reihe enthält.&#10;&#10;KI-generierte Inhalte können fehlerhaft sein.">
            <a:extLst>
              <a:ext uri="{FF2B5EF4-FFF2-40B4-BE49-F238E27FC236}">
                <a16:creationId xmlns:a16="http://schemas.microsoft.com/office/drawing/2014/main" id="{C2D10F0D-9052-B829-CB96-CC27EE6AE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27" y="1882027"/>
            <a:ext cx="7912299" cy="4902186"/>
          </a:xfrm>
          <a:prstGeom prst="rect">
            <a:avLst/>
          </a:prstGeom>
        </p:spPr>
      </p:pic>
      <p:sp>
        <p:nvSpPr>
          <p:cNvPr id="14" name="Sprechblase: rechteckig 13">
            <a:extLst>
              <a:ext uri="{FF2B5EF4-FFF2-40B4-BE49-F238E27FC236}">
                <a16:creationId xmlns:a16="http://schemas.microsoft.com/office/drawing/2014/main" id="{6550B2A7-7A40-A259-C74F-70D31ED1B0CE}"/>
              </a:ext>
            </a:extLst>
          </p:cNvPr>
          <p:cNvSpPr/>
          <p:nvPr/>
        </p:nvSpPr>
        <p:spPr>
          <a:xfrm>
            <a:off x="2951769" y="2441448"/>
            <a:ext cx="1510901" cy="649622"/>
          </a:xfrm>
          <a:prstGeom prst="wedgeRectCallout">
            <a:avLst>
              <a:gd name="adj1" fmla="val -47973"/>
              <a:gd name="adj2" fmla="val -87259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core</a:t>
            </a:r>
            <a:r>
              <a:rPr lang="de-DE" dirty="0"/>
              <a:t>, </a:t>
            </a:r>
            <a:r>
              <a:rPr lang="de-DE" dirty="0" err="1"/>
              <a:t>port</a:t>
            </a:r>
            <a:r>
              <a:rPr lang="de-DE" dirty="0"/>
              <a:t>, host, </a:t>
            </a:r>
            <a:r>
              <a:rPr lang="de-DE" dirty="0" err="1"/>
              <a:t>paths</a:t>
            </a:r>
            <a:endParaRPr lang="de-DE" dirty="0"/>
          </a:p>
        </p:txBody>
      </p:sp>
      <p:sp>
        <p:nvSpPr>
          <p:cNvPr id="15" name="Sprechblase: rechteckig 14">
            <a:extLst>
              <a:ext uri="{FF2B5EF4-FFF2-40B4-BE49-F238E27FC236}">
                <a16:creationId xmlns:a16="http://schemas.microsoft.com/office/drawing/2014/main" id="{7714287D-04E5-F863-5C19-A591116A11FE}"/>
              </a:ext>
            </a:extLst>
          </p:cNvPr>
          <p:cNvSpPr/>
          <p:nvPr/>
        </p:nvSpPr>
        <p:spPr>
          <a:xfrm>
            <a:off x="79512" y="3701409"/>
            <a:ext cx="1278835" cy="552539"/>
          </a:xfrm>
          <a:prstGeom prst="wedgeRectCallout">
            <a:avLst>
              <a:gd name="adj1" fmla="val 34824"/>
              <a:gd name="adj2" fmla="val 111515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arxiv</a:t>
            </a:r>
            <a:r>
              <a:rPr lang="de-DE" dirty="0"/>
              <a:t> and </a:t>
            </a:r>
            <a:r>
              <a:rPr lang="de-DE" dirty="0" err="1"/>
              <a:t>openalex</a:t>
            </a:r>
            <a:endParaRPr lang="de-DE" dirty="0"/>
          </a:p>
        </p:txBody>
      </p:sp>
      <p:sp>
        <p:nvSpPr>
          <p:cNvPr id="16" name="Sprechblase: rechteckig 15">
            <a:extLst>
              <a:ext uri="{FF2B5EF4-FFF2-40B4-BE49-F238E27FC236}">
                <a16:creationId xmlns:a16="http://schemas.microsoft.com/office/drawing/2014/main" id="{F5C36313-2014-7CDC-111E-69DBD3A04FC4}"/>
              </a:ext>
            </a:extLst>
          </p:cNvPr>
          <p:cNvSpPr/>
          <p:nvPr/>
        </p:nvSpPr>
        <p:spPr>
          <a:xfrm>
            <a:off x="4174281" y="4981458"/>
            <a:ext cx="2166883" cy="607614"/>
          </a:xfrm>
          <a:prstGeom prst="wedgeRectCallout">
            <a:avLst>
              <a:gd name="adj1" fmla="val -58272"/>
              <a:gd name="adj2" fmla="val 11315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tabellen, entfernen, entpacken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6D6B5926-E86C-111C-1461-E669AC233EA1}"/>
              </a:ext>
            </a:extLst>
          </p:cNvPr>
          <p:cNvSpPr/>
          <p:nvPr/>
        </p:nvSpPr>
        <p:spPr>
          <a:xfrm>
            <a:off x="10275730" y="6003682"/>
            <a:ext cx="1501742" cy="59631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Web App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4A0A87BC-539C-16A0-E380-74A01AFC7A64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8417560" y="6301839"/>
            <a:ext cx="18581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" name="Inhaltsplatzhalter 5" descr="Ein Bild, das Screenshot, Grafiken, Design enthält.&#10;&#10;KI-generierte Inhalte können fehlerhaft sein.">
            <a:extLst>
              <a:ext uri="{FF2B5EF4-FFF2-40B4-BE49-F238E27FC236}">
                <a16:creationId xmlns:a16="http://schemas.microsoft.com/office/drawing/2014/main" id="{FA991CB3-0F19-5F4A-245C-29FDD30656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302" y="8946"/>
            <a:ext cx="1675698" cy="1172989"/>
          </a:xfrm>
        </p:spPr>
      </p:pic>
    </p:spTree>
    <p:extLst>
      <p:ext uri="{BB962C8B-B14F-4D97-AF65-F5344CB8AC3E}">
        <p14:creationId xmlns:p14="http://schemas.microsoft.com/office/powerpoint/2010/main" val="745312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6F0A1-4DE0-4B00-8E5A-DF35005D6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7FDCBA-4993-4BB3-65A7-D8843E3BF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5</a:t>
            </a:fld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1F57710-5D7A-357B-ABEF-188672F96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04" y="0"/>
            <a:ext cx="11192392" cy="6877368"/>
          </a:xfrm>
          <a:prstGeom prst="rect">
            <a:avLst/>
          </a:prstGeom>
        </p:spPr>
      </p:pic>
      <p:pic>
        <p:nvPicPr>
          <p:cNvPr id="8" name="Inhaltsplatzhalter 5" descr="Ein Bild, das Screenshot, Grafiken, Design enthält.&#10;&#10;KI-generierte Inhalte können fehlerhaft sein.">
            <a:extLst>
              <a:ext uri="{FF2B5EF4-FFF2-40B4-BE49-F238E27FC236}">
                <a16:creationId xmlns:a16="http://schemas.microsoft.com/office/drawing/2014/main" id="{B5270F70-7D1A-E6B5-FFB4-DC369F4ED5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302" y="8946"/>
            <a:ext cx="1675698" cy="1172989"/>
          </a:xfrm>
        </p:spPr>
      </p:pic>
    </p:spTree>
    <p:extLst>
      <p:ext uri="{BB962C8B-B14F-4D97-AF65-F5344CB8AC3E}">
        <p14:creationId xmlns:p14="http://schemas.microsoft.com/office/powerpoint/2010/main" val="3990948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A221A6-3C58-7F95-E1DC-CB688A06D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9B5658-8022-455A-DDD9-014FC53BF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DF2E84-9D87-08F0-70ED-4C0CD4CEE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6</a:t>
            </a:fld>
            <a:endParaRPr 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1A64C562-6A10-EF9A-0355-2A860D56C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12" y="2031839"/>
            <a:ext cx="11155679" cy="307776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altLang="de-DE" sz="20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Keyword 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search</a:t>
            </a:r>
            <a:endParaRPr kumimoji="0" lang="de-DE" altLang="de-DE" sz="2000" b="1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de-DE" altLang="de-DE" sz="20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altLang="de-DE" sz="20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Wildcard 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search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: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example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*</a:t>
            </a:r>
            <a:r>
              <a:rPr lang="de-DE" altLang="de-DE" sz="2000" dirty="0">
                <a:latin typeface="+mj-lt"/>
              </a:rPr>
              <a:t>,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*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example</a:t>
            </a:r>
            <a:r>
              <a:rPr lang="de-DE" altLang="de-DE" sz="2000" dirty="0">
                <a:latin typeface="+mj-lt"/>
              </a:rPr>
              <a:t>,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exam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*le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de-DE" altLang="de-DE" sz="20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altLang="de-DE" sz="20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Phrase 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search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: "AI"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or</a:t>
            </a:r>
            <a:r>
              <a:rPr lang="de-DE" altLang="de-DE" sz="2000" dirty="0">
                <a:latin typeface="+mj-lt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"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Explainable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AI„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de-DE" altLang="de-DE" sz="20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Faceted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search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: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Thehem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,</a:t>
            </a:r>
            <a:r>
              <a:rPr lang="de-DE" altLang="de-DE" sz="2000" dirty="0">
                <a:latin typeface="+mj-lt"/>
              </a:rPr>
              <a:t> O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pen </a:t>
            </a:r>
            <a:r>
              <a:rPr lang="de-DE" altLang="de-DE" sz="2000" dirty="0">
                <a:latin typeface="+mj-lt"/>
              </a:rPr>
              <a:t>A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ccess</a:t>
            </a:r>
            <a:r>
              <a:rPr lang="de-DE" altLang="de-DE" sz="2000" dirty="0">
                <a:latin typeface="+mj-lt"/>
              </a:rPr>
              <a:t>, Sprache, Journal, 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yp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Facetten kombinierbar</a:t>
            </a:r>
            <a:endParaRPr lang="de-DE" altLang="de-DE" sz="2000" dirty="0">
              <a:latin typeface="+mj-lt"/>
            </a:endParaRPr>
          </a:p>
          <a:p>
            <a:pPr lvl="1"/>
            <a:endParaRPr kumimoji="0" lang="de-DE" altLang="de-DE" sz="20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Spellchecking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: Vorschläge bei keinen Treffern (</a:t>
            </a:r>
            <a:r>
              <a:rPr lang="de-DE" altLang="de-DE" sz="2000" dirty="0">
                <a:latin typeface="+mj-lt"/>
              </a:rPr>
              <a:t>wird weiterentwickelt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)</a:t>
            </a:r>
          </a:p>
        </p:txBody>
      </p:sp>
      <p:pic>
        <p:nvPicPr>
          <p:cNvPr id="3" name="Inhaltsplatzhalter 5" descr="Ein Bild, das Screenshot, Grafiken, Design enthält.&#10;&#10;KI-generierte Inhalte können fehlerhaft sein.">
            <a:extLst>
              <a:ext uri="{FF2B5EF4-FFF2-40B4-BE49-F238E27FC236}">
                <a16:creationId xmlns:a16="http://schemas.microsoft.com/office/drawing/2014/main" id="{B1119DC8-7DB3-D7EE-0AED-CEA3947FC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302" y="8946"/>
            <a:ext cx="1675698" cy="1172989"/>
          </a:xfrm>
        </p:spPr>
      </p:pic>
    </p:spTree>
    <p:extLst>
      <p:ext uri="{BB962C8B-B14F-4D97-AF65-F5344CB8AC3E}">
        <p14:creationId xmlns:p14="http://schemas.microsoft.com/office/powerpoint/2010/main" val="484758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049CDF-7321-9B18-A23A-864F46765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BFDAA3-24D8-5E13-018F-1AF86B4B6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FD92FBE-D84F-7DAC-C76F-CEAA8069B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7</a:t>
            </a:fld>
            <a:endParaRPr lang="en-US"/>
          </a:p>
        </p:txBody>
      </p:sp>
      <p:pic>
        <p:nvPicPr>
          <p:cNvPr id="5" name="Grafik 4" descr="Ein Bild, das Text, Screenshot, Diagramm, Display enthält.&#10;&#10;KI-generierte Inhalte können fehlerhaft sein.">
            <a:extLst>
              <a:ext uri="{FF2B5EF4-FFF2-40B4-BE49-F238E27FC236}">
                <a16:creationId xmlns:a16="http://schemas.microsoft.com/office/drawing/2014/main" id="{0B968F71-A2E3-6F47-CBB6-570019480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739" y="1809318"/>
            <a:ext cx="7821966" cy="4621489"/>
          </a:xfrm>
          <a:prstGeom prst="rect">
            <a:avLst/>
          </a:prstGeom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3F6783C0-4E5A-15E5-3A20-D4001D197A05}"/>
              </a:ext>
            </a:extLst>
          </p:cNvPr>
          <p:cNvSpPr txBox="1"/>
          <p:nvPr/>
        </p:nvSpPr>
        <p:spPr>
          <a:xfrm>
            <a:off x="626165" y="1997839"/>
            <a:ext cx="697727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/>
              <a:t>Tested</a:t>
            </a:r>
            <a:r>
              <a:rPr lang="de-DE" sz="2000" b="1" dirty="0"/>
              <a:t> on</a:t>
            </a:r>
            <a:r>
              <a:rPr lang="de-DE" sz="2000" dirty="0"/>
              <a:t>:</a:t>
            </a:r>
            <a:r>
              <a:rPr lang="de-DE" sz="2000" b="1" dirty="0"/>
              <a:t> </a:t>
            </a:r>
            <a:r>
              <a:rPr lang="de-DE" sz="2000" dirty="0"/>
              <a:t>Google Chrome, Windows 11</a:t>
            </a:r>
          </a:p>
          <a:p>
            <a:endParaRPr lang="de-DE" sz="2000" dirty="0"/>
          </a:p>
          <a:p>
            <a:r>
              <a:rPr lang="de-DE" sz="2000" b="1" dirty="0"/>
              <a:t>Frontend/Design</a:t>
            </a:r>
            <a:r>
              <a:rPr lang="de-DE" sz="2000" dirty="0"/>
              <a:t>: </a:t>
            </a:r>
            <a:r>
              <a:rPr lang="de-DE" sz="2000" dirty="0" err="1"/>
              <a:t>Canva</a:t>
            </a:r>
            <a:r>
              <a:rPr lang="de-DE" sz="2000" dirty="0"/>
              <a:t>, Bootstrap, CC3, HTML5</a:t>
            </a:r>
          </a:p>
          <a:p>
            <a:endParaRPr lang="de-DE" sz="2000" dirty="0"/>
          </a:p>
          <a:p>
            <a:r>
              <a:rPr lang="de-DE" sz="2000" b="1" dirty="0"/>
              <a:t>Backend</a:t>
            </a:r>
            <a:r>
              <a:rPr lang="de-DE" sz="2000" dirty="0"/>
              <a:t>: Python, </a:t>
            </a:r>
            <a:r>
              <a:rPr lang="de-DE" sz="2000" dirty="0" err="1"/>
              <a:t>Flask</a:t>
            </a:r>
            <a:r>
              <a:rPr lang="de-DE" sz="2000" dirty="0"/>
              <a:t>, </a:t>
            </a:r>
            <a:r>
              <a:rPr lang="de-DE" sz="2000" dirty="0" err="1"/>
              <a:t>Jinja</a:t>
            </a:r>
            <a:r>
              <a:rPr lang="de-DE" sz="2000" dirty="0"/>
              <a:t>, JavaScript, Docker, </a:t>
            </a:r>
            <a:r>
              <a:rPr lang="de-DE" sz="2000" dirty="0" err="1"/>
              <a:t>Git</a:t>
            </a:r>
            <a:r>
              <a:rPr lang="de-DE" sz="2000" dirty="0"/>
              <a:t>, SOLR</a:t>
            </a:r>
          </a:p>
          <a:p>
            <a:endParaRPr lang="de-DE" sz="2000" dirty="0"/>
          </a:p>
          <a:p>
            <a:r>
              <a:rPr lang="de-DE" sz="2000" b="1" dirty="0"/>
              <a:t>Docs</a:t>
            </a:r>
            <a:r>
              <a:rPr lang="de-DE" sz="2000" dirty="0"/>
              <a:t>: </a:t>
            </a:r>
            <a:r>
              <a:rPr lang="de-DE" sz="2000" dirty="0" err="1"/>
              <a:t>Markdown</a:t>
            </a:r>
            <a:endParaRPr lang="de-DE" sz="2000" dirty="0"/>
          </a:p>
          <a:p>
            <a:endParaRPr lang="de-DE" sz="2000" dirty="0"/>
          </a:p>
        </p:txBody>
      </p:sp>
      <p:pic>
        <p:nvPicPr>
          <p:cNvPr id="30" name="Inhaltsplatzhalter 5" descr="Ein Bild, das Screenshot, Grafiken, Design enthält.&#10;&#10;KI-generierte Inhalte können fehlerhaft sein.">
            <a:extLst>
              <a:ext uri="{FF2B5EF4-FFF2-40B4-BE49-F238E27FC236}">
                <a16:creationId xmlns:a16="http://schemas.microsoft.com/office/drawing/2014/main" id="{6901433D-7F16-6473-CF40-54F4AFE6E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302" y="8946"/>
            <a:ext cx="1675698" cy="1172989"/>
          </a:xfrm>
        </p:spPr>
      </p:pic>
    </p:spTree>
    <p:extLst>
      <p:ext uri="{BB962C8B-B14F-4D97-AF65-F5344CB8AC3E}">
        <p14:creationId xmlns:p14="http://schemas.microsoft.com/office/powerpoint/2010/main" val="321272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66FE5A-D618-0F1C-758B-91B5F2579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 Demo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6ECAEF-0E55-CBDB-B9BB-3AB4033D3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8</a:t>
            </a:fld>
            <a:endParaRPr lang="en-US"/>
          </a:p>
        </p:txBody>
      </p:sp>
      <p:pic>
        <p:nvPicPr>
          <p:cNvPr id="6" name="Grafik 5" descr="Ein Bild, das Schrift, Logo, Grafiken, Text enthält.&#10;&#10;KI-generierte Inhalte können fehlerhaft sein.">
            <a:extLst>
              <a:ext uri="{FF2B5EF4-FFF2-40B4-BE49-F238E27FC236}">
                <a16:creationId xmlns:a16="http://schemas.microsoft.com/office/drawing/2014/main" id="{375515E8-BF17-027B-663D-D7E5BF90D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548" y="1639860"/>
            <a:ext cx="5572903" cy="4353533"/>
          </a:xfrm>
          <a:prstGeom prst="rect">
            <a:avLst/>
          </a:prstGeom>
        </p:spPr>
      </p:pic>
      <p:pic>
        <p:nvPicPr>
          <p:cNvPr id="3" name="Inhaltsplatzhalter 5" descr="Ein Bild, das Screenshot, Grafiken, Design enthält.&#10;&#10;KI-generierte Inhalte können fehlerhaft sein.">
            <a:extLst>
              <a:ext uri="{FF2B5EF4-FFF2-40B4-BE49-F238E27FC236}">
                <a16:creationId xmlns:a16="http://schemas.microsoft.com/office/drawing/2014/main" id="{872531B8-CD84-DA74-3D32-9FDDB7371E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302" y="8946"/>
            <a:ext cx="1675698" cy="1172989"/>
          </a:xfrm>
        </p:spPr>
      </p:pic>
    </p:spTree>
    <p:extLst>
      <p:ext uri="{BB962C8B-B14F-4D97-AF65-F5344CB8AC3E}">
        <p14:creationId xmlns:p14="http://schemas.microsoft.com/office/powerpoint/2010/main" val="3692447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8A7E67-D1B4-9091-AE1B-736B25013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819643-DC02-57BA-EC1E-73F12EF21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Ähnliche</a:t>
            </a:r>
            <a:r>
              <a:rPr lang="en-US" sz="2000" dirty="0"/>
              <a:t> </a:t>
            </a:r>
            <a:r>
              <a:rPr lang="en-US" sz="2000" dirty="0" err="1"/>
              <a:t>Dokumente</a:t>
            </a:r>
            <a:r>
              <a:rPr lang="en-US" sz="2000" dirty="0"/>
              <a:t> </a:t>
            </a:r>
            <a:r>
              <a:rPr lang="en-US" sz="2000" dirty="0" err="1"/>
              <a:t>Identifizieren</a:t>
            </a:r>
            <a:endParaRPr lang="en-US" sz="2000" dirty="0"/>
          </a:p>
          <a:p>
            <a:r>
              <a:rPr lang="en-US" sz="2000" dirty="0" err="1"/>
              <a:t>Autovervollständigung</a:t>
            </a:r>
            <a:endParaRPr lang="en-US" sz="2000" dirty="0"/>
          </a:p>
          <a:p>
            <a:r>
              <a:rPr lang="en-US" sz="2000" dirty="0" err="1"/>
              <a:t>Suchterme</a:t>
            </a:r>
            <a:r>
              <a:rPr lang="en-US" sz="2000" dirty="0"/>
              <a:t> </a:t>
            </a:r>
            <a:r>
              <a:rPr lang="en-US" sz="2000" dirty="0" err="1"/>
              <a:t>hervorheben</a:t>
            </a:r>
            <a:endParaRPr lang="en-US" sz="2000" dirty="0"/>
          </a:p>
          <a:p>
            <a:r>
              <a:rPr lang="en-US" sz="2000" dirty="0"/>
              <a:t>Spellchecking </a:t>
            </a:r>
            <a:r>
              <a:rPr lang="en-US" sz="2000" dirty="0" err="1"/>
              <a:t>weiter</a:t>
            </a:r>
            <a:r>
              <a:rPr lang="en-US" sz="2000" dirty="0"/>
              <a:t> </a:t>
            </a:r>
            <a:r>
              <a:rPr lang="en-US" sz="2000" dirty="0" err="1"/>
              <a:t>ausbauen</a:t>
            </a:r>
            <a:endParaRPr lang="en-US" sz="2000" dirty="0"/>
          </a:p>
          <a:p>
            <a:r>
              <a:rPr lang="en-US" sz="2000" dirty="0"/>
              <a:t>Frontend</a:t>
            </a:r>
          </a:p>
          <a:p>
            <a:r>
              <a:rPr lang="en-US" sz="2000" dirty="0" err="1"/>
              <a:t>Dokumentation</a:t>
            </a:r>
            <a:endParaRPr lang="en-US" sz="2000" dirty="0"/>
          </a:p>
          <a:p>
            <a:endParaRPr lang="de-DE" sz="20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22B03EE-E7F4-3B60-0F48-49C8EAE4B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9</a:t>
            </a:fld>
            <a:endParaRPr lang="en-US"/>
          </a:p>
        </p:txBody>
      </p:sp>
      <p:pic>
        <p:nvPicPr>
          <p:cNvPr id="5" name="Inhaltsplatzhalter 5" descr="Ein Bild, das Screenshot, Grafiken, Design enthält.&#10;&#10;KI-generierte Inhalte können fehlerhaft sein.">
            <a:extLst>
              <a:ext uri="{FF2B5EF4-FFF2-40B4-BE49-F238E27FC236}">
                <a16:creationId xmlns:a16="http://schemas.microsoft.com/office/drawing/2014/main" id="{732FF106-AE32-23DA-8F68-F13FE1F91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302" y="8946"/>
            <a:ext cx="1675698" cy="11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079427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Application>Microsoft Office PowerPoint</Application>
  <PresentationFormat>Breitbild</PresentationFormat>
  <Paragraphs>86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Aptos</vt:lpstr>
      <vt:lpstr>Arial</vt:lpstr>
      <vt:lpstr>Bierstadt</vt:lpstr>
      <vt:lpstr>Neue Haas Grotesk Text Pro</vt:lpstr>
      <vt:lpstr>GestaltVTI</vt:lpstr>
      <vt:lpstr>ORBIT</vt:lpstr>
      <vt:lpstr>Datenakquise</vt:lpstr>
      <vt:lpstr>Datenbereinigung</vt:lpstr>
      <vt:lpstr>Indexierung</vt:lpstr>
      <vt:lpstr>PowerPoint-Präsentation</vt:lpstr>
      <vt:lpstr>Funktionen</vt:lpstr>
      <vt:lpstr>Übersicht</vt:lpstr>
      <vt:lpstr>Live Demo</vt:lpstr>
      <vt:lpstr>Ausblick</vt:lpstr>
      <vt:lpstr>ORBIT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Patryk Gadziomski</dc:creator>
  <cp:lastModifiedBy>Patryk Gadziomski</cp:lastModifiedBy>
  <cp:revision>132</cp:revision>
  <cp:lastPrinted>2025-05-15T20:11:33Z</cp:lastPrinted>
  <dcterms:created xsi:type="dcterms:W3CDTF">2025-05-01T20:24:05Z</dcterms:created>
  <dcterms:modified xsi:type="dcterms:W3CDTF">2025-07-03T13:21:29Z</dcterms:modified>
</cp:coreProperties>
</file>