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sldIdLst>
    <p:sldId id="256" r:id="rId2"/>
    <p:sldId id="257" r:id="rId3"/>
    <p:sldId id="262" r:id="rId4"/>
    <p:sldId id="260" r:id="rId5"/>
    <p:sldId id="263"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2" autoAdjust="0"/>
    <p:restoredTop sz="93072" autoAdjust="0"/>
  </p:normalViewPr>
  <p:slideViewPr>
    <p:cSldViewPr snapToGrid="0">
      <p:cViewPr varScale="1">
        <p:scale>
          <a:sx n="77" d="100"/>
          <a:sy n="77" d="100"/>
        </p:scale>
        <p:origin x="95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A9200-1302-4CA0-A8DD-E2F848C60DE6}" type="datetimeFigureOut">
              <a:rPr lang="de-DE" smtClean="0"/>
              <a:t>13.05.2025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E6661-0B70-425F-9ECC-78CD9FDD627F}" type="slidenum">
              <a:rPr lang="de-DE" smtClean="0"/>
              <a:t>‹Nr.›</a:t>
            </a:fld>
            <a:endParaRPr lang="de-DE"/>
          </a:p>
        </p:txBody>
      </p:sp>
    </p:spTree>
    <p:extLst>
      <p:ext uri="{BB962C8B-B14F-4D97-AF65-F5344CB8AC3E}">
        <p14:creationId xmlns:p14="http://schemas.microsoft.com/office/powerpoint/2010/main" val="359327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Lucida Grande"/>
              </a:rPr>
              <a:t>- </a:t>
            </a:r>
            <a:r>
              <a:rPr lang="en-US" b="0" i="0" dirty="0" err="1">
                <a:solidFill>
                  <a:srgbClr val="000000"/>
                </a:solidFill>
                <a:effectLst/>
                <a:latin typeface="Lucida Grande"/>
              </a:rPr>
              <a:t>arXiv</a:t>
            </a:r>
            <a:r>
              <a:rPr lang="en-US" b="0" i="0" dirty="0">
                <a:solidFill>
                  <a:srgbClr val="000000"/>
                </a:solidFill>
                <a:effectLst/>
                <a:latin typeface="Lucida Grande"/>
              </a:rPr>
              <a:t> is a free distribution service and an open-access archive for nearly 2.4 million scholarly articles in the fields of physics, mathematics, computer science, quantitative biology, quantitative finance, statistics, electrical engineering and systems science, and economics.</a:t>
            </a:r>
            <a:endParaRPr lang="de-DE" dirty="0"/>
          </a:p>
          <a:p>
            <a:r>
              <a:rPr lang="de-DE" dirty="0"/>
              <a:t>- </a:t>
            </a:r>
            <a:r>
              <a:rPr lang="en-US" b="0" i="0" dirty="0">
                <a:solidFill>
                  <a:srgbClr val="3B3B3B"/>
                </a:solidFill>
                <a:effectLst/>
                <a:latin typeface="-apple-system"/>
              </a:rPr>
              <a:t>a catalog of works. A research article is one kind of work, but there are others such as datasets, books, and dissertations. We keep track of these works—their titles (and abstracts and full text in many cases), when they were created, etc. We also keep track of the </a:t>
            </a:r>
            <a:r>
              <a:rPr lang="en-US" b="0" i="1" dirty="0">
                <a:solidFill>
                  <a:srgbClr val="3B3B3B"/>
                </a:solidFill>
                <a:effectLst/>
                <a:latin typeface="-apple-system"/>
              </a:rPr>
              <a:t>connections</a:t>
            </a:r>
            <a:r>
              <a:rPr lang="en-US" b="0" i="0" dirty="0">
                <a:solidFill>
                  <a:srgbClr val="3B3B3B"/>
                </a:solidFill>
                <a:effectLst/>
                <a:latin typeface="-apple-system"/>
              </a:rPr>
              <a:t> between these works, finding associations through things like journals, authors, institutional affiliations, citations, concepts, and funders.</a:t>
            </a:r>
            <a:endParaRPr lang="de-DE" dirty="0"/>
          </a:p>
        </p:txBody>
      </p:sp>
      <p:sp>
        <p:nvSpPr>
          <p:cNvPr id="4" name="Foliennummernplatzhalter 3"/>
          <p:cNvSpPr>
            <a:spLocks noGrp="1"/>
          </p:cNvSpPr>
          <p:nvPr>
            <p:ph type="sldNum" sz="quarter" idx="5"/>
          </p:nvPr>
        </p:nvSpPr>
        <p:spPr/>
        <p:txBody>
          <a:bodyPr/>
          <a:lstStyle/>
          <a:p>
            <a:fld id="{975E6661-0B70-425F-9ECC-78CD9FDD627F}" type="slidenum">
              <a:rPr lang="de-DE" smtClean="0"/>
              <a:t>2</a:t>
            </a:fld>
            <a:endParaRPr lang="de-DE"/>
          </a:p>
        </p:txBody>
      </p:sp>
    </p:spTree>
    <p:extLst>
      <p:ext uri="{BB962C8B-B14F-4D97-AF65-F5344CB8AC3E}">
        <p14:creationId xmlns:p14="http://schemas.microsoft.com/office/powerpoint/2010/main" val="51554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1E868-072A-AAF4-579F-3668F30E9DB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44257D3-4774-F050-4698-2AE8611C225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B637E27-6139-1E8F-CF2B-B2D1D83A5DE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Lucida Grande"/>
              </a:rPr>
              <a:t>- </a:t>
            </a:r>
            <a:r>
              <a:rPr lang="en-US" b="0" i="0" dirty="0" err="1">
                <a:solidFill>
                  <a:srgbClr val="000000"/>
                </a:solidFill>
                <a:effectLst/>
                <a:latin typeface="Lucida Grande"/>
              </a:rPr>
              <a:t>arXiv</a:t>
            </a:r>
            <a:r>
              <a:rPr lang="en-US" b="0" i="0" dirty="0">
                <a:solidFill>
                  <a:srgbClr val="000000"/>
                </a:solidFill>
                <a:effectLst/>
                <a:latin typeface="Lucida Grande"/>
              </a:rPr>
              <a:t> is a free distribution service and an open-access archive for nearly 2.4 million scholarly articles in the fields of physics, mathematics, computer science, quantitative biology, quantitative finance, statistics, electrical engineering and systems science, and economics.</a:t>
            </a:r>
            <a:endParaRPr lang="de-DE" dirty="0"/>
          </a:p>
          <a:p>
            <a:r>
              <a:rPr lang="de-DE" dirty="0"/>
              <a:t>- </a:t>
            </a:r>
            <a:r>
              <a:rPr lang="en-US" b="0" i="0" dirty="0">
                <a:solidFill>
                  <a:srgbClr val="3B3B3B"/>
                </a:solidFill>
                <a:effectLst/>
                <a:latin typeface="-apple-system"/>
              </a:rPr>
              <a:t>a catalog of works. A research article is one kind of work, but there are others such as datasets, books, and dissertations. We keep track of these works—their titles (and abstracts and full text in many cases), when they were created, etc. We also keep track of the </a:t>
            </a:r>
            <a:r>
              <a:rPr lang="en-US" b="0" i="1" dirty="0">
                <a:solidFill>
                  <a:srgbClr val="3B3B3B"/>
                </a:solidFill>
                <a:effectLst/>
                <a:latin typeface="-apple-system"/>
              </a:rPr>
              <a:t>connections</a:t>
            </a:r>
            <a:r>
              <a:rPr lang="en-US" b="0" i="0" dirty="0">
                <a:solidFill>
                  <a:srgbClr val="3B3B3B"/>
                </a:solidFill>
                <a:effectLst/>
                <a:latin typeface="-apple-system"/>
              </a:rPr>
              <a:t> between these works, finding associations through things like journals, authors, institutional affiliations, citations, concepts, and funders.</a:t>
            </a:r>
            <a:endParaRPr lang="de-DE" dirty="0"/>
          </a:p>
        </p:txBody>
      </p:sp>
      <p:sp>
        <p:nvSpPr>
          <p:cNvPr id="4" name="Foliennummernplatzhalter 3">
            <a:extLst>
              <a:ext uri="{FF2B5EF4-FFF2-40B4-BE49-F238E27FC236}">
                <a16:creationId xmlns:a16="http://schemas.microsoft.com/office/drawing/2014/main" id="{EF663FBF-74A0-60B2-3FED-19D4683CD53B}"/>
              </a:ext>
            </a:extLst>
          </p:cNvPr>
          <p:cNvSpPr>
            <a:spLocks noGrp="1"/>
          </p:cNvSpPr>
          <p:nvPr>
            <p:ph type="sldNum" sz="quarter" idx="5"/>
          </p:nvPr>
        </p:nvSpPr>
        <p:spPr/>
        <p:txBody>
          <a:bodyPr/>
          <a:lstStyle/>
          <a:p>
            <a:fld id="{975E6661-0B70-425F-9ECC-78CD9FDD627F}" type="slidenum">
              <a:rPr lang="de-DE" smtClean="0"/>
              <a:t>3</a:t>
            </a:fld>
            <a:endParaRPr lang="de-DE"/>
          </a:p>
        </p:txBody>
      </p:sp>
    </p:spTree>
    <p:extLst>
      <p:ext uri="{BB962C8B-B14F-4D97-AF65-F5344CB8AC3E}">
        <p14:creationId xmlns:p14="http://schemas.microsoft.com/office/powerpoint/2010/main" val="10237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82679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31896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2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343686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83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356384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321273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94141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63138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423546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405705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5/13/2025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468539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15" name="Picture 3" descr="Massive Planeten, die einen hellen Raum umkreisen">
            <a:extLst>
              <a:ext uri="{FF2B5EF4-FFF2-40B4-BE49-F238E27FC236}">
                <a16:creationId xmlns:a16="http://schemas.microsoft.com/office/drawing/2014/main" id="{61422F40-D580-7EBE-F7E1-0A786F5A6C1D}"/>
              </a:ext>
            </a:extLst>
          </p:cNvPr>
          <p:cNvPicPr>
            <a:picLocks noGrp="1" noRot="1" noChangeAspect="1" noMove="1" noResize="1" noEditPoints="1" noAdjustHandles="1" noChangeArrowheads="1" noChangeShapeType="1" noCrop="1"/>
          </p:cNvPicPr>
          <p:nvPr/>
        </p:nvPicPr>
        <p:blipFill>
          <a:blip r:embed="rId2"/>
          <a:srcRect/>
          <a:stretch/>
        </p:blipFill>
        <p:spPr>
          <a:xfrm>
            <a:off x="20" y="10"/>
            <a:ext cx="12191979" cy="6857990"/>
          </a:xfrm>
          <a:prstGeom prst="rect">
            <a:avLst/>
          </a:prstGeom>
        </p:spPr>
      </p:pic>
      <p:sp>
        <p:nvSpPr>
          <p:cNvPr id="16" name="Rectangle 10">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0C1AD60C-3A79-86EA-E6F8-E130E3E0518D}"/>
              </a:ext>
            </a:extLst>
          </p:cNvPr>
          <p:cNvSpPr>
            <a:spLocks noGrp="1"/>
          </p:cNvSpPr>
          <p:nvPr>
            <p:ph type="ctrTitle"/>
          </p:nvPr>
        </p:nvSpPr>
        <p:spPr>
          <a:xfrm>
            <a:off x="517868" y="948912"/>
            <a:ext cx="4695702" cy="1715631"/>
          </a:xfrm>
        </p:spPr>
        <p:txBody>
          <a:bodyPr anchor="t">
            <a:noAutofit/>
          </a:bodyPr>
          <a:lstStyle/>
          <a:p>
            <a:pPr algn="ctr"/>
            <a:r>
              <a:rPr lang="de-DE" sz="11500" dirty="0"/>
              <a:t>ORBIT</a:t>
            </a:r>
          </a:p>
        </p:txBody>
      </p:sp>
      <p:sp>
        <p:nvSpPr>
          <p:cNvPr id="13" name="Rectangle 12">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5" name="Untertitel 2">
            <a:extLst>
              <a:ext uri="{FF2B5EF4-FFF2-40B4-BE49-F238E27FC236}">
                <a16:creationId xmlns:a16="http://schemas.microsoft.com/office/drawing/2014/main" id="{0A875B67-C7A2-75BB-A488-5DF5EE20D48A}"/>
              </a:ext>
            </a:extLst>
          </p:cNvPr>
          <p:cNvSpPr txBox="1">
            <a:spLocks/>
          </p:cNvSpPr>
          <p:nvPr/>
        </p:nvSpPr>
        <p:spPr>
          <a:xfrm>
            <a:off x="0" y="5577338"/>
            <a:ext cx="4457555" cy="128065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i="0" dirty="0"/>
              <a:t>Patryk Gadziomski</a:t>
            </a:r>
          </a:p>
          <a:p>
            <a:r>
              <a:rPr lang="de-DE" sz="2400" i="0" dirty="0"/>
              <a:t>Hochschule der Medien</a:t>
            </a:r>
          </a:p>
          <a:p>
            <a:r>
              <a:rPr lang="de-DE" sz="2400" i="0" dirty="0"/>
              <a:t>17.05.2025</a:t>
            </a:r>
          </a:p>
        </p:txBody>
      </p:sp>
      <p:pic>
        <p:nvPicPr>
          <p:cNvPr id="10" name="Grafik 9" descr="Ein Bild, das Text, Schrift, Grafiken, Grafikdesign enthält.&#10;&#10;KI-generierte Inhalte können fehlerhaft sein.">
            <a:extLst>
              <a:ext uri="{FF2B5EF4-FFF2-40B4-BE49-F238E27FC236}">
                <a16:creationId xmlns:a16="http://schemas.microsoft.com/office/drawing/2014/main" id="{228F1E84-34BB-B9A7-4329-24C481F1B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516" y="9835"/>
            <a:ext cx="1675698" cy="1172989"/>
          </a:xfrm>
          <a:prstGeom prst="rect">
            <a:avLst/>
          </a:prstGeom>
        </p:spPr>
      </p:pic>
      <p:sp>
        <p:nvSpPr>
          <p:cNvPr id="3" name="Titel 1">
            <a:extLst>
              <a:ext uri="{FF2B5EF4-FFF2-40B4-BE49-F238E27FC236}">
                <a16:creationId xmlns:a16="http://schemas.microsoft.com/office/drawing/2014/main" id="{4FB4DE9A-6818-1380-8B29-9EEDD3686E1D}"/>
              </a:ext>
            </a:extLst>
          </p:cNvPr>
          <p:cNvSpPr txBox="1">
            <a:spLocks/>
          </p:cNvSpPr>
          <p:nvPr/>
        </p:nvSpPr>
        <p:spPr>
          <a:xfrm>
            <a:off x="513654" y="2762963"/>
            <a:ext cx="4695702" cy="105195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gn="ctr"/>
            <a:r>
              <a:rPr lang="de-DE" sz="4800" dirty="0"/>
              <a:t>Datensatz</a:t>
            </a:r>
          </a:p>
        </p:txBody>
      </p:sp>
    </p:spTree>
    <p:extLst>
      <p:ext uri="{BB962C8B-B14F-4D97-AF65-F5344CB8AC3E}">
        <p14:creationId xmlns:p14="http://schemas.microsoft.com/office/powerpoint/2010/main" val="40479400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4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400"/>
                                        <p:tgtEl>
                                          <p:spTgt spid="5">
                                            <p:txEl>
                                              <p:pRg st="2" end="2"/>
                                            </p:txEl>
                                          </p:spTgt>
                                        </p:tgtEl>
                                      </p:cBhvr>
                                    </p:animEffect>
                                  </p:childTnLst>
                                </p:cTn>
                              </p:par>
                              <p:par>
                                <p:cTn id="21" presetID="10" presetClass="entr" presetSubtype="0" fill="hold" grpId="0" nodeType="withEffect">
                                  <p:stCondLst>
                                    <p:cond delay="1000"/>
                                  </p:stCondLst>
                                  <p:iterate type="lt">
                                    <p:tmPct val="10000"/>
                                  </p:iterate>
                                  <p:childTnLst>
                                    <p:set>
                                      <p:cBhvr>
                                        <p:cTn id="22" dur="1" fill="hold">
                                          <p:stCondLst>
                                            <p:cond delay="0"/>
                                          </p:stCondLst>
                                        </p:cTn>
                                        <p:tgtEl>
                                          <p:spTgt spid="3"/>
                                        </p:tgtEl>
                                        <p:attrNameLst>
                                          <p:attrName>style.visibility</p:attrName>
                                        </p:attrNameLst>
                                      </p:cBhvr>
                                      <p:to>
                                        <p:strVal val="visible"/>
                                      </p:to>
                                    </p:set>
                                    <p:animEffect transition="in" filter="fade">
                                      <p:cBhvr>
                                        <p:cTn id="23"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BE7A05-A23A-B483-7D08-19229A210D9F}"/>
              </a:ext>
            </a:extLst>
          </p:cNvPr>
          <p:cNvSpPr>
            <a:spLocks noGrp="1"/>
          </p:cNvSpPr>
          <p:nvPr>
            <p:ph type="title"/>
          </p:nvPr>
        </p:nvSpPr>
        <p:spPr>
          <a:xfrm>
            <a:off x="521208" y="978408"/>
            <a:ext cx="11155680" cy="860224"/>
          </a:xfrm>
        </p:spPr>
        <p:txBody>
          <a:bodyPr>
            <a:normAutofit/>
          </a:bodyPr>
          <a:lstStyle/>
          <a:p>
            <a:r>
              <a:rPr lang="de-DE" dirty="0"/>
              <a:t>Datensatz</a:t>
            </a:r>
            <a:endParaRPr lang="de-DE" b="0" dirty="0"/>
          </a:p>
        </p:txBody>
      </p:sp>
      <p:sp>
        <p:nvSpPr>
          <p:cNvPr id="3" name="Inhaltsplatzhalter 2">
            <a:extLst>
              <a:ext uri="{FF2B5EF4-FFF2-40B4-BE49-F238E27FC236}">
                <a16:creationId xmlns:a16="http://schemas.microsoft.com/office/drawing/2014/main" id="{DEF586FF-A766-607D-028C-F386F43FD7FE}"/>
              </a:ext>
            </a:extLst>
          </p:cNvPr>
          <p:cNvSpPr>
            <a:spLocks noGrp="1"/>
          </p:cNvSpPr>
          <p:nvPr>
            <p:ph idx="1"/>
          </p:nvPr>
        </p:nvSpPr>
        <p:spPr>
          <a:xfrm>
            <a:off x="521208" y="2112263"/>
            <a:ext cx="11155680" cy="4318353"/>
          </a:xfrm>
        </p:spPr>
        <p:txBody>
          <a:bodyPr>
            <a:normAutofit/>
          </a:bodyPr>
          <a:lstStyle/>
          <a:p>
            <a:pPr algn="l" rtl="0">
              <a:buNone/>
            </a:pPr>
            <a:r>
              <a:rPr lang="de-DE" sz="2400" b="0" i="0" dirty="0">
                <a:solidFill>
                  <a:srgbClr val="000000"/>
                </a:solidFill>
                <a:effectLst/>
                <a:latin typeface="-apple-system"/>
              </a:rPr>
              <a:t>Spezialisierte wissenschaftliche Publikationen aus dem Bereich „</a:t>
            </a:r>
            <a:r>
              <a:rPr lang="de-DE" sz="2400" dirty="0">
                <a:solidFill>
                  <a:srgbClr val="000000"/>
                </a:solidFill>
                <a:latin typeface="-apple-system"/>
              </a:rPr>
              <a:t>Intelligente Systeme in der Raumfahrt“.</a:t>
            </a:r>
          </a:p>
          <a:p>
            <a:pPr lvl="1">
              <a:buFontTx/>
              <a:buChar char="-"/>
            </a:pPr>
            <a:r>
              <a:rPr lang="de-DE" sz="2000" b="0" i="0" dirty="0">
                <a:solidFill>
                  <a:srgbClr val="000000"/>
                </a:solidFill>
                <a:effectLst/>
                <a:latin typeface="-apple-system"/>
              </a:rPr>
              <a:t>KI in der Raumfahrt</a:t>
            </a:r>
          </a:p>
          <a:p>
            <a:pPr lvl="1">
              <a:buFontTx/>
              <a:buChar char="-"/>
            </a:pPr>
            <a:r>
              <a:rPr lang="de-DE" sz="2000" dirty="0">
                <a:solidFill>
                  <a:srgbClr val="000000"/>
                </a:solidFill>
                <a:latin typeface="-apple-system"/>
              </a:rPr>
              <a:t>Robotik in der Raumfahrt</a:t>
            </a:r>
          </a:p>
          <a:p>
            <a:pPr lvl="1">
              <a:buFontTx/>
              <a:buChar char="-"/>
            </a:pPr>
            <a:r>
              <a:rPr lang="de-DE" sz="2000" b="0" i="0" dirty="0">
                <a:solidFill>
                  <a:srgbClr val="000000"/>
                </a:solidFill>
                <a:effectLst/>
                <a:latin typeface="-apple-system"/>
              </a:rPr>
              <a:t>Etc.</a:t>
            </a:r>
          </a:p>
          <a:p>
            <a:pPr marL="457200" lvl="1" indent="0">
              <a:buNone/>
            </a:pPr>
            <a:endParaRPr lang="de-DE" sz="2000" dirty="0">
              <a:solidFill>
                <a:srgbClr val="000000"/>
              </a:solidFill>
              <a:latin typeface="-apple-system"/>
            </a:endParaRPr>
          </a:p>
          <a:p>
            <a:pPr marL="0" indent="0">
              <a:buNone/>
            </a:pPr>
            <a:endParaRPr lang="de-DE" sz="2200" dirty="0">
              <a:latin typeface="-apple-system"/>
            </a:endParaRPr>
          </a:p>
          <a:p>
            <a:pPr marL="0" indent="0">
              <a:buNone/>
            </a:pPr>
            <a:r>
              <a:rPr lang="de-DE" sz="2200" dirty="0">
                <a:latin typeface="-apple-system"/>
              </a:rPr>
              <a:t>Organisationen: </a:t>
            </a:r>
            <a:r>
              <a:rPr lang="de-DE" sz="2200" b="1" dirty="0">
                <a:latin typeface="-apple-system"/>
              </a:rPr>
              <a:t>arXiv.org </a:t>
            </a:r>
            <a:r>
              <a:rPr lang="de-DE" sz="2200" dirty="0">
                <a:latin typeface="-apple-system"/>
              </a:rPr>
              <a:t>&amp; </a:t>
            </a:r>
            <a:r>
              <a:rPr lang="de-DE" sz="2200" b="1" dirty="0">
                <a:latin typeface="-apple-system"/>
              </a:rPr>
              <a:t>OpenAlex.org</a:t>
            </a:r>
          </a:p>
          <a:p>
            <a:pPr marL="0" indent="0">
              <a:buNone/>
            </a:pPr>
            <a:r>
              <a:rPr lang="de-DE" sz="2200" i="0" dirty="0">
                <a:effectLst/>
                <a:latin typeface="-apple-system"/>
              </a:rPr>
              <a:t>License: </a:t>
            </a:r>
            <a:r>
              <a:rPr lang="de-DE" sz="2400" b="0" i="0" dirty="0">
                <a:solidFill>
                  <a:srgbClr val="000000"/>
                </a:solidFill>
                <a:effectLst/>
                <a:latin typeface="freight-sans-pro"/>
              </a:rPr>
              <a:t>Creative Commons </a:t>
            </a:r>
            <a:r>
              <a:rPr lang="de-DE" sz="2400" b="0" i="0" dirty="0" err="1">
                <a:solidFill>
                  <a:srgbClr val="000000"/>
                </a:solidFill>
                <a:effectLst/>
                <a:latin typeface="freight-sans-pro"/>
              </a:rPr>
              <a:t>licenses</a:t>
            </a:r>
            <a:endParaRPr lang="de-DE" sz="2400" i="0" dirty="0">
              <a:effectLst/>
              <a:latin typeface="-apple-system"/>
            </a:endParaRPr>
          </a:p>
        </p:txBody>
      </p:sp>
      <p:pic>
        <p:nvPicPr>
          <p:cNvPr id="4" name="Inhaltsplatzhalter 5" descr="Ein Bild, das Screenshot, Grafiken, Design enthält.&#10;&#10;KI-generierte Inhalte können fehlerhaft sein.">
            <a:extLst>
              <a:ext uri="{FF2B5EF4-FFF2-40B4-BE49-F238E27FC236}">
                <a16:creationId xmlns:a16="http://schemas.microsoft.com/office/drawing/2014/main" id="{48B55CB3-CFD3-E21E-7C2C-FCDC4860C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02" y="8946"/>
            <a:ext cx="1675698" cy="1172989"/>
          </a:xfrm>
          <a:prstGeom prst="rect">
            <a:avLst/>
          </a:prstGeom>
        </p:spPr>
      </p:pic>
    </p:spTree>
    <p:extLst>
      <p:ext uri="{BB962C8B-B14F-4D97-AF65-F5344CB8AC3E}">
        <p14:creationId xmlns:p14="http://schemas.microsoft.com/office/powerpoint/2010/main" val="268742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1CF3-2A8B-0D4E-BB42-905AC9F08B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BF71AD2-CBCC-11DA-7D64-E7E56493F50E}"/>
              </a:ext>
            </a:extLst>
          </p:cNvPr>
          <p:cNvSpPr>
            <a:spLocks noGrp="1"/>
          </p:cNvSpPr>
          <p:nvPr>
            <p:ph type="title"/>
          </p:nvPr>
        </p:nvSpPr>
        <p:spPr>
          <a:xfrm>
            <a:off x="521208" y="978408"/>
            <a:ext cx="11155680" cy="860224"/>
          </a:xfrm>
        </p:spPr>
        <p:txBody>
          <a:bodyPr>
            <a:normAutofit/>
          </a:bodyPr>
          <a:lstStyle/>
          <a:p>
            <a:r>
              <a:rPr lang="de-DE" dirty="0" err="1"/>
              <a:t>Datenshema</a:t>
            </a:r>
            <a:endParaRPr lang="de-DE" b="0" dirty="0"/>
          </a:p>
        </p:txBody>
      </p:sp>
      <p:graphicFrame>
        <p:nvGraphicFramePr>
          <p:cNvPr id="6" name="Inhaltsplatzhalter 5">
            <a:extLst>
              <a:ext uri="{FF2B5EF4-FFF2-40B4-BE49-F238E27FC236}">
                <a16:creationId xmlns:a16="http://schemas.microsoft.com/office/drawing/2014/main" id="{AAF152EE-2910-7CF0-D8B2-13AFCE97C19E}"/>
              </a:ext>
            </a:extLst>
          </p:cNvPr>
          <p:cNvGraphicFramePr>
            <a:graphicFrameLocks noGrp="1"/>
          </p:cNvGraphicFramePr>
          <p:nvPr>
            <p:ph idx="1"/>
            <p:extLst>
              <p:ext uri="{D42A27DB-BD31-4B8C-83A1-F6EECF244321}">
                <p14:modId xmlns:p14="http://schemas.microsoft.com/office/powerpoint/2010/main" val="3810971866"/>
              </p:ext>
            </p:extLst>
          </p:nvPr>
        </p:nvGraphicFramePr>
        <p:xfrm>
          <a:off x="524384" y="2151397"/>
          <a:ext cx="11156951" cy="1385625"/>
        </p:xfrm>
        <a:graphic>
          <a:graphicData uri="http://schemas.openxmlformats.org/drawingml/2006/table">
            <a:tbl>
              <a:tblPr firstRow="1" bandRow="1">
                <a:tableStyleId>{5C22544A-7EE6-4342-B048-85BDC9FD1C3A}</a:tableStyleId>
              </a:tblPr>
              <a:tblGrid>
                <a:gridCol w="892418">
                  <a:extLst>
                    <a:ext uri="{9D8B030D-6E8A-4147-A177-3AD203B41FA5}">
                      <a16:colId xmlns:a16="http://schemas.microsoft.com/office/drawing/2014/main" val="1170924777"/>
                    </a:ext>
                  </a:extLst>
                </a:gridCol>
                <a:gridCol w="812800">
                  <a:extLst>
                    <a:ext uri="{9D8B030D-6E8A-4147-A177-3AD203B41FA5}">
                      <a16:colId xmlns:a16="http://schemas.microsoft.com/office/drawing/2014/main" val="482104974"/>
                    </a:ext>
                  </a:extLst>
                </a:gridCol>
                <a:gridCol w="2013766">
                  <a:extLst>
                    <a:ext uri="{9D8B030D-6E8A-4147-A177-3AD203B41FA5}">
                      <a16:colId xmlns:a16="http://schemas.microsoft.com/office/drawing/2014/main" val="200419855"/>
                    </a:ext>
                  </a:extLst>
                </a:gridCol>
                <a:gridCol w="1690280">
                  <a:extLst>
                    <a:ext uri="{9D8B030D-6E8A-4147-A177-3AD203B41FA5}">
                      <a16:colId xmlns:a16="http://schemas.microsoft.com/office/drawing/2014/main" val="1380248483"/>
                    </a:ext>
                  </a:extLst>
                </a:gridCol>
                <a:gridCol w="1637212">
                  <a:extLst>
                    <a:ext uri="{9D8B030D-6E8A-4147-A177-3AD203B41FA5}">
                      <a16:colId xmlns:a16="http://schemas.microsoft.com/office/drawing/2014/main" val="123840647"/>
                    </a:ext>
                  </a:extLst>
                </a:gridCol>
                <a:gridCol w="940525">
                  <a:extLst>
                    <a:ext uri="{9D8B030D-6E8A-4147-A177-3AD203B41FA5}">
                      <a16:colId xmlns:a16="http://schemas.microsoft.com/office/drawing/2014/main" val="3453127449"/>
                    </a:ext>
                  </a:extLst>
                </a:gridCol>
                <a:gridCol w="690628">
                  <a:extLst>
                    <a:ext uri="{9D8B030D-6E8A-4147-A177-3AD203B41FA5}">
                      <a16:colId xmlns:a16="http://schemas.microsoft.com/office/drawing/2014/main" val="2037564263"/>
                    </a:ext>
                  </a:extLst>
                </a:gridCol>
                <a:gridCol w="1239661">
                  <a:extLst>
                    <a:ext uri="{9D8B030D-6E8A-4147-A177-3AD203B41FA5}">
                      <a16:colId xmlns:a16="http://schemas.microsoft.com/office/drawing/2014/main" val="2574270800"/>
                    </a:ext>
                  </a:extLst>
                </a:gridCol>
                <a:gridCol w="1239661">
                  <a:extLst>
                    <a:ext uri="{9D8B030D-6E8A-4147-A177-3AD203B41FA5}">
                      <a16:colId xmlns:a16="http://schemas.microsoft.com/office/drawing/2014/main" val="1099876349"/>
                    </a:ext>
                  </a:extLst>
                </a:gridCol>
              </a:tblGrid>
              <a:tr h="374705">
                <a:tc gridSpan="8">
                  <a:txBody>
                    <a:bodyPr/>
                    <a:lstStyle/>
                    <a:p>
                      <a:pPr algn="ctr"/>
                      <a:r>
                        <a:rPr lang="de-DE" dirty="0" err="1"/>
                        <a:t>arXiv</a:t>
                      </a:r>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1038288758"/>
                  </a:ext>
                </a:extLst>
              </a:tr>
              <a:tr h="370840">
                <a:tc>
                  <a:txBody>
                    <a:bodyPr/>
                    <a:lstStyle/>
                    <a:p>
                      <a:r>
                        <a:rPr lang="de-DE" dirty="0" err="1"/>
                        <a:t>Doi</a:t>
                      </a:r>
                      <a:endParaRPr lang="de-DE" dirty="0"/>
                    </a:p>
                  </a:txBody>
                  <a:tcPr/>
                </a:tc>
                <a:tc>
                  <a:txBody>
                    <a:bodyPr/>
                    <a:lstStyle/>
                    <a:p>
                      <a:r>
                        <a:rPr lang="de-DE" dirty="0"/>
                        <a:t>Title</a:t>
                      </a:r>
                    </a:p>
                  </a:txBody>
                  <a:tcPr/>
                </a:tc>
                <a:tc>
                  <a:txBody>
                    <a:bodyPr/>
                    <a:lstStyle/>
                    <a:p>
                      <a:r>
                        <a:rPr lang="de-DE" dirty="0"/>
                        <a:t>Summary (</a:t>
                      </a:r>
                      <a:r>
                        <a:rPr lang="de-DE" dirty="0" err="1"/>
                        <a:t>abstarct</a:t>
                      </a:r>
                      <a:r>
                        <a:rPr lang="de-DE" dirty="0"/>
                        <a:t>)</a:t>
                      </a:r>
                    </a:p>
                  </a:txBody>
                  <a:tcPr/>
                </a:tc>
                <a:tc>
                  <a:txBody>
                    <a:bodyPr/>
                    <a:lstStyle/>
                    <a:p>
                      <a:r>
                        <a:rPr lang="de-DE" dirty="0" err="1"/>
                        <a:t>Published</a:t>
                      </a:r>
                      <a:r>
                        <a:rPr lang="de-DE" dirty="0"/>
                        <a:t> date</a:t>
                      </a:r>
                    </a:p>
                  </a:txBody>
                  <a:tcPr/>
                </a:tc>
                <a:tc>
                  <a:txBody>
                    <a:bodyPr/>
                    <a:lstStyle/>
                    <a:p>
                      <a:r>
                        <a:rPr lang="de-DE" dirty="0"/>
                        <a:t>Updated date</a:t>
                      </a:r>
                    </a:p>
                  </a:txBody>
                  <a:tcPr/>
                </a:tc>
                <a:tc>
                  <a:txBody>
                    <a:bodyPr/>
                    <a:lstStyle/>
                    <a:p>
                      <a:r>
                        <a:rPr lang="de-DE" dirty="0" err="1"/>
                        <a:t>Authors</a:t>
                      </a:r>
                      <a:endParaRPr lang="de-DE" dirty="0"/>
                    </a:p>
                  </a:txBody>
                  <a:tcPr/>
                </a:tc>
                <a:tc>
                  <a:txBody>
                    <a:bodyPr/>
                    <a:lstStyle/>
                    <a:p>
                      <a:r>
                        <a:rPr lang="de-DE" dirty="0"/>
                        <a:t>link</a:t>
                      </a:r>
                    </a:p>
                  </a:txBody>
                  <a:tcPr/>
                </a:tc>
                <a:tc>
                  <a:txBody>
                    <a:bodyPr/>
                    <a:lstStyle/>
                    <a:p>
                      <a:r>
                        <a:rPr lang="de-DE" dirty="0" err="1"/>
                        <a:t>pdf</a:t>
                      </a:r>
                      <a:r>
                        <a:rPr lang="de-DE" dirty="0"/>
                        <a:t> link</a:t>
                      </a:r>
                    </a:p>
                  </a:txBody>
                  <a:tcPr/>
                </a:tc>
                <a:tc>
                  <a:txBody>
                    <a:bodyPr/>
                    <a:lstStyle/>
                    <a:p>
                      <a:r>
                        <a:rPr lang="de-DE" dirty="0"/>
                        <a:t>License</a:t>
                      </a:r>
                    </a:p>
                  </a:txBody>
                  <a:tcPr/>
                </a:tc>
                <a:extLst>
                  <a:ext uri="{0D108BD9-81ED-4DB2-BD59-A6C34878D82A}">
                    <a16:rowId xmlns:a16="http://schemas.microsoft.com/office/drawing/2014/main" val="1602146080"/>
                  </a:ext>
                </a:extLst>
              </a:tr>
              <a:tr h="370840">
                <a:tc>
                  <a:txBody>
                    <a:bodyPr/>
                    <a:lstStyle/>
                    <a:p>
                      <a:r>
                        <a:rPr lang="de-DE" dirty="0" err="1"/>
                        <a:t>Str</a:t>
                      </a:r>
                      <a:endParaRPr lang="de-DE" dirty="0"/>
                    </a:p>
                  </a:txBody>
                  <a:tcPr/>
                </a:tc>
                <a:tc>
                  <a:txBody>
                    <a:bodyPr/>
                    <a:lstStyle/>
                    <a:p>
                      <a:r>
                        <a:rPr lang="de-DE" dirty="0" err="1"/>
                        <a:t>Str</a:t>
                      </a:r>
                      <a:endParaRPr lang="de-DE" dirty="0"/>
                    </a:p>
                  </a:txBody>
                  <a:tcPr/>
                </a:tc>
                <a:tc>
                  <a:txBody>
                    <a:bodyPr/>
                    <a:lstStyle/>
                    <a:p>
                      <a:r>
                        <a:rPr lang="de-DE" dirty="0" err="1"/>
                        <a:t>Str</a:t>
                      </a:r>
                      <a:endParaRPr lang="de-DE" dirty="0"/>
                    </a:p>
                  </a:txBody>
                  <a:tcPr/>
                </a:tc>
                <a:tc>
                  <a:txBody>
                    <a:bodyPr/>
                    <a:lstStyle/>
                    <a:p>
                      <a:r>
                        <a:rPr lang="de-DE" dirty="0" err="1"/>
                        <a:t>Str</a:t>
                      </a:r>
                      <a:endParaRPr lang="de-DE" dirty="0"/>
                    </a:p>
                  </a:txBody>
                  <a:tcPr/>
                </a:tc>
                <a:tc>
                  <a:txBody>
                    <a:bodyPr/>
                    <a:lstStyle/>
                    <a:p>
                      <a:r>
                        <a:rPr lang="de-DE" dirty="0" err="1"/>
                        <a:t>Str</a:t>
                      </a:r>
                      <a:endParaRPr lang="de-DE" dirty="0"/>
                    </a:p>
                  </a:txBody>
                  <a:tcPr/>
                </a:tc>
                <a:tc>
                  <a:txBody>
                    <a:bodyPr/>
                    <a:lstStyle/>
                    <a:p>
                      <a:r>
                        <a:rPr lang="de-DE" dirty="0"/>
                        <a:t>List(</a:t>
                      </a:r>
                      <a:r>
                        <a:rPr lang="de-DE" dirty="0" err="1"/>
                        <a:t>str</a:t>
                      </a:r>
                      <a:r>
                        <a:rPr lang="de-DE" dirty="0"/>
                        <a:t>)</a:t>
                      </a:r>
                    </a:p>
                  </a:txBody>
                  <a:tcPr/>
                </a:tc>
                <a:tc>
                  <a:txBody>
                    <a:bodyPr/>
                    <a:lstStyle/>
                    <a:p>
                      <a:r>
                        <a:rPr lang="de-DE" dirty="0" err="1"/>
                        <a:t>Str</a:t>
                      </a:r>
                      <a:endParaRPr lang="de-DE" dirty="0"/>
                    </a:p>
                  </a:txBody>
                  <a:tcPr/>
                </a:tc>
                <a:tc>
                  <a:txBody>
                    <a:bodyPr/>
                    <a:lstStyle/>
                    <a:p>
                      <a:r>
                        <a:rPr lang="de-DE" dirty="0" err="1"/>
                        <a:t>Str</a:t>
                      </a:r>
                      <a:endParaRPr lang="de-DE" dirty="0"/>
                    </a:p>
                  </a:txBody>
                  <a:tcPr/>
                </a:tc>
                <a:tc>
                  <a:txBody>
                    <a:bodyPr/>
                    <a:lstStyle/>
                    <a:p>
                      <a:r>
                        <a:rPr lang="de-DE" dirty="0" err="1"/>
                        <a:t>Str</a:t>
                      </a:r>
                      <a:endParaRPr lang="de-DE" dirty="0"/>
                    </a:p>
                  </a:txBody>
                  <a:tcPr/>
                </a:tc>
                <a:extLst>
                  <a:ext uri="{0D108BD9-81ED-4DB2-BD59-A6C34878D82A}">
                    <a16:rowId xmlns:a16="http://schemas.microsoft.com/office/drawing/2014/main" val="1505269795"/>
                  </a:ext>
                </a:extLst>
              </a:tr>
            </a:tbl>
          </a:graphicData>
        </a:graphic>
      </p:graphicFrame>
      <p:pic>
        <p:nvPicPr>
          <p:cNvPr id="4" name="Inhaltsplatzhalter 5" descr="Ein Bild, das Screenshot, Grafiken, Design enthält.&#10;&#10;KI-generierte Inhalte können fehlerhaft sein.">
            <a:extLst>
              <a:ext uri="{FF2B5EF4-FFF2-40B4-BE49-F238E27FC236}">
                <a16:creationId xmlns:a16="http://schemas.microsoft.com/office/drawing/2014/main" id="{026C3AD3-7140-A872-FE8B-C7A4EE85D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02" y="8946"/>
            <a:ext cx="1675698" cy="1172989"/>
          </a:xfrm>
          <a:prstGeom prst="rect">
            <a:avLst/>
          </a:prstGeom>
        </p:spPr>
      </p:pic>
      <p:graphicFrame>
        <p:nvGraphicFramePr>
          <p:cNvPr id="7" name="Inhaltsplatzhalter 5">
            <a:extLst>
              <a:ext uri="{FF2B5EF4-FFF2-40B4-BE49-F238E27FC236}">
                <a16:creationId xmlns:a16="http://schemas.microsoft.com/office/drawing/2014/main" id="{C05B6BFD-8372-4737-E15F-7D96E2FE4237}"/>
              </a:ext>
            </a:extLst>
          </p:cNvPr>
          <p:cNvGraphicFramePr>
            <a:graphicFrameLocks/>
          </p:cNvGraphicFramePr>
          <p:nvPr>
            <p:extLst>
              <p:ext uri="{D42A27DB-BD31-4B8C-83A1-F6EECF244321}">
                <p14:modId xmlns:p14="http://schemas.microsoft.com/office/powerpoint/2010/main" val="2218099274"/>
              </p:ext>
            </p:extLst>
          </p:nvPr>
        </p:nvGraphicFramePr>
        <p:xfrm>
          <a:off x="517524" y="4439040"/>
          <a:ext cx="11156952" cy="1385625"/>
        </p:xfrm>
        <a:graphic>
          <a:graphicData uri="http://schemas.openxmlformats.org/drawingml/2006/table">
            <a:tbl>
              <a:tblPr firstRow="1" bandRow="1">
                <a:tableStyleId>{00A15C55-8517-42AA-B614-E9B94910E393}</a:tableStyleId>
              </a:tblPr>
              <a:tblGrid>
                <a:gridCol w="1394619">
                  <a:extLst>
                    <a:ext uri="{9D8B030D-6E8A-4147-A177-3AD203B41FA5}">
                      <a16:colId xmlns:a16="http://schemas.microsoft.com/office/drawing/2014/main" val="1170924777"/>
                    </a:ext>
                  </a:extLst>
                </a:gridCol>
                <a:gridCol w="1193133">
                  <a:extLst>
                    <a:ext uri="{9D8B030D-6E8A-4147-A177-3AD203B41FA5}">
                      <a16:colId xmlns:a16="http://schemas.microsoft.com/office/drawing/2014/main" val="482104974"/>
                    </a:ext>
                  </a:extLst>
                </a:gridCol>
                <a:gridCol w="1998617">
                  <a:extLst>
                    <a:ext uri="{9D8B030D-6E8A-4147-A177-3AD203B41FA5}">
                      <a16:colId xmlns:a16="http://schemas.microsoft.com/office/drawing/2014/main" val="200419855"/>
                    </a:ext>
                  </a:extLst>
                </a:gridCol>
                <a:gridCol w="1789612">
                  <a:extLst>
                    <a:ext uri="{9D8B030D-6E8A-4147-A177-3AD203B41FA5}">
                      <a16:colId xmlns:a16="http://schemas.microsoft.com/office/drawing/2014/main" val="1380248483"/>
                    </a:ext>
                  </a:extLst>
                </a:gridCol>
                <a:gridCol w="2586445">
                  <a:extLst>
                    <a:ext uri="{9D8B030D-6E8A-4147-A177-3AD203B41FA5}">
                      <a16:colId xmlns:a16="http://schemas.microsoft.com/office/drawing/2014/main" val="123840647"/>
                    </a:ext>
                  </a:extLst>
                </a:gridCol>
                <a:gridCol w="744583">
                  <a:extLst>
                    <a:ext uri="{9D8B030D-6E8A-4147-A177-3AD203B41FA5}">
                      <a16:colId xmlns:a16="http://schemas.microsoft.com/office/drawing/2014/main" val="3453127449"/>
                    </a:ext>
                  </a:extLst>
                </a:gridCol>
                <a:gridCol w="796834">
                  <a:extLst>
                    <a:ext uri="{9D8B030D-6E8A-4147-A177-3AD203B41FA5}">
                      <a16:colId xmlns:a16="http://schemas.microsoft.com/office/drawing/2014/main" val="2037564263"/>
                    </a:ext>
                  </a:extLst>
                </a:gridCol>
                <a:gridCol w="653109">
                  <a:extLst>
                    <a:ext uri="{9D8B030D-6E8A-4147-A177-3AD203B41FA5}">
                      <a16:colId xmlns:a16="http://schemas.microsoft.com/office/drawing/2014/main" val="2574270800"/>
                    </a:ext>
                  </a:extLst>
                </a:gridCol>
              </a:tblGrid>
              <a:tr h="374705">
                <a:tc gridSpan="8">
                  <a:txBody>
                    <a:bodyPr/>
                    <a:lstStyle/>
                    <a:p>
                      <a:pPr algn="ctr"/>
                      <a:r>
                        <a:rPr lang="de-DE" dirty="0" err="1"/>
                        <a:t>OpenAlex</a:t>
                      </a: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tc hMerge="1">
                  <a:txBody>
                    <a:bodyPr/>
                    <a:lstStyle/>
                    <a:p>
                      <a:pPr algn="ctr"/>
                      <a:endParaRPr lang="de-DE" dirty="0"/>
                    </a:p>
                  </a:txBody>
                  <a:tcPr/>
                </a:tc>
                <a:extLst>
                  <a:ext uri="{0D108BD9-81ED-4DB2-BD59-A6C34878D82A}">
                    <a16:rowId xmlns:a16="http://schemas.microsoft.com/office/drawing/2014/main" val="1038288758"/>
                  </a:ext>
                </a:extLst>
              </a:tr>
              <a:tr h="370840">
                <a:tc>
                  <a:txBody>
                    <a:bodyPr/>
                    <a:lstStyle/>
                    <a:p>
                      <a:r>
                        <a:rPr lang="de-DE" dirty="0" err="1"/>
                        <a:t>Openalex</a:t>
                      </a:r>
                      <a:r>
                        <a:rPr lang="de-DE" dirty="0"/>
                        <a:t> </a:t>
                      </a:r>
                      <a:r>
                        <a:rPr lang="de-DE" dirty="0" err="1"/>
                        <a:t>id</a:t>
                      </a:r>
                      <a:endParaRPr lang="de-DE" dirty="0"/>
                    </a:p>
                  </a:txBody>
                  <a:tcPr/>
                </a:tc>
                <a:tc>
                  <a:txBody>
                    <a:bodyPr/>
                    <a:lstStyle/>
                    <a:p>
                      <a:r>
                        <a:rPr lang="de-DE" dirty="0" err="1"/>
                        <a:t>Concepts</a:t>
                      </a:r>
                      <a:endParaRPr lang="de-DE" dirty="0"/>
                    </a:p>
                  </a:txBody>
                  <a:tcPr/>
                </a:tc>
                <a:tc>
                  <a:txBody>
                    <a:bodyPr/>
                    <a:lstStyle/>
                    <a:p>
                      <a:r>
                        <a:rPr lang="de-DE" dirty="0" err="1"/>
                        <a:t>Cited</a:t>
                      </a:r>
                      <a:r>
                        <a:rPr lang="de-DE" dirty="0"/>
                        <a:t> </a:t>
                      </a:r>
                      <a:r>
                        <a:rPr lang="de-DE" dirty="0" err="1"/>
                        <a:t>by</a:t>
                      </a:r>
                      <a:r>
                        <a:rPr lang="de-DE" dirty="0"/>
                        <a:t> </a:t>
                      </a:r>
                      <a:r>
                        <a:rPr lang="de-DE" dirty="0" err="1"/>
                        <a:t>count</a:t>
                      </a:r>
                      <a:endParaRPr lang="de-DE" dirty="0"/>
                    </a:p>
                  </a:txBody>
                  <a:tcPr/>
                </a:tc>
                <a:tc>
                  <a:txBody>
                    <a:bodyPr/>
                    <a:lstStyle/>
                    <a:p>
                      <a:r>
                        <a:rPr lang="de-DE" dirty="0"/>
                        <a:t>Host </a:t>
                      </a:r>
                      <a:r>
                        <a:rPr lang="de-DE" dirty="0" err="1"/>
                        <a:t>venue</a:t>
                      </a:r>
                      <a:endParaRPr lang="de-DE" dirty="0"/>
                    </a:p>
                  </a:txBody>
                  <a:tcPr/>
                </a:tc>
                <a:tc>
                  <a:txBody>
                    <a:bodyPr/>
                    <a:lstStyle/>
                    <a:p>
                      <a:r>
                        <a:rPr lang="de-DE" dirty="0"/>
                        <a:t>Open </a:t>
                      </a:r>
                      <a:r>
                        <a:rPr lang="de-DE" dirty="0" err="1"/>
                        <a:t>access</a:t>
                      </a:r>
                      <a:r>
                        <a:rPr lang="de-DE" dirty="0"/>
                        <a:t> </a:t>
                      </a:r>
                      <a:r>
                        <a:rPr lang="de-DE" dirty="0" err="1"/>
                        <a:t>status</a:t>
                      </a:r>
                      <a:endParaRPr lang="de-DE" dirty="0"/>
                    </a:p>
                  </a:txBody>
                  <a:tcPr/>
                </a:tc>
                <a:tc>
                  <a:txBody>
                    <a:bodyPr/>
                    <a:lstStyle/>
                    <a:p>
                      <a:r>
                        <a:rPr lang="de-DE" dirty="0" err="1"/>
                        <a:t>Etc</a:t>
                      </a:r>
                      <a:endParaRPr lang="de-DE" dirty="0"/>
                    </a:p>
                  </a:txBody>
                  <a:tcPr/>
                </a:tc>
                <a:tc>
                  <a:txBody>
                    <a:bodyPr/>
                    <a:lstStyle/>
                    <a:p>
                      <a:r>
                        <a:rPr lang="de-DE" dirty="0" err="1"/>
                        <a:t>Etc</a:t>
                      </a:r>
                      <a:endParaRPr lang="de-DE" dirty="0"/>
                    </a:p>
                  </a:txBody>
                  <a:tcPr/>
                </a:tc>
                <a:tc>
                  <a:txBody>
                    <a:bodyPr/>
                    <a:lstStyle/>
                    <a:p>
                      <a:r>
                        <a:rPr lang="de-DE" dirty="0" err="1"/>
                        <a:t>Etc</a:t>
                      </a:r>
                      <a:endParaRPr lang="de-DE" dirty="0"/>
                    </a:p>
                  </a:txBody>
                  <a:tcPr/>
                </a:tc>
                <a:extLst>
                  <a:ext uri="{0D108BD9-81ED-4DB2-BD59-A6C34878D82A}">
                    <a16:rowId xmlns:a16="http://schemas.microsoft.com/office/drawing/2014/main" val="1602146080"/>
                  </a:ext>
                </a:extLst>
              </a:tr>
              <a:tr h="370840">
                <a:tc>
                  <a:txBody>
                    <a:bodyPr/>
                    <a:lstStyle/>
                    <a:p>
                      <a:r>
                        <a:rPr lang="de-DE" dirty="0" err="1"/>
                        <a:t>Str</a:t>
                      </a:r>
                      <a:endParaRPr lang="de-DE" dirty="0"/>
                    </a:p>
                  </a:txBody>
                  <a:tcPr/>
                </a:tc>
                <a:tc>
                  <a:txBody>
                    <a:bodyPr/>
                    <a:lstStyle/>
                    <a:p>
                      <a:r>
                        <a:rPr lang="de-DE" dirty="0"/>
                        <a:t>List(</a:t>
                      </a:r>
                      <a:r>
                        <a:rPr lang="de-DE" dirty="0" err="1"/>
                        <a:t>dict</a:t>
                      </a:r>
                      <a:r>
                        <a:rPr lang="de-DE" dirty="0"/>
                        <a:t>(</a:t>
                      </a:r>
                      <a:r>
                        <a:rPr lang="de-DE" dirty="0" err="1"/>
                        <a:t>str</a:t>
                      </a:r>
                      <a:r>
                        <a:rPr lang="de-DE" dirty="0"/>
                        <a:t>))</a:t>
                      </a:r>
                    </a:p>
                  </a:txBody>
                  <a:tcPr/>
                </a:tc>
                <a:tc>
                  <a:txBody>
                    <a:bodyPr/>
                    <a:lstStyle/>
                    <a:p>
                      <a:r>
                        <a:rPr lang="de-DE" dirty="0" err="1"/>
                        <a:t>Int</a:t>
                      </a:r>
                      <a:endParaRPr lang="de-DE" dirty="0"/>
                    </a:p>
                  </a:txBody>
                  <a:tcPr/>
                </a:tc>
                <a:tc>
                  <a:txBody>
                    <a:bodyPr/>
                    <a:lstStyle/>
                    <a:p>
                      <a:r>
                        <a:rPr lang="de-DE" dirty="0"/>
                        <a:t>…</a:t>
                      </a:r>
                    </a:p>
                  </a:txBody>
                  <a:tcPr/>
                </a:tc>
                <a:tc>
                  <a:txBody>
                    <a:bodyPr/>
                    <a:lstStyle/>
                    <a:p>
                      <a:r>
                        <a:rPr lang="de-DE" dirty="0" err="1"/>
                        <a:t>boolean</a:t>
                      </a:r>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505269795"/>
                  </a:ext>
                </a:extLst>
              </a:tr>
            </a:tbl>
          </a:graphicData>
        </a:graphic>
      </p:graphicFrame>
      <p:sp>
        <p:nvSpPr>
          <p:cNvPr id="8" name="Textfeld 7">
            <a:extLst>
              <a:ext uri="{FF2B5EF4-FFF2-40B4-BE49-F238E27FC236}">
                <a16:creationId xmlns:a16="http://schemas.microsoft.com/office/drawing/2014/main" id="{DF4F20C6-76BC-2F03-15BF-9DDA308CF319}"/>
              </a:ext>
            </a:extLst>
          </p:cNvPr>
          <p:cNvSpPr txBox="1"/>
          <p:nvPr/>
        </p:nvSpPr>
        <p:spPr>
          <a:xfrm>
            <a:off x="517524" y="3681046"/>
            <a:ext cx="3537763" cy="646331"/>
          </a:xfrm>
          <a:prstGeom prst="rect">
            <a:avLst/>
          </a:prstGeom>
          <a:noFill/>
        </p:spPr>
        <p:txBody>
          <a:bodyPr wrap="none" rtlCol="0">
            <a:spAutoFit/>
          </a:bodyPr>
          <a:lstStyle/>
          <a:p>
            <a:r>
              <a:rPr lang="de-DE" dirty="0"/>
              <a:t>Metadaten: Strukturiert</a:t>
            </a:r>
          </a:p>
          <a:p>
            <a:r>
              <a:rPr lang="de-DE" dirty="0"/>
              <a:t>Volltext &amp; </a:t>
            </a:r>
            <a:r>
              <a:rPr lang="de-DE" dirty="0" err="1"/>
              <a:t>Abstarct</a:t>
            </a:r>
            <a:r>
              <a:rPr lang="de-DE" dirty="0"/>
              <a:t>: Unstrukturiert</a:t>
            </a:r>
          </a:p>
        </p:txBody>
      </p:sp>
      <p:sp>
        <p:nvSpPr>
          <p:cNvPr id="9" name="Textfeld 8">
            <a:extLst>
              <a:ext uri="{FF2B5EF4-FFF2-40B4-BE49-F238E27FC236}">
                <a16:creationId xmlns:a16="http://schemas.microsoft.com/office/drawing/2014/main" id="{5235B21F-8B02-4208-0D2E-A99FE92F50E1}"/>
              </a:ext>
            </a:extLst>
          </p:cNvPr>
          <p:cNvSpPr txBox="1"/>
          <p:nvPr/>
        </p:nvSpPr>
        <p:spPr>
          <a:xfrm>
            <a:off x="517523" y="5879592"/>
            <a:ext cx="3537763" cy="646331"/>
          </a:xfrm>
          <a:prstGeom prst="rect">
            <a:avLst/>
          </a:prstGeom>
          <a:noFill/>
        </p:spPr>
        <p:txBody>
          <a:bodyPr wrap="none" rtlCol="0">
            <a:spAutoFit/>
          </a:bodyPr>
          <a:lstStyle/>
          <a:p>
            <a:r>
              <a:rPr lang="de-DE" dirty="0"/>
              <a:t>Metadaten: Strukturiert</a:t>
            </a:r>
          </a:p>
          <a:p>
            <a:r>
              <a:rPr lang="de-DE" dirty="0"/>
              <a:t>Volltext &amp; </a:t>
            </a:r>
            <a:r>
              <a:rPr lang="de-DE" dirty="0" err="1"/>
              <a:t>Abstarct</a:t>
            </a:r>
            <a:r>
              <a:rPr lang="de-DE" dirty="0"/>
              <a:t>: Unstrukturiert</a:t>
            </a:r>
          </a:p>
        </p:txBody>
      </p:sp>
      <p:sp>
        <p:nvSpPr>
          <p:cNvPr id="10" name="Rechteck: abgerundete Ecken 9">
            <a:extLst>
              <a:ext uri="{FF2B5EF4-FFF2-40B4-BE49-F238E27FC236}">
                <a16:creationId xmlns:a16="http://schemas.microsoft.com/office/drawing/2014/main" id="{4738EC12-DDFC-1BA3-009C-50EA83F7F5EC}"/>
              </a:ext>
            </a:extLst>
          </p:cNvPr>
          <p:cNvSpPr/>
          <p:nvPr/>
        </p:nvSpPr>
        <p:spPr>
          <a:xfrm>
            <a:off x="9760226" y="3995242"/>
            <a:ext cx="2166731" cy="64633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Datenformat: JSON</a:t>
            </a:r>
          </a:p>
        </p:txBody>
      </p:sp>
      <p:sp>
        <p:nvSpPr>
          <p:cNvPr id="11" name="Rechteck: abgerundete Ecken 10">
            <a:extLst>
              <a:ext uri="{FF2B5EF4-FFF2-40B4-BE49-F238E27FC236}">
                <a16:creationId xmlns:a16="http://schemas.microsoft.com/office/drawing/2014/main" id="{4BB4B8F0-747D-12DB-20AE-074C00CB3171}"/>
              </a:ext>
            </a:extLst>
          </p:cNvPr>
          <p:cNvSpPr/>
          <p:nvPr/>
        </p:nvSpPr>
        <p:spPr>
          <a:xfrm>
            <a:off x="9760225" y="1693176"/>
            <a:ext cx="2166731" cy="646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Datenformat: JSON</a:t>
            </a:r>
          </a:p>
        </p:txBody>
      </p:sp>
    </p:spTree>
    <p:extLst>
      <p:ext uri="{BB962C8B-B14F-4D97-AF65-F5344CB8AC3E}">
        <p14:creationId xmlns:p14="http://schemas.microsoft.com/office/powerpoint/2010/main" val="290670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descr="Ein Bild, das Screenshot, Grafiken, Design enthält.&#10;&#10;KI-generierte Inhalte können fehlerhaft sein.">
            <a:extLst>
              <a:ext uri="{FF2B5EF4-FFF2-40B4-BE49-F238E27FC236}">
                <a16:creationId xmlns:a16="http://schemas.microsoft.com/office/drawing/2014/main" id="{E3D92F53-5E88-054A-78E7-E28796704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6302" y="8946"/>
            <a:ext cx="1675698" cy="1172989"/>
          </a:xfrm>
        </p:spPr>
      </p:pic>
      <p:pic>
        <p:nvPicPr>
          <p:cNvPr id="3" name="Grafik 2" descr="Ein Bild, das Entwurf, Diagramm, Plan, Zeichnung enthält.&#10;&#10;KI-generierte Inhalte können fehlerhaft sein.">
            <a:extLst>
              <a:ext uri="{FF2B5EF4-FFF2-40B4-BE49-F238E27FC236}">
                <a16:creationId xmlns:a16="http://schemas.microsoft.com/office/drawing/2014/main" id="{DDD9C488-6B04-13C1-46D7-B418047DC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144" y="1849713"/>
            <a:ext cx="8615712" cy="3158573"/>
          </a:xfrm>
          <a:prstGeom prst="rect">
            <a:avLst/>
          </a:prstGeom>
        </p:spPr>
      </p:pic>
      <p:sp>
        <p:nvSpPr>
          <p:cNvPr id="4" name="Rechteck: abgerundete Ecken 3">
            <a:extLst>
              <a:ext uri="{FF2B5EF4-FFF2-40B4-BE49-F238E27FC236}">
                <a16:creationId xmlns:a16="http://schemas.microsoft.com/office/drawing/2014/main" id="{732AF61E-4786-F294-7292-2FDAC6FCF50C}"/>
              </a:ext>
            </a:extLst>
          </p:cNvPr>
          <p:cNvSpPr/>
          <p:nvPr/>
        </p:nvSpPr>
        <p:spPr>
          <a:xfrm>
            <a:off x="924340" y="1581356"/>
            <a:ext cx="1292086" cy="5367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Via Python</a:t>
            </a:r>
          </a:p>
        </p:txBody>
      </p:sp>
      <p:sp>
        <p:nvSpPr>
          <p:cNvPr id="5" name="Rechteck: abgerundete Ecken 4">
            <a:extLst>
              <a:ext uri="{FF2B5EF4-FFF2-40B4-BE49-F238E27FC236}">
                <a16:creationId xmlns:a16="http://schemas.microsoft.com/office/drawing/2014/main" id="{6EFDA688-2DE2-DCA8-BF8F-6B31E9CF153A}"/>
              </a:ext>
            </a:extLst>
          </p:cNvPr>
          <p:cNvSpPr/>
          <p:nvPr/>
        </p:nvSpPr>
        <p:spPr>
          <a:xfrm>
            <a:off x="5449957" y="2833685"/>
            <a:ext cx="1292086" cy="5367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Via Python</a:t>
            </a:r>
          </a:p>
        </p:txBody>
      </p:sp>
      <p:sp>
        <p:nvSpPr>
          <p:cNvPr id="7" name="Rechteck: abgerundete Ecken 6">
            <a:extLst>
              <a:ext uri="{FF2B5EF4-FFF2-40B4-BE49-F238E27FC236}">
                <a16:creationId xmlns:a16="http://schemas.microsoft.com/office/drawing/2014/main" id="{11937B80-3AED-FC62-2CA1-57879F63D6B2}"/>
              </a:ext>
            </a:extLst>
          </p:cNvPr>
          <p:cNvSpPr/>
          <p:nvPr/>
        </p:nvSpPr>
        <p:spPr>
          <a:xfrm>
            <a:off x="3829879" y="1044643"/>
            <a:ext cx="2083904" cy="5367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Filterung genauer beschreiben</a:t>
            </a:r>
          </a:p>
        </p:txBody>
      </p:sp>
      <p:sp>
        <p:nvSpPr>
          <p:cNvPr id="8" name="Rechteck: abgerundete Ecken 7">
            <a:extLst>
              <a:ext uri="{FF2B5EF4-FFF2-40B4-BE49-F238E27FC236}">
                <a16:creationId xmlns:a16="http://schemas.microsoft.com/office/drawing/2014/main" id="{C09A58C9-3BCF-1483-4FF9-0DBD463DA829}"/>
              </a:ext>
            </a:extLst>
          </p:cNvPr>
          <p:cNvSpPr/>
          <p:nvPr/>
        </p:nvSpPr>
        <p:spPr>
          <a:xfrm>
            <a:off x="9260658" y="1074460"/>
            <a:ext cx="2511287" cy="18343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Die ganzen Daten werden zusammengefasst -&gt; neue JSON; Es ist eine Teilmenge, das aufzeigen</a:t>
            </a:r>
          </a:p>
        </p:txBody>
      </p:sp>
      <p:sp>
        <p:nvSpPr>
          <p:cNvPr id="11" name="Rechteck: abgerundete Ecken 10">
            <a:extLst>
              <a:ext uri="{FF2B5EF4-FFF2-40B4-BE49-F238E27FC236}">
                <a16:creationId xmlns:a16="http://schemas.microsoft.com/office/drawing/2014/main" id="{D7C4012B-8BD3-AA3A-7F44-F889940E686C}"/>
              </a:ext>
            </a:extLst>
          </p:cNvPr>
          <p:cNvSpPr/>
          <p:nvPr/>
        </p:nvSpPr>
        <p:spPr>
          <a:xfrm>
            <a:off x="9757812" y="4069452"/>
            <a:ext cx="1423709" cy="5367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Wie groß?</a:t>
            </a:r>
            <a:br>
              <a:rPr lang="de-DE" dirty="0"/>
            </a:br>
            <a:r>
              <a:rPr lang="de-DE" dirty="0" err="1"/>
              <a:t>Gb</a:t>
            </a:r>
            <a:r>
              <a:rPr lang="de-DE" dirty="0"/>
              <a:t>? </a:t>
            </a:r>
            <a:r>
              <a:rPr lang="de-DE" dirty="0" err="1"/>
              <a:t>Rows</a:t>
            </a:r>
            <a:r>
              <a:rPr lang="de-DE" dirty="0"/>
              <a:t>?</a:t>
            </a:r>
          </a:p>
        </p:txBody>
      </p:sp>
    </p:spTree>
    <p:extLst>
      <p:ext uri="{BB962C8B-B14F-4D97-AF65-F5344CB8AC3E}">
        <p14:creationId xmlns:p14="http://schemas.microsoft.com/office/powerpoint/2010/main" val="80470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573A7F-E60E-2E65-2235-7F8DE24B718F}"/>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A91B4F5E-94C0-D60B-FEEA-A157077E55B0}"/>
              </a:ext>
            </a:extLst>
          </p:cNvPr>
          <p:cNvSpPr>
            <a:spLocks noGrp="1"/>
          </p:cNvSpPr>
          <p:nvPr>
            <p:ph idx="1"/>
          </p:nvPr>
        </p:nvSpPr>
        <p:spPr/>
        <p:txBody>
          <a:bodyPr/>
          <a:lstStyle/>
          <a:p>
            <a:pPr marL="0" indent="0">
              <a:buNone/>
            </a:pPr>
            <a:r>
              <a:rPr lang="de-DE" b="0" i="0" dirty="0">
                <a:solidFill>
                  <a:srgbClr val="000000"/>
                </a:solidFill>
                <a:effectLst/>
                <a:latin typeface="-apple-system"/>
              </a:rPr>
              <a:t>Besonderheiten oder Herausforderungen bei der Verarbeitung des Datensatzes</a:t>
            </a:r>
          </a:p>
          <a:p>
            <a:pPr marL="0" indent="0">
              <a:buNone/>
            </a:pPr>
            <a:r>
              <a:rPr lang="de-DE" dirty="0">
                <a:solidFill>
                  <a:srgbClr val="000000"/>
                </a:solidFill>
                <a:latin typeface="-apple-system"/>
              </a:rPr>
              <a:t>- Besonderheit: </a:t>
            </a:r>
            <a:r>
              <a:rPr lang="de-DE" dirty="0" err="1">
                <a:solidFill>
                  <a:srgbClr val="000000"/>
                </a:solidFill>
                <a:latin typeface="-apple-system"/>
              </a:rPr>
              <a:t>Stemming</a:t>
            </a:r>
            <a:r>
              <a:rPr lang="de-DE" dirty="0">
                <a:solidFill>
                  <a:srgbClr val="000000"/>
                </a:solidFill>
                <a:latin typeface="-apple-system"/>
              </a:rPr>
              <a:t> auf Englisch, etc.</a:t>
            </a:r>
            <a:endParaRPr lang="de-DE" b="0" i="0" dirty="0">
              <a:solidFill>
                <a:srgbClr val="000000"/>
              </a:solidFill>
              <a:effectLst/>
              <a:latin typeface="-apple-system"/>
            </a:endParaRPr>
          </a:p>
          <a:p>
            <a:endParaRPr lang="de-DE" dirty="0"/>
          </a:p>
        </p:txBody>
      </p:sp>
      <p:sp>
        <p:nvSpPr>
          <p:cNvPr id="4" name="Rechteck: abgerundete Ecken 3">
            <a:extLst>
              <a:ext uri="{FF2B5EF4-FFF2-40B4-BE49-F238E27FC236}">
                <a16:creationId xmlns:a16="http://schemas.microsoft.com/office/drawing/2014/main" id="{F5948564-3F16-3E25-5D86-916CEFD5C429}"/>
              </a:ext>
            </a:extLst>
          </p:cNvPr>
          <p:cNvSpPr/>
          <p:nvPr/>
        </p:nvSpPr>
        <p:spPr>
          <a:xfrm>
            <a:off x="5449957" y="3160643"/>
            <a:ext cx="1736034" cy="13813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Erste Datenanalyse</a:t>
            </a:r>
          </a:p>
          <a:p>
            <a:pPr algn="ctr"/>
            <a:endParaRPr lang="de-DE" dirty="0"/>
          </a:p>
          <a:p>
            <a:pPr algn="ctr"/>
            <a:r>
              <a:rPr lang="de-DE" dirty="0"/>
              <a:t>optional</a:t>
            </a:r>
          </a:p>
        </p:txBody>
      </p:sp>
    </p:spTree>
    <p:extLst>
      <p:ext uri="{BB962C8B-B14F-4D97-AF65-F5344CB8AC3E}">
        <p14:creationId xmlns:p14="http://schemas.microsoft.com/office/powerpoint/2010/main" val="566861365"/>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Breitbild</PresentationFormat>
  <Paragraphs>70</Paragraphs>
  <Slides>5</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vt:i4>
      </vt:variant>
    </vt:vector>
  </HeadingPairs>
  <TitlesOfParts>
    <vt:vector size="13" baseType="lpstr">
      <vt:lpstr>-apple-system</vt:lpstr>
      <vt:lpstr>Aptos</vt:lpstr>
      <vt:lpstr>Arial</vt:lpstr>
      <vt:lpstr>Bierstadt</vt:lpstr>
      <vt:lpstr>freight-sans-pro</vt:lpstr>
      <vt:lpstr>Lucida Grande</vt:lpstr>
      <vt:lpstr>Neue Haas Grotesk Text Pro</vt:lpstr>
      <vt:lpstr>GestaltVTI</vt:lpstr>
      <vt:lpstr>ORBIT</vt:lpstr>
      <vt:lpstr>Datensatz</vt:lpstr>
      <vt:lpstr>Datenshema</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Patryk Gadziomski</dc:creator>
  <cp:lastModifiedBy>Patryk Gadziomski</cp:lastModifiedBy>
  <cp:revision>49</cp:revision>
  <dcterms:created xsi:type="dcterms:W3CDTF">2025-05-01T20:24:05Z</dcterms:created>
  <dcterms:modified xsi:type="dcterms:W3CDTF">2025-05-13T06:17:44Z</dcterms:modified>
</cp:coreProperties>
</file>