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a0bd4b73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a0bd4b7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8aa3bd6c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8aa3bd6c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a0bd4b73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a0bd4b73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a0bd4b7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a0bd4b7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a0bd4b73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a0bd4b73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Dodać o tym że rozważano też “</a:t>
            </a:r>
            <a:r>
              <a:rPr lang="pl">
                <a:solidFill>
                  <a:srgbClr val="595959"/>
                </a:solidFill>
              </a:rPr>
              <a:t>traktowanie wektora kodowania pozycji jako części sieci, która też byłaby trenowana, ale wtedy uznano, że różnice są znikome”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praktyce z tego co wiem nie ma jakiegoś konsensusu co jest najlepsze, powstały jeszcze inne formy kodowania pozycji, też czasem używane są jednak wyuczalne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a0bd4b73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a0bd4b73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a0bd4b73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a0bd4b73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a0bd4b73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a0bd4b73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a0bd4b73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a0bd4b73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a0bd4b73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a0bd4b73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0bd4b7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0bd4b7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a0bd4b7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a0bd4b7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a0bd4b73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a0bd4b73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a0bd4b7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a0bd4b7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8aa3bd6c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8aa3bd6c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a0bd4b73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a0bd4b73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a0bd4b73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a0bd4b73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a0bd4b73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a0bd4b7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a0bd4b7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a0bd4b7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a0bd4b73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a0bd4b73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a0bd4b73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a0bd4b73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a0bd4b7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a0bd4b7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a0bd4b73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a0bd4b73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a0bd4b73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a0bd4b73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a0bd4b73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a0bd4b73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0bd4b73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0bd4b73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a0bd4b73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a0bd4b73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a0bd4b73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a0bd4b73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a0bd4b73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a0bd4b73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a0bd4b73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a0bd4b73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a0bd4b73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a0bd4b73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a0bd4b73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a0bd4b73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0bd4b7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a0bd4b7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a0bd4b73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a0bd4b73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a0bd4b73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a0bd4b73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a0bd4b733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a0bd4b733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a0bd4b733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a0bd4b73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a0bd4b7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a0bd4b7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a0bd4b7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a0bd4b7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a0bd4b7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a0bd4b7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a0bd4b7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a0bd4b7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a0bd4b73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a0bd4b7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s://commons.wikimedia.org/wiki/File:Sine_cosine_plot.svg" TargetMode="External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0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25.png"/><Relationship Id="rId7" Type="http://schemas.openxmlformats.org/officeDocument/2006/relationships/image" Target="../media/image38.png"/><Relationship Id="rId8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25.png"/><Relationship Id="rId5" Type="http://schemas.openxmlformats.org/officeDocument/2006/relationships/image" Target="../media/image38.png"/><Relationship Id="rId6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colah.github.io/posts/2015-08-Understanding-LSTMs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Relationship Id="rId4" Type="http://schemas.openxmlformats.org/officeDocument/2006/relationships/hyperlink" Target="https://huggingface.co/blog/large-language-model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jalammar.github.io/illustrated-transformer/" TargetMode="External"/><Relationship Id="rId4" Type="http://schemas.openxmlformats.org/officeDocument/2006/relationships/hyperlink" Target="https://colah.github.io/posts/2015-08-Understanding-LSTMs/" TargetMode="External"/><Relationship Id="rId5" Type="http://schemas.openxmlformats.org/officeDocument/2006/relationships/hyperlink" Target="https://arxiv.org/pdf/1706.03762.pdf" TargetMode="External"/><Relationship Id="rId6" Type="http://schemas.openxmlformats.org/officeDocument/2006/relationships/hyperlink" Target="https://huggingface.co/" TargetMode="External"/><Relationship Id="rId7" Type="http://schemas.openxmlformats.org/officeDocument/2006/relationships/hyperlink" Target="https://www.youtube.com/watch?v=rBCqOTEfxv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h.github.io/posts/2015-08-Understanding-LSTMs/" TargetMode="External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jalammar.github.io/illustrated-transformer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jalammar.github.io/illustrated-transformer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Wprowadzenie do transformerów i </a:t>
            </a:r>
            <a:r>
              <a:rPr lang="pl">
                <a:solidFill>
                  <a:srgbClr val="3537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🤗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Patryk Neubauer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373050" y="4125775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276" y="1032800"/>
            <a:ext cx="4727451" cy="307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99" y="847800"/>
            <a:ext cx="2927400" cy="422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99" y="847800"/>
            <a:ext cx="2927400" cy="42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/>
          <p:nvPr/>
        </p:nvSpPr>
        <p:spPr>
          <a:xfrm>
            <a:off x="3211898" y="3766981"/>
            <a:ext cx="2671675" cy="606819"/>
          </a:xfrm>
          <a:custGeom>
            <a:rect b="b" l="l" r="r" t="t"/>
            <a:pathLst>
              <a:path extrusionOk="0" h="40260" w="53878">
                <a:moveTo>
                  <a:pt x="0" y="0"/>
                </a:moveTo>
                <a:lnTo>
                  <a:pt x="53878" y="0"/>
                </a:lnTo>
                <a:lnTo>
                  <a:pt x="53878" y="40260"/>
                </a:lnTo>
                <a:lnTo>
                  <a:pt x="0" y="4026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input embedding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Zamiana (id) tokenów na wektory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Można użyć takich rozwiązań jak word2vec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 praktyce często jest to po prostu kolejna warstwa neuronowa biorąca udział w treningu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25" y="3335938"/>
            <a:ext cx="3743325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5"/>
          <p:cNvCxnSpPr/>
          <p:nvPr/>
        </p:nvCxnSpPr>
        <p:spPr>
          <a:xfrm flipH="1">
            <a:off x="4595250" y="3660100"/>
            <a:ext cx="8100" cy="22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5"/>
          <p:cNvCxnSpPr/>
          <p:nvPr/>
        </p:nvCxnSpPr>
        <p:spPr>
          <a:xfrm flipH="1">
            <a:off x="5916625" y="3660100"/>
            <a:ext cx="8100" cy="22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positional encoding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Brakuje informacji o kolejności słów, która była naturalnie wbudowana w RNN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Do embeddingu tokenów, zostaje dodany wektor oparty na funkcjach trygonometrycznych, który dodaje informację o pozycji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88" y="2147875"/>
            <a:ext cx="3705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4475800" y="2198025"/>
            <a:ext cx="4572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l" sz="1300">
                <a:solidFill>
                  <a:schemeClr val="dk2"/>
                </a:solidFill>
              </a:rPr>
              <a:t>pos - pozycja w tekście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l" sz="1300">
                <a:solidFill>
                  <a:schemeClr val="dk2"/>
                </a:solidFill>
              </a:rPr>
              <a:t>d - rozmiar embeddingu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l" sz="1300">
                <a:solidFill>
                  <a:schemeClr val="dk2"/>
                </a:solidFill>
              </a:rPr>
              <a:t>i - numer indeksu w embeddingu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50" y="2983125"/>
            <a:ext cx="2385424" cy="15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311700" y="4573400"/>
            <a:ext cx="3093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https://commons.wikimedia.org/wiki/File:Sine_cosine_plot.svg</a:t>
            </a:r>
            <a:endParaRPr sz="8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5674" y="2983125"/>
            <a:ext cx="2838474" cy="20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enkoder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99" y="847800"/>
            <a:ext cx="2927400" cy="42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/>
          <p:nvPr/>
        </p:nvSpPr>
        <p:spPr>
          <a:xfrm>
            <a:off x="3530125" y="2434825"/>
            <a:ext cx="999168" cy="1339450"/>
          </a:xfrm>
          <a:custGeom>
            <a:rect b="b" l="l" r="r" t="t"/>
            <a:pathLst>
              <a:path extrusionOk="0" h="40260" w="53878">
                <a:moveTo>
                  <a:pt x="0" y="0"/>
                </a:moveTo>
                <a:lnTo>
                  <a:pt x="53878" y="0"/>
                </a:lnTo>
                <a:lnTo>
                  <a:pt x="53878" y="40260"/>
                </a:lnTo>
                <a:lnTo>
                  <a:pt x="0" y="4026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enkoder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274" y="1432649"/>
            <a:ext cx="2057450" cy="28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enkoder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188" y="3094122"/>
            <a:ext cx="1433904" cy="90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038" y="1350162"/>
            <a:ext cx="1362183" cy="8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125" y="4020325"/>
            <a:ext cx="306111" cy="5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125" y="2563700"/>
            <a:ext cx="306111" cy="5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125" y="846025"/>
            <a:ext cx="306111" cy="5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1447" y="624076"/>
            <a:ext cx="3583428" cy="2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7125" y="2370638"/>
            <a:ext cx="3312100" cy="2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42603" y="4659200"/>
            <a:ext cx="3481134" cy="2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274" y="1432649"/>
            <a:ext cx="2057450" cy="28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/>
          <p:nvPr/>
        </p:nvSpPr>
        <p:spPr>
          <a:xfrm>
            <a:off x="4039025" y="3201575"/>
            <a:ext cx="1370522" cy="572699"/>
          </a:xfrm>
          <a:custGeom>
            <a:rect b="b" l="l" r="r" t="t"/>
            <a:pathLst>
              <a:path extrusionOk="0" h="40260" w="53878">
                <a:moveTo>
                  <a:pt x="0" y="0"/>
                </a:moveTo>
                <a:lnTo>
                  <a:pt x="53878" y="0"/>
                </a:lnTo>
                <a:lnTo>
                  <a:pt x="53878" y="40260"/>
                </a:lnTo>
                <a:lnTo>
                  <a:pt x="0" y="4026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atencja</a:t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3373050" y="4125775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875" y="1226025"/>
            <a:ext cx="3068250" cy="289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 na dziś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Prezentacja transformerów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Przedstawienie HuggingFace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Notebooki z: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HF w praktyce, od podstaw do treningu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Przykłady głównych zastosowań transformerów w NLP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HF Accelerate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atencja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5235300" y="4162775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200" y="1359525"/>
            <a:ext cx="4796105" cy="28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 “Attention is All You need”: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embedding = 512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d</a:t>
            </a:r>
            <a:r>
              <a:rPr baseline="-25000" lang="pl"/>
              <a:t>k</a:t>
            </a:r>
            <a:r>
              <a:rPr lang="pl"/>
              <a:t> = 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Query ~ przerabiane słowo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Key ~ klucze słów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Value ~ wartość kluczy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atencja</a:t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3373050" y="4666025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155" y="1017725"/>
            <a:ext cx="3497683" cy="36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atencja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3373050" y="4835700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488" y="901325"/>
            <a:ext cx="4237024" cy="393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2555625" y="2668500"/>
            <a:ext cx="3934200" cy="21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3651250" y="901325"/>
            <a:ext cx="202500" cy="21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4819450" y="901325"/>
            <a:ext cx="202500" cy="21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3786750" y="837125"/>
            <a:ext cx="1679100" cy="18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atencja</a:t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3373050" y="4835700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488" y="901325"/>
            <a:ext cx="4237024" cy="393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/>
          <p:nvPr/>
        </p:nvSpPr>
        <p:spPr>
          <a:xfrm>
            <a:off x="4989525" y="4406975"/>
            <a:ext cx="31128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atencja</a:t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3373050" y="4125775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63" y="1606775"/>
            <a:ext cx="81438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atencja</a:t>
            </a:r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4956800" y="4162775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700" y="1255900"/>
            <a:ext cx="4796105" cy="28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950" y="2009825"/>
            <a:ext cx="15430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3525" y="2921050"/>
            <a:ext cx="159450" cy="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4980" y="2921050"/>
            <a:ext cx="1238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0805" y="2940100"/>
            <a:ext cx="104775" cy="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atencja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3373050" y="4835700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152475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Multi-head</a:t>
            </a:r>
            <a:r>
              <a:rPr lang="pl"/>
              <a:t> attention</a:t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438" y="1574587"/>
            <a:ext cx="4241376" cy="26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661" y="4248399"/>
            <a:ext cx="438450" cy="4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888" y="4206224"/>
            <a:ext cx="574649" cy="4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/>
        </p:nvSpPr>
        <p:spPr>
          <a:xfrm>
            <a:off x="6314363" y="290107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…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/>
        </p:nvSpPr>
        <p:spPr>
          <a:xfrm>
            <a:off x="3373050" y="4835700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650" y="0"/>
            <a:ext cx="3271094" cy="156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6800" y="1521775"/>
            <a:ext cx="5990399" cy="33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/>
        </p:nvSpPr>
        <p:spPr>
          <a:xfrm>
            <a:off x="3373050" y="4835700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50" y="306300"/>
            <a:ext cx="8092503" cy="45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residuals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5730163" y="4720600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1152475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674" y="1565999"/>
            <a:ext cx="2057450" cy="28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3299" y="1267475"/>
            <a:ext cx="3691626" cy="345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41"/>
          <p:cNvCxnSpPr>
            <a:stCxn id="281" idx="3"/>
            <a:endCxn id="282" idx="1"/>
          </p:cNvCxnSpPr>
          <p:nvPr/>
        </p:nvCxnSpPr>
        <p:spPr>
          <a:xfrm>
            <a:off x="3225124" y="2994024"/>
            <a:ext cx="18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 prezentacji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Geneza transformerów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Architektura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Czym jest i jak działa atencja?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Embedding i kodowanie pozycji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</a:t>
            </a:r>
            <a:r>
              <a:rPr lang="pl"/>
              <a:t>odzaje modeli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dekoder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99" y="847800"/>
            <a:ext cx="2927400" cy="42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/>
          <p:nvPr/>
        </p:nvSpPr>
        <p:spPr>
          <a:xfrm>
            <a:off x="4572000" y="1805775"/>
            <a:ext cx="963743" cy="1983409"/>
          </a:xfrm>
          <a:custGeom>
            <a:rect b="b" l="l" r="r" t="t"/>
            <a:pathLst>
              <a:path extrusionOk="0" h="40260" w="53878">
                <a:moveTo>
                  <a:pt x="0" y="0"/>
                </a:moveTo>
                <a:lnTo>
                  <a:pt x="53878" y="0"/>
                </a:lnTo>
                <a:lnTo>
                  <a:pt x="53878" y="40260"/>
                </a:lnTo>
                <a:lnTo>
                  <a:pt x="0" y="4026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dekoder</a:t>
            </a:r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13" y="1017713"/>
            <a:ext cx="475297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250" y="4343500"/>
            <a:ext cx="159450" cy="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705" y="4343500"/>
            <a:ext cx="1238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530" y="4362550"/>
            <a:ext cx="10477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125" y="4343500"/>
            <a:ext cx="159450" cy="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580" y="4343500"/>
            <a:ext cx="1238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2405" y="4362550"/>
            <a:ext cx="10477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865" y="3006248"/>
            <a:ext cx="123825" cy="13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918" y="3005350"/>
            <a:ext cx="1238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2455" y="3024400"/>
            <a:ext cx="104775" cy="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dekoder</a:t>
            </a:r>
            <a:endParaRPr/>
          </a:p>
        </p:txBody>
      </p:sp>
      <p:sp>
        <p:nvSpPr>
          <p:cNvPr id="312" name="Google Shape;312;p44"/>
          <p:cNvSpPr txBox="1"/>
          <p:nvPr/>
        </p:nvSpPr>
        <p:spPr>
          <a:xfrm>
            <a:off x="3373050" y="4835700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514" y="1146838"/>
            <a:ext cx="6264976" cy="35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"/>
              <a:t>Transformer - dekoder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Masked </a:t>
            </a:r>
            <a:r>
              <a:rPr lang="pl"/>
              <a:t>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 uwagę brane tylko wcześniejsze słowa</a:t>
            </a:r>
            <a:endParaRPr/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25" y="1987225"/>
            <a:ext cx="3068250" cy="289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150" y="2098775"/>
            <a:ext cx="2881149" cy="2788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45"/>
          <p:cNvCxnSpPr/>
          <p:nvPr/>
        </p:nvCxnSpPr>
        <p:spPr>
          <a:xfrm>
            <a:off x="3828075" y="3495500"/>
            <a:ext cx="17514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dekoder</a:t>
            </a:r>
            <a:endParaRPr/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99" y="847800"/>
            <a:ext cx="2927400" cy="42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6"/>
          <p:cNvSpPr/>
          <p:nvPr/>
        </p:nvSpPr>
        <p:spPr>
          <a:xfrm>
            <a:off x="4572000" y="1017722"/>
            <a:ext cx="823121" cy="773294"/>
          </a:xfrm>
          <a:custGeom>
            <a:rect b="b" l="l" r="r" t="t"/>
            <a:pathLst>
              <a:path extrusionOk="0" h="40260" w="53878">
                <a:moveTo>
                  <a:pt x="0" y="0"/>
                </a:moveTo>
                <a:lnTo>
                  <a:pt x="53878" y="0"/>
                </a:lnTo>
                <a:lnTo>
                  <a:pt x="53878" y="40260"/>
                </a:lnTo>
                <a:lnTo>
                  <a:pt x="0" y="4026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dekoder</a:t>
            </a:r>
            <a:endParaRPr/>
          </a:p>
        </p:txBody>
      </p:sp>
      <p:sp>
        <p:nvSpPr>
          <p:cNvPr id="337" name="Google Shape;337;p47"/>
          <p:cNvSpPr txBox="1"/>
          <p:nvPr/>
        </p:nvSpPr>
        <p:spPr>
          <a:xfrm>
            <a:off x="3373050" y="4835700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311700" y="1152475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647" y="1085163"/>
            <a:ext cx="5706705" cy="368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</a:t>
            </a:r>
            <a:endParaRPr/>
          </a:p>
        </p:txBody>
      </p:sp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99" y="847800"/>
            <a:ext cx="2927400" cy="422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Rodzaje modeli</a:t>
            </a:r>
            <a:endParaRPr/>
          </a:p>
        </p:txBody>
      </p:sp>
      <p:sp>
        <p:nvSpPr>
          <p:cNvPr id="352" name="Google Shape;35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Sam enkoder - encoder only - auto-encoding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Sam dekoder - decoder only - auto-regressive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Enkoder i dekoder - encoder-decoder - sequence-to-sequence models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modele z samym enkoderem</a:t>
            </a:r>
            <a:endParaRPr/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Dwukierunkowa atencja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Uzyskują reprezentację, biorącą pod uwagę cały tekst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Trening przez przewidywanie </a:t>
            </a:r>
            <a:r>
              <a:rPr lang="pl"/>
              <a:t>zamaskowanego </a:t>
            </a:r>
            <a:r>
              <a:rPr lang="pl"/>
              <a:t>słowa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Zadania takie jak klasyfikacja, NER, itp.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Modele takie jak ELECTRA, BERT i jego odmiany</a:t>
            </a:r>
            <a:endParaRPr/>
          </a:p>
        </p:txBody>
      </p:sp>
      <p:pic>
        <p:nvPicPr>
          <p:cNvPr id="359" name="Google Shape;3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925" y="1522875"/>
            <a:ext cx="2402375" cy="26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modele z samym dekoderem</a:t>
            </a:r>
            <a:endParaRPr/>
          </a:p>
        </p:txBody>
      </p:sp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Jednokierunkowa </a:t>
            </a:r>
            <a:r>
              <a:rPr lang="pl"/>
              <a:t>atencja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Trening przez przewidywanie następnego słowa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Zadania związane z generacją tekstu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Modele takie jak CTRL, GPT-X</a:t>
            </a:r>
            <a:endParaRPr/>
          </a:p>
        </p:txBody>
      </p:sp>
      <p:pic>
        <p:nvPicPr>
          <p:cNvPr id="366" name="Google Shape;36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974" y="1921425"/>
            <a:ext cx="1453925" cy="3077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51"/>
          <p:cNvCxnSpPr/>
          <p:nvPr/>
        </p:nvCxnSpPr>
        <p:spPr>
          <a:xfrm flipH="1" rot="10800000">
            <a:off x="4818325" y="3591675"/>
            <a:ext cx="997800" cy="45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51"/>
          <p:cNvCxnSpPr/>
          <p:nvPr/>
        </p:nvCxnSpPr>
        <p:spPr>
          <a:xfrm rot="10800000">
            <a:off x="4818325" y="3591625"/>
            <a:ext cx="968100" cy="48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51"/>
          <p:cNvCxnSpPr/>
          <p:nvPr/>
        </p:nvCxnSpPr>
        <p:spPr>
          <a:xfrm>
            <a:off x="6252025" y="3857625"/>
            <a:ext cx="1108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0" name="Google Shape;37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9649" y="2281829"/>
            <a:ext cx="1412650" cy="2717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sekwencji, sieci rekurencyjne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650" y="3143400"/>
            <a:ext cx="4529653" cy="16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402825" y="4835700"/>
            <a:ext cx="432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 u="sng">
                <a:solidFill>
                  <a:schemeClr val="hlink"/>
                </a:solidFill>
                <a:hlinkClick r:id="rId4"/>
              </a:rPr>
              <a:t>https://colah.github.io/posts/2015-08-Understanding-LSTMs/</a:t>
            </a:r>
            <a:endParaRPr sz="8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Naturalny mechanizm przetwarzania sekwencji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Problem znikających/eksplodujących gradientów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Brak możliwości zrównoleglenia treningu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Problematyczny transfer learning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 - modele enkoderem i dekoderem</a:t>
            </a:r>
            <a:endParaRPr/>
          </a:p>
        </p:txBody>
      </p:sp>
      <p:sp>
        <p:nvSpPr>
          <p:cNvPr id="376" name="Google Shape;37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Trening może być taki sam jak przy enkoderach czy dekoderach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Maskowane też mogą być całe fragmenty tekstu zamiast pojedynczych tokenów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Zadania związane z generacją tekstu, zależnego od wejścia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Modele takie jak T5, BART i jego odmiany</a:t>
            </a:r>
            <a:endParaRPr sz="1700"/>
          </a:p>
        </p:txBody>
      </p:sp>
      <p:pic>
        <p:nvPicPr>
          <p:cNvPr id="377" name="Google Shape;3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200" y="1891850"/>
            <a:ext cx="2163525" cy="3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Rozwój transformerów</a:t>
            </a:r>
            <a:endParaRPr/>
          </a:p>
        </p:txBody>
      </p:sp>
      <p:sp>
        <p:nvSpPr>
          <p:cNvPr id="383" name="Google Shape;38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Dzięki temu w jaki sposób można trenować te modele, aby uzyskały (statystyczne) zrozumienie języka, każdy tekst może być danymi do treningu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Brak potrzeby oznaczeń (self-supervised), oznacza że praktycznie wszystko w internecie może być danymi do treningu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Największe efekty przynosi ciągłe powiększanie modeli i zbiorów</a:t>
            </a:r>
            <a:endParaRPr sz="1600"/>
          </a:p>
        </p:txBody>
      </p:sp>
      <p:pic>
        <p:nvPicPr>
          <p:cNvPr id="384" name="Google Shape;38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280" y="2646925"/>
            <a:ext cx="3621431" cy="233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3"/>
          <p:cNvSpPr txBox="1"/>
          <p:nvPr/>
        </p:nvSpPr>
        <p:spPr>
          <a:xfrm>
            <a:off x="3331638" y="4835700"/>
            <a:ext cx="248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 u="sng">
                <a:solidFill>
                  <a:schemeClr val="hlink"/>
                </a:solidFill>
                <a:hlinkClick r:id="rId4"/>
              </a:rPr>
              <a:t>https://huggingface.co/blog/large-language-models</a:t>
            </a:r>
            <a:endParaRPr sz="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Bibliografia</a:t>
            </a:r>
            <a:endParaRPr/>
          </a:p>
        </p:txBody>
      </p:sp>
      <p:sp>
        <p:nvSpPr>
          <p:cNvPr id="391" name="Google Shape;39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Jay Alammar, The Illustrated Transformer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http://jalammar.github.io/illustrated-transformer/</a:t>
            </a:r>
            <a:endParaRPr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LSTM/RNN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https://colah.github.io/posts/2015-08-Understanding-LSTMs/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Attention is All You Need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https://arxiv.org/pdf/1706.03762.pdf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HuggingFace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https://huggingface.co/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Łukasz Kaiser, Attentional Neural Network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https://www.youtube.com/watch?v=rBCqOTEfxvg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type="title"/>
          </p:nvPr>
        </p:nvSpPr>
        <p:spPr>
          <a:xfrm>
            <a:off x="3774450" y="2285400"/>
            <a:ext cx="159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Pytania?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LSTM - Long Short Term Memory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381900" y="4835700"/>
            <a:ext cx="432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https://colah.github.io/posts/2015-08-Understanding-LSTMs/</a:t>
            </a:r>
            <a:endParaRPr sz="8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775" y="3130088"/>
            <a:ext cx="4571526" cy="17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Rozwiązały p</a:t>
            </a:r>
            <a:r>
              <a:rPr lang="pl"/>
              <a:t>roblem znikających/eksplodujących gradientów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Osiągały lepsze rezultaty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Nadal brak możliwości zrównoleglenia treningu i problematyczny transfer 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Attention is all you need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Publikacja z 2017 roku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Skupia</a:t>
            </a:r>
            <a:r>
              <a:rPr lang="pl"/>
              <a:t> się na problemie tłumaczenia maszynowego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Przedstawiła architekturę transformer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050" y="2369050"/>
            <a:ext cx="4531125" cy="27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99" y="847800"/>
            <a:ext cx="2927400" cy="422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00" y="1818138"/>
            <a:ext cx="7992774" cy="20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373050" y="3729975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https://jalammar.github.io/illustrated-transformer/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373050" y="4145500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https://jalammar.github.io/illustrated-transformer/</a:t>
            </a:r>
            <a:endParaRPr sz="8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963" y="998000"/>
            <a:ext cx="5020074" cy="31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