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notesSlides/notesSlide18.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4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43.xml" ContentType="application/vnd.openxmlformats-officedocument.presentationml.notesSlide+xml"/>
  <Override PartName="/ppt/notesSlides/notesSlide4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3" r:id="rId1"/>
    <p:sldMasterId id="2147483802" r:id="rId2"/>
  </p:sldMasterIdLst>
  <p:notesMasterIdLst>
    <p:notesMasterId r:id="rId60"/>
  </p:notesMasterIdLst>
  <p:sldIdLst>
    <p:sldId id="257" r:id="rId3"/>
    <p:sldId id="259" r:id="rId4"/>
    <p:sldId id="302" r:id="rId5"/>
    <p:sldId id="303" r:id="rId6"/>
    <p:sldId id="260" r:id="rId7"/>
    <p:sldId id="299" r:id="rId8"/>
    <p:sldId id="266" r:id="rId9"/>
    <p:sldId id="267" r:id="rId10"/>
    <p:sldId id="269" r:id="rId11"/>
    <p:sldId id="270" r:id="rId12"/>
    <p:sldId id="264" r:id="rId13"/>
    <p:sldId id="271" r:id="rId14"/>
    <p:sldId id="272" r:id="rId15"/>
    <p:sldId id="278" r:id="rId16"/>
    <p:sldId id="275" r:id="rId17"/>
    <p:sldId id="307" r:id="rId18"/>
    <p:sldId id="300" r:id="rId19"/>
    <p:sldId id="280" r:id="rId20"/>
    <p:sldId id="337" r:id="rId21"/>
    <p:sldId id="308" r:id="rId22"/>
    <p:sldId id="330" r:id="rId23"/>
    <p:sldId id="276" r:id="rId24"/>
    <p:sldId id="282" r:id="rId25"/>
    <p:sldId id="283" r:id="rId26"/>
    <p:sldId id="273" r:id="rId27"/>
    <p:sldId id="274" r:id="rId28"/>
    <p:sldId id="285" r:id="rId29"/>
    <p:sldId id="309" r:id="rId30"/>
    <p:sldId id="287" r:id="rId31"/>
    <p:sldId id="290" r:id="rId32"/>
    <p:sldId id="291" r:id="rId33"/>
    <p:sldId id="327" r:id="rId34"/>
    <p:sldId id="293" r:id="rId35"/>
    <p:sldId id="333" r:id="rId36"/>
    <p:sldId id="334" r:id="rId37"/>
    <p:sldId id="301" r:id="rId38"/>
    <p:sldId id="294" r:id="rId39"/>
    <p:sldId id="292" r:id="rId40"/>
    <p:sldId id="297" r:id="rId41"/>
    <p:sldId id="298" r:id="rId42"/>
    <p:sldId id="305" r:id="rId43"/>
    <p:sldId id="310" r:id="rId44"/>
    <p:sldId id="325" r:id="rId45"/>
    <p:sldId id="326" r:id="rId46"/>
    <p:sldId id="311" r:id="rId47"/>
    <p:sldId id="320" r:id="rId48"/>
    <p:sldId id="321" r:id="rId49"/>
    <p:sldId id="322" r:id="rId50"/>
    <p:sldId id="323" r:id="rId51"/>
    <p:sldId id="324" r:id="rId52"/>
    <p:sldId id="328" r:id="rId53"/>
    <p:sldId id="331" r:id="rId54"/>
    <p:sldId id="281" r:id="rId55"/>
    <p:sldId id="332" r:id="rId56"/>
    <p:sldId id="335" r:id="rId57"/>
    <p:sldId id="336" r:id="rId58"/>
    <p:sldId id="338" r:id="rId5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60" autoAdjust="0"/>
    <p:restoredTop sz="57908" autoAdjust="0"/>
  </p:normalViewPr>
  <p:slideViewPr>
    <p:cSldViewPr snapToGrid="0">
      <p:cViewPr varScale="1">
        <p:scale>
          <a:sx n="66" d="100"/>
          <a:sy n="66" d="100"/>
        </p:scale>
        <p:origin x="19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customXml" Target="../customXml/item2.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customXml" Target="../customXml/item3.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77A4CF-4AD9-4AF1-B234-2AF1919CA8E1}" type="datetimeFigureOut">
              <a:rPr lang="de-DE" smtClean="0"/>
              <a:t>09.06.2021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796BC6-5293-4E95-A62A-B78BD2DEFABC}" type="slidenum">
              <a:rPr lang="de-DE" smtClean="0"/>
              <a:t>‹Nr.›</a:t>
            </a:fld>
            <a:endParaRPr lang="de-DE"/>
          </a:p>
        </p:txBody>
      </p:sp>
    </p:spTree>
    <p:extLst>
      <p:ext uri="{BB962C8B-B14F-4D97-AF65-F5344CB8AC3E}">
        <p14:creationId xmlns:p14="http://schemas.microsoft.com/office/powerpoint/2010/main" val="4166064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A796BC6-5293-4E95-A62A-B78BD2DEFABC}" type="slidenum">
              <a:rPr lang="de-DE" smtClean="0"/>
              <a:t>1</a:t>
            </a:fld>
            <a:endParaRPr lang="de-DE"/>
          </a:p>
        </p:txBody>
      </p:sp>
    </p:spTree>
    <p:extLst>
      <p:ext uri="{BB962C8B-B14F-4D97-AF65-F5344CB8AC3E}">
        <p14:creationId xmlns:p14="http://schemas.microsoft.com/office/powerpoint/2010/main" val="2943317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AutoNum type="arabicParenR"/>
            </a:pPr>
            <a:r>
              <a:rPr lang="de-DE" baseline="0" dirty="0"/>
              <a:t>Stack-Overflow</a:t>
            </a:r>
          </a:p>
          <a:p>
            <a:pPr marL="228600" indent="-228600">
              <a:buAutoNum type="arabicParenR"/>
            </a:pPr>
            <a:r>
              <a:rPr lang="de-DE" baseline="0"/>
              <a:t>Nichts!</a:t>
            </a:r>
            <a:endParaRPr lang="de-DE" baseline="0" dirty="0"/>
          </a:p>
          <a:p>
            <a:pPr marL="228600" indent="-228600">
              <a:buAutoNum type="arabicParenR"/>
            </a:pPr>
            <a:r>
              <a:rPr lang="de-DE" baseline="0" dirty="0"/>
              <a:t>Anmalen -&gt; 2 stück</a:t>
            </a:r>
          </a:p>
          <a:p>
            <a:pPr marL="228600" indent="-228600">
              <a:buAutoNum type="arabicParenR"/>
            </a:pPr>
            <a:r>
              <a:rPr lang="de-DE" baseline="0" dirty="0"/>
              <a:t>Anmalen -&gt; Speichermäßig irrelevant</a:t>
            </a:r>
          </a:p>
        </p:txBody>
      </p:sp>
      <p:sp>
        <p:nvSpPr>
          <p:cNvPr id="4" name="Foliennummernplatzhalter 3"/>
          <p:cNvSpPr>
            <a:spLocks noGrp="1"/>
          </p:cNvSpPr>
          <p:nvPr>
            <p:ph type="sldNum" sz="quarter" idx="10"/>
          </p:nvPr>
        </p:nvSpPr>
        <p:spPr/>
        <p:txBody>
          <a:bodyPr/>
          <a:lstStyle/>
          <a:p>
            <a:fld id="{6A796BC6-5293-4E95-A62A-B78BD2DEFABC}" type="slidenum">
              <a:rPr lang="de-DE" smtClean="0"/>
              <a:t>10</a:t>
            </a:fld>
            <a:endParaRPr lang="de-DE"/>
          </a:p>
        </p:txBody>
      </p:sp>
    </p:spTree>
    <p:extLst>
      <p:ext uri="{BB962C8B-B14F-4D97-AF65-F5344CB8AC3E}">
        <p14:creationId xmlns:p14="http://schemas.microsoft.com/office/powerpoint/2010/main" val="2973828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Dt.: Halde, und so arbeitet es auch</a:t>
            </a:r>
          </a:p>
          <a:p>
            <a:r>
              <a:rPr lang="de-DE" dirty="0"/>
              <a:t>3 Was ist ein Thread? Für die,</a:t>
            </a:r>
            <a:r>
              <a:rPr lang="de-DE" baseline="0" dirty="0"/>
              <a:t> die nicht wissen, was ein Thread ist: In paralleler Programmierung ein weiterer „Prozess“, der innerhalb eines Programms läuft</a:t>
            </a:r>
          </a:p>
          <a:p>
            <a:r>
              <a:rPr lang="de-DE" baseline="0" dirty="0"/>
              <a:t>4 Funktioniert ähnlich wie ne Festplatte – Speicher wird angefragt, verteilt und wieder freigegeben. Werden viele kleine Blöcke angefragt und nur jeder zweite wieder freigegeben, ist der Heap fragmentiert</a:t>
            </a:r>
          </a:p>
        </p:txBody>
      </p:sp>
      <p:sp>
        <p:nvSpPr>
          <p:cNvPr id="4" name="Foliennummernplatzhalter 3"/>
          <p:cNvSpPr>
            <a:spLocks noGrp="1"/>
          </p:cNvSpPr>
          <p:nvPr>
            <p:ph type="sldNum" sz="quarter" idx="10"/>
          </p:nvPr>
        </p:nvSpPr>
        <p:spPr/>
        <p:txBody>
          <a:bodyPr/>
          <a:lstStyle/>
          <a:p>
            <a:fld id="{6A796BC6-5293-4E95-A62A-B78BD2DEFABC}" type="slidenum">
              <a:rPr lang="de-DE" smtClean="0"/>
              <a:t>11</a:t>
            </a:fld>
            <a:endParaRPr lang="de-DE"/>
          </a:p>
        </p:txBody>
      </p:sp>
    </p:spTree>
    <p:extLst>
      <p:ext uri="{BB962C8B-B14F-4D97-AF65-F5344CB8AC3E}">
        <p14:creationId xmlns:p14="http://schemas.microsoft.com/office/powerpoint/2010/main" val="1102094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a:t>Ende: Wann interessiert mich das ganze? Beim Anlegen neuer Variablen</a:t>
            </a:r>
          </a:p>
          <a:p>
            <a:r>
              <a:rPr lang="de-DE" baseline="0" dirty="0"/>
              <a:t>	primär beim Anlegen von neuen Objekten</a:t>
            </a:r>
          </a:p>
          <a:p>
            <a:r>
              <a:rPr lang="de-DE" baseline="0" dirty="0"/>
              <a:t>	theoretisch kann aber alles als Pointer initialisiert werden</a:t>
            </a:r>
          </a:p>
          <a:p>
            <a:endParaRPr lang="de-DE" baseline="0" dirty="0"/>
          </a:p>
          <a:p>
            <a:r>
              <a:rPr lang="de-DE" baseline="0" dirty="0"/>
              <a:t>Und wegen potentiellen Memory-Leaks auch bei jeder Operation, die Variablen auf dem Heap bearbeitet/löscht, beim Aufräumen von Objekten &amp; beim Verlassen von Funktionen</a:t>
            </a:r>
          </a:p>
          <a:p>
            <a:endParaRPr lang="de-DE" baseline="0" dirty="0"/>
          </a:p>
          <a:p>
            <a:r>
              <a:rPr lang="de-DE" baseline="0" dirty="0">
                <a:sym typeface="Wingdings" panose="05000000000000000000" pitchFamily="2" charset="2"/>
              </a:rPr>
              <a:t> Lass uns Code angucken</a:t>
            </a:r>
            <a:endParaRPr lang="de-DE" baseline="0" dirty="0"/>
          </a:p>
        </p:txBody>
      </p:sp>
      <p:sp>
        <p:nvSpPr>
          <p:cNvPr id="4" name="Foliennummernplatzhalter 3"/>
          <p:cNvSpPr>
            <a:spLocks noGrp="1"/>
          </p:cNvSpPr>
          <p:nvPr>
            <p:ph type="sldNum" sz="quarter" idx="10"/>
          </p:nvPr>
        </p:nvSpPr>
        <p:spPr/>
        <p:txBody>
          <a:bodyPr/>
          <a:lstStyle/>
          <a:p>
            <a:fld id="{6A796BC6-5293-4E95-A62A-B78BD2DEFABC}" type="slidenum">
              <a:rPr lang="de-DE" smtClean="0"/>
              <a:t>12</a:t>
            </a:fld>
            <a:endParaRPr lang="de-DE"/>
          </a:p>
        </p:txBody>
      </p:sp>
    </p:spTree>
    <p:extLst>
      <p:ext uri="{BB962C8B-B14F-4D97-AF65-F5344CB8AC3E}">
        <p14:creationId xmlns:p14="http://schemas.microsoft.com/office/powerpoint/2010/main" val="2340958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a:t>Beschreiben lassen, was auf dem </a:t>
            </a:r>
            <a:r>
              <a:rPr lang="de-DE" baseline="0" dirty="0" err="1"/>
              <a:t>bild</a:t>
            </a:r>
            <a:r>
              <a:rPr lang="de-DE" baseline="0" dirty="0"/>
              <a:t> zu sehen ist</a:t>
            </a:r>
          </a:p>
          <a:p>
            <a:r>
              <a:rPr lang="de-DE" baseline="0" dirty="0"/>
              <a:t>Das bedeutet was?</a:t>
            </a:r>
          </a:p>
          <a:p>
            <a:r>
              <a:rPr lang="de-DE" baseline="0" dirty="0"/>
              <a:t> a) wie habt ihr bisher die meisten variablen angelegt? Wie habt ihr bisher die meisten Objekte angelegt?</a:t>
            </a:r>
          </a:p>
          <a:p>
            <a:r>
              <a:rPr lang="de-DE" baseline="0" dirty="0"/>
              <a:t> b) was hat das für ne </a:t>
            </a:r>
            <a:r>
              <a:rPr lang="de-DE" baseline="0" dirty="0" err="1"/>
              <a:t>bedeutung</a:t>
            </a:r>
            <a:r>
              <a:rPr lang="de-DE" baseline="0" dirty="0"/>
              <a:t>?</a:t>
            </a:r>
          </a:p>
        </p:txBody>
      </p:sp>
      <p:sp>
        <p:nvSpPr>
          <p:cNvPr id="4" name="Foliennummernplatzhalter 3"/>
          <p:cNvSpPr>
            <a:spLocks noGrp="1"/>
          </p:cNvSpPr>
          <p:nvPr>
            <p:ph type="sldNum" sz="quarter" idx="10"/>
          </p:nvPr>
        </p:nvSpPr>
        <p:spPr/>
        <p:txBody>
          <a:bodyPr/>
          <a:lstStyle/>
          <a:p>
            <a:fld id="{6A796BC6-5293-4E95-A62A-B78BD2DEFABC}" type="slidenum">
              <a:rPr lang="de-DE" smtClean="0"/>
              <a:t>13</a:t>
            </a:fld>
            <a:endParaRPr lang="de-DE"/>
          </a:p>
        </p:txBody>
      </p:sp>
    </p:spTree>
    <p:extLst>
      <p:ext uri="{BB962C8B-B14F-4D97-AF65-F5344CB8AC3E}">
        <p14:creationId xmlns:p14="http://schemas.microsoft.com/office/powerpoint/2010/main" val="2575643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baseline="0" dirty="0"/>
          </a:p>
        </p:txBody>
      </p:sp>
      <p:sp>
        <p:nvSpPr>
          <p:cNvPr id="4" name="Foliennummernplatzhalter 3"/>
          <p:cNvSpPr>
            <a:spLocks noGrp="1"/>
          </p:cNvSpPr>
          <p:nvPr>
            <p:ph type="sldNum" sz="quarter" idx="10"/>
          </p:nvPr>
        </p:nvSpPr>
        <p:spPr/>
        <p:txBody>
          <a:bodyPr/>
          <a:lstStyle/>
          <a:p>
            <a:fld id="{6A796BC6-5293-4E95-A62A-B78BD2DEFABC}" type="slidenum">
              <a:rPr lang="de-DE" smtClean="0"/>
              <a:t>14</a:t>
            </a:fld>
            <a:endParaRPr lang="de-DE"/>
          </a:p>
        </p:txBody>
      </p:sp>
    </p:spTree>
    <p:extLst>
      <p:ext uri="{BB962C8B-B14F-4D97-AF65-F5344CB8AC3E}">
        <p14:creationId xmlns:p14="http://schemas.microsoft.com/office/powerpoint/2010/main" val="5563710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a:t>3) </a:t>
            </a:r>
            <a:r>
              <a:rPr lang="de-DE" baseline="0" dirty="0" err="1"/>
              <a:t>byValue</a:t>
            </a:r>
            <a:r>
              <a:rPr lang="de-DE" baseline="0" dirty="0"/>
              <a:t> erklären, Ändert die Funktion etwas an dem Objekt, so ändert sie es nur in dem Objekt innerhalb der Funktion, nicht in dem oben erstellten Objekt</a:t>
            </a:r>
          </a:p>
        </p:txBody>
      </p:sp>
      <p:sp>
        <p:nvSpPr>
          <p:cNvPr id="4" name="Foliennummernplatzhalter 3"/>
          <p:cNvSpPr>
            <a:spLocks noGrp="1"/>
          </p:cNvSpPr>
          <p:nvPr>
            <p:ph type="sldNum" sz="quarter" idx="10"/>
          </p:nvPr>
        </p:nvSpPr>
        <p:spPr/>
        <p:txBody>
          <a:bodyPr/>
          <a:lstStyle/>
          <a:p>
            <a:fld id="{6A796BC6-5293-4E95-A62A-B78BD2DEFABC}" type="slidenum">
              <a:rPr lang="de-DE" smtClean="0"/>
              <a:t>15</a:t>
            </a:fld>
            <a:endParaRPr lang="de-DE"/>
          </a:p>
        </p:txBody>
      </p:sp>
    </p:spTree>
    <p:extLst>
      <p:ext uri="{BB962C8B-B14F-4D97-AF65-F5344CB8AC3E}">
        <p14:creationId xmlns:p14="http://schemas.microsoft.com/office/powerpoint/2010/main" val="3346115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a:t>Linke Seite: </a:t>
            </a:r>
            <a:r>
              <a:rPr lang="de-DE" baseline="0" dirty="0" err="1"/>
              <a:t>doSomething</a:t>
            </a:r>
            <a:r>
              <a:rPr lang="de-DE" baseline="0" dirty="0"/>
              <a:t> benötigt ein Objekt vom Typ „Class“ als Parameter (Oder natürlich auch ein Kind dieser Klasse)</a:t>
            </a:r>
          </a:p>
          <a:p>
            <a:r>
              <a:rPr lang="de-DE" baseline="0" dirty="0" err="1"/>
              <a:t>doSomethingElse</a:t>
            </a:r>
            <a:r>
              <a:rPr lang="de-DE" baseline="0" dirty="0"/>
              <a:t> benötigt einen Pointer auf ein Objekt vom Typ „Class“</a:t>
            </a:r>
          </a:p>
          <a:p>
            <a:r>
              <a:rPr lang="de-DE" baseline="0" dirty="0"/>
              <a:t>Referenz &amp; Pointer sind weitestgehend das gleiche, haben aber ein paar feine Unterschiede, auf die wir später eingehen</a:t>
            </a:r>
          </a:p>
          <a:p>
            <a:r>
              <a:rPr lang="de-DE" baseline="0" dirty="0"/>
              <a:t>2. Fall sieht man sehr selten, da man versucht so viel wie möglich auf dem Stack zu speichern</a:t>
            </a:r>
          </a:p>
        </p:txBody>
      </p:sp>
      <p:sp>
        <p:nvSpPr>
          <p:cNvPr id="4" name="Foliennummernplatzhalter 3"/>
          <p:cNvSpPr>
            <a:spLocks noGrp="1"/>
          </p:cNvSpPr>
          <p:nvPr>
            <p:ph type="sldNum" sz="quarter" idx="10"/>
          </p:nvPr>
        </p:nvSpPr>
        <p:spPr/>
        <p:txBody>
          <a:bodyPr/>
          <a:lstStyle/>
          <a:p>
            <a:fld id="{6A796BC6-5293-4E95-A62A-B78BD2DEFABC}" type="slidenum">
              <a:rPr lang="de-DE" smtClean="0"/>
              <a:t>16</a:t>
            </a:fld>
            <a:endParaRPr lang="de-DE"/>
          </a:p>
        </p:txBody>
      </p:sp>
    </p:spTree>
    <p:extLst>
      <p:ext uri="{BB962C8B-B14F-4D97-AF65-F5344CB8AC3E}">
        <p14:creationId xmlns:p14="http://schemas.microsoft.com/office/powerpoint/2010/main" val="990719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aseline="0" dirty="0"/>
              <a:t>T kann ein </a:t>
            </a:r>
            <a:r>
              <a:rPr lang="de-DE" baseline="0" dirty="0" err="1"/>
              <a:t>int</a:t>
            </a:r>
            <a:r>
              <a:rPr lang="de-DE" baseline="0" dirty="0"/>
              <a:t>, oder eine Klasse oder irgendwas sein: Bild mit Speicher malen</a:t>
            </a:r>
          </a:p>
          <a:p>
            <a:pPr marL="228600" indent="-228600">
              <a:buAutoNum type="arabicParenR"/>
            </a:pPr>
            <a:r>
              <a:rPr lang="de-DE" baseline="0" dirty="0"/>
              <a:t>Name von einem Stück Speicher, dass einen Wert vom Typ T hält</a:t>
            </a:r>
          </a:p>
          <a:p>
            <a:pPr marL="228600" indent="-228600">
              <a:buAutoNum type="arabicParenR"/>
            </a:pPr>
            <a:r>
              <a:rPr lang="de-DE" baseline="0" dirty="0"/>
              <a:t>Pointer auf das erste Byte des Speichers</a:t>
            </a:r>
          </a:p>
          <a:p>
            <a:pPr marL="0" indent="0">
              <a:buNone/>
            </a:pPr>
            <a:r>
              <a:rPr lang="de-DE" baseline="0" dirty="0"/>
              <a:t>4) </a:t>
            </a:r>
            <a:r>
              <a:rPr lang="de-DE" baseline="0" dirty="0" err="1"/>
              <a:t>Rvalues</a:t>
            </a:r>
            <a:r>
              <a:rPr lang="de-DE" baseline="0" dirty="0"/>
              <a:t> </a:t>
            </a:r>
            <a:r>
              <a:rPr lang="de-DE" baseline="0" dirty="0" err="1"/>
              <a:t>vs</a:t>
            </a:r>
            <a:r>
              <a:rPr lang="de-DE" baseline="0" dirty="0"/>
              <a:t> </a:t>
            </a:r>
            <a:r>
              <a:rPr lang="de-DE" baseline="0" dirty="0" err="1"/>
              <a:t>lvalues</a:t>
            </a:r>
            <a:r>
              <a:rPr lang="de-DE" baseline="0" dirty="0"/>
              <a:t> (</a:t>
            </a:r>
            <a:r>
              <a:rPr lang="de-DE" baseline="0" dirty="0" err="1"/>
              <a:t>lvalue</a:t>
            </a:r>
            <a:r>
              <a:rPr lang="de-DE" baseline="0" dirty="0"/>
              <a:t> = </a:t>
            </a:r>
            <a:r>
              <a:rPr lang="de-DE" baseline="0" dirty="0" err="1"/>
              <a:t>locatorvalue</a:t>
            </a:r>
            <a:r>
              <a:rPr lang="de-DE" baseline="0" dirty="0"/>
              <a:t> hat eine Adresse im Speicher) https://stackoverflow.com/questions/3601602/what-are-rvalues-lvalues-xvalues-glvalues-and-prvalues</a:t>
            </a:r>
          </a:p>
          <a:p>
            <a:pPr marL="0" indent="0">
              <a:buNone/>
            </a:pPr>
            <a:r>
              <a:rPr lang="de-DE" baseline="0" dirty="0"/>
              <a:t>5.1) Was denkt ihr, was ein Alias tut?</a:t>
            </a:r>
          </a:p>
          <a:p>
            <a:pPr marL="0" indent="0">
              <a:buNone/>
            </a:pPr>
            <a:r>
              <a:rPr lang="de-DE" baseline="0" dirty="0"/>
              <a:t>	</a:t>
            </a:r>
            <a:r>
              <a:rPr lang="de-DE" baseline="0" dirty="0">
                <a:sym typeface="Wingdings" panose="05000000000000000000" pitchFamily="2" charset="2"/>
              </a:rPr>
              <a:t> deshalb wenn möglich mit </a:t>
            </a:r>
            <a:endParaRPr lang="de-DE" baseline="0" dirty="0"/>
          </a:p>
          <a:p>
            <a:pPr marL="0" indent="0">
              <a:buNone/>
            </a:pPr>
            <a:endParaRPr lang="de-DE" baseline="0" dirty="0"/>
          </a:p>
          <a:p>
            <a:pPr marL="0" indent="0">
              <a:buNone/>
            </a:pPr>
            <a:r>
              <a:rPr lang="de-DE" baseline="0" dirty="0"/>
              <a:t>Fragen soweit?</a:t>
            </a:r>
          </a:p>
          <a:p>
            <a:pPr marL="0" indent="0">
              <a:buNone/>
            </a:pPr>
            <a:br>
              <a:rPr lang="de-DE" baseline="0" dirty="0"/>
            </a:br>
            <a:endParaRPr lang="de-DE" baseline="0" dirty="0"/>
          </a:p>
        </p:txBody>
      </p:sp>
      <p:sp>
        <p:nvSpPr>
          <p:cNvPr id="4" name="Foliennummernplatzhalter 3"/>
          <p:cNvSpPr>
            <a:spLocks noGrp="1"/>
          </p:cNvSpPr>
          <p:nvPr>
            <p:ph type="sldNum" sz="quarter" idx="10"/>
          </p:nvPr>
        </p:nvSpPr>
        <p:spPr/>
        <p:txBody>
          <a:bodyPr/>
          <a:lstStyle/>
          <a:p>
            <a:fld id="{6A796BC6-5293-4E95-A62A-B78BD2DEFABC}" type="slidenum">
              <a:rPr lang="de-DE" smtClean="0"/>
              <a:t>17</a:t>
            </a:fld>
            <a:endParaRPr lang="de-DE"/>
          </a:p>
        </p:txBody>
      </p:sp>
    </p:spTree>
    <p:extLst>
      <p:ext uri="{BB962C8B-B14F-4D97-AF65-F5344CB8AC3E}">
        <p14:creationId xmlns:p14="http://schemas.microsoft.com/office/powerpoint/2010/main" val="22418686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a:t>0) Preisfrage für die, die letztes Mal aufgepasst haben:</a:t>
            </a:r>
          </a:p>
          <a:p>
            <a:endParaRPr lang="de-DE" baseline="0" dirty="0"/>
          </a:p>
          <a:p>
            <a:r>
              <a:rPr lang="de-DE" baseline="0" dirty="0"/>
              <a:t>Ende: </a:t>
            </a:r>
            <a:br>
              <a:rPr lang="de-DE" baseline="0" dirty="0"/>
            </a:br>
            <a:r>
              <a:rPr lang="de-DE" baseline="0" dirty="0"/>
              <a:t>ist es stilistisch gut, wenn eine Methode Werte eines Objekts anpasst, dass ich ihm übergebe? </a:t>
            </a:r>
          </a:p>
          <a:p>
            <a:r>
              <a:rPr lang="de-DE" baseline="0" dirty="0"/>
              <a:t>Welche der oben stehenden Methoden sollte man also nehmen?</a:t>
            </a:r>
          </a:p>
          <a:p>
            <a:endParaRPr lang="de-DE" baseline="0" dirty="0"/>
          </a:p>
        </p:txBody>
      </p:sp>
      <p:sp>
        <p:nvSpPr>
          <p:cNvPr id="4" name="Foliennummernplatzhalter 3"/>
          <p:cNvSpPr>
            <a:spLocks noGrp="1"/>
          </p:cNvSpPr>
          <p:nvPr>
            <p:ph type="sldNum" sz="quarter" idx="10"/>
          </p:nvPr>
        </p:nvSpPr>
        <p:spPr/>
        <p:txBody>
          <a:bodyPr/>
          <a:lstStyle/>
          <a:p>
            <a:fld id="{6A796BC6-5293-4E95-A62A-B78BD2DEFABC}" type="slidenum">
              <a:rPr lang="de-DE" smtClean="0"/>
              <a:t>18</a:t>
            </a:fld>
            <a:endParaRPr lang="de-DE"/>
          </a:p>
        </p:txBody>
      </p:sp>
    </p:spTree>
    <p:extLst>
      <p:ext uri="{BB962C8B-B14F-4D97-AF65-F5344CB8AC3E}">
        <p14:creationId xmlns:p14="http://schemas.microsoft.com/office/powerpoint/2010/main" val="1080259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Möglichkeiten:</a:t>
            </a:r>
          </a:p>
          <a:p>
            <a:pPr marL="228600" indent="-228600">
              <a:buAutoNum type="arabicParenR"/>
            </a:pPr>
            <a:r>
              <a:rPr lang="de-DE" baseline="0" dirty="0"/>
              <a:t>Möchte den übergebenen Wert nur lesen: </a:t>
            </a:r>
            <a:r>
              <a:rPr lang="de-DE" baseline="0" dirty="0" err="1"/>
              <a:t>byValue</a:t>
            </a:r>
            <a:endParaRPr lang="de-DE" baseline="0" dirty="0"/>
          </a:p>
          <a:p>
            <a:pPr marL="228600" indent="-228600">
              <a:buAutoNum type="arabicParenR"/>
            </a:pPr>
            <a:r>
              <a:rPr lang="de-DE" baseline="0" dirty="0"/>
              <a:t>Möchte den übergebenen Wert ändern: </a:t>
            </a:r>
            <a:r>
              <a:rPr lang="de-DE" baseline="0" dirty="0" err="1"/>
              <a:t>byReference</a:t>
            </a:r>
            <a:endParaRPr lang="de-DE" baseline="0" dirty="0"/>
          </a:p>
          <a:p>
            <a:pPr marL="228600" indent="-228600">
              <a:buAutoNum type="arabicParenR"/>
            </a:pPr>
            <a:r>
              <a:rPr lang="de-DE" baseline="0" dirty="0"/>
              <a:t>Möchte den übergebenen Wert nur lesen, aber aufgrund der Größe nicht kopieren: </a:t>
            </a:r>
            <a:r>
              <a:rPr lang="de-DE" baseline="0" dirty="0" err="1"/>
              <a:t>byReference</a:t>
            </a:r>
            <a:endParaRPr lang="de-DE" baseline="0" dirty="0"/>
          </a:p>
          <a:p>
            <a:pPr marL="685800" lvl="1" indent="-228600">
              <a:buAutoNum type="arabicParenR"/>
            </a:pPr>
            <a:r>
              <a:rPr lang="de-DE" baseline="0" dirty="0"/>
              <a:t>Problem: man muss dem Programmierer vertrauen – oder einfach </a:t>
            </a:r>
            <a:r>
              <a:rPr lang="de-DE" baseline="0" dirty="0" err="1"/>
              <a:t>const</a:t>
            </a:r>
            <a:r>
              <a:rPr lang="de-DE" baseline="0" dirty="0"/>
              <a:t> benutzen</a:t>
            </a:r>
          </a:p>
          <a:p>
            <a:pPr marL="685800" lvl="1" indent="-228600">
              <a:buAutoNum type="arabicParenR"/>
            </a:pP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19</a:t>
            </a:fld>
            <a:endParaRPr lang="de-DE"/>
          </a:p>
        </p:txBody>
      </p:sp>
    </p:spTree>
    <p:extLst>
      <p:ext uri="{BB962C8B-B14F-4D97-AF65-F5344CB8AC3E}">
        <p14:creationId xmlns:p14="http://schemas.microsoft.com/office/powerpoint/2010/main" val="1557627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2</a:t>
            </a:fld>
            <a:endParaRPr lang="de-DE"/>
          </a:p>
        </p:txBody>
      </p:sp>
    </p:spTree>
    <p:extLst>
      <p:ext uri="{BB962C8B-B14F-4D97-AF65-F5344CB8AC3E}">
        <p14:creationId xmlns:p14="http://schemas.microsoft.com/office/powerpoint/2010/main" val="1978492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Wenn nicht geht es weiter mit Memory </a:t>
            </a:r>
            <a:r>
              <a:rPr lang="de-DE" dirty="0" err="1"/>
              <a:t>Leaks</a:t>
            </a:r>
            <a:r>
              <a:rPr lang="de-DE" dirty="0"/>
              <a:t>, Speicher aufräumen, etc.</a:t>
            </a:r>
          </a:p>
          <a:p>
            <a:endParaRPr lang="de-DE" dirty="0"/>
          </a:p>
          <a:p>
            <a:r>
              <a:rPr lang="de-DE" dirty="0"/>
              <a:t>Ihr habt euch mehr kleine Pause gewünscht, also: kleine Pause, 5 Minuten. Fordert die bitte auch ein!</a:t>
            </a:r>
          </a:p>
        </p:txBody>
      </p:sp>
      <p:sp>
        <p:nvSpPr>
          <p:cNvPr id="4" name="Foliennummernplatzhalter 3"/>
          <p:cNvSpPr>
            <a:spLocks noGrp="1"/>
          </p:cNvSpPr>
          <p:nvPr>
            <p:ph type="sldNum" sz="quarter" idx="10"/>
          </p:nvPr>
        </p:nvSpPr>
        <p:spPr/>
        <p:txBody>
          <a:bodyPr/>
          <a:lstStyle/>
          <a:p>
            <a:fld id="{6A796BC6-5293-4E95-A62A-B78BD2DEFABC}" type="slidenum">
              <a:rPr lang="de-DE" smtClean="0"/>
              <a:t>20</a:t>
            </a:fld>
            <a:endParaRPr lang="de-DE"/>
          </a:p>
        </p:txBody>
      </p:sp>
    </p:spTree>
    <p:extLst>
      <p:ext uri="{BB962C8B-B14F-4D97-AF65-F5344CB8AC3E}">
        <p14:creationId xmlns:p14="http://schemas.microsoft.com/office/powerpoint/2010/main" val="2189160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a:t>Was ist ein Memory-Leak?</a:t>
            </a:r>
          </a:p>
          <a:p>
            <a:r>
              <a:rPr lang="de-DE" baseline="0" dirty="0"/>
              <a:t>1.2) Offiziell: Das aufräumen der letzten Referenz auf einen Pointer. (was bedeutet das?) Letzten Endes aber auch jeder Pointer, bei dem man nicht mehr weiß, wer für das Aufräumen zuständig ist – weil er im Zweifel nicht oder mehrfach gelöscht werden wird.</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Geschieht dies in einer Schleife,</a:t>
            </a:r>
            <a:r>
              <a:rPr lang="de-DE" baseline="0" dirty="0"/>
              <a:t> die tausende mal </a:t>
            </a:r>
            <a:r>
              <a:rPr lang="de-DE" baseline="0" dirty="0" err="1"/>
              <a:t>objekte</a:t>
            </a:r>
            <a:r>
              <a:rPr lang="de-DE" baseline="0" dirty="0"/>
              <a:t> anlegt, diese aber nicht löscht ist der RAM schnell voll, da Heaps ja wachsen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aseline="0" dirty="0"/>
              <a:t>Letztes: Ausnahme könnte z.B. Factory sein – hier muss aber klar sein, wer für das Löschen wieder zuständig ist!</a:t>
            </a:r>
            <a:endParaRPr lang="de-DE" dirty="0"/>
          </a:p>
          <a:p>
            <a:endParaRPr lang="de-DE" baseline="0" dirty="0"/>
          </a:p>
        </p:txBody>
      </p:sp>
      <p:sp>
        <p:nvSpPr>
          <p:cNvPr id="4" name="Foliennummernplatzhalter 3"/>
          <p:cNvSpPr>
            <a:spLocks noGrp="1"/>
          </p:cNvSpPr>
          <p:nvPr>
            <p:ph type="sldNum" sz="quarter" idx="10"/>
          </p:nvPr>
        </p:nvSpPr>
        <p:spPr/>
        <p:txBody>
          <a:bodyPr/>
          <a:lstStyle/>
          <a:p>
            <a:fld id="{6A796BC6-5293-4E95-A62A-B78BD2DEFABC}" type="slidenum">
              <a:rPr lang="de-DE" smtClean="0"/>
              <a:t>21</a:t>
            </a:fld>
            <a:endParaRPr lang="de-DE"/>
          </a:p>
        </p:txBody>
      </p:sp>
    </p:spTree>
    <p:extLst>
      <p:ext uri="{BB962C8B-B14F-4D97-AF65-F5344CB8AC3E}">
        <p14:creationId xmlns:p14="http://schemas.microsoft.com/office/powerpoint/2010/main" val="7507238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a:t>A ist auf dem Stack initialisiert</a:t>
            </a:r>
          </a:p>
          <a:p>
            <a:r>
              <a:rPr lang="de-DE" baseline="0" dirty="0"/>
              <a:t>B ist ein Memory </a:t>
            </a:r>
            <a:r>
              <a:rPr lang="de-DE" baseline="0" dirty="0" err="1"/>
              <a:t>Leak</a:t>
            </a:r>
            <a:r>
              <a:rPr lang="de-DE" baseline="0" dirty="0"/>
              <a:t> </a:t>
            </a:r>
            <a:r>
              <a:rPr lang="de-DE" baseline="0" dirty="0">
                <a:sym typeface="Wingdings" panose="05000000000000000000" pitchFamily="2" charset="2"/>
              </a:rPr>
              <a:t> die Funktion wird verlassen, damit hat keiner mehr Zugriff auf den Pointer. Der Speicher im Heap bleibt belegt, kann aber nicht mehr aufgeräumt werden</a:t>
            </a:r>
          </a:p>
          <a:p>
            <a:r>
              <a:rPr lang="de-DE" baseline="0" dirty="0">
                <a:sym typeface="Wingdings" panose="05000000000000000000" pitchFamily="2" charset="2"/>
              </a:rPr>
              <a:t>C ist kein Memory </a:t>
            </a:r>
            <a:r>
              <a:rPr lang="de-DE" baseline="0" dirty="0" err="1">
                <a:sym typeface="Wingdings" panose="05000000000000000000" pitchFamily="2" charset="2"/>
              </a:rPr>
              <a:t>Leak</a:t>
            </a:r>
            <a:r>
              <a:rPr lang="de-DE" baseline="0" dirty="0">
                <a:sym typeface="Wingdings" panose="05000000000000000000" pitchFamily="2" charset="2"/>
              </a:rPr>
              <a:t>. Der Pointer zu c (also der Integer, der die Adresse speichert) ist genau wie der von B auf dem Stack initialisiert. Und die Variable, die referenziert wird, wird in Zeile 32 auf dem Stack angelegt. C sollte aber außerhalb der Funktion </a:t>
            </a:r>
            <a:r>
              <a:rPr lang="de-DE" baseline="0" dirty="0" err="1">
                <a:sym typeface="Wingdings" panose="05000000000000000000" pitchFamily="2" charset="2"/>
              </a:rPr>
              <a:t>nich</a:t>
            </a:r>
            <a:r>
              <a:rPr lang="de-DE" baseline="0" dirty="0">
                <a:sym typeface="Wingdings" panose="05000000000000000000" pitchFamily="2" charset="2"/>
              </a:rPr>
              <a:t> </a:t>
            </a:r>
            <a:r>
              <a:rPr lang="de-DE" baseline="0" dirty="0" err="1">
                <a:sym typeface="Wingdings" panose="05000000000000000000" pitchFamily="2" charset="2"/>
              </a:rPr>
              <a:t>tmehr</a:t>
            </a:r>
            <a:r>
              <a:rPr lang="de-DE" baseline="0" dirty="0">
                <a:sym typeface="Wingdings" panose="05000000000000000000" pitchFamily="2" charset="2"/>
              </a:rPr>
              <a:t> genutzt werden – ein Zugriff auf a hätte fatale Folgen</a:t>
            </a:r>
            <a:endParaRPr lang="de-DE" baseline="0" dirty="0"/>
          </a:p>
        </p:txBody>
      </p:sp>
      <p:sp>
        <p:nvSpPr>
          <p:cNvPr id="4" name="Foliennummernplatzhalter 3"/>
          <p:cNvSpPr>
            <a:spLocks noGrp="1"/>
          </p:cNvSpPr>
          <p:nvPr>
            <p:ph type="sldNum" sz="quarter" idx="10"/>
          </p:nvPr>
        </p:nvSpPr>
        <p:spPr/>
        <p:txBody>
          <a:bodyPr/>
          <a:lstStyle/>
          <a:p>
            <a:fld id="{6A796BC6-5293-4E95-A62A-B78BD2DEFABC}" type="slidenum">
              <a:rPr lang="de-DE" smtClean="0"/>
              <a:t>22</a:t>
            </a:fld>
            <a:endParaRPr lang="de-DE"/>
          </a:p>
        </p:txBody>
      </p:sp>
    </p:spTree>
    <p:extLst>
      <p:ext uri="{BB962C8B-B14F-4D97-AF65-F5344CB8AC3E}">
        <p14:creationId xmlns:p14="http://schemas.microsoft.com/office/powerpoint/2010/main" val="26759607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a:t>Ternären Operator erklären</a:t>
            </a:r>
            <a:br>
              <a:rPr lang="de-DE" baseline="0" dirty="0"/>
            </a:br>
            <a:r>
              <a:rPr lang="de-DE" baseline="0" dirty="0"/>
              <a:t>Ja! Das schlimmste, was ihr machen könnt – ihr wisst an dieser Stelle nicht: haben wir hier den </a:t>
            </a:r>
            <a:r>
              <a:rPr lang="de-DE" baseline="0" dirty="0" err="1"/>
              <a:t>Owner</a:t>
            </a:r>
            <a:r>
              <a:rPr lang="de-DE" baseline="0" dirty="0"/>
              <a:t> angelegt? Sind wir also auch fürs Löschen zuständig? Oder wurde mir das hier mit reingegeben und wird noch woanders gebraucht? Es sollte entweder immer erstellt werden, oder immer reingegeben werden</a:t>
            </a:r>
          </a:p>
        </p:txBody>
      </p:sp>
      <p:sp>
        <p:nvSpPr>
          <p:cNvPr id="4" name="Foliennummernplatzhalter 3"/>
          <p:cNvSpPr>
            <a:spLocks noGrp="1"/>
          </p:cNvSpPr>
          <p:nvPr>
            <p:ph type="sldNum" sz="quarter" idx="10"/>
          </p:nvPr>
        </p:nvSpPr>
        <p:spPr/>
        <p:txBody>
          <a:bodyPr/>
          <a:lstStyle/>
          <a:p>
            <a:fld id="{6A796BC6-5293-4E95-A62A-B78BD2DEFABC}" type="slidenum">
              <a:rPr lang="de-DE" smtClean="0"/>
              <a:t>23</a:t>
            </a:fld>
            <a:endParaRPr lang="de-DE"/>
          </a:p>
        </p:txBody>
      </p:sp>
    </p:spTree>
    <p:extLst>
      <p:ext uri="{BB962C8B-B14F-4D97-AF65-F5344CB8AC3E}">
        <p14:creationId xmlns:p14="http://schemas.microsoft.com/office/powerpoint/2010/main" val="15580502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a:t>Bezug auf Beispiel von eben. Manchmal darf der </a:t>
            </a:r>
            <a:r>
              <a:rPr lang="de-DE" baseline="0" dirty="0" err="1"/>
              <a:t>Owner</a:t>
            </a:r>
            <a:r>
              <a:rPr lang="de-DE" baseline="0" dirty="0"/>
              <a:t> gelöscht werden, aber wenn z.B. die Software eine Verwaltungssoftware für das </a:t>
            </a:r>
            <a:r>
              <a:rPr lang="de-DE" baseline="0" dirty="0" err="1"/>
              <a:t>KfB</a:t>
            </a:r>
            <a:r>
              <a:rPr lang="de-DE" baseline="0" dirty="0"/>
              <a:t> ist in der alle Nutzer registriert sind, darf bei der Abmeldung eines Autos nicht der Nutzer gelöscht werden. </a:t>
            </a:r>
          </a:p>
        </p:txBody>
      </p:sp>
      <p:sp>
        <p:nvSpPr>
          <p:cNvPr id="4" name="Foliennummernplatzhalter 3"/>
          <p:cNvSpPr>
            <a:spLocks noGrp="1"/>
          </p:cNvSpPr>
          <p:nvPr>
            <p:ph type="sldNum" sz="quarter" idx="10"/>
          </p:nvPr>
        </p:nvSpPr>
        <p:spPr/>
        <p:txBody>
          <a:bodyPr/>
          <a:lstStyle/>
          <a:p>
            <a:fld id="{6A796BC6-5293-4E95-A62A-B78BD2DEFABC}" type="slidenum">
              <a:rPr lang="de-DE" smtClean="0"/>
              <a:t>24</a:t>
            </a:fld>
            <a:endParaRPr lang="de-DE"/>
          </a:p>
        </p:txBody>
      </p:sp>
    </p:spTree>
    <p:extLst>
      <p:ext uri="{BB962C8B-B14F-4D97-AF65-F5344CB8AC3E}">
        <p14:creationId xmlns:p14="http://schemas.microsoft.com/office/powerpoint/2010/main" val="42115425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a:t>0) Jetzt hab ich viel über Memory </a:t>
            </a:r>
            <a:r>
              <a:rPr lang="de-DE" baseline="0" dirty="0" err="1"/>
              <a:t>Leaks</a:t>
            </a:r>
            <a:r>
              <a:rPr lang="de-DE" baseline="0" dirty="0"/>
              <a:t> erzählt und wie sie entstehen – aber wie verhindere ich sie nun?</a:t>
            </a:r>
          </a:p>
          <a:p>
            <a:r>
              <a:rPr lang="de-DE" baseline="0" dirty="0"/>
              <a:t>	-&gt; Speicher wieder freigeben. Wie habt ihr das in C gemacht? </a:t>
            </a:r>
            <a:r>
              <a:rPr lang="de-DE" baseline="0" dirty="0">
                <a:sym typeface="Wingdings" panose="05000000000000000000" pitchFamily="2" charset="2"/>
              </a:rPr>
              <a:t> </a:t>
            </a:r>
            <a:r>
              <a:rPr lang="de-DE" baseline="0" dirty="0" err="1">
                <a:sym typeface="Wingdings" panose="05000000000000000000" pitchFamily="2" charset="2"/>
              </a:rPr>
              <a:t>free</a:t>
            </a:r>
            <a:endParaRPr lang="de-DE" baseline="0" dirty="0"/>
          </a:p>
          <a:p>
            <a:r>
              <a:rPr lang="de-DE" baseline="0" dirty="0"/>
              <a:t>Dieses Verhalten ist innerhalb von Funktionen in der Regel irrelevant, da man danach nicht damit weiterarbeitet. </a:t>
            </a:r>
          </a:p>
        </p:txBody>
      </p:sp>
      <p:sp>
        <p:nvSpPr>
          <p:cNvPr id="4" name="Foliennummernplatzhalter 3"/>
          <p:cNvSpPr>
            <a:spLocks noGrp="1"/>
          </p:cNvSpPr>
          <p:nvPr>
            <p:ph type="sldNum" sz="quarter" idx="10"/>
          </p:nvPr>
        </p:nvSpPr>
        <p:spPr/>
        <p:txBody>
          <a:bodyPr/>
          <a:lstStyle/>
          <a:p>
            <a:fld id="{6A796BC6-5293-4E95-A62A-B78BD2DEFABC}" type="slidenum">
              <a:rPr lang="de-DE" smtClean="0"/>
              <a:t>25</a:t>
            </a:fld>
            <a:endParaRPr lang="de-DE"/>
          </a:p>
        </p:txBody>
      </p:sp>
    </p:spTree>
    <p:extLst>
      <p:ext uri="{BB962C8B-B14F-4D97-AF65-F5344CB8AC3E}">
        <p14:creationId xmlns:p14="http://schemas.microsoft.com/office/powerpoint/2010/main" val="22907159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a:t>Theoretisch könnte man eine ganze Applikation im </a:t>
            </a:r>
            <a:r>
              <a:rPr lang="de-DE" baseline="0" dirty="0" err="1"/>
              <a:t>Destruktor</a:t>
            </a:r>
            <a:r>
              <a:rPr lang="de-DE" baseline="0" dirty="0"/>
              <a:t> einer Klasse implementieren – ist halt Bullshit, aber geht.</a:t>
            </a:r>
          </a:p>
          <a:p>
            <a:endParaRPr lang="de-DE" baseline="0" dirty="0"/>
          </a:p>
        </p:txBody>
      </p:sp>
      <p:sp>
        <p:nvSpPr>
          <p:cNvPr id="4" name="Foliennummernplatzhalter 3"/>
          <p:cNvSpPr>
            <a:spLocks noGrp="1"/>
          </p:cNvSpPr>
          <p:nvPr>
            <p:ph type="sldNum" sz="quarter" idx="10"/>
          </p:nvPr>
        </p:nvSpPr>
        <p:spPr/>
        <p:txBody>
          <a:bodyPr/>
          <a:lstStyle/>
          <a:p>
            <a:fld id="{6A796BC6-5293-4E95-A62A-B78BD2DEFABC}" type="slidenum">
              <a:rPr lang="de-DE" smtClean="0"/>
              <a:t>26</a:t>
            </a:fld>
            <a:endParaRPr lang="de-DE"/>
          </a:p>
        </p:txBody>
      </p:sp>
    </p:spTree>
    <p:extLst>
      <p:ext uri="{BB962C8B-B14F-4D97-AF65-F5344CB8AC3E}">
        <p14:creationId xmlns:p14="http://schemas.microsoft.com/office/powerpoint/2010/main" val="2652424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a:t>5) </a:t>
            </a:r>
            <a:r>
              <a:rPr lang="de-DE" baseline="0" dirty="0" err="1"/>
              <a:t>No-op</a:t>
            </a:r>
            <a:r>
              <a:rPr lang="de-DE" baseline="0" dirty="0"/>
              <a:t> = </a:t>
            </a:r>
            <a:r>
              <a:rPr lang="de-DE" baseline="0" dirty="0" err="1"/>
              <a:t>No</a:t>
            </a:r>
            <a:r>
              <a:rPr lang="de-DE" baseline="0" dirty="0"/>
              <a:t> Operation = nichts passiert</a:t>
            </a:r>
          </a:p>
          <a:p>
            <a:r>
              <a:rPr lang="de-DE" baseline="0" dirty="0"/>
              <a:t>5.1) Merke: Immer wenn man euch fragt „Wofür brauchst du das/Warum tust du das?“ und die Antwort ist „keine Ahnung, nur zur Sicherheit“ ist das ein schlechtes Zeichen (du solltest wissen, dass nichts schief gehen _kann_ </a:t>
            </a:r>
            <a:r>
              <a:rPr lang="de-DE" baseline="0" dirty="0">
                <a:sym typeface="Wingdings" panose="05000000000000000000" pitchFamily="2" charset="2"/>
              </a:rPr>
              <a:t> nichtsdestotrotz ist defensives programmieren wichtig</a:t>
            </a:r>
            <a:endParaRPr lang="de-DE" baseline="0" dirty="0"/>
          </a:p>
        </p:txBody>
      </p:sp>
      <p:sp>
        <p:nvSpPr>
          <p:cNvPr id="4" name="Foliennummernplatzhalter 3"/>
          <p:cNvSpPr>
            <a:spLocks noGrp="1"/>
          </p:cNvSpPr>
          <p:nvPr>
            <p:ph type="sldNum" sz="quarter" idx="10"/>
          </p:nvPr>
        </p:nvSpPr>
        <p:spPr/>
        <p:txBody>
          <a:bodyPr/>
          <a:lstStyle/>
          <a:p>
            <a:fld id="{6A796BC6-5293-4E95-A62A-B78BD2DEFABC}" type="slidenum">
              <a:rPr lang="de-DE" smtClean="0"/>
              <a:t>27</a:t>
            </a:fld>
            <a:endParaRPr lang="de-DE"/>
          </a:p>
        </p:txBody>
      </p:sp>
    </p:spTree>
    <p:extLst>
      <p:ext uri="{BB962C8B-B14F-4D97-AF65-F5344CB8AC3E}">
        <p14:creationId xmlns:p14="http://schemas.microsoft.com/office/powerpoint/2010/main" val="8306411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a:t>0) Worauf muss ich bei Destruktoren achten, wenn ich eine Elternklasse implementiere?</a:t>
            </a:r>
          </a:p>
          <a:p>
            <a:r>
              <a:rPr lang="de-DE" baseline="0" dirty="0"/>
              <a:t>Was tut virtual? </a:t>
            </a:r>
            <a:r>
              <a:rPr lang="de-DE" baseline="0" dirty="0">
                <a:sym typeface="Wingdings" panose="05000000000000000000" pitchFamily="2" charset="2"/>
              </a:rPr>
              <a:t> sorgt dafür, dass in polymorphen Konstrukten der Destruktor der Kindklasse aufgerufen wird</a:t>
            </a:r>
          </a:p>
          <a:p>
            <a:r>
              <a:rPr lang="de-DE" baseline="0" dirty="0">
                <a:sym typeface="Wingdings" panose="05000000000000000000" pitchFamily="2" charset="2"/>
              </a:rPr>
              <a:t> Hält die Kindklasse beispielsweise zusätzliche Pointer, werden diese nicht aufgeräumt – wir haben ein Memory Leak</a:t>
            </a:r>
            <a:endParaRPr lang="de-DE" baseline="0" dirty="0"/>
          </a:p>
        </p:txBody>
      </p:sp>
      <p:sp>
        <p:nvSpPr>
          <p:cNvPr id="4" name="Foliennummernplatzhalter 3"/>
          <p:cNvSpPr>
            <a:spLocks noGrp="1"/>
          </p:cNvSpPr>
          <p:nvPr>
            <p:ph type="sldNum" sz="quarter" idx="10"/>
          </p:nvPr>
        </p:nvSpPr>
        <p:spPr/>
        <p:txBody>
          <a:bodyPr/>
          <a:lstStyle/>
          <a:p>
            <a:fld id="{6A796BC6-5293-4E95-A62A-B78BD2DEFABC}" type="slidenum">
              <a:rPr lang="de-DE" smtClean="0"/>
              <a:t>28</a:t>
            </a:fld>
            <a:endParaRPr lang="de-DE"/>
          </a:p>
        </p:txBody>
      </p:sp>
    </p:spTree>
    <p:extLst>
      <p:ext uri="{BB962C8B-B14F-4D97-AF65-F5344CB8AC3E}">
        <p14:creationId xmlns:p14="http://schemas.microsoft.com/office/powerpoint/2010/main" val="6629237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a:t>Annahme: wir sehen hier den Header einer Klasse </a:t>
            </a:r>
          </a:p>
        </p:txBody>
      </p:sp>
      <p:sp>
        <p:nvSpPr>
          <p:cNvPr id="4" name="Foliennummernplatzhalter 3"/>
          <p:cNvSpPr>
            <a:spLocks noGrp="1"/>
          </p:cNvSpPr>
          <p:nvPr>
            <p:ph type="sldNum" sz="quarter" idx="10"/>
          </p:nvPr>
        </p:nvSpPr>
        <p:spPr/>
        <p:txBody>
          <a:bodyPr/>
          <a:lstStyle/>
          <a:p>
            <a:fld id="{6A796BC6-5293-4E95-A62A-B78BD2DEFABC}" type="slidenum">
              <a:rPr lang="de-DE" smtClean="0"/>
              <a:t>29</a:t>
            </a:fld>
            <a:endParaRPr lang="de-DE"/>
          </a:p>
        </p:txBody>
      </p:sp>
    </p:spTree>
    <p:extLst>
      <p:ext uri="{BB962C8B-B14F-4D97-AF65-F5344CB8AC3E}">
        <p14:creationId xmlns:p14="http://schemas.microsoft.com/office/powerpoint/2010/main" val="2671417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Sind noch Fragen aufgekommen?</a:t>
            </a:r>
          </a:p>
        </p:txBody>
      </p:sp>
      <p:sp>
        <p:nvSpPr>
          <p:cNvPr id="4" name="Foliennummernplatzhalter 3"/>
          <p:cNvSpPr>
            <a:spLocks noGrp="1"/>
          </p:cNvSpPr>
          <p:nvPr>
            <p:ph type="sldNum" sz="quarter" idx="10"/>
          </p:nvPr>
        </p:nvSpPr>
        <p:spPr/>
        <p:txBody>
          <a:bodyPr/>
          <a:lstStyle/>
          <a:p>
            <a:fld id="{6A796BC6-5293-4E95-A62A-B78BD2DEFABC}" type="slidenum">
              <a:rPr lang="de-DE" smtClean="0"/>
              <a:t>3</a:t>
            </a:fld>
            <a:endParaRPr lang="de-DE"/>
          </a:p>
        </p:txBody>
      </p:sp>
    </p:spTree>
    <p:extLst>
      <p:ext uri="{BB962C8B-B14F-4D97-AF65-F5344CB8AC3E}">
        <p14:creationId xmlns:p14="http://schemas.microsoft.com/office/powerpoint/2010/main" val="15595942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a:t>Was passiert, wenn ich beide lösche?</a:t>
            </a:r>
          </a:p>
          <a:p>
            <a:r>
              <a:rPr lang="de-DE" baseline="0" dirty="0"/>
              <a:t>3. IRGENDWIE klar machen, dass man nur eins davon löschen darf. Insbesondere, wenn die Pointer noch nach außen gegeben werden!</a:t>
            </a:r>
          </a:p>
        </p:txBody>
      </p:sp>
      <p:sp>
        <p:nvSpPr>
          <p:cNvPr id="4" name="Foliennummernplatzhalter 3"/>
          <p:cNvSpPr>
            <a:spLocks noGrp="1"/>
          </p:cNvSpPr>
          <p:nvPr>
            <p:ph type="sldNum" sz="quarter" idx="10"/>
          </p:nvPr>
        </p:nvSpPr>
        <p:spPr/>
        <p:txBody>
          <a:bodyPr/>
          <a:lstStyle/>
          <a:p>
            <a:fld id="{6A796BC6-5293-4E95-A62A-B78BD2DEFABC}" type="slidenum">
              <a:rPr lang="de-DE" smtClean="0"/>
              <a:t>30</a:t>
            </a:fld>
            <a:endParaRPr lang="de-DE"/>
          </a:p>
        </p:txBody>
      </p:sp>
    </p:spTree>
    <p:extLst>
      <p:ext uri="{BB962C8B-B14F-4D97-AF65-F5344CB8AC3E}">
        <p14:creationId xmlns:p14="http://schemas.microsoft.com/office/powerpoint/2010/main" val="28348166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a:t>Beschreiben, links </a:t>
            </a:r>
            <a:r>
              <a:rPr lang="de-DE" baseline="0" dirty="0" err="1"/>
              <a:t>header</a:t>
            </a:r>
            <a:r>
              <a:rPr lang="de-DE" baseline="0" dirty="0"/>
              <a:t>, rechts cxx</a:t>
            </a:r>
          </a:p>
          <a:p>
            <a:r>
              <a:rPr lang="de-DE" baseline="0" dirty="0"/>
              <a:t>6 Fehler</a:t>
            </a:r>
          </a:p>
          <a:p>
            <a:r>
              <a:rPr lang="de-DE" baseline="0" dirty="0"/>
              <a:t>Was muss man hier anders machen?</a:t>
            </a:r>
          </a:p>
          <a:p>
            <a:r>
              <a:rPr lang="de-DE" baseline="0" dirty="0" err="1"/>
              <a:t>m_second_pointer</a:t>
            </a:r>
            <a:r>
              <a:rPr lang="de-DE" baseline="0" dirty="0"/>
              <a:t> </a:t>
            </a:r>
            <a:r>
              <a:rPr lang="de-DE" baseline="0" dirty="0" err="1"/>
              <a:t>deleten</a:t>
            </a:r>
            <a:endParaRPr lang="de-DE" baseline="0" dirty="0"/>
          </a:p>
          <a:p>
            <a:r>
              <a:rPr lang="de-DE" baseline="0" dirty="0"/>
              <a:t>Rest nicht mehr </a:t>
            </a:r>
            <a:r>
              <a:rPr lang="de-DE" baseline="0" dirty="0" err="1"/>
              <a:t>deleten</a:t>
            </a:r>
            <a:endParaRPr lang="de-DE" baseline="0" dirty="0"/>
          </a:p>
          <a:p>
            <a:r>
              <a:rPr lang="de-DE" baseline="0" dirty="0"/>
              <a:t>Ggf. </a:t>
            </a:r>
            <a:r>
              <a:rPr lang="de-DE" baseline="0" dirty="0" err="1"/>
              <a:t>rest</a:t>
            </a:r>
            <a:r>
              <a:rPr lang="de-DE" baseline="0" dirty="0"/>
              <a:t> </a:t>
            </a:r>
            <a:r>
              <a:rPr lang="de-DE" baseline="0" dirty="0" err="1"/>
              <a:t>nullptr</a:t>
            </a:r>
            <a:r>
              <a:rPr lang="de-DE" baseline="0" dirty="0"/>
              <a:t> setzen</a:t>
            </a:r>
          </a:p>
        </p:txBody>
      </p:sp>
      <p:sp>
        <p:nvSpPr>
          <p:cNvPr id="4" name="Foliennummernplatzhalter 3"/>
          <p:cNvSpPr>
            <a:spLocks noGrp="1"/>
          </p:cNvSpPr>
          <p:nvPr>
            <p:ph type="sldNum" sz="quarter" idx="10"/>
          </p:nvPr>
        </p:nvSpPr>
        <p:spPr/>
        <p:txBody>
          <a:bodyPr/>
          <a:lstStyle/>
          <a:p>
            <a:fld id="{6A796BC6-5293-4E95-A62A-B78BD2DEFABC}" type="slidenum">
              <a:rPr lang="de-DE" smtClean="0"/>
              <a:t>31</a:t>
            </a:fld>
            <a:endParaRPr lang="de-DE"/>
          </a:p>
        </p:txBody>
      </p:sp>
    </p:spTree>
    <p:extLst>
      <p:ext uri="{BB962C8B-B14F-4D97-AF65-F5344CB8AC3E}">
        <p14:creationId xmlns:p14="http://schemas.microsoft.com/office/powerpoint/2010/main" val="35973018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a:t>Erklären, was der statische Typ ist</a:t>
            </a:r>
          </a:p>
        </p:txBody>
      </p:sp>
      <p:sp>
        <p:nvSpPr>
          <p:cNvPr id="4" name="Foliennummernplatzhalter 3"/>
          <p:cNvSpPr>
            <a:spLocks noGrp="1"/>
          </p:cNvSpPr>
          <p:nvPr>
            <p:ph type="sldNum" sz="quarter" idx="10"/>
          </p:nvPr>
        </p:nvSpPr>
        <p:spPr/>
        <p:txBody>
          <a:bodyPr/>
          <a:lstStyle/>
          <a:p>
            <a:fld id="{6A796BC6-5293-4E95-A62A-B78BD2DEFABC}" type="slidenum">
              <a:rPr lang="de-DE" smtClean="0"/>
              <a:t>32</a:t>
            </a:fld>
            <a:endParaRPr lang="de-DE"/>
          </a:p>
        </p:txBody>
      </p:sp>
    </p:spTree>
    <p:extLst>
      <p:ext uri="{BB962C8B-B14F-4D97-AF65-F5344CB8AC3E}">
        <p14:creationId xmlns:p14="http://schemas.microsoft.com/office/powerpoint/2010/main" val="7267049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a:t>1) Arbeitet so viel wie möglich mit </a:t>
            </a:r>
            <a:r>
              <a:rPr lang="de-DE" baseline="0" dirty="0" err="1"/>
              <a:t>stack</a:t>
            </a:r>
            <a:r>
              <a:rPr lang="de-DE" baseline="0" dirty="0"/>
              <a:t>-variablen und </a:t>
            </a:r>
            <a:r>
              <a:rPr lang="de-DE" baseline="0" dirty="0" err="1"/>
              <a:t>const-references</a:t>
            </a:r>
            <a:r>
              <a:rPr lang="de-DE" baseline="0" dirty="0"/>
              <a:t> </a:t>
            </a:r>
            <a:r>
              <a:rPr lang="de-DE" baseline="0" dirty="0">
                <a:sym typeface="Wingdings" panose="05000000000000000000" pitchFamily="2" charset="2"/>
              </a:rPr>
              <a:t> ich selbst mache das wegen Qt wenig, da werden andere Mechanismen genutzt, da bin ich ggf. nicht immer das beste Beispiel</a:t>
            </a:r>
            <a:br>
              <a:rPr lang="de-DE" baseline="0" dirty="0"/>
            </a:br>
            <a:r>
              <a:rPr lang="de-DE" baseline="0" dirty="0"/>
              <a:t>1.1) Legacy-Code = bestehender, alter Code</a:t>
            </a:r>
          </a:p>
          <a:p>
            <a:r>
              <a:rPr lang="de-DE" baseline="0" dirty="0"/>
              <a:t>2) Das ist idealerweise der selbe Ort – Die Klasse die einen Pointer anlegt ist dafür verantwortlich, diesen auch wieder aufzuräumen oder das nach außen zu propagieren</a:t>
            </a:r>
          </a:p>
        </p:txBody>
      </p:sp>
      <p:sp>
        <p:nvSpPr>
          <p:cNvPr id="4" name="Foliennummernplatzhalter 3"/>
          <p:cNvSpPr>
            <a:spLocks noGrp="1"/>
          </p:cNvSpPr>
          <p:nvPr>
            <p:ph type="sldNum" sz="quarter" idx="10"/>
          </p:nvPr>
        </p:nvSpPr>
        <p:spPr/>
        <p:txBody>
          <a:bodyPr/>
          <a:lstStyle/>
          <a:p>
            <a:fld id="{6A796BC6-5293-4E95-A62A-B78BD2DEFABC}" type="slidenum">
              <a:rPr lang="de-DE" smtClean="0"/>
              <a:t>33</a:t>
            </a:fld>
            <a:endParaRPr lang="de-DE"/>
          </a:p>
        </p:txBody>
      </p:sp>
    </p:spTree>
    <p:extLst>
      <p:ext uri="{BB962C8B-B14F-4D97-AF65-F5344CB8AC3E}">
        <p14:creationId xmlns:p14="http://schemas.microsoft.com/office/powerpoint/2010/main" val="195887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34</a:t>
            </a:fld>
            <a:endParaRPr lang="de-DE"/>
          </a:p>
        </p:txBody>
      </p:sp>
    </p:spTree>
    <p:extLst>
      <p:ext uri="{BB962C8B-B14F-4D97-AF65-F5344CB8AC3E}">
        <p14:creationId xmlns:p14="http://schemas.microsoft.com/office/powerpoint/2010/main" val="6802940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baseline="0" dirty="0"/>
          </a:p>
        </p:txBody>
      </p:sp>
      <p:sp>
        <p:nvSpPr>
          <p:cNvPr id="4" name="Foliennummernplatzhalter 3"/>
          <p:cNvSpPr>
            <a:spLocks noGrp="1"/>
          </p:cNvSpPr>
          <p:nvPr>
            <p:ph type="sldNum" sz="quarter" idx="10"/>
          </p:nvPr>
        </p:nvSpPr>
        <p:spPr/>
        <p:txBody>
          <a:bodyPr/>
          <a:lstStyle/>
          <a:p>
            <a:fld id="{6A796BC6-5293-4E95-A62A-B78BD2DEFABC}" type="slidenum">
              <a:rPr lang="de-DE" smtClean="0"/>
              <a:t>35</a:t>
            </a:fld>
            <a:endParaRPr lang="de-DE"/>
          </a:p>
        </p:txBody>
      </p:sp>
    </p:spTree>
    <p:extLst>
      <p:ext uri="{BB962C8B-B14F-4D97-AF65-F5344CB8AC3E}">
        <p14:creationId xmlns:p14="http://schemas.microsoft.com/office/powerpoint/2010/main" val="29922814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und doch passiert es immer wieder, dass </a:t>
            </a:r>
            <a:r>
              <a:rPr lang="de-DE" dirty="0" err="1"/>
              <a:t>speicher</a:t>
            </a:r>
            <a:r>
              <a:rPr lang="de-DE" dirty="0"/>
              <a:t> nicht </a:t>
            </a:r>
            <a:r>
              <a:rPr lang="de-DE" dirty="0" err="1"/>
              <a:t>deallokiert</a:t>
            </a:r>
            <a:r>
              <a:rPr lang="de-DE" dirty="0"/>
              <a:t> wird. Und dafür gibt es eine Lösung</a:t>
            </a:r>
          </a:p>
        </p:txBody>
      </p:sp>
      <p:sp>
        <p:nvSpPr>
          <p:cNvPr id="4" name="Foliennummernplatzhalter 3"/>
          <p:cNvSpPr>
            <a:spLocks noGrp="1"/>
          </p:cNvSpPr>
          <p:nvPr>
            <p:ph type="sldNum" sz="quarter" idx="10"/>
          </p:nvPr>
        </p:nvSpPr>
        <p:spPr/>
        <p:txBody>
          <a:bodyPr/>
          <a:lstStyle/>
          <a:p>
            <a:fld id="{6A796BC6-5293-4E95-A62A-B78BD2DEFABC}" type="slidenum">
              <a:rPr lang="de-DE" smtClean="0"/>
              <a:t>36</a:t>
            </a:fld>
            <a:endParaRPr lang="de-DE"/>
          </a:p>
        </p:txBody>
      </p:sp>
    </p:spTree>
    <p:extLst>
      <p:ext uri="{BB962C8B-B14F-4D97-AF65-F5344CB8AC3E}">
        <p14:creationId xmlns:p14="http://schemas.microsoft.com/office/powerpoint/2010/main" val="37958231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37</a:t>
            </a:fld>
            <a:endParaRPr lang="de-DE"/>
          </a:p>
        </p:txBody>
      </p:sp>
    </p:spTree>
    <p:extLst>
      <p:ext uri="{BB962C8B-B14F-4D97-AF65-F5344CB8AC3E}">
        <p14:creationId xmlns:p14="http://schemas.microsoft.com/office/powerpoint/2010/main" val="28164144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a:t>0) Wer von euch weiß, was ein Wrapper ist, und wofür er gut ist? </a:t>
            </a:r>
            <a:r>
              <a:rPr lang="de-DE" baseline="0" dirty="0">
                <a:sym typeface="Wingdings" panose="05000000000000000000" pitchFamily="2" charset="2"/>
              </a:rPr>
              <a:t> baut etwas, um etwas komplexes drumherum, </a:t>
            </a:r>
            <a:r>
              <a:rPr lang="de-DE" baseline="0" dirty="0" err="1">
                <a:sym typeface="Wingdings" panose="05000000000000000000" pitchFamily="2" charset="2"/>
              </a:rPr>
              <a:t>hauptaufgabe</a:t>
            </a:r>
            <a:r>
              <a:rPr lang="de-DE" baseline="0" dirty="0">
                <a:sym typeface="Wingdings" panose="05000000000000000000" pitchFamily="2" charset="2"/>
              </a:rPr>
              <a:t>= </a:t>
            </a:r>
            <a:r>
              <a:rPr lang="de-DE" baseline="0" dirty="0" err="1">
                <a:sym typeface="Wingdings" panose="05000000000000000000" pitchFamily="2" charset="2"/>
              </a:rPr>
              <a:t>aufruf</a:t>
            </a:r>
            <a:r>
              <a:rPr lang="de-DE" baseline="0" dirty="0">
                <a:sym typeface="Wingdings" panose="05000000000000000000" pitchFamily="2" charset="2"/>
              </a:rPr>
              <a:t> von etwas anderem</a:t>
            </a:r>
            <a:endParaRPr lang="de-DE" baseline="0" dirty="0"/>
          </a:p>
          <a:p>
            <a:r>
              <a:rPr lang="de-DE" baseline="0" dirty="0"/>
              <a:t>1.3) Was passiert, wenn man sich selbst drum kümmert? -&gt; doppelt gelöscht, vmtl. crash</a:t>
            </a:r>
          </a:p>
          <a:p>
            <a:r>
              <a:rPr lang="de-DE" baseline="0" dirty="0"/>
              <a:t>3.1) Wenn ich etwas „</a:t>
            </a:r>
            <a:r>
              <a:rPr lang="de-DE" baseline="0" dirty="0" err="1"/>
              <a:t>shared_ptr</a:t>
            </a:r>
            <a:r>
              <a:rPr lang="de-DE" baseline="0" dirty="0"/>
              <a:t>“ nenne hat das immer eine gewisse Semantik!</a:t>
            </a:r>
          </a:p>
          <a:p>
            <a:r>
              <a:rPr lang="de-DE" baseline="0" dirty="0"/>
              <a:t>3.3) Wie schaffe ich es, dass ich über meine Pointer bescheid weiß?</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aseline="0" dirty="0"/>
              <a:t>	_einen_ klaren </a:t>
            </a:r>
            <a:r>
              <a:rPr lang="de-DE" baseline="0" dirty="0" err="1"/>
              <a:t>Owner</a:t>
            </a:r>
            <a:r>
              <a:rPr lang="de-DE" baseline="0" dirty="0"/>
              <a:t> haben</a:t>
            </a:r>
          </a:p>
          <a:p>
            <a:r>
              <a:rPr lang="de-DE" baseline="0" dirty="0"/>
              <a:t>	nur das löschen, wo man sie erzeugt</a:t>
            </a:r>
          </a:p>
          <a:p>
            <a:r>
              <a:rPr lang="de-DE" baseline="0" dirty="0"/>
              <a:t>	Pointer wenn möglich nicht wild in der Welt rumreichen</a:t>
            </a:r>
          </a:p>
          <a:p>
            <a:r>
              <a:rPr lang="de-DE" baseline="0" dirty="0"/>
              <a:t>	</a:t>
            </a:r>
            <a:r>
              <a:rPr lang="de-DE" baseline="0" dirty="0" err="1"/>
              <a:t>const</a:t>
            </a:r>
            <a:r>
              <a:rPr lang="de-DE" baseline="0" dirty="0"/>
              <a:t> (</a:t>
            </a:r>
            <a:r>
              <a:rPr lang="de-DE" baseline="0" dirty="0" err="1"/>
              <a:t>const</a:t>
            </a:r>
            <a:r>
              <a:rPr lang="de-DE" baseline="0" dirty="0"/>
              <a:t> </a:t>
            </a:r>
            <a:r>
              <a:rPr lang="de-DE" baseline="0" dirty="0" err="1"/>
              <a:t>Refs</a:t>
            </a:r>
            <a:r>
              <a:rPr lang="de-DE" baseline="0" dirty="0"/>
              <a:t> / Aliase) Nutzen, wo immer möglich</a:t>
            </a:r>
          </a:p>
        </p:txBody>
      </p:sp>
      <p:sp>
        <p:nvSpPr>
          <p:cNvPr id="4" name="Foliennummernplatzhalter 3"/>
          <p:cNvSpPr>
            <a:spLocks noGrp="1"/>
          </p:cNvSpPr>
          <p:nvPr>
            <p:ph type="sldNum" sz="quarter" idx="10"/>
          </p:nvPr>
        </p:nvSpPr>
        <p:spPr/>
        <p:txBody>
          <a:bodyPr/>
          <a:lstStyle/>
          <a:p>
            <a:fld id="{6A796BC6-5293-4E95-A62A-B78BD2DEFABC}" type="slidenum">
              <a:rPr lang="de-DE" smtClean="0"/>
              <a:t>38</a:t>
            </a:fld>
            <a:endParaRPr lang="de-DE"/>
          </a:p>
        </p:txBody>
      </p:sp>
    </p:spTree>
    <p:extLst>
      <p:ext uri="{BB962C8B-B14F-4D97-AF65-F5344CB8AC3E}">
        <p14:creationId xmlns:p14="http://schemas.microsoft.com/office/powerpoint/2010/main" val="21719982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AutoNum type="arabicParenR"/>
            </a:pPr>
            <a:r>
              <a:rPr lang="de-DE" baseline="0" dirty="0"/>
              <a:t>Das heißt man kann keine Referenzen auf diesen Pointer weitergeben</a:t>
            </a:r>
          </a:p>
          <a:p>
            <a:pPr marL="685800" lvl="1" indent="-228600">
              <a:buAutoNum type="arabicParenR"/>
            </a:pPr>
            <a:r>
              <a:rPr lang="de-DE" baseline="0" dirty="0"/>
              <a:t>Minimaler Overhead</a:t>
            </a:r>
          </a:p>
          <a:p>
            <a:pPr marL="228600" indent="-228600">
              <a:buAutoNum type="arabicParenR"/>
            </a:pPr>
            <a:r>
              <a:rPr lang="de-DE" baseline="0" dirty="0"/>
              <a:t>Z.B. für unsere User, die wir in der User-Liste halten – die dann aber auch herumgereicht werden können</a:t>
            </a:r>
          </a:p>
          <a:p>
            <a:pPr marL="685800" lvl="1" indent="-228600">
              <a:buAutoNum type="arabicParenR"/>
            </a:pPr>
            <a:r>
              <a:rPr lang="de-DE" baseline="0" dirty="0"/>
              <a:t>Anzahl an aktiven Referenzen wird gezählt, sobald keine mehr da ist wird der Speicher aufgeräumt</a:t>
            </a:r>
          </a:p>
          <a:p>
            <a:pPr marL="685800" lvl="1" indent="-228600">
              <a:buAutoNum type="arabicParenR"/>
            </a:pPr>
            <a:r>
              <a:rPr lang="de-DE" baseline="0" dirty="0"/>
              <a:t>Leichter Overhead durch das Referenzen zählen</a:t>
            </a:r>
          </a:p>
          <a:p>
            <a:pPr marL="228600" lvl="0" indent="-228600">
              <a:buAutoNum type="arabicParenR"/>
            </a:pPr>
            <a:r>
              <a:rPr lang="de-DE" baseline="0" dirty="0"/>
              <a:t>Wenn man Infos aus einem Objekt bezieht, so lange es vorhanden ist, selbst aber keinen Einfluss auf die Lebensdauer hat</a:t>
            </a:r>
          </a:p>
          <a:p>
            <a:pPr marL="685800" lvl="1" indent="-228600">
              <a:buAutoNum type="arabicParenR"/>
            </a:pPr>
            <a:r>
              <a:rPr lang="de-DE" baseline="0" dirty="0"/>
              <a:t>Zyklische Beispiel Team &lt;-&gt; Member Tafel</a:t>
            </a:r>
          </a:p>
          <a:p>
            <a:pPr marL="685800" lvl="1" indent="-228600">
              <a:buAutoNum type="arabicParenR"/>
            </a:pPr>
            <a:endParaRPr lang="de-DE" baseline="0" dirty="0"/>
          </a:p>
        </p:txBody>
      </p:sp>
      <p:sp>
        <p:nvSpPr>
          <p:cNvPr id="4" name="Foliennummernplatzhalter 3"/>
          <p:cNvSpPr>
            <a:spLocks noGrp="1"/>
          </p:cNvSpPr>
          <p:nvPr>
            <p:ph type="sldNum" sz="quarter" idx="10"/>
          </p:nvPr>
        </p:nvSpPr>
        <p:spPr/>
        <p:txBody>
          <a:bodyPr/>
          <a:lstStyle/>
          <a:p>
            <a:fld id="{6A796BC6-5293-4E95-A62A-B78BD2DEFABC}" type="slidenum">
              <a:rPr lang="de-DE" smtClean="0"/>
              <a:t>39</a:t>
            </a:fld>
            <a:endParaRPr lang="de-DE"/>
          </a:p>
        </p:txBody>
      </p:sp>
    </p:spTree>
    <p:extLst>
      <p:ext uri="{BB962C8B-B14F-4D97-AF65-F5344CB8AC3E}">
        <p14:creationId xmlns:p14="http://schemas.microsoft.com/office/powerpoint/2010/main" val="1679273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Klasse</a:t>
            </a:r>
          </a:p>
          <a:p>
            <a:r>
              <a:rPr lang="de-DE" dirty="0"/>
              <a:t>Objekt</a:t>
            </a:r>
          </a:p>
          <a:p>
            <a:r>
              <a:rPr lang="de-DE" dirty="0"/>
              <a:t>Konstruktor</a:t>
            </a:r>
          </a:p>
          <a:p>
            <a:r>
              <a:rPr lang="de-DE" dirty="0"/>
              <a:t>Destruktor</a:t>
            </a:r>
          </a:p>
          <a:p>
            <a:r>
              <a:rPr lang="de-DE" dirty="0"/>
              <a:t>Basisklasse/Superklasse/Elternklasse</a:t>
            </a:r>
          </a:p>
          <a:p>
            <a:r>
              <a:rPr lang="de-DE" dirty="0"/>
              <a:t>Vererbung</a:t>
            </a:r>
          </a:p>
          <a:p>
            <a:r>
              <a:rPr lang="de-DE" dirty="0"/>
              <a:t>Methode</a:t>
            </a:r>
          </a:p>
          <a:p>
            <a:r>
              <a:rPr lang="de-DE" dirty="0"/>
              <a:t>Member</a:t>
            </a:r>
          </a:p>
          <a:p>
            <a:r>
              <a:rPr lang="de-DE" dirty="0"/>
              <a:t>Private/</a:t>
            </a:r>
            <a:r>
              <a:rPr lang="de-DE" dirty="0" err="1"/>
              <a:t>protected</a:t>
            </a:r>
            <a:r>
              <a:rPr lang="de-DE" dirty="0"/>
              <a:t>/</a:t>
            </a:r>
            <a:r>
              <a:rPr lang="de-DE" dirty="0" err="1"/>
              <a:t>public</a:t>
            </a:r>
            <a:endParaRPr lang="de-DE" dirty="0"/>
          </a:p>
          <a:p>
            <a:r>
              <a:rPr lang="de-DE" dirty="0" err="1"/>
              <a:t>Const</a:t>
            </a:r>
            <a:endParaRPr lang="de-DE" dirty="0"/>
          </a:p>
          <a:p>
            <a:r>
              <a:rPr lang="de-DE" dirty="0" err="1"/>
              <a:t>constexpr</a:t>
            </a:r>
            <a:endParaRPr lang="de-DE" dirty="0"/>
          </a:p>
          <a:p>
            <a:r>
              <a:rPr lang="de-DE" dirty="0"/>
              <a:t>Static</a:t>
            </a:r>
          </a:p>
          <a:p>
            <a:r>
              <a:rPr lang="de-DE" dirty="0"/>
              <a:t>Initialisierungsliste</a:t>
            </a:r>
          </a:p>
          <a:p>
            <a:r>
              <a:rPr lang="de-DE" dirty="0" err="1"/>
              <a:t>Brace</a:t>
            </a:r>
            <a:r>
              <a:rPr lang="de-DE" dirty="0"/>
              <a:t>-Initialisierung</a:t>
            </a:r>
          </a:p>
          <a:p>
            <a:r>
              <a:rPr lang="de-DE" dirty="0"/>
              <a:t>Interface</a:t>
            </a:r>
          </a:p>
          <a:p>
            <a:r>
              <a:rPr lang="de-DE" dirty="0"/>
              <a:t>Abstrakte Basisklasse</a:t>
            </a:r>
          </a:p>
          <a:p>
            <a:r>
              <a:rPr lang="de-DE" dirty="0"/>
              <a:t>Name </a:t>
            </a:r>
            <a:r>
              <a:rPr lang="de-DE" dirty="0" err="1"/>
              <a:t>Hiding</a:t>
            </a:r>
            <a:endParaRPr lang="de-DE" dirty="0"/>
          </a:p>
          <a:p>
            <a:r>
              <a:rPr lang="de-DE" dirty="0"/>
              <a:t>Mehrfachvererbung</a:t>
            </a:r>
          </a:p>
          <a:p>
            <a:r>
              <a:rPr lang="de-DE" dirty="0" err="1"/>
              <a:t>Liskovsche</a:t>
            </a:r>
            <a:r>
              <a:rPr lang="de-DE" dirty="0"/>
              <a:t> Substitutionsprinzip</a:t>
            </a:r>
          </a:p>
        </p:txBody>
      </p:sp>
      <p:sp>
        <p:nvSpPr>
          <p:cNvPr id="4" name="Foliennummernplatzhalter 3"/>
          <p:cNvSpPr>
            <a:spLocks noGrp="1"/>
          </p:cNvSpPr>
          <p:nvPr>
            <p:ph type="sldNum" sz="quarter" idx="10"/>
          </p:nvPr>
        </p:nvSpPr>
        <p:spPr/>
        <p:txBody>
          <a:bodyPr/>
          <a:lstStyle/>
          <a:p>
            <a:fld id="{6A796BC6-5293-4E95-A62A-B78BD2DEFABC}" type="slidenum">
              <a:rPr lang="de-DE" smtClean="0"/>
              <a:t>4</a:t>
            </a:fld>
            <a:endParaRPr lang="de-DE"/>
          </a:p>
        </p:txBody>
      </p:sp>
    </p:spTree>
    <p:extLst>
      <p:ext uri="{BB962C8B-B14F-4D97-AF65-F5344CB8AC3E}">
        <p14:creationId xmlns:p14="http://schemas.microsoft.com/office/powerpoint/2010/main" val="33552706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457200" lvl="1" indent="0">
              <a:buNone/>
            </a:pPr>
            <a:r>
              <a:rPr lang="de-DE" baseline="0" dirty="0"/>
              <a:t>Kann man natürlich auch für </a:t>
            </a:r>
            <a:r>
              <a:rPr lang="de-DE" baseline="0" dirty="0" err="1"/>
              <a:t>Membervariablen</a:t>
            </a:r>
            <a:r>
              <a:rPr lang="de-DE" baseline="0" dirty="0"/>
              <a:t> in einer Klasse o.ä. benutzen</a:t>
            </a:r>
          </a:p>
          <a:p>
            <a:pPr marL="457200" lvl="1" indent="0">
              <a:buNone/>
            </a:pPr>
            <a:r>
              <a:rPr lang="de-DE" baseline="0" dirty="0"/>
              <a:t>Ggf. </a:t>
            </a:r>
            <a:r>
              <a:rPr lang="de-DE" baseline="0" dirty="0" err="1"/>
              <a:t>code</a:t>
            </a:r>
            <a:r>
              <a:rPr lang="de-DE" baseline="0" dirty="0"/>
              <a:t> zeigen</a:t>
            </a:r>
          </a:p>
          <a:p>
            <a:pPr marL="457200" lvl="1" indent="0">
              <a:buNone/>
            </a:pPr>
            <a:r>
              <a:rPr lang="de-DE" baseline="0" dirty="0"/>
              <a:t>Benamung an dieser Stelle schlecht gewählt</a:t>
            </a:r>
          </a:p>
          <a:p>
            <a:pPr marL="457200" lvl="1" indent="0">
              <a:buNone/>
            </a:pPr>
            <a:r>
              <a:rPr lang="de-DE" baseline="0" dirty="0"/>
              <a:t>Warum empfohlen? Schneller, früher Gefahr zu </a:t>
            </a:r>
            <a:r>
              <a:rPr lang="de-DE" baseline="0" dirty="0" err="1"/>
              <a:t>Exceptions</a:t>
            </a:r>
            <a:endParaRPr lang="de-DE" baseline="0" dirty="0"/>
          </a:p>
          <a:p>
            <a:pPr marL="457200" lvl="1" indent="0">
              <a:buNone/>
            </a:pPr>
            <a:r>
              <a:rPr lang="de-DE" baseline="0" dirty="0"/>
              <a:t>Auto verhindert, dass ich den Typ hinschreiben muss </a:t>
            </a:r>
            <a:r>
              <a:rPr lang="de-DE" baseline="0" dirty="0">
                <a:sym typeface="Wingdings" panose="05000000000000000000" pitchFamily="2" charset="2"/>
              </a:rPr>
              <a:t> mehr </a:t>
            </a:r>
            <a:r>
              <a:rPr lang="de-DE" baseline="0" dirty="0"/>
              <a:t>kommt gleich</a:t>
            </a:r>
          </a:p>
          <a:p>
            <a:pPr marL="685800" lvl="1" indent="-228600">
              <a:buAutoNum type="arabicParenR"/>
            </a:pPr>
            <a:endParaRPr lang="de-DE" baseline="0" dirty="0"/>
          </a:p>
        </p:txBody>
      </p:sp>
      <p:sp>
        <p:nvSpPr>
          <p:cNvPr id="4" name="Foliennummernplatzhalter 3"/>
          <p:cNvSpPr>
            <a:spLocks noGrp="1"/>
          </p:cNvSpPr>
          <p:nvPr>
            <p:ph type="sldNum" sz="quarter" idx="10"/>
          </p:nvPr>
        </p:nvSpPr>
        <p:spPr/>
        <p:txBody>
          <a:bodyPr/>
          <a:lstStyle/>
          <a:p>
            <a:fld id="{6A796BC6-5293-4E95-A62A-B78BD2DEFABC}" type="slidenum">
              <a:rPr lang="de-DE" smtClean="0"/>
              <a:t>40</a:t>
            </a:fld>
            <a:endParaRPr lang="de-DE"/>
          </a:p>
        </p:txBody>
      </p:sp>
    </p:spTree>
    <p:extLst>
      <p:ext uri="{BB962C8B-B14F-4D97-AF65-F5344CB8AC3E}">
        <p14:creationId xmlns:p14="http://schemas.microsoft.com/office/powerpoint/2010/main" val="31161392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457200" lvl="1" indent="0">
              <a:buNone/>
            </a:pPr>
            <a:r>
              <a:rPr lang="de-DE" baseline="0" dirty="0"/>
              <a:t>1) Oben seht ihr die alte Folie von oben.</a:t>
            </a:r>
          </a:p>
          <a:p>
            <a:pPr marL="457200" lvl="1" indent="0">
              <a:buNone/>
            </a:pPr>
            <a:r>
              <a:rPr lang="de-DE" baseline="0" dirty="0"/>
              <a:t>2) New nur in Legacy-Code verwenden, oder wenn es gar nicht anders geht.</a:t>
            </a:r>
          </a:p>
          <a:p>
            <a:pPr marL="457200" lvl="1" indent="0">
              <a:buNone/>
            </a:pPr>
            <a:endParaRPr lang="de-DE" baseline="0" dirty="0"/>
          </a:p>
          <a:p>
            <a:pPr marL="457200" lvl="1" indent="0">
              <a:buNone/>
            </a:pPr>
            <a:r>
              <a:rPr lang="de-DE" baseline="0" dirty="0"/>
              <a:t>Und welches ist der beste Pointer?</a:t>
            </a:r>
          </a:p>
          <a:p>
            <a:pPr marL="457200" lvl="1" indent="0">
              <a:buNone/>
            </a:pPr>
            <a:r>
              <a:rPr lang="de-DE" baseline="0" dirty="0"/>
              <a:t>Kein Pointer</a:t>
            </a:r>
          </a:p>
        </p:txBody>
      </p:sp>
      <p:sp>
        <p:nvSpPr>
          <p:cNvPr id="4" name="Foliennummernplatzhalter 3"/>
          <p:cNvSpPr>
            <a:spLocks noGrp="1"/>
          </p:cNvSpPr>
          <p:nvPr>
            <p:ph type="sldNum" sz="quarter" idx="10"/>
          </p:nvPr>
        </p:nvSpPr>
        <p:spPr/>
        <p:txBody>
          <a:bodyPr/>
          <a:lstStyle/>
          <a:p>
            <a:fld id="{6A796BC6-5293-4E95-A62A-B78BD2DEFABC}" type="slidenum">
              <a:rPr lang="de-DE" smtClean="0"/>
              <a:t>41</a:t>
            </a:fld>
            <a:endParaRPr lang="de-DE"/>
          </a:p>
        </p:txBody>
      </p:sp>
    </p:spTree>
    <p:extLst>
      <p:ext uri="{BB962C8B-B14F-4D97-AF65-F5344CB8AC3E}">
        <p14:creationId xmlns:p14="http://schemas.microsoft.com/office/powerpoint/2010/main" val="23756570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685800" lvl="1" indent="-228600">
              <a:buAutoNum type="arabicParenR"/>
            </a:pPr>
            <a:r>
              <a:rPr lang="de-DE" baseline="0" dirty="0"/>
              <a:t>In cpp.sh zeigen</a:t>
            </a:r>
          </a:p>
          <a:p>
            <a:pPr marL="685800" lvl="1" indent="-228600">
              <a:buAutoNum type="arabicParenR"/>
            </a:pPr>
            <a:r>
              <a:rPr lang="de-DE" baseline="0" dirty="0"/>
              <a:t>Cpp.sh zeigen, was passiert, wenn man shared_ptr1(ptr1) und sahred_ptr2(ptr1) zu </a:t>
            </a:r>
            <a:r>
              <a:rPr lang="de-DE" baseline="0" dirty="0" err="1"/>
              <a:t>shared_ptr</a:t>
            </a:r>
            <a:r>
              <a:rPr lang="de-DE" baseline="0" dirty="0"/>
              <a:t>(ptr2) machen kann</a:t>
            </a:r>
          </a:p>
        </p:txBody>
      </p:sp>
      <p:sp>
        <p:nvSpPr>
          <p:cNvPr id="4" name="Foliennummernplatzhalter 3"/>
          <p:cNvSpPr>
            <a:spLocks noGrp="1"/>
          </p:cNvSpPr>
          <p:nvPr>
            <p:ph type="sldNum" sz="quarter" idx="10"/>
          </p:nvPr>
        </p:nvSpPr>
        <p:spPr/>
        <p:txBody>
          <a:bodyPr/>
          <a:lstStyle/>
          <a:p>
            <a:fld id="{6A796BC6-5293-4E95-A62A-B78BD2DEFABC}" type="slidenum">
              <a:rPr lang="de-DE" smtClean="0"/>
              <a:t>42</a:t>
            </a:fld>
            <a:endParaRPr lang="de-DE"/>
          </a:p>
        </p:txBody>
      </p:sp>
    </p:spTree>
    <p:extLst>
      <p:ext uri="{BB962C8B-B14F-4D97-AF65-F5344CB8AC3E}">
        <p14:creationId xmlns:p14="http://schemas.microsoft.com/office/powerpoint/2010/main" val="41324537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r>
              <a:rPr lang="de-DE" dirty="0"/>
              <a:t>0Verkürzen von </a:t>
            </a:r>
            <a:r>
              <a:rPr lang="de-DE" dirty="0" err="1"/>
              <a:t>namen</a:t>
            </a:r>
            <a:endParaRPr lang="de-DE" dirty="0"/>
          </a:p>
          <a:p>
            <a:pPr marL="0" lvl="0" indent="0">
              <a:buNone/>
            </a:pPr>
            <a:r>
              <a:rPr lang="de-DE" dirty="0"/>
              <a:t>1.3 wer kennt </a:t>
            </a:r>
            <a:r>
              <a:rPr lang="de-DE" dirty="0" err="1"/>
              <a:t>javaScript</a:t>
            </a:r>
            <a:r>
              <a:rPr lang="de-DE" dirty="0"/>
              <a:t> oder Python oder andere Skriptsprache oder C#? Unterschied zu </a:t>
            </a:r>
            <a:r>
              <a:rPr lang="de-DE" dirty="0" err="1"/>
              <a:t>var</a:t>
            </a:r>
            <a:r>
              <a:rPr lang="de-DE" dirty="0"/>
              <a:t> in JavaScript</a:t>
            </a:r>
          </a:p>
          <a:p>
            <a:pPr marL="0" lvl="0" indent="0">
              <a:buNone/>
            </a:pPr>
            <a:r>
              <a:rPr lang="de-DE" dirty="0"/>
              <a:t>c) Wie man sieht </a:t>
            </a:r>
            <a:r>
              <a:rPr lang="de-DE" dirty="0" err="1"/>
              <a:t>funktiniert</a:t>
            </a:r>
            <a:r>
              <a:rPr lang="de-DE" dirty="0"/>
              <a:t> das ganze auch mit </a:t>
            </a:r>
            <a:r>
              <a:rPr lang="de-DE" dirty="0" err="1"/>
              <a:t>pointern</a:t>
            </a:r>
            <a:r>
              <a:rPr lang="de-DE" dirty="0"/>
              <a:t> – ebenso mit </a:t>
            </a:r>
            <a:r>
              <a:rPr lang="de-DE" dirty="0" err="1"/>
              <a:t>const</a:t>
            </a:r>
            <a:r>
              <a:rPr lang="de-DE" dirty="0"/>
              <a:t>, etc.</a:t>
            </a:r>
          </a:p>
          <a:p>
            <a:pPr marL="0" lvl="0" indent="0">
              <a:buNone/>
            </a:pPr>
            <a:r>
              <a:rPr lang="de-DE" dirty="0"/>
              <a:t>Auf </a:t>
            </a:r>
            <a:r>
              <a:rPr lang="de-DE" dirty="0" err="1"/>
              <a:t>cpp.insight</a:t>
            </a:r>
            <a:r>
              <a:rPr lang="de-DE" dirty="0"/>
              <a:t> verdeutlichen</a:t>
            </a:r>
          </a:p>
        </p:txBody>
      </p:sp>
      <p:sp>
        <p:nvSpPr>
          <p:cNvPr id="4" name="Foliennummernplatzhalter 3"/>
          <p:cNvSpPr>
            <a:spLocks noGrp="1"/>
          </p:cNvSpPr>
          <p:nvPr>
            <p:ph type="sldNum" sz="quarter" idx="10"/>
          </p:nvPr>
        </p:nvSpPr>
        <p:spPr/>
        <p:txBody>
          <a:bodyPr/>
          <a:lstStyle/>
          <a:p>
            <a:fld id="{6A796BC6-5293-4E95-A62A-B78BD2DEFABC}" type="slidenum">
              <a:rPr lang="de-DE" smtClean="0"/>
              <a:t>43</a:t>
            </a:fld>
            <a:endParaRPr lang="de-DE"/>
          </a:p>
        </p:txBody>
      </p:sp>
    </p:spTree>
    <p:extLst>
      <p:ext uri="{BB962C8B-B14F-4D97-AF65-F5344CB8AC3E}">
        <p14:creationId xmlns:p14="http://schemas.microsoft.com/office/powerpoint/2010/main" val="39563018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r>
              <a:rPr lang="de-DE" dirty="0"/>
              <a:t>Unterschied zu </a:t>
            </a:r>
            <a:r>
              <a:rPr lang="de-DE" dirty="0" err="1"/>
              <a:t>var</a:t>
            </a:r>
            <a:r>
              <a:rPr lang="de-DE" dirty="0"/>
              <a:t> in JavaScript</a:t>
            </a:r>
          </a:p>
          <a:p>
            <a:pPr marL="0" lvl="0" indent="0">
              <a:buNone/>
            </a:pPr>
            <a:r>
              <a:rPr lang="de-DE" dirty="0"/>
              <a:t>Auf </a:t>
            </a:r>
            <a:r>
              <a:rPr lang="de-DE" dirty="0" err="1"/>
              <a:t>cpp.insight</a:t>
            </a:r>
            <a:r>
              <a:rPr lang="de-DE" dirty="0"/>
              <a:t> verdeutlichen</a:t>
            </a:r>
          </a:p>
          <a:p>
            <a:pPr marL="0" lvl="0" indent="0">
              <a:buNone/>
            </a:pPr>
            <a:endParaRPr lang="de-DE" dirty="0"/>
          </a:p>
          <a:p>
            <a:pPr marL="0" lvl="0" indent="0">
              <a:buNone/>
            </a:pPr>
            <a:r>
              <a:rPr lang="de-DE" dirty="0"/>
              <a:t>Ende: ich finde </a:t>
            </a:r>
            <a:r>
              <a:rPr lang="de-DE" dirty="0" err="1"/>
              <a:t>auto</a:t>
            </a:r>
            <a:r>
              <a:rPr lang="de-DE" dirty="0"/>
              <a:t> nicht an jeder stelle gut. Aber wenn ihr das anders seht werde ich euch dafür keine Punkte irgendwo abziehen</a:t>
            </a:r>
          </a:p>
        </p:txBody>
      </p:sp>
      <p:sp>
        <p:nvSpPr>
          <p:cNvPr id="4" name="Foliennummernplatzhalter 3"/>
          <p:cNvSpPr>
            <a:spLocks noGrp="1"/>
          </p:cNvSpPr>
          <p:nvPr>
            <p:ph type="sldNum" sz="quarter" idx="10"/>
          </p:nvPr>
        </p:nvSpPr>
        <p:spPr/>
        <p:txBody>
          <a:bodyPr/>
          <a:lstStyle/>
          <a:p>
            <a:fld id="{6A796BC6-5293-4E95-A62A-B78BD2DEFABC}" type="slidenum">
              <a:rPr lang="de-DE" smtClean="0"/>
              <a:t>44</a:t>
            </a:fld>
            <a:endParaRPr lang="de-DE"/>
          </a:p>
        </p:txBody>
      </p:sp>
    </p:spTree>
    <p:extLst>
      <p:ext uri="{BB962C8B-B14F-4D97-AF65-F5344CB8AC3E}">
        <p14:creationId xmlns:p14="http://schemas.microsoft.com/office/powerpoint/2010/main" val="3436463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Ich habe</a:t>
            </a:r>
            <a:r>
              <a:rPr lang="de-DE" baseline="0" dirty="0"/>
              <a:t> festgestellt, dass es mir im Studium viel geholfen hätte, wenn ich vernünftig gelernt hätte, wie man debuggt. Ich sehe es auch jetzt bei der Betreuung von Studienarbeiten, dass viele Leute nicht vernünftig debuggen können. Ähnlich wie Programmieren braucht man Zeit, um es zu meistern, aber mit etwas Anleitung klappt das ganze gleich viel besser. Überall wird viel über Design-Patterns &amp; Programmierparadigmen geschwafelt um das Code-Schreiben effizienter zu machen – dabei bedenke man, wie viel der Zeit beim </a:t>
            </a:r>
            <a:r>
              <a:rPr lang="de-DE" baseline="0" dirty="0" err="1"/>
              <a:t>Coden</a:t>
            </a:r>
            <a:r>
              <a:rPr lang="de-DE" baseline="0" dirty="0"/>
              <a:t> wir mit Debuggen verbringen.</a:t>
            </a:r>
            <a:br>
              <a:rPr lang="de-DE" baseline="0" dirty="0"/>
            </a:br>
            <a:r>
              <a:rPr lang="de-DE" baseline="0" dirty="0"/>
              <a:t>Am Anfang ist man viel besser darin, Probleme zu Produzieren, als sie zu lösen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aseline="0" dirty="0"/>
              <a:t>Zum vernünftig Debuggen gehören 2-3 Dinge: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baseline="0" dirty="0"/>
              <a:t>Kenntnis von Möglichkeiten &amp; Werkzeuge zum Debuggen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baseline="0" dirty="0"/>
              <a:t>Die Herangehensweise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baseline="0" dirty="0" err="1"/>
              <a:t>Debugbarer</a:t>
            </a:r>
            <a:r>
              <a:rPr lang="de-DE" baseline="0" dirty="0"/>
              <a:t> Code &amp; Prävention</a:t>
            </a:r>
            <a:r>
              <a:rPr lang="de-DE" baseline="0" dirty="0">
                <a:sym typeface="Wingdings" panose="05000000000000000000" pitchFamily="2" charset="2"/>
              </a:rPr>
              <a:t> das gilt übrigens für viele Teilbereiche der Softwareentwicklung: Guter Code ist nicht nur funktionsfähig und performant, sondern auch gut zu lesen, gut zu debuggen und gut automatisch zu testen</a:t>
            </a:r>
            <a:endParaRPr lang="de-DE" dirty="0"/>
          </a:p>
          <a:p>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45</a:t>
            </a:fld>
            <a:endParaRPr lang="de-DE"/>
          </a:p>
        </p:txBody>
      </p:sp>
    </p:spTree>
    <p:extLst>
      <p:ext uri="{BB962C8B-B14F-4D97-AF65-F5344CB8AC3E}">
        <p14:creationId xmlns:p14="http://schemas.microsoft.com/office/powerpoint/2010/main" val="34768188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FontTx/>
              <a:buNone/>
            </a:pPr>
            <a:r>
              <a:rPr lang="de-DE" dirty="0"/>
              <a:t>0) Was kennt ihr für </a:t>
            </a:r>
            <a:r>
              <a:rPr lang="de-DE" dirty="0" err="1"/>
              <a:t>Debugwerkzeuge</a:t>
            </a:r>
            <a:r>
              <a:rPr lang="de-DE" dirty="0"/>
              <a:t>?</a:t>
            </a:r>
          </a:p>
          <a:p>
            <a:pPr marL="0" lvl="0" indent="0">
              <a:buFontTx/>
              <a:buNone/>
            </a:pPr>
            <a:endParaRPr lang="de-DE" dirty="0"/>
          </a:p>
          <a:p>
            <a:pPr marL="0" lvl="0" indent="0">
              <a:buFontTx/>
              <a:buNone/>
            </a:pPr>
            <a:r>
              <a:rPr lang="de-DE" dirty="0" err="1"/>
              <a:t>Locals</a:t>
            </a:r>
            <a:r>
              <a:rPr lang="de-DE" dirty="0"/>
              <a:t>: </a:t>
            </a:r>
            <a:r>
              <a:rPr lang="de-DE" dirty="0" err="1"/>
              <a:t>getNextNumber</a:t>
            </a:r>
            <a:r>
              <a:rPr lang="de-DE" dirty="0"/>
              <a:t>(); </a:t>
            </a:r>
            <a:r>
              <a:rPr lang="de-DE" dirty="0">
                <a:sym typeface="Wingdings" panose="05000000000000000000" pitchFamily="2" charset="2"/>
              </a:rPr>
              <a:t> </a:t>
            </a:r>
            <a:r>
              <a:rPr lang="de-DE" dirty="0" err="1">
                <a:sym typeface="Wingdings" panose="05000000000000000000" pitchFamily="2" charset="2"/>
              </a:rPr>
              <a:t>randomNumber</a:t>
            </a:r>
            <a:endParaRPr lang="de-DE" dirty="0">
              <a:sym typeface="Wingdings" panose="05000000000000000000" pitchFamily="2" charset="2"/>
            </a:endParaRPr>
          </a:p>
          <a:p>
            <a:pPr marL="0" lvl="0" indent="0">
              <a:buFontTx/>
              <a:buNone/>
            </a:pPr>
            <a:r>
              <a:rPr lang="de-DE" dirty="0" err="1">
                <a:sym typeface="Wingdings" panose="05000000000000000000" pitchFamily="2" charset="2"/>
              </a:rPr>
              <a:t>CallStack</a:t>
            </a:r>
            <a:r>
              <a:rPr lang="de-DE" dirty="0">
                <a:sym typeface="Wingdings" panose="05000000000000000000" pitchFamily="2" charset="2"/>
              </a:rPr>
              <a:t>: </a:t>
            </a:r>
            <a:r>
              <a:rPr lang="de-DE" dirty="0" err="1">
                <a:sym typeface="Wingdings" panose="05000000000000000000" pitchFamily="2" charset="2"/>
              </a:rPr>
              <a:t>callMethods</a:t>
            </a:r>
            <a:r>
              <a:rPr lang="de-DE" dirty="0">
                <a:sym typeface="Wingdings" panose="05000000000000000000" pitchFamily="2" charset="2"/>
              </a:rPr>
              <a:t> </a:t>
            </a:r>
            <a:r>
              <a:rPr lang="de-DE" dirty="0" err="1">
                <a:sym typeface="Wingdings" panose="05000000000000000000" pitchFamily="2" charset="2"/>
              </a:rPr>
              <a:t>AToK</a:t>
            </a:r>
            <a:r>
              <a:rPr lang="de-DE" dirty="0">
                <a:sym typeface="Wingdings" panose="05000000000000000000" pitchFamily="2" charset="2"/>
              </a:rPr>
              <a:t>: Stellt euch vor jede der Methoden wäre 10 mal so lang. Und unsere Methode auch. Und jeder Aufruf kommt aus einer anderen Klasse, die 1000 Zeilen lang ist, und deren Kontext ihr nicht kennt.</a:t>
            </a:r>
          </a:p>
          <a:p>
            <a:pPr marL="0" lvl="0" indent="0">
              <a:buFontTx/>
              <a:buNone/>
            </a:pPr>
            <a:r>
              <a:rPr lang="de-DE" dirty="0">
                <a:sym typeface="Wingdings" panose="05000000000000000000" pitchFamily="2" charset="2"/>
              </a:rPr>
              <a:t>Breakpoint: meistens, wenn ihr wisst was das Problem ist, aber nicht, wie es entsteht  stellt euch vor </a:t>
            </a:r>
            <a:r>
              <a:rPr lang="de-DE" dirty="0" err="1">
                <a:sym typeface="Wingdings" panose="05000000000000000000" pitchFamily="2" charset="2"/>
              </a:rPr>
              <a:t>getNextNumber</a:t>
            </a:r>
            <a:r>
              <a:rPr lang="de-DE" dirty="0">
                <a:sym typeface="Wingdings" panose="05000000000000000000" pitchFamily="2" charset="2"/>
              </a:rPr>
              <a:t>() wäre ne komplexe Methode, die von Inputparametern </a:t>
            </a:r>
            <a:r>
              <a:rPr lang="de-DE" dirty="0" err="1">
                <a:sym typeface="Wingdings" panose="05000000000000000000" pitchFamily="2" charset="2"/>
              </a:rPr>
              <a:t>abhänging</a:t>
            </a:r>
            <a:r>
              <a:rPr lang="de-DE" dirty="0">
                <a:sym typeface="Wingdings" panose="05000000000000000000" pitchFamily="2" charset="2"/>
              </a:rPr>
              <a:t> ist</a:t>
            </a:r>
          </a:p>
          <a:p>
            <a:pPr marL="0" lvl="0" indent="0">
              <a:buFontTx/>
              <a:buNone/>
            </a:pPr>
            <a:r>
              <a:rPr lang="de-DE" dirty="0" err="1">
                <a:sym typeface="Wingdings" panose="05000000000000000000" pitchFamily="2" charset="2"/>
              </a:rPr>
              <a:t>Debugausgaben</a:t>
            </a:r>
            <a:r>
              <a:rPr lang="de-DE" dirty="0">
                <a:sym typeface="Wingdings" panose="05000000000000000000" pitchFamily="2" charset="2"/>
              </a:rPr>
              <a:t>: wenn Breakpoints zu lange dauern, weil man zu viel oder zu oft o.ä. untersuchen muss</a:t>
            </a:r>
          </a:p>
          <a:p>
            <a:pPr marL="0" lvl="0" indent="0">
              <a:buFontTx/>
              <a:buNone/>
            </a:pPr>
            <a:r>
              <a:rPr lang="de-DE" dirty="0">
                <a:sym typeface="Wingdings" panose="05000000000000000000" pitchFamily="2" charset="2"/>
              </a:rPr>
              <a:t>Watch: </a:t>
            </a:r>
            <a:r>
              <a:rPr lang="de-DE" dirty="0" err="1">
                <a:sym typeface="Wingdings" panose="05000000000000000000" pitchFamily="2" charset="2"/>
              </a:rPr>
              <a:t>Locals</a:t>
            </a:r>
            <a:r>
              <a:rPr lang="de-DE" dirty="0">
                <a:sym typeface="Wingdings" panose="05000000000000000000" pitchFamily="2" charset="2"/>
              </a:rPr>
              <a:t>, wenn ihr eine Variable über mehrere Klassen hinweg verfolgen wollt  einfach mal in andere Funktion reinspringen</a:t>
            </a:r>
          </a:p>
          <a:p>
            <a:pPr marL="0" lvl="0" indent="0">
              <a:buFontTx/>
              <a:buNone/>
            </a:pPr>
            <a:r>
              <a:rPr lang="de-DE" dirty="0" err="1">
                <a:sym typeface="Wingdings" panose="05000000000000000000" pitchFamily="2" charset="2"/>
              </a:rPr>
              <a:t>Immediatewindow</a:t>
            </a:r>
            <a:r>
              <a:rPr lang="de-DE" dirty="0">
                <a:sym typeface="Wingdings" panose="05000000000000000000" pitchFamily="2" charset="2"/>
              </a:rPr>
              <a:t>: kurz öffnen, direkt </a:t>
            </a:r>
            <a:r>
              <a:rPr lang="de-DE" dirty="0" err="1">
                <a:sym typeface="Wingdings" panose="05000000000000000000" pitchFamily="2" charset="2"/>
              </a:rPr>
              <a:t>nen</a:t>
            </a:r>
            <a:r>
              <a:rPr lang="de-DE" dirty="0">
                <a:sym typeface="Wingdings" panose="05000000000000000000" pitchFamily="2" charset="2"/>
              </a:rPr>
              <a:t> </a:t>
            </a:r>
            <a:r>
              <a:rPr lang="de-DE" dirty="0" err="1">
                <a:sym typeface="Wingdings" panose="05000000000000000000" pitchFamily="2" charset="2"/>
              </a:rPr>
              <a:t>breakpiont</a:t>
            </a:r>
            <a:r>
              <a:rPr lang="de-DE" dirty="0">
                <a:sym typeface="Wingdings" panose="05000000000000000000" pitchFamily="2" charset="2"/>
              </a:rPr>
              <a:t> setzen ?divide(1,1) ausführen</a:t>
            </a:r>
          </a:p>
          <a:p>
            <a:pPr marL="0" lvl="0" indent="0">
              <a:buFontTx/>
              <a:buNone/>
            </a:pPr>
            <a:r>
              <a:rPr lang="de-DE" dirty="0" err="1">
                <a:sym typeface="Wingdings" panose="05000000000000000000" pitchFamily="2" charset="2"/>
              </a:rPr>
              <a:t>Stackpointer</a:t>
            </a:r>
            <a:r>
              <a:rPr lang="de-DE" dirty="0">
                <a:sym typeface="Wingdings" panose="05000000000000000000" pitchFamily="2" charset="2"/>
              </a:rPr>
              <a:t> verschieben: auf i = 1 warten, wieder nach oben schieben, keine Garantie</a:t>
            </a:r>
          </a:p>
          <a:p>
            <a:pPr marL="0" lvl="0" indent="0">
              <a:buFontTx/>
              <a:buNone/>
            </a:pPr>
            <a:endParaRPr lang="de-DE" dirty="0">
              <a:sym typeface="Wingdings" panose="05000000000000000000" pitchFamily="2" charset="2"/>
            </a:endParaRPr>
          </a:p>
          <a:p>
            <a:pPr marL="0" lvl="0" indent="0">
              <a:buFontTx/>
              <a:buNone/>
            </a:pP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46</a:t>
            </a:fld>
            <a:endParaRPr lang="de-DE"/>
          </a:p>
        </p:txBody>
      </p:sp>
    </p:spTree>
    <p:extLst>
      <p:ext uri="{BB962C8B-B14F-4D97-AF65-F5344CB8AC3E}">
        <p14:creationId xmlns:p14="http://schemas.microsoft.com/office/powerpoint/2010/main" val="2612133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r>
              <a:rPr lang="de-DE" dirty="0"/>
              <a:t>1. Bevor du lange nach einem Problem suchst, dass du dir ggf. eingebildet hast, dass von anderen Daten</a:t>
            </a:r>
            <a:r>
              <a:rPr lang="de-DE" baseline="0" dirty="0"/>
              <a:t> abhängt, als du glaubst – stell sicher, dass du nach dem richtigen Problem suchst</a:t>
            </a:r>
            <a:endParaRPr lang="de-DE" dirty="0"/>
          </a:p>
          <a:p>
            <a:pPr marL="0" lvl="0" indent="0">
              <a:buNone/>
            </a:pPr>
            <a:r>
              <a:rPr lang="de-DE" dirty="0"/>
              <a:t>1.2.1. Was</a:t>
            </a:r>
            <a:r>
              <a:rPr lang="de-DE" baseline="0" dirty="0"/>
              <a:t> für Werte ergeben an dieser Stelle Sinn?</a:t>
            </a:r>
          </a:p>
          <a:p>
            <a:pPr marL="0" lvl="0" indent="0">
              <a:buNone/>
            </a:pPr>
            <a:r>
              <a:rPr lang="de-DE" baseline="0" dirty="0"/>
              <a:t>1.2.2. Was ändert sich?</a:t>
            </a:r>
          </a:p>
          <a:p>
            <a:pPr marL="0" lvl="0" indent="0">
              <a:buNone/>
            </a:pPr>
            <a:r>
              <a:rPr lang="de-DE" baseline="0" dirty="0"/>
              <a:t>2.1. So, als würdest du einen Kollegen um Hilfe bitten und ihm das Problem erklären. Typisches Beispiel „Mein Code geht nicht“ -&gt; Lehrer/Schüler </a:t>
            </a:r>
            <a:r>
              <a:rPr lang="de-DE" baseline="0" dirty="0" err="1"/>
              <a:t>gespräch</a:t>
            </a:r>
            <a:endParaRPr lang="de-DE" baseline="0" dirty="0"/>
          </a:p>
          <a:p>
            <a:pPr marL="0" lvl="0" indent="0">
              <a:buNone/>
            </a:pPr>
            <a:r>
              <a:rPr lang="de-DE" baseline="0" dirty="0"/>
              <a:t>Geschichte vom Teddy/</a:t>
            </a:r>
            <a:r>
              <a:rPr lang="de-DE" baseline="0" dirty="0" err="1"/>
              <a:t>rubber</a:t>
            </a:r>
            <a:r>
              <a:rPr lang="de-DE" baseline="0" dirty="0"/>
              <a:t> duck: Versuch dem </a:t>
            </a:r>
            <a:r>
              <a:rPr lang="de-DE" baseline="0" dirty="0" err="1"/>
              <a:t>QuitscheEntchen</a:t>
            </a:r>
            <a:r>
              <a:rPr lang="de-DE" baseline="0" dirty="0"/>
              <a:t> jede Klasse/Methode/Zeile Code zu erklären und warum sie korrekt ist </a:t>
            </a:r>
            <a:r>
              <a:rPr lang="de-DE" baseline="0" dirty="0">
                <a:sym typeface="Wingdings" panose="05000000000000000000" pitchFamily="2" charset="2"/>
              </a:rPr>
              <a:t> sobald du das nicht mehr kannst, ist die Zeile entweder falsch oder du hast sie nicht verstanden. …. </a:t>
            </a:r>
            <a:r>
              <a:rPr lang="de-DE" baseline="0" dirty="0"/>
              <a:t>Häufig erklärst du damit direkt, warum das Programm nicht das tut, was es soll</a:t>
            </a:r>
          </a:p>
          <a:p>
            <a:pPr marL="0" lvl="0" indent="0">
              <a:buNone/>
            </a:pPr>
            <a:r>
              <a:rPr lang="de-DE" baseline="0" dirty="0"/>
              <a:t>3.2 wir gehen immer davon aus, dass unser </a:t>
            </a:r>
            <a:r>
              <a:rPr lang="de-DE" baseline="0" dirty="0" err="1"/>
              <a:t>code</a:t>
            </a:r>
            <a:r>
              <a:rPr lang="de-DE" baseline="0" dirty="0"/>
              <a:t> funktioniert. Aber das tut er nicht, sonst würden wir nicht debuggen. </a:t>
            </a:r>
            <a:r>
              <a:rPr lang="de-DE" baseline="0" dirty="0">
                <a:sym typeface="Wingdings" panose="05000000000000000000" pitchFamily="2" charset="2"/>
              </a:rPr>
              <a:t> im </a:t>
            </a:r>
            <a:r>
              <a:rPr lang="de-DE" baseline="0" dirty="0" err="1">
                <a:sym typeface="Wingdings" panose="05000000000000000000" pitchFamily="2" charset="2"/>
              </a:rPr>
              <a:t>zweifel</a:t>
            </a:r>
            <a:r>
              <a:rPr lang="de-DE" baseline="0" dirty="0">
                <a:sym typeface="Wingdings" panose="05000000000000000000" pitchFamily="2" charset="2"/>
              </a:rPr>
              <a:t> merken (notieren!)</a:t>
            </a:r>
          </a:p>
          <a:p>
            <a:pPr marL="0" lvl="0" indent="0">
              <a:buNone/>
            </a:pPr>
            <a:r>
              <a:rPr lang="de-DE" baseline="0" dirty="0">
                <a:sym typeface="Wingdings" panose="05000000000000000000" pitchFamily="2" charset="2"/>
              </a:rPr>
              <a:t>4. Hier ist Google – aber auch deine Kollegen, Ausbilder, Dozenten, … deine Freunde</a:t>
            </a:r>
            <a:endParaRPr lang="de-DE" baseline="0" dirty="0"/>
          </a:p>
          <a:p>
            <a:pPr marL="0" lvl="0" indent="0">
              <a:buNone/>
            </a:pPr>
            <a:r>
              <a:rPr lang="de-DE" baseline="0" dirty="0"/>
              <a:t>Permanent: gehe nicht direkt zu sehr auf detailebene – versuche zu verstehen, wie der </a:t>
            </a:r>
            <a:r>
              <a:rPr lang="de-DE" baseline="0" dirty="0" err="1"/>
              <a:t>code</a:t>
            </a:r>
            <a:r>
              <a:rPr lang="de-DE" baseline="0" dirty="0"/>
              <a:t> fließt, aber nicht jede </a:t>
            </a:r>
            <a:r>
              <a:rPr lang="de-DE" baseline="0" dirty="0" err="1"/>
              <a:t>nuance</a:t>
            </a:r>
            <a:r>
              <a:rPr lang="de-DE" baseline="0" dirty="0"/>
              <a:t> – das frisst zu viel zeit – wenn du das Problem eingrenzen kannst, gehe auf Detailebene runter</a:t>
            </a: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47</a:t>
            </a:fld>
            <a:endParaRPr lang="de-DE"/>
          </a:p>
        </p:txBody>
      </p:sp>
    </p:spTree>
    <p:extLst>
      <p:ext uri="{BB962C8B-B14F-4D97-AF65-F5344CB8AC3E}">
        <p14:creationId xmlns:p14="http://schemas.microsoft.com/office/powerpoint/2010/main" val="13504211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r>
              <a:rPr lang="de-DE" dirty="0"/>
              <a:t>5. Jetzt erst das Problem lösen! Nicht mit dem Kopf durch die Wand</a:t>
            </a:r>
          </a:p>
          <a:p>
            <a:pPr marL="0" lvl="0" indent="0">
              <a:buNone/>
            </a:pPr>
            <a:r>
              <a:rPr lang="de-DE" dirty="0"/>
              <a:t>6. </a:t>
            </a:r>
            <a:r>
              <a:rPr lang="de-DE" dirty="0" err="1"/>
              <a:t>Scoutsman</a:t>
            </a:r>
            <a:r>
              <a:rPr lang="de-DE" dirty="0"/>
              <a:t>/Pfadfinder erklären</a:t>
            </a:r>
          </a:p>
          <a:p>
            <a:pPr marL="0" lvl="0" indent="0">
              <a:buNone/>
            </a:pPr>
            <a:r>
              <a:rPr lang="de-DE" dirty="0"/>
              <a:t>6.1 Aufrufer sind nicht dafür zuständig, dass die</a:t>
            </a:r>
            <a:r>
              <a:rPr lang="de-DE" baseline="0" dirty="0"/>
              <a:t> </a:t>
            </a:r>
            <a:r>
              <a:rPr lang="de-DE" baseline="0" dirty="0" err="1"/>
              <a:t>übergenen</a:t>
            </a:r>
            <a:r>
              <a:rPr lang="de-DE" baseline="0" dirty="0"/>
              <a:t> </a:t>
            </a:r>
            <a:r>
              <a:rPr lang="de-DE" baseline="0" dirty="0" err="1"/>
              <a:t>Paremeter</a:t>
            </a:r>
            <a:r>
              <a:rPr lang="de-DE" baseline="0" dirty="0"/>
              <a:t> in Ordnung sind </a:t>
            </a:r>
            <a:r>
              <a:rPr lang="de-DE" baseline="0" dirty="0">
                <a:sym typeface="Wingdings" panose="05000000000000000000" pitchFamily="2" charset="2"/>
              </a:rPr>
              <a:t> sorgt außerdem dafür, dass der Code in den aufrufenden Funktionen übersichtlicher wird</a:t>
            </a:r>
          </a:p>
          <a:p>
            <a:pPr marL="0" lvl="0" indent="0">
              <a:buNone/>
            </a:pPr>
            <a:r>
              <a:rPr lang="de-DE" baseline="0" dirty="0">
                <a:sym typeface="Wingdings" panose="05000000000000000000" pitchFamily="2" charset="2"/>
              </a:rPr>
              <a:t>6.3 Eigentlich können alle diese Schritte Test-Driven funktionieren – wie zeige ich euch in Vorlesung 6</a:t>
            </a:r>
          </a:p>
          <a:p>
            <a:pPr marL="0" lvl="0" indent="0">
              <a:buNone/>
            </a:pPr>
            <a:r>
              <a:rPr lang="de-DE" baseline="0" dirty="0">
                <a:sym typeface="Wingdings" panose="05000000000000000000" pitchFamily="2" charset="2"/>
              </a:rPr>
              <a:t>6.4 </a:t>
            </a:r>
            <a:r>
              <a:rPr lang="de-DE" baseline="0" dirty="0" err="1">
                <a:sym typeface="Wingdings" panose="05000000000000000000" pitchFamily="2" charset="2"/>
              </a:rPr>
              <a:t>Warnings</a:t>
            </a:r>
            <a:r>
              <a:rPr lang="de-DE" baseline="0" dirty="0">
                <a:sym typeface="Wingdings" panose="05000000000000000000" pitchFamily="2" charset="2"/>
              </a:rPr>
              <a:t> heißen zwar, dass der Code kompiliert – heißen aber auch, dass der Compiler dir sagt „hey, ich mach zwar mit – aber das ist nicht das, was du willst“</a:t>
            </a:r>
          </a:p>
          <a:p>
            <a:pPr marL="0" lvl="0" indent="0">
              <a:buNone/>
            </a:pPr>
            <a:r>
              <a:rPr lang="de-DE" baseline="0" dirty="0">
                <a:sym typeface="Wingdings" panose="05000000000000000000" pitchFamily="2" charset="2"/>
              </a:rPr>
              <a:t>6.5 </a:t>
            </a:r>
            <a:r>
              <a:rPr lang="de-DE" baseline="0" dirty="0" err="1">
                <a:sym typeface="Wingdings" panose="05000000000000000000" pitchFamily="2" charset="2"/>
              </a:rPr>
              <a:t>Devide</a:t>
            </a:r>
            <a:r>
              <a:rPr lang="de-DE" baseline="0" dirty="0">
                <a:sym typeface="Wingdings" panose="05000000000000000000" pitchFamily="2" charset="2"/>
              </a:rPr>
              <a:t> and </a:t>
            </a:r>
            <a:r>
              <a:rPr lang="de-DE" baseline="0" dirty="0" err="1">
                <a:sym typeface="Wingdings" panose="05000000000000000000" pitchFamily="2" charset="2"/>
              </a:rPr>
              <a:t>Conquer</a:t>
            </a:r>
            <a:r>
              <a:rPr lang="de-DE" baseline="0" dirty="0">
                <a:sym typeface="Wingdings" panose="05000000000000000000" pitchFamily="2" charset="2"/>
              </a:rPr>
              <a:t> – überall – kleine Methoden, so kleine wie mögliche Inkremente testen, …  einfacher den Überblick zu behalten und einfacher etwas „komplett“ zu erledigen/zu testen</a:t>
            </a:r>
          </a:p>
          <a:p>
            <a:pPr marL="0" lvl="0" indent="0">
              <a:buNone/>
            </a:pP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48</a:t>
            </a:fld>
            <a:endParaRPr lang="de-DE"/>
          </a:p>
        </p:txBody>
      </p:sp>
    </p:spTree>
    <p:extLst>
      <p:ext uri="{BB962C8B-B14F-4D97-AF65-F5344CB8AC3E}">
        <p14:creationId xmlns:p14="http://schemas.microsoft.com/office/powerpoint/2010/main" val="41916263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r>
              <a:rPr lang="de-DE" baseline="0" dirty="0">
                <a:sym typeface="Wingdings" panose="05000000000000000000" pitchFamily="2" charset="2"/>
              </a:rPr>
              <a:t>Gedankliche Einstellungen, die nicht förderlich sind – und von denen man sich lösen muss – auch wenn sie erst einmal so in jedem stecken</a:t>
            </a:r>
          </a:p>
          <a:p>
            <a:pPr marL="228600" lvl="0" indent="-228600">
              <a:buAutoNum type="arabicParenR"/>
            </a:pPr>
            <a:r>
              <a:rPr lang="de-DE" baseline="0" dirty="0">
                <a:sym typeface="Wingdings" panose="05000000000000000000" pitchFamily="2" charset="2"/>
              </a:rPr>
              <a:t>Ne Zweite Meinung – insbesondere eine voreingenommen hilft immer. Außerdem zwingt dich das zur Rubber Duck</a:t>
            </a:r>
          </a:p>
          <a:p>
            <a:pPr marL="228600" lvl="0" indent="-228600">
              <a:buAutoNum type="arabicParenR"/>
            </a:pPr>
            <a:r>
              <a:rPr lang="de-DE" baseline="0" dirty="0">
                <a:sym typeface="Wingdings" panose="05000000000000000000" pitchFamily="2" charset="2"/>
              </a:rPr>
              <a:t>In Maßen ok – wenn ihr das Programm aber dadurch fixt, dass ihr ausprobiert ist das nicht wirklich besser, als ein nicht funktionierendes Programm</a:t>
            </a:r>
          </a:p>
          <a:p>
            <a:pPr marL="228600" lvl="0" indent="-228600">
              <a:buAutoNum type="arabicParenR"/>
            </a:pPr>
            <a:r>
              <a:rPr lang="de-DE" baseline="0" dirty="0">
                <a:sym typeface="Wingdings" panose="05000000000000000000" pitchFamily="2" charset="2"/>
              </a:rPr>
              <a:t>Verständnis des Codes ist das A und O! Im Zweifel macht man sonst mehr kaputt</a:t>
            </a:r>
          </a:p>
          <a:p>
            <a:pPr marL="228600" lvl="0" indent="-228600">
              <a:buAutoNum type="arabicParenR"/>
            </a:pPr>
            <a:r>
              <a:rPr lang="de-DE" baseline="0" dirty="0">
                <a:sym typeface="Wingdings" panose="05000000000000000000" pitchFamily="2" charset="2"/>
              </a:rPr>
              <a:t>Was ist denn die Alternative?</a:t>
            </a:r>
          </a:p>
          <a:p>
            <a:pPr marL="228600" lvl="0" indent="-228600">
              <a:buAutoNum type="arabicParenR"/>
            </a:pPr>
            <a:endParaRPr lang="de-DE"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6A796BC6-5293-4E95-A62A-B78BD2DEFABC}" type="slidenum">
              <a:rPr lang="de-DE" smtClean="0"/>
              <a:t>49</a:t>
            </a:fld>
            <a:endParaRPr lang="de-DE"/>
          </a:p>
        </p:txBody>
      </p:sp>
    </p:spTree>
    <p:extLst>
      <p:ext uri="{BB962C8B-B14F-4D97-AF65-F5344CB8AC3E}">
        <p14:creationId xmlns:p14="http://schemas.microsoft.com/office/powerpoint/2010/main" val="10556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0 ggf. vorher 5 Minuten Pause</a:t>
            </a:r>
          </a:p>
          <a:p>
            <a:endParaRPr lang="de-DE" dirty="0"/>
          </a:p>
          <a:p>
            <a:r>
              <a:rPr lang="de-DE" dirty="0"/>
              <a:t>Thema,</a:t>
            </a:r>
            <a:r>
              <a:rPr lang="de-DE" baseline="0" dirty="0"/>
              <a:t> das in C++ relevant ist, in anderen Sprachen nicht direkt – aber inhärent doch (</a:t>
            </a:r>
            <a:r>
              <a:rPr lang="de-DE" baseline="0" dirty="0" err="1"/>
              <a:t>Garbage</a:t>
            </a:r>
            <a:r>
              <a:rPr lang="de-DE" baseline="0" dirty="0"/>
              <a:t>-Kollektor)</a:t>
            </a:r>
          </a:p>
          <a:p>
            <a:r>
              <a:rPr lang="de-DE" baseline="0" dirty="0"/>
              <a:t>Außerdem ein Thema für das die Motivation relativ klar sein sollte – wenn euch doch für irgendwas die Gründe fehlen, bitte Bescheid sagen</a:t>
            </a:r>
          </a:p>
          <a:p>
            <a:r>
              <a:rPr lang="de-DE" baseline="0" dirty="0"/>
              <a:t>Tiefergehend in Semester 4 in Betriebssysteme</a:t>
            </a: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5</a:t>
            </a:fld>
            <a:endParaRPr lang="de-DE"/>
          </a:p>
        </p:txBody>
      </p:sp>
    </p:spTree>
    <p:extLst>
      <p:ext uri="{BB962C8B-B14F-4D97-AF65-F5344CB8AC3E}">
        <p14:creationId xmlns:p14="http://schemas.microsoft.com/office/powerpoint/2010/main" val="32417139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lvl="0" indent="-228600">
              <a:buAutoNum type="arabicParenR"/>
            </a:pPr>
            <a:r>
              <a:rPr lang="de-DE" baseline="0" dirty="0">
                <a:sym typeface="Wingdings" panose="05000000000000000000" pitchFamily="2" charset="2"/>
              </a:rPr>
              <a:t>Ist nicht zwingend notwendig, wenn der </a:t>
            </a:r>
            <a:r>
              <a:rPr lang="de-DE" baseline="0" dirty="0" err="1">
                <a:sym typeface="Wingdings" panose="05000000000000000000" pitchFamily="2" charset="2"/>
              </a:rPr>
              <a:t>code</a:t>
            </a:r>
            <a:r>
              <a:rPr lang="de-DE" baseline="0" dirty="0">
                <a:sym typeface="Wingdings" panose="05000000000000000000" pitchFamily="2" charset="2"/>
              </a:rPr>
              <a:t> gut geschrieben ist</a:t>
            </a:r>
          </a:p>
          <a:p>
            <a:pPr marL="685800" lvl="1" indent="-228600">
              <a:buAutoNum type="arabicParenR"/>
            </a:pPr>
            <a:r>
              <a:rPr lang="de-DE" baseline="0" dirty="0">
                <a:sym typeface="Wingdings" panose="05000000000000000000" pitchFamily="2" charset="2"/>
              </a:rPr>
              <a:t>Code ist aber häufig nicht gut geschrieben</a:t>
            </a:r>
          </a:p>
          <a:p>
            <a:pPr marL="0" lvl="0" indent="0">
              <a:buNone/>
            </a:pPr>
            <a:r>
              <a:rPr lang="de-DE" baseline="0" dirty="0">
                <a:sym typeface="Wingdings" panose="05000000000000000000" pitchFamily="2" charset="2"/>
              </a:rPr>
              <a:t>4) Zero </a:t>
            </a:r>
            <a:r>
              <a:rPr lang="de-DE" baseline="0" dirty="0" err="1">
                <a:sym typeface="Wingdings" panose="05000000000000000000" pitchFamily="2" charset="2"/>
              </a:rPr>
              <a:t>warning</a:t>
            </a:r>
            <a:r>
              <a:rPr lang="de-DE" baseline="0" dirty="0">
                <a:sym typeface="Wingdings" panose="05000000000000000000" pitchFamily="2" charset="2"/>
              </a:rPr>
              <a:t> </a:t>
            </a:r>
            <a:r>
              <a:rPr lang="de-DE" baseline="0" dirty="0" err="1">
                <a:sym typeface="Wingdings" panose="05000000000000000000" pitchFamily="2" charset="2"/>
              </a:rPr>
              <a:t>policy</a:t>
            </a:r>
            <a:r>
              <a:rPr lang="de-DE" baseline="0" dirty="0">
                <a:sym typeface="Wingdings" panose="05000000000000000000" pitchFamily="2" charset="2"/>
              </a:rPr>
              <a:t>: auch mal mit anderen Compilern kompilieren: unterschiedliche </a:t>
            </a:r>
            <a:r>
              <a:rPr lang="de-DE" baseline="0" dirty="0" err="1">
                <a:sym typeface="Wingdings" panose="05000000000000000000" pitchFamily="2" charset="2"/>
              </a:rPr>
              <a:t>compiler</a:t>
            </a:r>
            <a:r>
              <a:rPr lang="de-DE" baseline="0" dirty="0">
                <a:sym typeface="Wingdings" panose="05000000000000000000" pitchFamily="2" charset="2"/>
              </a:rPr>
              <a:t> erlauben akzeptieren unterschiedliche code </a:t>
            </a:r>
            <a:r>
              <a:rPr lang="de-DE" baseline="0" dirty="0" err="1">
                <a:sym typeface="Wingdings" panose="05000000000000000000" pitchFamily="2" charset="2"/>
              </a:rPr>
              <a:t>smells</a:t>
            </a:r>
            <a:r>
              <a:rPr lang="de-DE" baseline="0" dirty="0">
                <a:sym typeface="Wingdings" panose="05000000000000000000" pitchFamily="2" charset="2"/>
              </a:rPr>
              <a:t> und unterstützen verschiedenes „</a:t>
            </a:r>
            <a:r>
              <a:rPr lang="de-DE" baseline="0" dirty="0" err="1">
                <a:sym typeface="Wingdings" panose="05000000000000000000" pitchFamily="2" charset="2"/>
              </a:rPr>
              <a:t>undefined</a:t>
            </a:r>
            <a:r>
              <a:rPr lang="de-DE" baseline="0" dirty="0">
                <a:sym typeface="Wingdings" panose="05000000000000000000" pitchFamily="2" charset="2"/>
              </a:rPr>
              <a:t> </a:t>
            </a:r>
            <a:r>
              <a:rPr lang="de-DE" baseline="0" dirty="0" err="1">
                <a:sym typeface="Wingdings" panose="05000000000000000000" pitchFamily="2" charset="2"/>
              </a:rPr>
              <a:t>behaviour</a:t>
            </a:r>
            <a:r>
              <a:rPr lang="de-DE" baseline="0" dirty="0">
                <a:sym typeface="Wingdings" panose="05000000000000000000" pitchFamily="2" charset="2"/>
              </a:rPr>
              <a:t>“ auf unterschiedliche Art und Weise</a:t>
            </a:r>
          </a:p>
          <a:p>
            <a:pPr marL="0" lvl="0" indent="0">
              <a:buNone/>
            </a:pPr>
            <a:r>
              <a:rPr lang="de-DE" baseline="0" dirty="0">
                <a:sym typeface="Wingdings" panose="05000000000000000000" pitchFamily="2" charset="2"/>
              </a:rPr>
              <a:t>5) </a:t>
            </a:r>
            <a:r>
              <a:rPr lang="de-DE" baseline="0" dirty="0" err="1">
                <a:sym typeface="Wingdings" panose="05000000000000000000" pitchFamily="2" charset="2"/>
              </a:rPr>
              <a:t>Warnings</a:t>
            </a:r>
            <a:r>
              <a:rPr lang="de-DE" baseline="0" dirty="0">
                <a:sym typeface="Wingdings" panose="05000000000000000000" pitchFamily="2" charset="2"/>
              </a:rPr>
              <a:t> signalisieren, dass der Compiler nicht genau weiß, was er tun muss, er rät.  unerwartete Dinge passieren</a:t>
            </a:r>
          </a:p>
        </p:txBody>
      </p:sp>
      <p:sp>
        <p:nvSpPr>
          <p:cNvPr id="4" name="Foliennummernplatzhalter 3"/>
          <p:cNvSpPr>
            <a:spLocks noGrp="1"/>
          </p:cNvSpPr>
          <p:nvPr>
            <p:ph type="sldNum" sz="quarter" idx="10"/>
          </p:nvPr>
        </p:nvSpPr>
        <p:spPr/>
        <p:txBody>
          <a:bodyPr/>
          <a:lstStyle/>
          <a:p>
            <a:fld id="{6A796BC6-5293-4E95-A62A-B78BD2DEFABC}" type="slidenum">
              <a:rPr lang="de-DE" smtClean="0"/>
              <a:t>50</a:t>
            </a:fld>
            <a:endParaRPr lang="de-DE"/>
          </a:p>
        </p:txBody>
      </p:sp>
    </p:spTree>
    <p:extLst>
      <p:ext uri="{BB962C8B-B14F-4D97-AF65-F5344CB8AC3E}">
        <p14:creationId xmlns:p14="http://schemas.microsoft.com/office/powerpoint/2010/main" val="21654637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r>
              <a:rPr lang="de-DE" baseline="0" dirty="0">
                <a:sym typeface="Wingdings" panose="05000000000000000000" pitchFamily="2" charset="2"/>
              </a:rPr>
              <a:t>0)häufig treten Probleme nicht da auf, wo sie erzeugt werden  Problem von </a:t>
            </a:r>
            <a:r>
              <a:rPr lang="de-DE" baseline="0" dirty="0" err="1">
                <a:sym typeface="Wingdings" panose="05000000000000000000" pitchFamily="2" charset="2"/>
              </a:rPr>
              <a:t>nem</a:t>
            </a:r>
            <a:r>
              <a:rPr lang="de-DE" baseline="0" dirty="0">
                <a:sym typeface="Wingdings" panose="05000000000000000000" pitchFamily="2" charset="2"/>
              </a:rPr>
              <a:t> </a:t>
            </a:r>
            <a:r>
              <a:rPr lang="de-DE" baseline="0" dirty="0" err="1">
                <a:sym typeface="Wingdings" panose="05000000000000000000" pitchFamily="2" charset="2"/>
              </a:rPr>
              <a:t>nullptr</a:t>
            </a:r>
            <a:r>
              <a:rPr lang="de-DE" baseline="0" dirty="0">
                <a:sym typeface="Wingdings" panose="05000000000000000000" pitchFamily="2" charset="2"/>
              </a:rPr>
              <a:t>/</a:t>
            </a:r>
            <a:r>
              <a:rPr lang="de-DE" baseline="0" dirty="0" err="1">
                <a:sym typeface="Wingdings" panose="05000000000000000000" pitchFamily="2" charset="2"/>
              </a:rPr>
              <a:t>uninitialisierten</a:t>
            </a:r>
            <a:r>
              <a:rPr lang="de-DE" baseline="0" dirty="0">
                <a:sym typeface="Wingdings" panose="05000000000000000000" pitchFamily="2" charset="2"/>
              </a:rPr>
              <a:t> Objekt erläutern </a:t>
            </a:r>
          </a:p>
          <a:p>
            <a:pPr marL="0" lvl="0" indent="0">
              <a:buNone/>
            </a:pPr>
            <a:r>
              <a:rPr lang="de-DE" baseline="0" dirty="0">
                <a:sym typeface="Wingdings" panose="05000000000000000000" pitchFamily="2" charset="2"/>
              </a:rPr>
              <a:t>2)Es gibt </a:t>
            </a:r>
            <a:r>
              <a:rPr lang="de-DE" baseline="0" dirty="0" err="1">
                <a:sym typeface="Wingdings" panose="05000000000000000000" pitchFamily="2" charset="2"/>
              </a:rPr>
              <a:t>compilersettings</a:t>
            </a:r>
            <a:r>
              <a:rPr lang="de-DE" baseline="0" dirty="0">
                <a:sym typeface="Wingdings" panose="05000000000000000000" pitchFamily="2" charset="2"/>
              </a:rPr>
              <a:t>, die das im release-code auch einblenden</a:t>
            </a:r>
          </a:p>
          <a:p>
            <a:pPr marL="0" lvl="0" indent="0">
              <a:buNone/>
            </a:pPr>
            <a:endParaRPr lang="de-DE" baseline="0" dirty="0">
              <a:sym typeface="Wingdings" panose="05000000000000000000" pitchFamily="2" charset="2"/>
            </a:endParaRPr>
          </a:p>
          <a:p>
            <a:pPr marL="0" lvl="0" indent="0">
              <a:buNone/>
            </a:pPr>
            <a:r>
              <a:rPr lang="de-DE" baseline="0" dirty="0">
                <a:sym typeface="Wingdings" panose="05000000000000000000" pitchFamily="2" charset="2"/>
              </a:rPr>
              <a:t>Auch über </a:t>
            </a:r>
            <a:r>
              <a:rPr lang="de-DE" baseline="0" dirty="0" err="1">
                <a:sym typeface="Wingdings" panose="05000000000000000000" pitchFamily="2" charset="2"/>
              </a:rPr>
              <a:t>asserts</a:t>
            </a:r>
            <a:r>
              <a:rPr lang="de-DE" baseline="0" dirty="0">
                <a:sym typeface="Wingdings" panose="05000000000000000000" pitchFamily="2" charset="2"/>
              </a:rPr>
              <a:t> kann man lange diskutieren – guckt sie euch gerne mal an, spielt mit ihnen rum und meldet euch, wenn ihr Fragen habt</a:t>
            </a:r>
          </a:p>
        </p:txBody>
      </p:sp>
      <p:sp>
        <p:nvSpPr>
          <p:cNvPr id="4" name="Foliennummernplatzhalter 3"/>
          <p:cNvSpPr>
            <a:spLocks noGrp="1"/>
          </p:cNvSpPr>
          <p:nvPr>
            <p:ph type="sldNum" sz="quarter" idx="10"/>
          </p:nvPr>
        </p:nvSpPr>
        <p:spPr/>
        <p:txBody>
          <a:bodyPr/>
          <a:lstStyle/>
          <a:p>
            <a:fld id="{6A796BC6-5293-4E95-A62A-B78BD2DEFABC}" type="slidenum">
              <a:rPr lang="de-DE" smtClean="0"/>
              <a:t>51</a:t>
            </a:fld>
            <a:endParaRPr lang="de-DE"/>
          </a:p>
        </p:txBody>
      </p:sp>
    </p:spTree>
    <p:extLst>
      <p:ext uri="{BB962C8B-B14F-4D97-AF65-F5344CB8AC3E}">
        <p14:creationId xmlns:p14="http://schemas.microsoft.com/office/powerpoint/2010/main" val="992676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52</a:t>
            </a:fld>
            <a:endParaRPr lang="de-DE"/>
          </a:p>
        </p:txBody>
      </p:sp>
    </p:spTree>
    <p:extLst>
      <p:ext uri="{BB962C8B-B14F-4D97-AF65-F5344CB8AC3E}">
        <p14:creationId xmlns:p14="http://schemas.microsoft.com/office/powerpoint/2010/main" val="20836803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baseline="0" dirty="0"/>
          </a:p>
        </p:txBody>
      </p:sp>
      <p:sp>
        <p:nvSpPr>
          <p:cNvPr id="4" name="Foliennummernplatzhalter 3"/>
          <p:cNvSpPr>
            <a:spLocks noGrp="1"/>
          </p:cNvSpPr>
          <p:nvPr>
            <p:ph type="sldNum" sz="quarter" idx="10"/>
          </p:nvPr>
        </p:nvSpPr>
        <p:spPr/>
        <p:txBody>
          <a:bodyPr/>
          <a:lstStyle/>
          <a:p>
            <a:fld id="{6A796BC6-5293-4E95-A62A-B78BD2DEFABC}" type="slidenum">
              <a:rPr lang="de-DE" smtClean="0"/>
              <a:t>53</a:t>
            </a:fld>
            <a:endParaRPr lang="de-DE"/>
          </a:p>
        </p:txBody>
      </p:sp>
    </p:spTree>
    <p:extLst>
      <p:ext uri="{BB962C8B-B14F-4D97-AF65-F5344CB8AC3E}">
        <p14:creationId xmlns:p14="http://schemas.microsoft.com/office/powerpoint/2010/main" val="34076908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a:t>Ende: deshalb nicht main-funktion – dann kann man nämlich </a:t>
            </a:r>
            <a:r>
              <a:rPr lang="de-DE" baseline="0" dirty="0" err="1"/>
              <a:t>kontrollieren,d</a:t>
            </a:r>
            <a:r>
              <a:rPr lang="de-DE" baseline="0" dirty="0"/>
              <a:t> </a:t>
            </a:r>
            <a:r>
              <a:rPr lang="de-DE" baseline="0" dirty="0" err="1"/>
              <a:t>ass</a:t>
            </a:r>
            <a:r>
              <a:rPr lang="de-DE" baseline="0" dirty="0"/>
              <a:t> die </a:t>
            </a:r>
            <a:r>
              <a:rPr lang="de-DE" baseline="0" dirty="0" err="1"/>
              <a:t>erstellung</a:t>
            </a:r>
            <a:r>
              <a:rPr lang="de-DE" baseline="0" dirty="0"/>
              <a:t> genau so oft aufgerufen wurde, wie die </a:t>
            </a:r>
            <a:r>
              <a:rPr lang="de-DE" baseline="0" dirty="0" err="1"/>
              <a:t>zerstörung</a:t>
            </a:r>
            <a:endParaRPr lang="de-DE" baseline="0" dirty="0"/>
          </a:p>
          <a:p>
            <a:r>
              <a:rPr lang="de-DE" baseline="0" dirty="0"/>
              <a:t>Es ist mir völlig egal, wie ihr das löst, ob mit smart </a:t>
            </a:r>
            <a:r>
              <a:rPr lang="de-DE" baseline="0" dirty="0" err="1"/>
              <a:t>pointern</a:t>
            </a:r>
            <a:r>
              <a:rPr lang="de-DE" baseline="0" dirty="0"/>
              <a:t>, </a:t>
            </a:r>
            <a:r>
              <a:rPr lang="de-DE" baseline="0" dirty="0" err="1"/>
              <a:t>destruktoren</a:t>
            </a:r>
            <a:r>
              <a:rPr lang="de-DE" baseline="0" dirty="0"/>
              <a:t>, </a:t>
            </a:r>
            <a:r>
              <a:rPr lang="de-DE" baseline="0" dirty="0" err="1"/>
              <a:t>stack</a:t>
            </a:r>
            <a:r>
              <a:rPr lang="de-DE" baseline="0" dirty="0"/>
              <a:t>-objekten</a:t>
            </a:r>
          </a:p>
        </p:txBody>
      </p:sp>
      <p:sp>
        <p:nvSpPr>
          <p:cNvPr id="4" name="Foliennummernplatzhalter 3"/>
          <p:cNvSpPr>
            <a:spLocks noGrp="1"/>
          </p:cNvSpPr>
          <p:nvPr>
            <p:ph type="sldNum" sz="quarter" idx="10"/>
          </p:nvPr>
        </p:nvSpPr>
        <p:spPr/>
        <p:txBody>
          <a:bodyPr/>
          <a:lstStyle/>
          <a:p>
            <a:fld id="{6A796BC6-5293-4E95-A62A-B78BD2DEFABC}" type="slidenum">
              <a:rPr lang="de-DE" smtClean="0"/>
              <a:t>54</a:t>
            </a:fld>
            <a:endParaRPr lang="de-DE"/>
          </a:p>
        </p:txBody>
      </p:sp>
    </p:spTree>
    <p:extLst>
      <p:ext uri="{BB962C8B-B14F-4D97-AF65-F5344CB8AC3E}">
        <p14:creationId xmlns:p14="http://schemas.microsoft.com/office/powerpoint/2010/main" val="24046499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baseline="0" dirty="0"/>
          </a:p>
        </p:txBody>
      </p:sp>
      <p:sp>
        <p:nvSpPr>
          <p:cNvPr id="4" name="Foliennummernplatzhalter 3"/>
          <p:cNvSpPr>
            <a:spLocks noGrp="1"/>
          </p:cNvSpPr>
          <p:nvPr>
            <p:ph type="sldNum" sz="quarter" idx="10"/>
          </p:nvPr>
        </p:nvSpPr>
        <p:spPr/>
        <p:txBody>
          <a:bodyPr/>
          <a:lstStyle/>
          <a:p>
            <a:fld id="{6A796BC6-5293-4E95-A62A-B78BD2DEFABC}" type="slidenum">
              <a:rPr lang="de-DE" smtClean="0"/>
              <a:t>55</a:t>
            </a:fld>
            <a:endParaRPr lang="de-DE"/>
          </a:p>
        </p:txBody>
      </p:sp>
    </p:spTree>
    <p:extLst>
      <p:ext uri="{BB962C8B-B14F-4D97-AF65-F5344CB8AC3E}">
        <p14:creationId xmlns:p14="http://schemas.microsoft.com/office/powerpoint/2010/main" val="30393726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baseline="0" dirty="0"/>
          </a:p>
        </p:txBody>
      </p:sp>
      <p:sp>
        <p:nvSpPr>
          <p:cNvPr id="4" name="Foliennummernplatzhalter 3"/>
          <p:cNvSpPr>
            <a:spLocks noGrp="1"/>
          </p:cNvSpPr>
          <p:nvPr>
            <p:ph type="sldNum" sz="quarter" idx="10"/>
          </p:nvPr>
        </p:nvSpPr>
        <p:spPr/>
        <p:txBody>
          <a:bodyPr/>
          <a:lstStyle/>
          <a:p>
            <a:fld id="{6A796BC6-5293-4E95-A62A-B78BD2DEFABC}" type="slidenum">
              <a:rPr lang="de-DE" smtClean="0"/>
              <a:t>56</a:t>
            </a:fld>
            <a:endParaRPr lang="de-DE"/>
          </a:p>
        </p:txBody>
      </p:sp>
    </p:spTree>
    <p:extLst>
      <p:ext uri="{BB962C8B-B14F-4D97-AF65-F5344CB8AC3E}">
        <p14:creationId xmlns:p14="http://schemas.microsoft.com/office/powerpoint/2010/main" val="96230816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57</a:t>
            </a:fld>
            <a:endParaRPr lang="de-DE"/>
          </a:p>
        </p:txBody>
      </p:sp>
    </p:spTree>
    <p:extLst>
      <p:ext uri="{BB962C8B-B14F-4D97-AF65-F5344CB8AC3E}">
        <p14:creationId xmlns:p14="http://schemas.microsoft.com/office/powerpoint/2010/main" val="4189011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 z.B. </a:t>
            </a:r>
            <a:r>
              <a:rPr lang="de-DE" dirty="0" err="1"/>
              <a:t>char</a:t>
            </a:r>
            <a:r>
              <a:rPr lang="de-DE" dirty="0"/>
              <a:t> 1 Byte, </a:t>
            </a:r>
            <a:r>
              <a:rPr lang="de-DE" dirty="0" err="1"/>
              <a:t>bool</a:t>
            </a:r>
            <a:r>
              <a:rPr lang="de-DE" dirty="0"/>
              <a:t> 1 </a:t>
            </a:r>
            <a:r>
              <a:rPr lang="de-DE" dirty="0" err="1"/>
              <a:t>bit</a:t>
            </a:r>
            <a:r>
              <a:rPr lang="de-DE" dirty="0"/>
              <a:t>, </a:t>
            </a:r>
            <a:r>
              <a:rPr lang="de-DE" dirty="0" err="1"/>
              <a:t>int</a:t>
            </a:r>
            <a:r>
              <a:rPr lang="de-DE" dirty="0"/>
              <a:t> 4/8Byte,..</a:t>
            </a:r>
          </a:p>
          <a:p>
            <a:r>
              <a:rPr lang="de-DE" dirty="0"/>
              <a:t>1.1 Für</a:t>
            </a:r>
            <a:r>
              <a:rPr lang="de-DE" baseline="0" dirty="0"/>
              <a:t> C/C++ nicht zwangsläufig </a:t>
            </a:r>
            <a:r>
              <a:rPr lang="de-DE" baseline="0" dirty="0" err="1"/>
              <a:t>ram</a:t>
            </a:r>
            <a:r>
              <a:rPr lang="de-DE" baseline="0" dirty="0"/>
              <a:t> – kann auch </a:t>
            </a:r>
            <a:r>
              <a:rPr lang="de-DE" baseline="0" dirty="0" err="1"/>
              <a:t>andersweitig</a:t>
            </a:r>
            <a:r>
              <a:rPr lang="de-DE" baseline="0" dirty="0"/>
              <a:t> genutzt werden, aber in gefühlten 99,9999% aller Programme</a:t>
            </a:r>
            <a:endParaRPr lang="de-DE" dirty="0"/>
          </a:p>
          <a:p>
            <a:endParaRPr lang="de-DE" baseline="0" dirty="0"/>
          </a:p>
          <a:p>
            <a:r>
              <a:rPr lang="de-DE" baseline="0" dirty="0"/>
              <a:t>3.1 Beispiel: Schleife, die tausende Male läuft und darin x Variablen definiert, instant alles voll</a:t>
            </a:r>
          </a:p>
          <a:p>
            <a:r>
              <a:rPr lang="de-DE" baseline="0" dirty="0"/>
              <a:t>Memory Leaks = </a:t>
            </a:r>
            <a:r>
              <a:rPr lang="de-DE" baseline="0" dirty="0" err="1"/>
              <a:t>unfreigegebener</a:t>
            </a:r>
            <a:r>
              <a:rPr lang="de-DE" baseline="0" dirty="0"/>
              <a:t> Speicher (mehr später </a:t>
            </a:r>
            <a:r>
              <a:rPr lang="de-DE" baseline="0" dirty="0">
                <a:sym typeface="Wingdings" panose="05000000000000000000" pitchFamily="2" charset="2"/>
              </a:rPr>
              <a:t> lasst uns erstmal verstehen, wie wir </a:t>
            </a:r>
            <a:r>
              <a:rPr lang="de-DE" baseline="0" dirty="0" err="1">
                <a:sym typeface="Wingdings" panose="05000000000000000000" pitchFamily="2" charset="2"/>
              </a:rPr>
              <a:t>speicher</a:t>
            </a:r>
            <a:r>
              <a:rPr lang="de-DE" baseline="0" dirty="0">
                <a:sym typeface="Wingdings" panose="05000000000000000000" pitchFamily="2" charset="2"/>
              </a:rPr>
              <a:t> allokieren, dann reden wir darüber, wie wir ihn wieder freigeben</a:t>
            </a:r>
            <a:r>
              <a:rPr lang="de-DE" baseline="0" dirty="0"/>
              <a:t>)</a:t>
            </a: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6</a:t>
            </a:fld>
            <a:endParaRPr lang="de-DE"/>
          </a:p>
        </p:txBody>
      </p:sp>
    </p:spTree>
    <p:extLst>
      <p:ext uri="{BB962C8B-B14F-4D97-AF65-F5344CB8AC3E}">
        <p14:creationId xmlns:p14="http://schemas.microsoft.com/office/powerpoint/2010/main" val="1371472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Stack: automatisch. Wenn das eh automatisch geht, warum erzähl ich euch das dann?  - man muss es nicht bedienen,</a:t>
            </a:r>
            <a:r>
              <a:rPr lang="de-DE" baseline="0" dirty="0"/>
              <a:t> aber sollte verstehen was warum passiert</a:t>
            </a:r>
            <a:endParaRPr lang="de-DE" dirty="0"/>
          </a:p>
          <a:p>
            <a:r>
              <a:rPr lang="de-DE" dirty="0"/>
              <a:t>Da C++</a:t>
            </a:r>
            <a:r>
              <a:rPr lang="de-DE" baseline="0" dirty="0"/>
              <a:t> keine </a:t>
            </a:r>
            <a:r>
              <a:rPr lang="de-DE" baseline="0" dirty="0" err="1"/>
              <a:t>Garbage</a:t>
            </a:r>
            <a:r>
              <a:rPr lang="de-DE" baseline="0" dirty="0"/>
              <a:t>-Collection hat, müssen wir uns selbstständig darum kümmern</a:t>
            </a:r>
          </a:p>
          <a:p>
            <a:endParaRPr lang="de-DE" baseline="0" dirty="0"/>
          </a:p>
          <a:p>
            <a:r>
              <a:rPr lang="de-DE" baseline="0" dirty="0"/>
              <a:t>Stack und Heap anmalen, MMU ansprechen</a:t>
            </a:r>
          </a:p>
          <a:p>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7</a:t>
            </a:fld>
            <a:endParaRPr lang="de-DE"/>
          </a:p>
        </p:txBody>
      </p:sp>
    </p:spTree>
    <p:extLst>
      <p:ext uri="{BB962C8B-B14F-4D97-AF65-F5344CB8AC3E}">
        <p14:creationId xmlns:p14="http://schemas.microsoft.com/office/powerpoint/2010/main" val="2778147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Stack:</a:t>
            </a:r>
            <a:r>
              <a:rPr lang="de-DE" baseline="0" dirty="0"/>
              <a:t> dt. Stapel und so funktioniert er auch: bei jedem Funktionsaufruf wird Speicher auf den Stack gelegt</a:t>
            </a:r>
          </a:p>
          <a:p>
            <a:r>
              <a:rPr lang="de-DE" baseline="0" dirty="0"/>
              <a:t>Beim Verlassen der Funktion wird der Platz wieder freigegeben</a:t>
            </a:r>
          </a:p>
          <a:p>
            <a:r>
              <a:rPr lang="de-DE" baseline="0" dirty="0"/>
              <a:t>Pointer = Zeiger ist eine Adresse = Die Adresse im Speicher, die auf die Spitze des Stacks zeigt</a:t>
            </a:r>
          </a:p>
          <a:p>
            <a:r>
              <a:rPr lang="de-DE" baseline="0" dirty="0" err="1"/>
              <a:t>Returnwert</a:t>
            </a:r>
            <a:r>
              <a:rPr lang="de-DE" baseline="0" dirty="0"/>
              <a:t> = eine definierte Adresse im Speicher</a:t>
            </a:r>
          </a:p>
        </p:txBody>
      </p:sp>
      <p:sp>
        <p:nvSpPr>
          <p:cNvPr id="4" name="Foliennummernplatzhalter 3"/>
          <p:cNvSpPr>
            <a:spLocks noGrp="1"/>
          </p:cNvSpPr>
          <p:nvPr>
            <p:ph type="sldNum" sz="quarter" idx="10"/>
          </p:nvPr>
        </p:nvSpPr>
        <p:spPr/>
        <p:txBody>
          <a:bodyPr/>
          <a:lstStyle/>
          <a:p>
            <a:fld id="{6A796BC6-5293-4E95-A62A-B78BD2DEFABC}" type="slidenum">
              <a:rPr lang="de-DE" smtClean="0"/>
              <a:t>8</a:t>
            </a:fld>
            <a:endParaRPr lang="de-DE"/>
          </a:p>
        </p:txBody>
      </p:sp>
    </p:spTree>
    <p:extLst>
      <p:ext uri="{BB962C8B-B14F-4D97-AF65-F5344CB8AC3E}">
        <p14:creationId xmlns:p14="http://schemas.microsoft.com/office/powerpoint/2010/main" val="474161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9</a:t>
            </a:fld>
            <a:endParaRPr lang="de-DE"/>
          </a:p>
        </p:txBody>
      </p:sp>
    </p:spTree>
    <p:extLst>
      <p:ext uri="{BB962C8B-B14F-4D97-AF65-F5344CB8AC3E}">
        <p14:creationId xmlns:p14="http://schemas.microsoft.com/office/powerpoint/2010/main" val="187553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IPO.Plan">
    <p:spTree>
      <p:nvGrpSpPr>
        <p:cNvPr id="1" name=""/>
        <p:cNvGrpSpPr/>
        <p:nvPr/>
      </p:nvGrpSpPr>
      <p:grpSpPr>
        <a:xfrm>
          <a:off x="0" y="0"/>
          <a:ext cx="0" cy="0"/>
          <a:chOff x="0" y="0"/>
          <a:chExt cx="0" cy="0"/>
        </a:xfrm>
      </p:grpSpPr>
      <p:sp>
        <p:nvSpPr>
          <p:cNvPr id="7" name="Rechteck 6"/>
          <p:cNvSpPr/>
          <p:nvPr/>
        </p:nvSpPr>
        <p:spPr>
          <a:xfrm>
            <a:off x="1123" y="2738709"/>
            <a:ext cx="12190877" cy="4126728"/>
          </a:xfrm>
          <a:prstGeom prst="rect">
            <a:avLst/>
          </a:prstGeom>
          <a:gradFill flip="none" rotWithShape="1">
            <a:gsLst>
              <a:gs pos="10000">
                <a:srgbClr val="737373">
                  <a:lumMod val="100000"/>
                </a:srgbClr>
              </a:gs>
              <a:gs pos="100000">
                <a:schemeClr val="bg1">
                  <a:lumMod val="8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solidFill>
                <a:prstClr val="white"/>
              </a:solidFill>
            </a:endParaRPr>
          </a:p>
        </p:txBody>
      </p:sp>
      <p:sp>
        <p:nvSpPr>
          <p:cNvPr id="8" name="Rechteck 7"/>
          <p:cNvSpPr/>
          <p:nvPr/>
        </p:nvSpPr>
        <p:spPr>
          <a:xfrm>
            <a:off x="0" y="1388659"/>
            <a:ext cx="12192000" cy="133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solidFill>
                <a:prstClr val="white"/>
              </a:solidFill>
            </a:endParaRPr>
          </a:p>
        </p:txBody>
      </p:sp>
      <p:pic>
        <p:nvPicPr>
          <p:cNvPr id="12" name="Grafik 1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10726" y="1655828"/>
            <a:ext cx="1551972" cy="843832"/>
          </a:xfrm>
          <a:prstGeom prst="rect">
            <a:avLst/>
          </a:prstGeom>
        </p:spPr>
      </p:pic>
      <p:pic>
        <p:nvPicPr>
          <p:cNvPr id="9"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 y="0"/>
            <a:ext cx="12191999" cy="138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el 1"/>
          <p:cNvSpPr>
            <a:spLocks noGrp="1"/>
          </p:cNvSpPr>
          <p:nvPr>
            <p:ph type="ctrTitle"/>
          </p:nvPr>
        </p:nvSpPr>
        <p:spPr>
          <a:xfrm>
            <a:off x="2567517" y="3140968"/>
            <a:ext cx="8904651" cy="1632181"/>
          </a:xfrm>
        </p:spPr>
        <p:txBody>
          <a:bodyPr/>
          <a:lstStyle>
            <a:lvl1pPr algn="l">
              <a:defRPr>
                <a:solidFill>
                  <a:schemeClr val="bg1"/>
                </a:solidFill>
                <a:latin typeface="Centennial LT W01 55 Roman" pitchFamily="18" charset="0"/>
              </a:defRPr>
            </a:lvl1pPr>
          </a:lstStyle>
          <a:p>
            <a:r>
              <a:rPr lang="de-DE"/>
              <a:t>Titelmasterformat durch Klicken bearbeiten</a:t>
            </a:r>
            <a:endParaRPr lang="de-DE" dirty="0"/>
          </a:p>
        </p:txBody>
      </p:sp>
      <p:sp>
        <p:nvSpPr>
          <p:cNvPr id="3" name="Untertitel 2"/>
          <p:cNvSpPr>
            <a:spLocks noGrp="1"/>
          </p:cNvSpPr>
          <p:nvPr>
            <p:ph type="subTitle" idx="1"/>
          </p:nvPr>
        </p:nvSpPr>
        <p:spPr>
          <a:xfrm>
            <a:off x="2567517" y="5253202"/>
            <a:ext cx="8904816" cy="973601"/>
          </a:xfrm>
        </p:spPr>
        <p:txBody>
          <a:bodyPr tIns="0" bIns="0">
            <a:noAutofit/>
          </a:bodyPr>
          <a:lstStyle>
            <a:lvl1pPr marL="0" indent="0" algn="l">
              <a:buNone/>
              <a:defRPr>
                <a:solidFill>
                  <a:schemeClr val="bg1"/>
                </a:solidFill>
                <a:latin typeface="Centennial LT W01 55 Roman" pitchFamily="18"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de-DE"/>
              <a:t>Formatvorlage des Untertitelmasters durch Klicken bearbeiten</a:t>
            </a:r>
            <a:endParaRPr lang="de-DE" dirty="0"/>
          </a:p>
        </p:txBody>
      </p:sp>
      <p:sp>
        <p:nvSpPr>
          <p:cNvPr id="13" name="Abgerundetes Rechteck 12"/>
          <p:cNvSpPr/>
          <p:nvPr/>
        </p:nvSpPr>
        <p:spPr>
          <a:xfrm>
            <a:off x="2553667" y="6789373"/>
            <a:ext cx="9648000" cy="76065"/>
          </a:xfrm>
          <a:prstGeom prst="roundRect">
            <a:avLst/>
          </a:prstGeom>
          <a:solidFill>
            <a:srgbClr val="DC1E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solidFill>
                <a:prstClr val="white"/>
              </a:solidFill>
            </a:endParaRPr>
          </a:p>
        </p:txBody>
      </p:sp>
    </p:spTree>
    <p:extLst>
      <p:ext uri="{BB962C8B-B14F-4D97-AF65-F5344CB8AC3E}">
        <p14:creationId xmlns:p14="http://schemas.microsoft.com/office/powerpoint/2010/main" val="4237853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567518" y="260648"/>
            <a:ext cx="8904815" cy="864096"/>
          </a:xfrm>
        </p:spPr>
        <p:txBody>
          <a:bodyPr anchor="ctr"/>
          <a:lstStyle>
            <a:lvl1pPr algn="l">
              <a:defRPr sz="4800" b="0"/>
            </a:lvl1pPr>
          </a:lstStyle>
          <a:p>
            <a:r>
              <a:rPr lang="de-DE"/>
              <a:t>Titelmasterformat durch Klicken bearbeiten</a:t>
            </a:r>
            <a:endParaRPr lang="de-DE" dirty="0"/>
          </a:p>
        </p:txBody>
      </p:sp>
      <p:sp>
        <p:nvSpPr>
          <p:cNvPr id="3" name="Bildplatzhalter 2"/>
          <p:cNvSpPr>
            <a:spLocks noGrp="1"/>
          </p:cNvSpPr>
          <p:nvPr>
            <p:ph type="pic" idx="1"/>
          </p:nvPr>
        </p:nvSpPr>
        <p:spPr>
          <a:xfrm>
            <a:off x="2567518" y="1376622"/>
            <a:ext cx="9624481" cy="4224469"/>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de-DE"/>
              <a:t>Bild durch Klicken auf Symbol hinzufügen</a:t>
            </a:r>
            <a:endParaRPr lang="de-DE" dirty="0"/>
          </a:p>
        </p:txBody>
      </p:sp>
      <p:sp>
        <p:nvSpPr>
          <p:cNvPr id="4" name="Textplatzhalter 3"/>
          <p:cNvSpPr>
            <a:spLocks noGrp="1"/>
          </p:cNvSpPr>
          <p:nvPr>
            <p:ph type="body" sz="half" idx="2"/>
          </p:nvPr>
        </p:nvSpPr>
        <p:spPr>
          <a:xfrm>
            <a:off x="2567517" y="5733256"/>
            <a:ext cx="9527744" cy="768171"/>
          </a:xfrm>
        </p:spPr>
        <p:txBody>
          <a:bodyPr tIns="0" bIns="0">
            <a:noAutofit/>
          </a:bodyPr>
          <a:lstStyle>
            <a:lvl1pPr marL="0" indent="0">
              <a:spcBef>
                <a:spcPts val="0"/>
              </a:spcBef>
              <a:buNone/>
              <a:defRPr sz="2133"/>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de-DE"/>
              <a:t>Formatvorlagen des Textmasters bearbeiten</a:t>
            </a:r>
          </a:p>
        </p:txBody>
      </p:sp>
      <p:sp>
        <p:nvSpPr>
          <p:cNvPr id="8" name="Datumsplatzhalter 4"/>
          <p:cNvSpPr>
            <a:spLocks noGrp="1"/>
          </p:cNvSpPr>
          <p:nvPr>
            <p:ph type="dt" sz="half" idx="10"/>
          </p:nvPr>
        </p:nvSpPr>
        <p:spPr>
          <a:xfrm>
            <a:off x="9744406" y="6566961"/>
            <a:ext cx="1632181" cy="179020"/>
          </a:xfrm>
        </p:spPr>
        <p:txBody>
          <a:bodyPr/>
          <a:lstStyle/>
          <a:p>
            <a:fld id="{A00345F0-82F2-4562-84B1-7661CB8648FA}" type="datetime1">
              <a:rPr lang="de-DE" smtClean="0"/>
              <a:t>09.06.2021</a:t>
            </a:fld>
            <a:endParaRPr lang="de-DE"/>
          </a:p>
        </p:txBody>
      </p:sp>
      <p:sp>
        <p:nvSpPr>
          <p:cNvPr id="9" name="Fußzeilenplatzhalter 5"/>
          <p:cNvSpPr>
            <a:spLocks noGrp="1"/>
          </p:cNvSpPr>
          <p:nvPr>
            <p:ph type="ftr" sz="quarter" idx="11"/>
          </p:nvPr>
        </p:nvSpPr>
        <p:spPr>
          <a:xfrm>
            <a:off x="2563827" y="6566961"/>
            <a:ext cx="7155589" cy="179020"/>
          </a:xfrm>
        </p:spPr>
        <p:txBody>
          <a:bodyPr/>
          <a:lstStyle/>
          <a:p>
            <a:r>
              <a:rPr lang="de-DE"/>
              <a:t>Objektorienierte Programmierung in C++</a:t>
            </a:r>
          </a:p>
        </p:txBody>
      </p:sp>
      <p:sp>
        <p:nvSpPr>
          <p:cNvPr id="10" name="Foliennummernplatzhalter 6"/>
          <p:cNvSpPr>
            <a:spLocks noGrp="1"/>
          </p:cNvSpPr>
          <p:nvPr>
            <p:ph type="sldNum" sz="quarter" idx="12"/>
          </p:nvPr>
        </p:nvSpPr>
        <p:spPr>
          <a:xfrm>
            <a:off x="11472333" y="6566961"/>
            <a:ext cx="672339" cy="179020"/>
          </a:xfrm>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4095599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Bilder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567518" y="260648"/>
            <a:ext cx="8904815" cy="864096"/>
          </a:xfrm>
        </p:spPr>
        <p:txBody>
          <a:bodyPr anchor="ctr"/>
          <a:lstStyle>
            <a:lvl1pPr algn="l">
              <a:defRPr sz="4800" b="0"/>
            </a:lvl1pPr>
          </a:lstStyle>
          <a:p>
            <a:r>
              <a:rPr lang="de-DE"/>
              <a:t>Titelmasterformat durch Klicken bearbeiten</a:t>
            </a:r>
            <a:endParaRPr lang="de-DE" dirty="0"/>
          </a:p>
        </p:txBody>
      </p:sp>
      <p:sp>
        <p:nvSpPr>
          <p:cNvPr id="3" name="Bildplatzhalter 2"/>
          <p:cNvSpPr>
            <a:spLocks noGrp="1"/>
          </p:cNvSpPr>
          <p:nvPr>
            <p:ph type="pic" idx="1"/>
          </p:nvPr>
        </p:nvSpPr>
        <p:spPr>
          <a:xfrm>
            <a:off x="2567517" y="1376683"/>
            <a:ext cx="4824000" cy="4224469"/>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de-DE"/>
              <a:t>Bild durch Klicken auf Symbol hinzufügen</a:t>
            </a:r>
          </a:p>
        </p:txBody>
      </p:sp>
      <p:sp>
        <p:nvSpPr>
          <p:cNvPr id="4" name="Textplatzhalter 3"/>
          <p:cNvSpPr>
            <a:spLocks noGrp="1"/>
          </p:cNvSpPr>
          <p:nvPr>
            <p:ph type="body" sz="half" idx="2"/>
          </p:nvPr>
        </p:nvSpPr>
        <p:spPr>
          <a:xfrm>
            <a:off x="2563827" y="5733256"/>
            <a:ext cx="4800000" cy="768085"/>
          </a:xfrm>
        </p:spPr>
        <p:txBody>
          <a:bodyPr vert="horz" lIns="0" tIns="0" rIns="91440" bIns="0" rtlCol="0">
            <a:noAutofit/>
          </a:bodyPr>
          <a:lstStyle>
            <a:lvl1pPr>
              <a:defRPr lang="de-DE" sz="2133" dirty="0" smtClean="0"/>
            </a:lvl1pPr>
          </a:lstStyle>
          <a:p>
            <a:pPr marL="0" lvl="0" indent="0">
              <a:spcBef>
                <a:spcPts val="0"/>
              </a:spcBef>
              <a:buNone/>
            </a:pPr>
            <a:r>
              <a:rPr lang="de-DE"/>
              <a:t>Formatvorlagen des Textmasters bearbeiten</a:t>
            </a:r>
          </a:p>
        </p:txBody>
      </p:sp>
      <p:sp>
        <p:nvSpPr>
          <p:cNvPr id="5" name="Datumsplatzhalter 4"/>
          <p:cNvSpPr>
            <a:spLocks noGrp="1"/>
          </p:cNvSpPr>
          <p:nvPr>
            <p:ph type="dt" sz="half" idx="10"/>
          </p:nvPr>
        </p:nvSpPr>
        <p:spPr/>
        <p:txBody>
          <a:bodyPr/>
          <a:lstStyle/>
          <a:p>
            <a:fld id="{DF8B290D-6EEB-4A3D-8B36-3D3FDC8216FC}" type="datetime1">
              <a:rPr lang="de-DE" smtClean="0"/>
              <a:t>09.06.2021</a:t>
            </a:fld>
            <a:endParaRPr lang="de-DE"/>
          </a:p>
        </p:txBody>
      </p:sp>
      <p:sp>
        <p:nvSpPr>
          <p:cNvPr id="6" name="Fußzeilenplatzhalter 5"/>
          <p:cNvSpPr>
            <a:spLocks noGrp="1"/>
          </p:cNvSpPr>
          <p:nvPr>
            <p:ph type="ftr" sz="quarter" idx="11"/>
          </p:nvPr>
        </p:nvSpPr>
        <p:spPr/>
        <p:txBody>
          <a:bodyPr/>
          <a:lstStyle/>
          <a:p>
            <a:r>
              <a:rPr lang="de-DE"/>
              <a:t>Objektorienierte Programmierung in C++</a:t>
            </a:r>
          </a:p>
        </p:txBody>
      </p:sp>
      <p:sp>
        <p:nvSpPr>
          <p:cNvPr id="7" name="Foliennummernplatzhalter 6"/>
          <p:cNvSpPr>
            <a:spLocks noGrp="1"/>
          </p:cNvSpPr>
          <p:nvPr>
            <p:ph type="sldNum" sz="quarter" idx="12"/>
          </p:nvPr>
        </p:nvSpPr>
        <p:spPr/>
        <p:txBody>
          <a:bodyPr/>
          <a:lstStyle/>
          <a:p>
            <a:fld id="{5661DF32-3507-4F32-9D9B-947DB51C7F59}" type="slidenum">
              <a:rPr lang="de-DE" smtClean="0"/>
              <a:t>‹Nr.›</a:t>
            </a:fld>
            <a:endParaRPr lang="de-DE"/>
          </a:p>
        </p:txBody>
      </p:sp>
      <p:sp>
        <p:nvSpPr>
          <p:cNvPr id="8" name="Bildplatzhalter 2"/>
          <p:cNvSpPr>
            <a:spLocks noGrp="1"/>
          </p:cNvSpPr>
          <p:nvPr>
            <p:ph type="pic" idx="13"/>
          </p:nvPr>
        </p:nvSpPr>
        <p:spPr>
          <a:xfrm>
            <a:off x="7394408" y="1376683"/>
            <a:ext cx="4824000" cy="4224469"/>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de-DE"/>
              <a:t>Bild durch Klicken auf Symbol hinzufügen</a:t>
            </a:r>
          </a:p>
        </p:txBody>
      </p:sp>
      <p:sp>
        <p:nvSpPr>
          <p:cNvPr id="9" name="Textplatzhalter 3"/>
          <p:cNvSpPr>
            <a:spLocks noGrp="1"/>
          </p:cNvSpPr>
          <p:nvPr>
            <p:ph type="body" sz="half" idx="14"/>
          </p:nvPr>
        </p:nvSpPr>
        <p:spPr>
          <a:xfrm>
            <a:off x="7394407" y="5733256"/>
            <a:ext cx="4800000" cy="768085"/>
          </a:xfrm>
        </p:spPr>
        <p:txBody>
          <a:bodyPr vert="horz" lIns="0" tIns="0" rIns="91440" bIns="0" rtlCol="0">
            <a:noAutofit/>
          </a:bodyPr>
          <a:lstStyle>
            <a:lvl1pPr>
              <a:defRPr lang="de-DE" sz="2133" dirty="0" smtClean="0"/>
            </a:lvl1pPr>
          </a:lstStyle>
          <a:p>
            <a:pPr marL="0" lvl="0" indent="0">
              <a:spcBef>
                <a:spcPts val="0"/>
              </a:spcBef>
              <a:buNone/>
            </a:pPr>
            <a:r>
              <a:rPr lang="de-DE"/>
              <a:t>Formatvorlagen des Textmasters bearbeiten</a:t>
            </a:r>
          </a:p>
        </p:txBody>
      </p:sp>
    </p:spTree>
    <p:extLst>
      <p:ext uri="{BB962C8B-B14F-4D97-AF65-F5344CB8AC3E}">
        <p14:creationId xmlns:p14="http://schemas.microsoft.com/office/powerpoint/2010/main" val="22758450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de-DE"/>
              <a:t>Titelmasterformat durch Klicken bearbeiten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 bearbeiten</a:t>
            </a:r>
          </a:p>
        </p:txBody>
      </p:sp>
      <p:sp>
        <p:nvSpPr>
          <p:cNvPr id="4" name="Date Placeholder 3"/>
          <p:cNvSpPr>
            <a:spLocks noGrp="1"/>
          </p:cNvSpPr>
          <p:nvPr>
            <p:ph type="dt" sz="half" idx="10"/>
          </p:nvPr>
        </p:nvSpPr>
        <p:spPr/>
        <p:txBody>
          <a:bodyPr/>
          <a:lstStyle/>
          <a:p>
            <a:fld id="{2EAD97E3-4592-470D-B5E5-931E2B12987A}" type="datetime1">
              <a:rPr lang="de-DE" smtClean="0"/>
              <a:t>09.06.2021</a:t>
            </a:fld>
            <a:endParaRPr lang="de-DE"/>
          </a:p>
        </p:txBody>
      </p:sp>
      <p:sp>
        <p:nvSpPr>
          <p:cNvPr id="5" name="Footer Placeholder 4"/>
          <p:cNvSpPr>
            <a:spLocks noGrp="1"/>
          </p:cNvSpPr>
          <p:nvPr>
            <p:ph type="ftr" sz="quarter" idx="11"/>
          </p:nvPr>
        </p:nvSpPr>
        <p:spPr/>
        <p:txBody>
          <a:bodyPr/>
          <a:lstStyle/>
          <a:p>
            <a:r>
              <a:rPr lang="de-DE"/>
              <a:t>Objektorienierte Programmierung in C++</a:t>
            </a:r>
          </a:p>
        </p:txBody>
      </p:sp>
      <p:sp>
        <p:nvSpPr>
          <p:cNvPr id="6" name="Slide Number Placeholder 5"/>
          <p:cNvSpPr>
            <a:spLocks noGrp="1"/>
          </p:cNvSpPr>
          <p:nvPr>
            <p:ph type="sldNum" sz="quarter" idx="12"/>
          </p:nvPr>
        </p:nvSpPr>
        <p:spPr>
          <a:xfrm>
            <a:off x="531812" y="3244139"/>
            <a:ext cx="779767" cy="365125"/>
          </a:xfrm>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1609750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D3853B28-CE19-4D2C-8637-D7197C122ECC}" type="datetime1">
              <a:rPr lang="de-DE" smtClean="0"/>
              <a:t>09.06.2021</a:t>
            </a:fld>
            <a:endParaRPr lang="de-DE"/>
          </a:p>
        </p:txBody>
      </p:sp>
      <p:sp>
        <p:nvSpPr>
          <p:cNvPr id="5" name="Footer Placeholder 4"/>
          <p:cNvSpPr>
            <a:spLocks noGrp="1"/>
          </p:cNvSpPr>
          <p:nvPr>
            <p:ph type="ftr" sz="quarter" idx="11"/>
          </p:nvPr>
        </p:nvSpPr>
        <p:spPr/>
        <p:txBody>
          <a:bodyPr/>
          <a:lstStyle/>
          <a:p>
            <a:r>
              <a:rPr lang="de-DE"/>
              <a:t>Objektorienierte Programmierung in C++</a:t>
            </a:r>
            <a:endParaRPr lang="de-DE" dirty="0"/>
          </a:p>
        </p:txBody>
      </p:sp>
      <p:sp>
        <p:nvSpPr>
          <p:cNvPr id="6" name="Slide Number Placeholder 5"/>
          <p:cNvSpPr>
            <a:spLocks noGrp="1"/>
          </p:cNvSpPr>
          <p:nvPr>
            <p:ph type="sldNum" sz="quarter" idx="12"/>
          </p:nvPr>
        </p:nvSpPr>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863250955"/>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3C4EC86-8C11-4B68-B4AB-DDB7490D332F}" type="datetime1">
              <a:rPr lang="de-DE" smtClean="0"/>
              <a:t>09.06.2021</a:t>
            </a:fld>
            <a:endParaRPr lang="de-DE"/>
          </a:p>
        </p:txBody>
      </p:sp>
      <p:sp>
        <p:nvSpPr>
          <p:cNvPr id="5" name="Footer Placeholder 4"/>
          <p:cNvSpPr>
            <a:spLocks noGrp="1"/>
          </p:cNvSpPr>
          <p:nvPr>
            <p:ph type="ftr" sz="quarter" idx="11"/>
          </p:nvPr>
        </p:nvSpPr>
        <p:spPr/>
        <p:txBody>
          <a:bodyPr/>
          <a:lstStyle/>
          <a:p>
            <a:r>
              <a:rPr lang="de-DE"/>
              <a:t>Objektorienierte Programmierung in C++</a:t>
            </a:r>
            <a:endParaRPr lang="de-DE" dirty="0"/>
          </a:p>
        </p:txBody>
      </p:sp>
      <p:sp>
        <p:nvSpPr>
          <p:cNvPr id="6" name="Slide Number Placeholder 5"/>
          <p:cNvSpPr>
            <a:spLocks noGrp="1"/>
          </p:cNvSpPr>
          <p:nvPr>
            <p:ph type="sldNum" sz="quarter" idx="12"/>
          </p:nvPr>
        </p:nvSpPr>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33729035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2EAD97E3-4592-470D-B5E5-931E2B12987A}" type="datetime1">
              <a:rPr lang="de-DE" smtClean="0"/>
              <a:t>09.06.2021</a:t>
            </a:fld>
            <a:endParaRPr lang="de-DE"/>
          </a:p>
        </p:txBody>
      </p:sp>
      <p:sp>
        <p:nvSpPr>
          <p:cNvPr id="5" name="Footer Placeholder 4"/>
          <p:cNvSpPr>
            <a:spLocks noGrp="1"/>
          </p:cNvSpPr>
          <p:nvPr>
            <p:ph type="ftr" sz="quarter" idx="11"/>
          </p:nvPr>
        </p:nvSpPr>
        <p:spPr/>
        <p:txBody>
          <a:bodyPr/>
          <a:lstStyle/>
          <a:p>
            <a:r>
              <a:rPr lang="de-DE"/>
              <a:t>Objektorienierte Programmierung in C++</a:t>
            </a:r>
          </a:p>
        </p:txBody>
      </p:sp>
      <p:sp>
        <p:nvSpPr>
          <p:cNvPr id="6" name="Slide Number Placeholder 5"/>
          <p:cNvSpPr>
            <a:spLocks noGrp="1"/>
          </p:cNvSpPr>
          <p:nvPr>
            <p:ph type="sldNum" sz="quarter" idx="12"/>
          </p:nvPr>
        </p:nvSpPr>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2466058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84C7B5C5-4141-4FF3-BE85-63DE7E9156C9}" type="datetime1">
              <a:rPr lang="de-DE" smtClean="0"/>
              <a:t>09.06.2021</a:t>
            </a:fld>
            <a:endParaRPr lang="de-DE"/>
          </a:p>
        </p:txBody>
      </p:sp>
      <p:sp>
        <p:nvSpPr>
          <p:cNvPr id="6" name="Footer Placeholder 5"/>
          <p:cNvSpPr>
            <a:spLocks noGrp="1"/>
          </p:cNvSpPr>
          <p:nvPr>
            <p:ph type="ftr" sz="quarter" idx="11"/>
          </p:nvPr>
        </p:nvSpPr>
        <p:spPr/>
        <p:txBody>
          <a:bodyPr/>
          <a:lstStyle/>
          <a:p>
            <a:r>
              <a:rPr lang="de-DE"/>
              <a:t>Objektorienierte Programmierung in C++</a:t>
            </a:r>
          </a:p>
        </p:txBody>
      </p:sp>
      <p:sp>
        <p:nvSpPr>
          <p:cNvPr id="7" name="Slide Number Placeholder 6"/>
          <p:cNvSpPr>
            <a:spLocks noGrp="1"/>
          </p:cNvSpPr>
          <p:nvPr>
            <p:ph type="sldNum" sz="quarter" idx="12"/>
          </p:nvPr>
        </p:nvSpPr>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10714832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658B6A05-A56B-4740-877A-FF1F65AD6E9A}" type="datetime1">
              <a:rPr lang="de-DE" smtClean="0"/>
              <a:t>09.06.2021</a:t>
            </a:fld>
            <a:endParaRPr lang="de-DE"/>
          </a:p>
        </p:txBody>
      </p:sp>
      <p:sp>
        <p:nvSpPr>
          <p:cNvPr id="8" name="Footer Placeholder 7"/>
          <p:cNvSpPr>
            <a:spLocks noGrp="1"/>
          </p:cNvSpPr>
          <p:nvPr>
            <p:ph type="ftr" sz="quarter" idx="11"/>
          </p:nvPr>
        </p:nvSpPr>
        <p:spPr/>
        <p:txBody>
          <a:bodyPr/>
          <a:lstStyle/>
          <a:p>
            <a:r>
              <a:rPr lang="de-DE"/>
              <a:t>Objektorienierte Programmierung in C++</a:t>
            </a:r>
          </a:p>
        </p:txBody>
      </p:sp>
      <p:sp>
        <p:nvSpPr>
          <p:cNvPr id="9" name="Slide Number Placeholder 8"/>
          <p:cNvSpPr>
            <a:spLocks noGrp="1"/>
          </p:cNvSpPr>
          <p:nvPr>
            <p:ph type="sldNum" sz="quarter" idx="12"/>
          </p:nvPr>
        </p:nvSpPr>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11193136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ECC5E564-CD09-4373-AA75-A5BB9D2BA10F}" type="datetime1">
              <a:rPr lang="de-DE" smtClean="0"/>
              <a:t>09.06.2021</a:t>
            </a:fld>
            <a:endParaRPr lang="de-DE"/>
          </a:p>
        </p:txBody>
      </p:sp>
      <p:sp>
        <p:nvSpPr>
          <p:cNvPr id="4" name="Footer Placeholder 3"/>
          <p:cNvSpPr>
            <a:spLocks noGrp="1"/>
          </p:cNvSpPr>
          <p:nvPr>
            <p:ph type="ftr" sz="quarter" idx="11"/>
          </p:nvPr>
        </p:nvSpPr>
        <p:spPr/>
        <p:txBody>
          <a:bodyPr/>
          <a:lstStyle/>
          <a:p>
            <a:r>
              <a:rPr lang="de-DE"/>
              <a:t>Objektorienierte Programmierung in C++</a:t>
            </a:r>
          </a:p>
        </p:txBody>
      </p:sp>
      <p:sp>
        <p:nvSpPr>
          <p:cNvPr id="5" name="Slide Number Placeholder 4"/>
          <p:cNvSpPr>
            <a:spLocks noGrp="1"/>
          </p:cNvSpPr>
          <p:nvPr>
            <p:ph type="sldNum" sz="quarter" idx="12"/>
          </p:nvPr>
        </p:nvSpPr>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23729980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1D2001-673B-4A94-A54A-FB13F6E44BB8}" type="datetime1">
              <a:rPr lang="de-DE" smtClean="0"/>
              <a:t>09.06.2021</a:t>
            </a:fld>
            <a:endParaRPr lang="de-DE"/>
          </a:p>
        </p:txBody>
      </p:sp>
      <p:sp>
        <p:nvSpPr>
          <p:cNvPr id="3" name="Footer Placeholder 2"/>
          <p:cNvSpPr>
            <a:spLocks noGrp="1"/>
          </p:cNvSpPr>
          <p:nvPr>
            <p:ph type="ftr" sz="quarter" idx="11"/>
          </p:nvPr>
        </p:nvSpPr>
        <p:spPr/>
        <p:txBody>
          <a:bodyPr/>
          <a:lstStyle/>
          <a:p>
            <a:r>
              <a:rPr lang="de-DE"/>
              <a:t>Objektorienierte Programmierung in C++</a:t>
            </a:r>
          </a:p>
        </p:txBody>
      </p:sp>
      <p:sp>
        <p:nvSpPr>
          <p:cNvPr id="4" name="Slide Number Placeholder 3"/>
          <p:cNvSpPr>
            <a:spLocks noGrp="1"/>
          </p:cNvSpPr>
          <p:nvPr>
            <p:ph type="sldNum" sz="quarter" idx="12"/>
          </p:nvPr>
        </p:nvSpPr>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934330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IPO.Fab">
    <p:spTree>
      <p:nvGrpSpPr>
        <p:cNvPr id="1" name=""/>
        <p:cNvGrpSpPr/>
        <p:nvPr/>
      </p:nvGrpSpPr>
      <p:grpSpPr>
        <a:xfrm>
          <a:off x="0" y="0"/>
          <a:ext cx="0" cy="0"/>
          <a:chOff x="0" y="0"/>
          <a:chExt cx="0" cy="0"/>
        </a:xfrm>
      </p:grpSpPr>
      <p:sp>
        <p:nvSpPr>
          <p:cNvPr id="7" name="Rechteck 6"/>
          <p:cNvSpPr/>
          <p:nvPr/>
        </p:nvSpPr>
        <p:spPr>
          <a:xfrm>
            <a:off x="-10219" y="2738709"/>
            <a:ext cx="12211885" cy="4125640"/>
          </a:xfrm>
          <a:prstGeom prst="rect">
            <a:avLst/>
          </a:prstGeom>
          <a:gradFill flip="none" rotWithShape="1">
            <a:gsLst>
              <a:gs pos="10000">
                <a:srgbClr val="737373">
                  <a:lumMod val="100000"/>
                </a:srgbClr>
              </a:gs>
              <a:gs pos="100000">
                <a:schemeClr val="bg1">
                  <a:lumMod val="8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solidFill>
                <a:prstClr val="white"/>
              </a:solidFill>
            </a:endParaRPr>
          </a:p>
        </p:txBody>
      </p:sp>
      <p:sp>
        <p:nvSpPr>
          <p:cNvPr id="8" name="Rechteck 7"/>
          <p:cNvSpPr/>
          <p:nvPr/>
        </p:nvSpPr>
        <p:spPr>
          <a:xfrm>
            <a:off x="0" y="1388659"/>
            <a:ext cx="12192000" cy="133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solidFill>
                <a:prstClr val="white"/>
              </a:solidFill>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 y="0"/>
            <a:ext cx="12191999" cy="138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feld 10"/>
          <p:cNvSpPr txBox="1"/>
          <p:nvPr/>
        </p:nvSpPr>
        <p:spPr>
          <a:xfrm>
            <a:off x="6514755" y="1545600"/>
            <a:ext cx="5054005" cy="318100"/>
          </a:xfrm>
          <a:prstGeom prst="rect">
            <a:avLst/>
          </a:prstGeom>
          <a:noFill/>
        </p:spPr>
        <p:txBody>
          <a:bodyPr wrap="square" rtlCol="0">
            <a:spAutoFit/>
          </a:bodyPr>
          <a:lstStyle/>
          <a:p>
            <a:pPr algn="r">
              <a:defRPr/>
            </a:pPr>
            <a:r>
              <a:rPr lang="de-DE" sz="1467" b="1" dirty="0">
                <a:solidFill>
                  <a:srgbClr val="6FA547"/>
                </a:solidFill>
              </a:rPr>
              <a:t>Parametrische </a:t>
            </a:r>
            <a:r>
              <a:rPr lang="de-DE" sz="1467" b="1" dirty="0" err="1">
                <a:solidFill>
                  <a:srgbClr val="6FA547"/>
                </a:solidFill>
              </a:rPr>
              <a:t>Layoutplanung</a:t>
            </a:r>
            <a:r>
              <a:rPr lang="de-DE" sz="1467" b="1" dirty="0">
                <a:solidFill>
                  <a:srgbClr val="6FA547"/>
                </a:solidFill>
              </a:rPr>
              <a:t>.</a:t>
            </a:r>
          </a:p>
        </p:txBody>
      </p:sp>
      <p:sp>
        <p:nvSpPr>
          <p:cNvPr id="2" name="Titel 1"/>
          <p:cNvSpPr>
            <a:spLocks noGrp="1"/>
          </p:cNvSpPr>
          <p:nvPr>
            <p:ph type="ctrTitle"/>
          </p:nvPr>
        </p:nvSpPr>
        <p:spPr>
          <a:xfrm>
            <a:off x="2567517" y="3140968"/>
            <a:ext cx="8904651" cy="1632181"/>
          </a:xfrm>
        </p:spPr>
        <p:txBody>
          <a:bodyPr/>
          <a:lstStyle>
            <a:lvl1pPr algn="l">
              <a:defRPr>
                <a:solidFill>
                  <a:schemeClr val="bg1"/>
                </a:solidFill>
                <a:latin typeface="Centennial LT W01 55 Roman" pitchFamily="18" charset="0"/>
              </a:defRPr>
            </a:lvl1pPr>
          </a:lstStyle>
          <a:p>
            <a:r>
              <a:rPr lang="de-DE"/>
              <a:t>Titelmasterformat durch Klicken bearbeiten</a:t>
            </a:r>
            <a:endParaRPr lang="de-DE" dirty="0"/>
          </a:p>
        </p:txBody>
      </p:sp>
      <p:sp>
        <p:nvSpPr>
          <p:cNvPr id="3" name="Untertitel 2"/>
          <p:cNvSpPr>
            <a:spLocks noGrp="1"/>
          </p:cNvSpPr>
          <p:nvPr>
            <p:ph type="subTitle" idx="1"/>
          </p:nvPr>
        </p:nvSpPr>
        <p:spPr>
          <a:xfrm>
            <a:off x="2567517" y="5253202"/>
            <a:ext cx="8904816" cy="973601"/>
          </a:xfrm>
        </p:spPr>
        <p:txBody>
          <a:bodyPr tIns="0" bIns="0">
            <a:noAutofit/>
          </a:bodyPr>
          <a:lstStyle>
            <a:lvl1pPr marL="0" indent="0" algn="l">
              <a:buNone/>
              <a:defRPr>
                <a:solidFill>
                  <a:schemeClr val="bg1"/>
                </a:solidFill>
                <a:latin typeface="Centennial LT W01 55 Roman" pitchFamily="18"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de-DE"/>
              <a:t>Formatvorlage des Untertitelmasters durch Klicken bearbeiten</a:t>
            </a:r>
            <a:endParaRPr lang="de-DE" dirty="0"/>
          </a:p>
        </p:txBody>
      </p:sp>
      <p:pic>
        <p:nvPicPr>
          <p:cNvPr id="9218" name="Picture 2" descr="P:\Vorlagen\CI\Logo\Logo_IPOFab_RGB OK.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10725" y="1655828"/>
            <a:ext cx="2400044" cy="843832"/>
          </a:xfrm>
          <a:prstGeom prst="rect">
            <a:avLst/>
          </a:prstGeom>
          <a:noFill/>
          <a:extLst>
            <a:ext uri="{909E8E84-426E-40DD-AFC4-6F175D3DCCD1}">
              <a14:hiddenFill xmlns:a14="http://schemas.microsoft.com/office/drawing/2010/main">
                <a:solidFill>
                  <a:srgbClr val="FFFFFF"/>
                </a:solidFill>
              </a14:hiddenFill>
            </a:ext>
          </a:extLst>
        </p:spPr>
      </p:pic>
      <p:sp>
        <p:nvSpPr>
          <p:cNvPr id="13" name="Abgerundetes Rechteck 12"/>
          <p:cNvSpPr/>
          <p:nvPr/>
        </p:nvSpPr>
        <p:spPr>
          <a:xfrm>
            <a:off x="2553667" y="6788285"/>
            <a:ext cx="9648000" cy="7606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solidFill>
                <a:srgbClr val="6FA547"/>
              </a:solidFill>
            </a:endParaRPr>
          </a:p>
        </p:txBody>
      </p:sp>
      <p:pic>
        <p:nvPicPr>
          <p:cNvPr id="14" name="Picture 3" descr="I:\Software\IPO.Fab\Bilder\Picture1.jpg"/>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r="-31"/>
          <a:stretch/>
        </p:blipFill>
        <p:spPr bwMode="auto">
          <a:xfrm>
            <a:off x="1" y="2"/>
            <a:ext cx="12195788" cy="1404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7743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D3853B28-CE19-4D2C-8637-D7197C122ECC}" type="datetime1">
              <a:rPr lang="de-DE" smtClean="0"/>
              <a:t>09.06.2021</a:t>
            </a:fld>
            <a:endParaRPr lang="de-DE"/>
          </a:p>
        </p:txBody>
      </p:sp>
      <p:sp>
        <p:nvSpPr>
          <p:cNvPr id="6" name="Footer Placeholder 5"/>
          <p:cNvSpPr>
            <a:spLocks noGrp="1"/>
          </p:cNvSpPr>
          <p:nvPr>
            <p:ph type="ftr" sz="quarter" idx="11"/>
          </p:nvPr>
        </p:nvSpPr>
        <p:spPr/>
        <p:txBody>
          <a:bodyPr/>
          <a:lstStyle/>
          <a:p>
            <a:r>
              <a:rPr lang="de-DE"/>
              <a:t>Objektorienierte Programmierung in C++</a:t>
            </a:r>
            <a:endParaRPr lang="de-DE" dirty="0"/>
          </a:p>
        </p:txBody>
      </p:sp>
      <p:sp>
        <p:nvSpPr>
          <p:cNvPr id="7" name="Slide Number Placeholder 6"/>
          <p:cNvSpPr>
            <a:spLocks noGrp="1"/>
          </p:cNvSpPr>
          <p:nvPr>
            <p:ph type="sldNum" sz="quarter" idx="12"/>
          </p:nvPr>
        </p:nvSpPr>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338316447"/>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A00345F0-82F2-4562-84B1-7661CB8648FA}" type="datetime1">
              <a:rPr lang="de-DE" smtClean="0"/>
              <a:t>09.06.2021</a:t>
            </a:fld>
            <a:endParaRPr lang="de-DE"/>
          </a:p>
        </p:txBody>
      </p:sp>
      <p:sp>
        <p:nvSpPr>
          <p:cNvPr id="6" name="Footer Placeholder 5"/>
          <p:cNvSpPr>
            <a:spLocks noGrp="1"/>
          </p:cNvSpPr>
          <p:nvPr>
            <p:ph type="ftr" sz="quarter" idx="11"/>
          </p:nvPr>
        </p:nvSpPr>
        <p:spPr/>
        <p:txBody>
          <a:bodyPr/>
          <a:lstStyle/>
          <a:p>
            <a:r>
              <a:rPr lang="de-DE"/>
              <a:t>Objektorienierte Programmierung in C++</a:t>
            </a:r>
          </a:p>
        </p:txBody>
      </p:sp>
      <p:sp>
        <p:nvSpPr>
          <p:cNvPr id="7" name="Slide Number Placeholder 6"/>
          <p:cNvSpPr>
            <a:spLocks noGrp="1"/>
          </p:cNvSpPr>
          <p:nvPr>
            <p:ph type="sldNum" sz="quarter" idx="12"/>
          </p:nvPr>
        </p:nvSpPr>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15696336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3853B28-CE19-4D2C-8637-D7197C122ECC}" type="datetime1">
              <a:rPr lang="de-DE" smtClean="0"/>
              <a:t>09.06.2021</a:t>
            </a:fld>
            <a:endParaRPr lang="de-DE"/>
          </a:p>
        </p:txBody>
      </p:sp>
      <p:sp>
        <p:nvSpPr>
          <p:cNvPr id="5" name="Footer Placeholder 4"/>
          <p:cNvSpPr>
            <a:spLocks noGrp="1"/>
          </p:cNvSpPr>
          <p:nvPr>
            <p:ph type="ftr" sz="quarter" idx="11"/>
          </p:nvPr>
        </p:nvSpPr>
        <p:spPr/>
        <p:txBody>
          <a:bodyPr/>
          <a:lstStyle/>
          <a:p>
            <a:r>
              <a:rPr lang="de-DE"/>
              <a:t>Objektorienierte Programmierung in C++</a:t>
            </a:r>
            <a:endParaRPr lang="de-DE" dirty="0"/>
          </a:p>
        </p:txBody>
      </p:sp>
      <p:sp>
        <p:nvSpPr>
          <p:cNvPr id="6" name="Slide Number Placeholder 5"/>
          <p:cNvSpPr>
            <a:spLocks noGrp="1"/>
          </p:cNvSpPr>
          <p:nvPr>
            <p:ph type="sldNum" sz="quarter" idx="12"/>
          </p:nvPr>
        </p:nvSpPr>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3330028487"/>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3853B28-CE19-4D2C-8637-D7197C122ECC}" type="datetime1">
              <a:rPr lang="de-DE" smtClean="0"/>
              <a:t>09.06.2021</a:t>
            </a:fld>
            <a:endParaRPr lang="de-DE"/>
          </a:p>
        </p:txBody>
      </p:sp>
      <p:sp>
        <p:nvSpPr>
          <p:cNvPr id="5" name="Footer Placeholder 4"/>
          <p:cNvSpPr>
            <a:spLocks noGrp="1"/>
          </p:cNvSpPr>
          <p:nvPr>
            <p:ph type="ftr" sz="quarter" idx="11"/>
          </p:nvPr>
        </p:nvSpPr>
        <p:spPr/>
        <p:txBody>
          <a:bodyPr/>
          <a:lstStyle/>
          <a:p>
            <a:r>
              <a:rPr lang="de-DE"/>
              <a:t>Objektorienierte Programmierung in C++</a:t>
            </a:r>
            <a:endParaRPr lang="de-DE" dirty="0"/>
          </a:p>
        </p:txBody>
      </p:sp>
      <p:sp>
        <p:nvSpPr>
          <p:cNvPr id="6" name="Slide Number Placeholder 5"/>
          <p:cNvSpPr>
            <a:spLocks noGrp="1"/>
          </p:cNvSpPr>
          <p:nvPr>
            <p:ph type="sldNum" sz="quarter" idx="12"/>
          </p:nvPr>
        </p:nvSpPr>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2554658205"/>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IPO.Eye">
    <p:spTree>
      <p:nvGrpSpPr>
        <p:cNvPr id="1" name=""/>
        <p:cNvGrpSpPr/>
        <p:nvPr/>
      </p:nvGrpSpPr>
      <p:grpSpPr>
        <a:xfrm>
          <a:off x="0" y="0"/>
          <a:ext cx="0" cy="0"/>
          <a:chOff x="0" y="0"/>
          <a:chExt cx="0" cy="0"/>
        </a:xfrm>
      </p:grpSpPr>
      <p:sp>
        <p:nvSpPr>
          <p:cNvPr id="7" name="Rechteck 6"/>
          <p:cNvSpPr/>
          <p:nvPr/>
        </p:nvSpPr>
        <p:spPr>
          <a:xfrm>
            <a:off x="-10219" y="2738709"/>
            <a:ext cx="12211885" cy="4125640"/>
          </a:xfrm>
          <a:prstGeom prst="rect">
            <a:avLst/>
          </a:prstGeom>
          <a:gradFill flip="none" rotWithShape="1">
            <a:gsLst>
              <a:gs pos="10000">
                <a:srgbClr val="737373">
                  <a:lumMod val="100000"/>
                </a:srgbClr>
              </a:gs>
              <a:gs pos="100000">
                <a:schemeClr val="bg1">
                  <a:lumMod val="8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solidFill>
                <a:prstClr val="white"/>
              </a:solidFill>
            </a:endParaRPr>
          </a:p>
        </p:txBody>
      </p:sp>
      <p:sp>
        <p:nvSpPr>
          <p:cNvPr id="8" name="Rechteck 7"/>
          <p:cNvSpPr/>
          <p:nvPr/>
        </p:nvSpPr>
        <p:spPr>
          <a:xfrm>
            <a:off x="0" y="1388659"/>
            <a:ext cx="12192000" cy="133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solidFill>
                <a:prstClr val="white"/>
              </a:solidFill>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 y="0"/>
            <a:ext cx="12191999" cy="138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feld 10"/>
          <p:cNvSpPr txBox="1"/>
          <p:nvPr/>
        </p:nvSpPr>
        <p:spPr>
          <a:xfrm>
            <a:off x="6514755" y="1545601"/>
            <a:ext cx="5054005" cy="318100"/>
          </a:xfrm>
          <a:prstGeom prst="rect">
            <a:avLst/>
          </a:prstGeom>
          <a:noFill/>
        </p:spPr>
        <p:txBody>
          <a:bodyPr wrap="square" rtlCol="0">
            <a:spAutoFit/>
          </a:bodyPr>
          <a:lstStyle/>
          <a:p>
            <a:pPr algn="r"/>
            <a:r>
              <a:rPr lang="de-DE" sz="1467" b="1" dirty="0">
                <a:solidFill>
                  <a:srgbClr val="A2C538"/>
                </a:solidFill>
              </a:rPr>
              <a:t>Visuelle Datenerfassung für effizientere Planung.</a:t>
            </a:r>
          </a:p>
        </p:txBody>
      </p:sp>
      <p:sp>
        <p:nvSpPr>
          <p:cNvPr id="2" name="Titel 1"/>
          <p:cNvSpPr>
            <a:spLocks noGrp="1"/>
          </p:cNvSpPr>
          <p:nvPr>
            <p:ph type="ctrTitle"/>
          </p:nvPr>
        </p:nvSpPr>
        <p:spPr>
          <a:xfrm>
            <a:off x="2567517" y="3140968"/>
            <a:ext cx="8904651" cy="1632181"/>
          </a:xfrm>
        </p:spPr>
        <p:txBody>
          <a:bodyPr/>
          <a:lstStyle>
            <a:lvl1pPr algn="l">
              <a:defRPr>
                <a:solidFill>
                  <a:schemeClr val="bg1"/>
                </a:solidFill>
                <a:latin typeface="Centennial LT W01 55 Roman" pitchFamily="18" charset="0"/>
              </a:defRPr>
            </a:lvl1pPr>
          </a:lstStyle>
          <a:p>
            <a:r>
              <a:rPr lang="de-DE"/>
              <a:t>Titelmasterformat durch Klicken bearbeiten</a:t>
            </a:r>
            <a:endParaRPr lang="de-DE" dirty="0"/>
          </a:p>
        </p:txBody>
      </p:sp>
      <p:sp>
        <p:nvSpPr>
          <p:cNvPr id="3" name="Untertitel 2"/>
          <p:cNvSpPr>
            <a:spLocks noGrp="1"/>
          </p:cNvSpPr>
          <p:nvPr>
            <p:ph type="subTitle" idx="1"/>
          </p:nvPr>
        </p:nvSpPr>
        <p:spPr>
          <a:xfrm>
            <a:off x="2567517" y="5253202"/>
            <a:ext cx="8904816" cy="973601"/>
          </a:xfrm>
        </p:spPr>
        <p:txBody>
          <a:bodyPr tIns="0" bIns="0">
            <a:noAutofit/>
          </a:bodyPr>
          <a:lstStyle>
            <a:lvl1pPr marL="0" indent="0" algn="l">
              <a:buNone/>
              <a:defRPr>
                <a:solidFill>
                  <a:schemeClr val="bg1"/>
                </a:solidFill>
                <a:latin typeface="Centennial LT W01 55 Roman" pitchFamily="18"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de-DE"/>
              <a:t>Formatvorlage des Untertitelmasters durch Klicken bearbeiten</a:t>
            </a:r>
            <a:endParaRPr lang="de-DE" dirty="0"/>
          </a:p>
        </p:txBody>
      </p:sp>
      <p:sp>
        <p:nvSpPr>
          <p:cNvPr id="13" name="Abgerundetes Rechteck 12"/>
          <p:cNvSpPr/>
          <p:nvPr/>
        </p:nvSpPr>
        <p:spPr>
          <a:xfrm>
            <a:off x="2553667" y="6788285"/>
            <a:ext cx="9648000" cy="7606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solidFill>
                <a:srgbClr val="6FA547"/>
              </a:solidFill>
            </a:endParaRPr>
          </a:p>
        </p:txBody>
      </p:sp>
      <p:pic>
        <p:nvPicPr>
          <p:cNvPr id="10242" name="Picture 2" descr="P:\Vorlagen\CI\Logo\Logo_IPOEye_RGB OK.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16762" y="1649556"/>
            <a:ext cx="2417887" cy="85010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P:\Vorlagen\CI\Broschüren\Bilddaten_Broschuren_gesammelt\TIF_org\IPO-0158-13 iStock_000021392596Large RGB OK.tif"/>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0" y="1"/>
            <a:ext cx="12192000" cy="1375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657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IPO.Log">
    <p:spTree>
      <p:nvGrpSpPr>
        <p:cNvPr id="1" name=""/>
        <p:cNvGrpSpPr/>
        <p:nvPr/>
      </p:nvGrpSpPr>
      <p:grpSpPr>
        <a:xfrm>
          <a:off x="0" y="0"/>
          <a:ext cx="0" cy="0"/>
          <a:chOff x="0" y="0"/>
          <a:chExt cx="0" cy="0"/>
        </a:xfrm>
      </p:grpSpPr>
      <p:sp>
        <p:nvSpPr>
          <p:cNvPr id="7" name="Rechteck 6"/>
          <p:cNvSpPr/>
          <p:nvPr/>
        </p:nvSpPr>
        <p:spPr>
          <a:xfrm>
            <a:off x="-10219" y="2738709"/>
            <a:ext cx="12202219" cy="4125640"/>
          </a:xfrm>
          <a:prstGeom prst="rect">
            <a:avLst/>
          </a:prstGeom>
          <a:gradFill flip="none" rotWithShape="1">
            <a:gsLst>
              <a:gs pos="10000">
                <a:srgbClr val="737373">
                  <a:lumMod val="100000"/>
                </a:srgbClr>
              </a:gs>
              <a:gs pos="100000">
                <a:schemeClr val="bg1">
                  <a:lumMod val="8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solidFill>
                <a:prstClr val="white"/>
              </a:solidFill>
            </a:endParaRPr>
          </a:p>
        </p:txBody>
      </p:sp>
      <p:sp>
        <p:nvSpPr>
          <p:cNvPr id="8" name="Rechteck 7"/>
          <p:cNvSpPr/>
          <p:nvPr/>
        </p:nvSpPr>
        <p:spPr>
          <a:xfrm>
            <a:off x="0" y="1388659"/>
            <a:ext cx="12192000" cy="133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solidFill>
                <a:prstClr val="white"/>
              </a:solidFill>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 y="0"/>
            <a:ext cx="12191999" cy="138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feld 10"/>
          <p:cNvSpPr txBox="1"/>
          <p:nvPr/>
        </p:nvSpPr>
        <p:spPr>
          <a:xfrm>
            <a:off x="6514755" y="1545601"/>
            <a:ext cx="5054005" cy="318100"/>
          </a:xfrm>
          <a:prstGeom prst="rect">
            <a:avLst/>
          </a:prstGeom>
          <a:noFill/>
        </p:spPr>
        <p:txBody>
          <a:bodyPr wrap="square" rtlCol="0">
            <a:spAutoFit/>
          </a:bodyPr>
          <a:lstStyle/>
          <a:p>
            <a:pPr algn="r"/>
            <a:r>
              <a:rPr lang="de-DE" sz="1467" b="1" dirty="0">
                <a:solidFill>
                  <a:srgbClr val="00B0F0"/>
                </a:solidFill>
              </a:rPr>
              <a:t>Interaktive Linienaustaktung und Logistikplanung.</a:t>
            </a:r>
          </a:p>
        </p:txBody>
      </p:sp>
      <p:sp>
        <p:nvSpPr>
          <p:cNvPr id="2" name="Titel 1"/>
          <p:cNvSpPr>
            <a:spLocks noGrp="1"/>
          </p:cNvSpPr>
          <p:nvPr>
            <p:ph type="ctrTitle"/>
          </p:nvPr>
        </p:nvSpPr>
        <p:spPr>
          <a:xfrm>
            <a:off x="2567517" y="3140968"/>
            <a:ext cx="8904651" cy="1632181"/>
          </a:xfrm>
        </p:spPr>
        <p:txBody>
          <a:bodyPr/>
          <a:lstStyle>
            <a:lvl1pPr algn="l">
              <a:defRPr>
                <a:solidFill>
                  <a:schemeClr val="bg1"/>
                </a:solidFill>
                <a:latin typeface="Centennial LT W01 55 Roman" pitchFamily="18" charset="0"/>
              </a:defRPr>
            </a:lvl1pPr>
          </a:lstStyle>
          <a:p>
            <a:r>
              <a:rPr lang="de-DE"/>
              <a:t>Titelmasterformat durch Klicken bearbeiten</a:t>
            </a:r>
            <a:endParaRPr lang="de-DE" dirty="0"/>
          </a:p>
        </p:txBody>
      </p:sp>
      <p:sp>
        <p:nvSpPr>
          <p:cNvPr id="3" name="Untertitel 2"/>
          <p:cNvSpPr>
            <a:spLocks noGrp="1"/>
          </p:cNvSpPr>
          <p:nvPr>
            <p:ph type="subTitle" idx="1"/>
          </p:nvPr>
        </p:nvSpPr>
        <p:spPr>
          <a:xfrm>
            <a:off x="2567517" y="5253202"/>
            <a:ext cx="8904816" cy="973601"/>
          </a:xfrm>
        </p:spPr>
        <p:txBody>
          <a:bodyPr tIns="0" bIns="0">
            <a:noAutofit/>
          </a:bodyPr>
          <a:lstStyle>
            <a:lvl1pPr marL="0" indent="0" algn="l">
              <a:buNone/>
              <a:defRPr>
                <a:solidFill>
                  <a:schemeClr val="bg1"/>
                </a:solidFill>
                <a:latin typeface="Centennial LT W01 55 Roman" pitchFamily="18"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de-DE"/>
              <a:t>Formatvorlage des Untertitelmasters durch Klicken bearbeiten</a:t>
            </a:r>
            <a:endParaRPr lang="de-DE" dirty="0"/>
          </a:p>
        </p:txBody>
      </p:sp>
      <p:sp>
        <p:nvSpPr>
          <p:cNvPr id="13" name="Abgerundetes Rechteck 12"/>
          <p:cNvSpPr/>
          <p:nvPr/>
        </p:nvSpPr>
        <p:spPr>
          <a:xfrm>
            <a:off x="2553667" y="6788285"/>
            <a:ext cx="9648000" cy="7606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solidFill>
                <a:srgbClr val="6FA547"/>
              </a:solidFill>
            </a:endParaRPr>
          </a:p>
        </p:txBody>
      </p:sp>
      <p:pic>
        <p:nvPicPr>
          <p:cNvPr id="11266" name="Picture 2" descr="P:\Vorlagen\CI\Logo\Logo_IPOLog_RGB OK.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16761" y="1649556"/>
            <a:ext cx="2417887" cy="850105"/>
          </a:xfrm>
          <a:prstGeom prst="rect">
            <a:avLst/>
          </a:prstGeom>
          <a:noFill/>
          <a:extLst>
            <a:ext uri="{909E8E84-426E-40DD-AFC4-6F175D3DCCD1}">
              <a14:hiddenFill xmlns:a14="http://schemas.microsoft.com/office/drawing/2010/main">
                <a:solidFill>
                  <a:srgbClr val="FFFFFF"/>
                </a:solidFill>
              </a14:hiddenFill>
            </a:ext>
          </a:extLst>
        </p:spPr>
      </p:pic>
      <p:pic>
        <p:nvPicPr>
          <p:cNvPr id="14" name="Grafik 13"/>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1"/>
            <a:ext cx="12192000" cy="1381761"/>
          </a:xfrm>
          <a:prstGeom prst="rect">
            <a:avLst/>
          </a:prstGeom>
        </p:spPr>
      </p:pic>
    </p:spTree>
    <p:extLst>
      <p:ext uri="{BB962C8B-B14F-4D97-AF65-F5344CB8AC3E}">
        <p14:creationId xmlns:p14="http://schemas.microsoft.com/office/powerpoint/2010/main" val="2594153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Inhaltsplatzhalter 2"/>
          <p:cNvSpPr>
            <a:spLocks noGrp="1"/>
          </p:cNvSpPr>
          <p:nvPr>
            <p:ph idx="1"/>
          </p:nvPr>
        </p:nvSpPr>
        <p:spPr/>
        <p:txBody>
          <a:bodyPr>
            <a:no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09.06.2021</a:t>
            </a:fld>
            <a:endParaRPr lang="de-DE"/>
          </a:p>
        </p:txBody>
      </p:sp>
      <p:sp>
        <p:nvSpPr>
          <p:cNvPr id="5" name="Fußzeilenplatzhalter 4"/>
          <p:cNvSpPr>
            <a:spLocks noGrp="1"/>
          </p:cNvSpPr>
          <p:nvPr>
            <p:ph type="ftr" sz="quarter" idx="11"/>
          </p:nvPr>
        </p:nvSpPr>
        <p:spPr/>
        <p:txBody>
          <a:bodyPr/>
          <a:lstStyle>
            <a:lvl1pPr>
              <a:defRPr/>
            </a:lvl1pPr>
          </a:lstStyle>
          <a:p>
            <a:r>
              <a:rPr lang="de-DE" dirty="0" err="1"/>
              <a:t>Objektorienierte</a:t>
            </a:r>
            <a:r>
              <a:rPr lang="de-DE" dirty="0"/>
              <a:t> Programmierung in C++</a:t>
            </a:r>
          </a:p>
        </p:txBody>
      </p:sp>
      <p:sp>
        <p:nvSpPr>
          <p:cNvPr id="6" name="Foliennummernplatzhalter 5"/>
          <p:cNvSpPr>
            <a:spLocks noGrp="1"/>
          </p:cNvSpPr>
          <p:nvPr>
            <p:ph type="sldNum" sz="quarter" idx="12"/>
          </p:nvPr>
        </p:nvSpPr>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829885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2567517" y="1600201"/>
            <a:ext cx="44160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Inhaltsplatzhalter 3"/>
          <p:cNvSpPr>
            <a:spLocks noGrp="1"/>
          </p:cNvSpPr>
          <p:nvPr>
            <p:ph sz="half" idx="2"/>
          </p:nvPr>
        </p:nvSpPr>
        <p:spPr>
          <a:xfrm>
            <a:off x="7152117" y="1600201"/>
            <a:ext cx="44160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Datumsplatzhalter 4"/>
          <p:cNvSpPr>
            <a:spLocks noGrp="1"/>
          </p:cNvSpPr>
          <p:nvPr>
            <p:ph type="dt" sz="half" idx="10"/>
          </p:nvPr>
        </p:nvSpPr>
        <p:spPr/>
        <p:txBody>
          <a:bodyPr/>
          <a:lstStyle/>
          <a:p>
            <a:fld id="{84C7B5C5-4141-4FF3-BE85-63DE7E9156C9}" type="datetime1">
              <a:rPr lang="de-DE" smtClean="0"/>
              <a:t>09.06.2021</a:t>
            </a:fld>
            <a:endParaRPr lang="de-DE"/>
          </a:p>
        </p:txBody>
      </p:sp>
      <p:sp>
        <p:nvSpPr>
          <p:cNvPr id="6" name="Fußzeilenplatzhalter 5"/>
          <p:cNvSpPr>
            <a:spLocks noGrp="1"/>
          </p:cNvSpPr>
          <p:nvPr>
            <p:ph type="ftr" sz="quarter" idx="11"/>
          </p:nvPr>
        </p:nvSpPr>
        <p:spPr/>
        <p:txBody>
          <a:bodyPr/>
          <a:lstStyle/>
          <a:p>
            <a:r>
              <a:rPr lang="de-DE"/>
              <a:t>Objektorienierte Programmierung in C++</a:t>
            </a:r>
          </a:p>
        </p:txBody>
      </p:sp>
      <p:sp>
        <p:nvSpPr>
          <p:cNvPr id="7" name="Foliennummernplatzhalter 6"/>
          <p:cNvSpPr>
            <a:spLocks noGrp="1"/>
          </p:cNvSpPr>
          <p:nvPr>
            <p:ph type="sldNum" sz="quarter" idx="12"/>
          </p:nvPr>
        </p:nvSpPr>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101655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2567517" y="1534584"/>
            <a:ext cx="4416000"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de-DE"/>
              <a:t>Formatvorlagen des Textmasters bearbeiten</a:t>
            </a:r>
          </a:p>
        </p:txBody>
      </p:sp>
      <p:sp>
        <p:nvSpPr>
          <p:cNvPr id="4" name="Inhaltsplatzhalter 3"/>
          <p:cNvSpPr>
            <a:spLocks noGrp="1"/>
          </p:cNvSpPr>
          <p:nvPr>
            <p:ph sz="half" idx="2"/>
          </p:nvPr>
        </p:nvSpPr>
        <p:spPr>
          <a:xfrm>
            <a:off x="2567517" y="2175934"/>
            <a:ext cx="4416000"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extplatzhalter 4"/>
          <p:cNvSpPr>
            <a:spLocks noGrp="1"/>
          </p:cNvSpPr>
          <p:nvPr>
            <p:ph type="body" sz="quarter" idx="3"/>
          </p:nvPr>
        </p:nvSpPr>
        <p:spPr>
          <a:xfrm>
            <a:off x="7152117" y="1534584"/>
            <a:ext cx="4416000"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de-DE"/>
              <a:t>Formatvorlagen des Textmasters bearbeiten</a:t>
            </a:r>
          </a:p>
        </p:txBody>
      </p:sp>
      <p:sp>
        <p:nvSpPr>
          <p:cNvPr id="6" name="Inhaltsplatzhalter 5"/>
          <p:cNvSpPr>
            <a:spLocks noGrp="1"/>
          </p:cNvSpPr>
          <p:nvPr>
            <p:ph sz="quarter" idx="4"/>
          </p:nvPr>
        </p:nvSpPr>
        <p:spPr>
          <a:xfrm>
            <a:off x="7152117" y="2175934"/>
            <a:ext cx="4416000"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Datumsplatzhalter 6"/>
          <p:cNvSpPr>
            <a:spLocks noGrp="1"/>
          </p:cNvSpPr>
          <p:nvPr>
            <p:ph type="dt" sz="half" idx="10"/>
          </p:nvPr>
        </p:nvSpPr>
        <p:spPr/>
        <p:txBody>
          <a:bodyPr/>
          <a:lstStyle/>
          <a:p>
            <a:fld id="{658B6A05-A56B-4740-877A-FF1F65AD6E9A}" type="datetime1">
              <a:rPr lang="de-DE" smtClean="0"/>
              <a:t>09.06.2021</a:t>
            </a:fld>
            <a:endParaRPr lang="de-DE"/>
          </a:p>
        </p:txBody>
      </p:sp>
      <p:sp>
        <p:nvSpPr>
          <p:cNvPr id="8" name="Fußzeilenplatzhalter 7"/>
          <p:cNvSpPr>
            <a:spLocks noGrp="1"/>
          </p:cNvSpPr>
          <p:nvPr>
            <p:ph type="ftr" sz="quarter" idx="11"/>
          </p:nvPr>
        </p:nvSpPr>
        <p:spPr/>
        <p:txBody>
          <a:bodyPr/>
          <a:lstStyle/>
          <a:p>
            <a:r>
              <a:rPr lang="de-DE"/>
              <a:t>Objektorienierte Programmierung in C++</a:t>
            </a:r>
          </a:p>
        </p:txBody>
      </p:sp>
      <p:sp>
        <p:nvSpPr>
          <p:cNvPr id="9" name="Foliennummernplatzhalter 8"/>
          <p:cNvSpPr>
            <a:spLocks noGrp="1"/>
          </p:cNvSpPr>
          <p:nvPr>
            <p:ph type="sldNum" sz="quarter" idx="12"/>
          </p:nvPr>
        </p:nvSpPr>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3085521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Datumsplatzhalter 2"/>
          <p:cNvSpPr>
            <a:spLocks noGrp="1"/>
          </p:cNvSpPr>
          <p:nvPr>
            <p:ph type="dt" sz="half" idx="10"/>
          </p:nvPr>
        </p:nvSpPr>
        <p:spPr/>
        <p:txBody>
          <a:bodyPr/>
          <a:lstStyle/>
          <a:p>
            <a:fld id="{ECC5E564-CD09-4373-AA75-A5BB9D2BA10F}" type="datetime1">
              <a:rPr lang="de-DE" smtClean="0"/>
              <a:t>09.06.2021</a:t>
            </a:fld>
            <a:endParaRPr lang="de-DE"/>
          </a:p>
        </p:txBody>
      </p:sp>
      <p:sp>
        <p:nvSpPr>
          <p:cNvPr id="4" name="Fußzeilenplatzhalter 3"/>
          <p:cNvSpPr>
            <a:spLocks noGrp="1"/>
          </p:cNvSpPr>
          <p:nvPr>
            <p:ph type="ftr" sz="quarter" idx="11"/>
          </p:nvPr>
        </p:nvSpPr>
        <p:spPr/>
        <p:txBody>
          <a:bodyPr/>
          <a:lstStyle/>
          <a:p>
            <a:r>
              <a:rPr lang="de-DE"/>
              <a:t>Objektorienierte Programmierung in C++</a:t>
            </a:r>
          </a:p>
        </p:txBody>
      </p:sp>
      <p:sp>
        <p:nvSpPr>
          <p:cNvPr id="5" name="Foliennummernplatzhalter 4"/>
          <p:cNvSpPr>
            <a:spLocks noGrp="1"/>
          </p:cNvSpPr>
          <p:nvPr>
            <p:ph type="sldNum" sz="quarter" idx="12"/>
          </p:nvPr>
        </p:nvSpPr>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587070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F1D2001-673B-4A94-A54A-FB13F6E44BB8}" type="datetime1">
              <a:rPr lang="de-DE" smtClean="0"/>
              <a:t>09.06.2021</a:t>
            </a:fld>
            <a:endParaRPr lang="de-DE"/>
          </a:p>
        </p:txBody>
      </p:sp>
      <p:sp>
        <p:nvSpPr>
          <p:cNvPr id="3" name="Fußzeilenplatzhalter 2"/>
          <p:cNvSpPr>
            <a:spLocks noGrp="1"/>
          </p:cNvSpPr>
          <p:nvPr>
            <p:ph type="ftr" sz="quarter" idx="11"/>
          </p:nvPr>
        </p:nvSpPr>
        <p:spPr/>
        <p:txBody>
          <a:bodyPr/>
          <a:lstStyle/>
          <a:p>
            <a:r>
              <a:rPr lang="de-DE"/>
              <a:t>Objektorienierte Programmierung in C++</a:t>
            </a:r>
          </a:p>
        </p:txBody>
      </p:sp>
      <p:sp>
        <p:nvSpPr>
          <p:cNvPr id="4" name="Foliennummernplatzhalter 3"/>
          <p:cNvSpPr>
            <a:spLocks noGrp="1"/>
          </p:cNvSpPr>
          <p:nvPr>
            <p:ph type="sldNum" sz="quarter" idx="12"/>
          </p:nvPr>
        </p:nvSpPr>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1168700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8" name="Grafik 17"/>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415570" y="292800"/>
            <a:ext cx="1551972" cy="843832"/>
          </a:xfrm>
          <a:prstGeom prst="rect">
            <a:avLst/>
          </a:prstGeom>
        </p:spPr>
      </p:pic>
      <p:sp>
        <p:nvSpPr>
          <p:cNvPr id="15" name="Rechteck 14"/>
          <p:cNvSpPr/>
          <p:nvPr/>
        </p:nvSpPr>
        <p:spPr>
          <a:xfrm>
            <a:off x="0" y="1380239"/>
            <a:ext cx="12192000" cy="54852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solidFill>
                <a:prstClr val="white"/>
              </a:solidFill>
            </a:endParaRPr>
          </a:p>
        </p:txBody>
      </p:sp>
      <p:sp>
        <p:nvSpPr>
          <p:cNvPr id="16" name="Abgerundetes Rechteck 15"/>
          <p:cNvSpPr/>
          <p:nvPr/>
        </p:nvSpPr>
        <p:spPr>
          <a:xfrm>
            <a:off x="2572532" y="6789373"/>
            <a:ext cx="9624000" cy="7606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solidFill>
                <a:prstClr val="white"/>
              </a:solidFill>
            </a:endParaRPr>
          </a:p>
        </p:txBody>
      </p:sp>
      <p:sp>
        <p:nvSpPr>
          <p:cNvPr id="2" name="Titelplatzhalter 1"/>
          <p:cNvSpPr>
            <a:spLocks noGrp="1"/>
          </p:cNvSpPr>
          <p:nvPr>
            <p:ph type="title"/>
          </p:nvPr>
        </p:nvSpPr>
        <p:spPr>
          <a:xfrm>
            <a:off x="2567517" y="275167"/>
            <a:ext cx="8904816" cy="753567"/>
          </a:xfrm>
          <a:prstGeom prst="rect">
            <a:avLst/>
          </a:prstGeom>
        </p:spPr>
        <p:txBody>
          <a:bodyPr vert="horz" lIns="0" tIns="0" rIns="0" bIns="0" rtlCol="0" anchor="ctr">
            <a:noAutofit/>
          </a:bodyPr>
          <a:lstStyle/>
          <a:p>
            <a:r>
              <a:rPr lang="de-DE" dirty="0"/>
              <a:t>Titelmasterformat durch Klicken bearbeiten</a:t>
            </a:r>
          </a:p>
        </p:txBody>
      </p:sp>
      <p:sp>
        <p:nvSpPr>
          <p:cNvPr id="3" name="Textplatzhalter 2"/>
          <p:cNvSpPr>
            <a:spLocks noGrp="1"/>
          </p:cNvSpPr>
          <p:nvPr>
            <p:ph type="body" idx="1"/>
          </p:nvPr>
        </p:nvSpPr>
        <p:spPr>
          <a:xfrm>
            <a:off x="2567519" y="1600201"/>
            <a:ext cx="8904816" cy="452543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9744406" y="6566961"/>
            <a:ext cx="1632181" cy="179020"/>
          </a:xfrm>
          <a:prstGeom prst="rect">
            <a:avLst/>
          </a:prstGeom>
        </p:spPr>
        <p:txBody>
          <a:bodyPr vert="horz" lIns="0" tIns="0" rIns="0" bIns="0" rtlCol="0" anchor="ctr"/>
          <a:lstStyle>
            <a:lvl1pPr algn="l">
              <a:defRPr sz="1200">
                <a:solidFill>
                  <a:schemeClr val="tx1"/>
                </a:solidFill>
                <a:latin typeface="Neo Sans W01" pitchFamily="34" charset="0"/>
              </a:defRPr>
            </a:lvl1pPr>
          </a:lstStyle>
          <a:p>
            <a:fld id="{D3853B28-CE19-4D2C-8637-D7197C122ECC}" type="datetime1">
              <a:rPr lang="de-DE" smtClean="0"/>
              <a:t>09.06.2021</a:t>
            </a:fld>
            <a:endParaRPr lang="de-DE"/>
          </a:p>
        </p:txBody>
      </p:sp>
      <p:sp>
        <p:nvSpPr>
          <p:cNvPr id="5" name="Fußzeilenplatzhalter 4"/>
          <p:cNvSpPr>
            <a:spLocks noGrp="1"/>
          </p:cNvSpPr>
          <p:nvPr>
            <p:ph type="ftr" sz="quarter" idx="3"/>
          </p:nvPr>
        </p:nvSpPr>
        <p:spPr>
          <a:xfrm>
            <a:off x="2563827" y="6566961"/>
            <a:ext cx="7155589" cy="179020"/>
          </a:xfrm>
          <a:prstGeom prst="rect">
            <a:avLst/>
          </a:prstGeom>
        </p:spPr>
        <p:txBody>
          <a:bodyPr vert="horz" lIns="0" tIns="0" rIns="0" bIns="0" rtlCol="0" anchor="ctr"/>
          <a:lstStyle>
            <a:lvl1pPr algn="l">
              <a:defRPr sz="1200">
                <a:solidFill>
                  <a:schemeClr val="tx1"/>
                </a:solidFill>
                <a:latin typeface="Neo Sans W01" pitchFamily="34" charset="0"/>
              </a:defRPr>
            </a:lvl1pPr>
          </a:lstStyle>
          <a:p>
            <a:r>
              <a:rPr lang="de-DE" dirty="0" err="1"/>
              <a:t>Objektorienierte</a:t>
            </a:r>
            <a:r>
              <a:rPr lang="de-DE" dirty="0"/>
              <a:t> Programmierung in C++</a:t>
            </a:r>
          </a:p>
        </p:txBody>
      </p:sp>
      <p:sp>
        <p:nvSpPr>
          <p:cNvPr id="6" name="Foliennummernplatzhalter 5"/>
          <p:cNvSpPr>
            <a:spLocks noGrp="1"/>
          </p:cNvSpPr>
          <p:nvPr>
            <p:ph type="sldNum" sz="quarter" idx="4"/>
          </p:nvPr>
        </p:nvSpPr>
        <p:spPr>
          <a:xfrm>
            <a:off x="11472333" y="6566961"/>
            <a:ext cx="672339" cy="179020"/>
          </a:xfrm>
          <a:prstGeom prst="rect">
            <a:avLst/>
          </a:prstGeom>
        </p:spPr>
        <p:txBody>
          <a:bodyPr vert="horz" lIns="0" tIns="0" rIns="0" bIns="0" rtlCol="0" anchor="ctr"/>
          <a:lstStyle>
            <a:lvl1pPr algn="r">
              <a:defRPr sz="1200">
                <a:solidFill>
                  <a:schemeClr val="tx1"/>
                </a:solidFill>
                <a:latin typeface="Neo Sans W01" pitchFamily="34" charset="0"/>
              </a:defRPr>
            </a:lvl1pPr>
          </a:lstStyle>
          <a:p>
            <a:fld id="{5661DF32-3507-4F32-9D9B-947DB51C7F59}" type="slidenum">
              <a:rPr lang="de-DE" smtClean="0"/>
              <a:t>‹Nr.›</a:t>
            </a:fld>
            <a:endParaRPr lang="de-DE"/>
          </a:p>
        </p:txBody>
      </p:sp>
    </p:spTree>
    <p:extLst>
      <p:ext uri="{BB962C8B-B14F-4D97-AF65-F5344CB8AC3E}">
        <p14:creationId xmlns:p14="http://schemas.microsoft.com/office/powerpoint/2010/main" val="963965044"/>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Lst>
  <p:hf hdr="0"/>
  <p:txStyles>
    <p:titleStyle>
      <a:lvl1pPr algn="l" defTabSz="1219170" rtl="0" eaLnBrk="1" latinLnBrk="0" hangingPunct="1">
        <a:spcBef>
          <a:spcPct val="0"/>
        </a:spcBef>
        <a:buNone/>
        <a:defRPr sz="3733" kern="1200">
          <a:solidFill>
            <a:schemeClr val="tx1"/>
          </a:solidFill>
          <a:latin typeface="Neo Sans W01" pitchFamily="34" charset="0"/>
          <a:ea typeface="+mj-ea"/>
          <a:cs typeface="+mj-cs"/>
        </a:defRPr>
      </a:lvl1pPr>
    </p:titleStyle>
    <p:bodyStyle>
      <a:lvl1pPr marL="364058" indent="-364058" algn="l" defTabSz="1219170" rtl="0" eaLnBrk="1" latinLnBrk="0" hangingPunct="1">
        <a:spcBef>
          <a:spcPct val="20000"/>
        </a:spcBef>
        <a:buFontTx/>
        <a:buBlip>
          <a:blip r:embed="rId15"/>
        </a:buBlip>
        <a:defRPr sz="2667" kern="1200">
          <a:solidFill>
            <a:schemeClr val="tx2"/>
          </a:solidFill>
          <a:latin typeface="Neo Sans W01" pitchFamily="34" charset="0"/>
          <a:ea typeface="+mn-ea"/>
          <a:cs typeface="+mn-cs"/>
        </a:defRPr>
      </a:lvl1pPr>
      <a:lvl2pPr marL="601118" indent="-237061" algn="l" defTabSz="1219170" rtl="0" eaLnBrk="1" latinLnBrk="0" hangingPunct="1">
        <a:spcBef>
          <a:spcPct val="20000"/>
        </a:spcBef>
        <a:buFontTx/>
        <a:buBlip>
          <a:blip r:embed="rId15"/>
        </a:buBlip>
        <a:defRPr sz="2400" kern="1200">
          <a:solidFill>
            <a:schemeClr val="tx2"/>
          </a:solidFill>
          <a:latin typeface="Neo Sans W01" pitchFamily="34" charset="0"/>
          <a:ea typeface="+mn-ea"/>
          <a:cs typeface="+mn-cs"/>
        </a:defRPr>
      </a:lvl2pPr>
      <a:lvl3pPr marL="956709" indent="-237061" algn="l" defTabSz="1219170" rtl="0" eaLnBrk="1" latinLnBrk="0" hangingPunct="1">
        <a:spcBef>
          <a:spcPct val="20000"/>
        </a:spcBef>
        <a:buFontTx/>
        <a:buBlip>
          <a:blip r:embed="rId15"/>
        </a:buBlip>
        <a:defRPr sz="2133" kern="1200">
          <a:solidFill>
            <a:schemeClr val="tx2"/>
          </a:solidFill>
          <a:latin typeface="Neo Sans W01" pitchFamily="34" charset="0"/>
          <a:ea typeface="+mn-ea"/>
          <a:cs typeface="+mn-cs"/>
        </a:defRPr>
      </a:lvl3pPr>
      <a:lvl4pPr marL="1193770" indent="-237061" algn="l" defTabSz="1219170" rtl="0" eaLnBrk="1" latinLnBrk="0" hangingPunct="1">
        <a:spcBef>
          <a:spcPct val="20000"/>
        </a:spcBef>
        <a:buFontTx/>
        <a:buBlip>
          <a:blip r:embed="rId15"/>
        </a:buBlip>
        <a:defRPr sz="1867" kern="1200">
          <a:solidFill>
            <a:schemeClr val="tx2"/>
          </a:solidFill>
          <a:latin typeface="Neo Sans W01" pitchFamily="34" charset="0"/>
          <a:ea typeface="+mn-ea"/>
          <a:cs typeface="+mn-cs"/>
        </a:defRPr>
      </a:lvl4pPr>
      <a:lvl5pPr marL="1439297" indent="-245527" algn="l" defTabSz="1219170" rtl="0" eaLnBrk="1" latinLnBrk="0" hangingPunct="1">
        <a:spcBef>
          <a:spcPct val="20000"/>
        </a:spcBef>
        <a:buFontTx/>
        <a:buBlip>
          <a:blip r:embed="rId15"/>
        </a:buBlip>
        <a:defRPr sz="1867" kern="1200">
          <a:solidFill>
            <a:schemeClr val="tx2"/>
          </a:solidFill>
          <a:latin typeface="Neo Sans W01"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53B28-CE19-4D2C-8637-D7197C122ECC}" type="datetime1">
              <a:rPr lang="de-DE" smtClean="0"/>
              <a:t>09.06.2021</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Objektorienierte Programmierung in C++</a:t>
            </a:r>
            <a:endParaRPr lang="de-DE"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1DF32-3507-4F32-9D9B-947DB51C7F59}" type="slidenum">
              <a:rPr lang="de-DE" smtClean="0"/>
              <a:t>‹Nr.›</a:t>
            </a:fld>
            <a:endParaRPr lang="de-DE"/>
          </a:p>
        </p:txBody>
      </p:sp>
    </p:spTree>
    <p:extLst>
      <p:ext uri="{BB962C8B-B14F-4D97-AF65-F5344CB8AC3E}">
        <p14:creationId xmlns:p14="http://schemas.microsoft.com/office/powerpoint/2010/main" val="582957820"/>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4.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14.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14.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14.xml"/><Relationship Id="rId4" Type="http://schemas.openxmlformats.org/officeDocument/2006/relationships/image" Target="../media/image2.jpeg"/></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14.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14.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a:t>Speicherverwaltung in C++</a:t>
            </a:r>
            <a:endParaRPr lang="de-DE" dirty="0"/>
          </a:p>
        </p:txBody>
      </p:sp>
      <p:sp>
        <p:nvSpPr>
          <p:cNvPr id="3" name="Untertitel 2"/>
          <p:cNvSpPr>
            <a:spLocks noGrp="1"/>
          </p:cNvSpPr>
          <p:nvPr>
            <p:ph type="subTitle" idx="1"/>
          </p:nvPr>
        </p:nvSpPr>
        <p:spPr/>
        <p:txBody>
          <a:bodyPr/>
          <a:lstStyle/>
          <a:p>
            <a:r>
              <a:rPr lang="de-DE"/>
              <a:t>Stack, Heap, Pointer, Instanzen, Destruktoren</a:t>
            </a:r>
            <a:br>
              <a:rPr lang="de-DE"/>
            </a:br>
            <a:r>
              <a:rPr lang="de-DE"/>
              <a:t>Exkurs: Debugging</a:t>
            </a:r>
            <a:endParaRPr lang="de-DE" dirty="0"/>
          </a:p>
        </p:txBody>
      </p:sp>
    </p:spTree>
    <p:extLst>
      <p:ext uri="{BB962C8B-B14F-4D97-AF65-F5344CB8AC3E}">
        <p14:creationId xmlns:p14="http://schemas.microsoft.com/office/powerpoint/2010/main" val="1690017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Speicherverwaltung – Stack</a:t>
            </a:r>
          </a:p>
        </p:txBody>
      </p:sp>
      <p:sp>
        <p:nvSpPr>
          <p:cNvPr id="3" name="Inhaltsplatzhalter 2"/>
          <p:cNvSpPr>
            <a:spLocks noGrp="1"/>
          </p:cNvSpPr>
          <p:nvPr>
            <p:ph idx="1"/>
          </p:nvPr>
        </p:nvSpPr>
        <p:spPr/>
        <p:txBody>
          <a:bodyPr/>
          <a:lstStyle/>
          <a:p>
            <a:r>
              <a:rPr lang="de-DE" dirty="0"/>
              <a:t>Was passiert mit dem </a:t>
            </a:r>
            <a:r>
              <a:rPr lang="de-DE" dirty="0" err="1"/>
              <a:t>Callstack</a:t>
            </a:r>
            <a:r>
              <a:rPr lang="de-DE" dirty="0"/>
              <a:t> bei einer Endlosrekursion?</a:t>
            </a:r>
          </a:p>
          <a:p>
            <a:r>
              <a:rPr lang="de-DE" dirty="0"/>
              <a:t>Was passiert mit dem </a:t>
            </a:r>
            <a:r>
              <a:rPr lang="de-DE" dirty="0" err="1"/>
              <a:t>Callstack</a:t>
            </a:r>
            <a:r>
              <a:rPr lang="de-DE" dirty="0"/>
              <a:t> bei einer Infinite-Loop</a:t>
            </a:r>
          </a:p>
          <a:p>
            <a:r>
              <a:rPr lang="de-DE" dirty="0"/>
              <a:t>Beim Debuggen stoßt ihr auf eine Funktion mit </a:t>
            </a:r>
            <a:r>
              <a:rPr lang="de-DE" dirty="0" err="1"/>
              <a:t>if</a:t>
            </a:r>
            <a:r>
              <a:rPr lang="de-DE" dirty="0"/>
              <a:t>-Statement, die ihr genauer untersuchen wollt. Innerhalb des </a:t>
            </a:r>
            <a:r>
              <a:rPr lang="de-DE" dirty="0" err="1"/>
              <a:t>if</a:t>
            </a:r>
            <a:r>
              <a:rPr lang="de-DE" dirty="0"/>
              <a:t>-Blocks werden Zwischenwerte berechnet, die euch interessieren, außerdem interessiert euch der Return-Wert. Wo setzt ihr den Breakpoint?</a:t>
            </a:r>
          </a:p>
          <a:p>
            <a:r>
              <a:rPr lang="de-DE" dirty="0"/>
              <a:t>Ihr schreibt eine Schleife, die 100.000.000 Mal durchläuft. Für diese Schleife benötigt ihr eine Variable. Wie viel weniger Speicher benötigt es, diese Variable vor (1 Mal) anstelle von in der Schleife (100.000.000 Mal) zu deklarieren?</a:t>
            </a:r>
          </a:p>
        </p:txBody>
      </p:sp>
      <p:sp>
        <p:nvSpPr>
          <p:cNvPr id="4" name="Datumsplatzhalter 3"/>
          <p:cNvSpPr>
            <a:spLocks noGrp="1"/>
          </p:cNvSpPr>
          <p:nvPr>
            <p:ph type="dt" sz="half" idx="10"/>
          </p:nvPr>
        </p:nvSpPr>
        <p:spPr/>
        <p:txBody>
          <a:bodyPr/>
          <a:lstStyle/>
          <a:p>
            <a:fld id="{B3C4EC86-8C11-4B68-B4AB-DDB7490D332F}" type="datetime1">
              <a:rPr lang="de-DE" smtClean="0"/>
              <a:t>09.06.2021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10</a:t>
            </a:fld>
            <a:endParaRPr lang="de-DE"/>
          </a:p>
        </p:txBody>
      </p:sp>
    </p:spTree>
    <p:extLst>
      <p:ext uri="{BB962C8B-B14F-4D97-AF65-F5344CB8AC3E}">
        <p14:creationId xmlns:p14="http://schemas.microsoft.com/office/powerpoint/2010/main" val="254554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Speicherverwaltung - Heap</a:t>
            </a:r>
          </a:p>
        </p:txBody>
      </p:sp>
      <p:sp>
        <p:nvSpPr>
          <p:cNvPr id="3" name="Inhaltsplatzhalter 2"/>
          <p:cNvSpPr>
            <a:spLocks noGrp="1"/>
          </p:cNvSpPr>
          <p:nvPr>
            <p:ph idx="1"/>
          </p:nvPr>
        </p:nvSpPr>
        <p:spPr/>
        <p:txBody>
          <a:bodyPr/>
          <a:lstStyle/>
          <a:p>
            <a:r>
              <a:rPr lang="de-DE" dirty="0"/>
              <a:t>ungeordneter Speicher</a:t>
            </a:r>
          </a:p>
          <a:p>
            <a:r>
              <a:rPr lang="de-DE" dirty="0"/>
              <a:t>Variablen global verfügbar (wenn der Pointer bekannt ist)</a:t>
            </a:r>
          </a:p>
          <a:p>
            <a:r>
              <a:rPr lang="de-DE" dirty="0"/>
              <a:t>Variablen Thread-übergreifend verfügbar</a:t>
            </a:r>
          </a:p>
          <a:p>
            <a:r>
              <a:rPr lang="de-DE" dirty="0"/>
              <a:t>In Größe unabhängiger</a:t>
            </a:r>
          </a:p>
          <a:p>
            <a:pPr lvl="1"/>
            <a:r>
              <a:rPr lang="de-DE" dirty="0"/>
              <a:t>wird für große Datenstrukturen verwendet (um Platz auf dem Stack zu sparen)</a:t>
            </a:r>
          </a:p>
          <a:p>
            <a:pPr lvl="1"/>
            <a:r>
              <a:rPr lang="de-DE" dirty="0"/>
              <a:t>wird für Datenstrukturen verwendet, deren Größe dynamisch variiert</a:t>
            </a:r>
          </a:p>
          <a:p>
            <a:pPr lvl="1"/>
            <a:endParaRPr lang="de-DE" dirty="0"/>
          </a:p>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09.06.2021</a:t>
            </a:fld>
            <a:endParaRPr lang="de-DE"/>
          </a:p>
        </p:txBody>
      </p:sp>
      <p:sp>
        <p:nvSpPr>
          <p:cNvPr id="5" name="Fußzeilenplatzhalter 4"/>
          <p:cNvSpPr>
            <a:spLocks noGrp="1"/>
          </p:cNvSpPr>
          <p:nvPr>
            <p:ph type="ftr" sz="quarter" idx="11"/>
          </p:nvPr>
        </p:nvSpPr>
        <p:spPr/>
        <p:txBody>
          <a:bodyPr/>
          <a:lstStyle/>
          <a:p>
            <a:r>
              <a:rPr lang="de-DE" dirty="0" err="1"/>
              <a:t>Objektorienierte</a:t>
            </a:r>
            <a:r>
              <a:rPr lang="de-DE" dirty="0"/>
              <a:t> Programmierung in C++</a:t>
            </a:r>
          </a:p>
        </p:txBody>
      </p:sp>
      <p:sp>
        <p:nvSpPr>
          <p:cNvPr id="6" name="Foliennummernplatzhalter 5"/>
          <p:cNvSpPr>
            <a:spLocks noGrp="1"/>
          </p:cNvSpPr>
          <p:nvPr>
            <p:ph type="sldNum" sz="quarter" idx="12"/>
          </p:nvPr>
        </p:nvSpPr>
        <p:spPr/>
        <p:txBody>
          <a:bodyPr/>
          <a:lstStyle/>
          <a:p>
            <a:fld id="{5661DF32-3507-4F32-9D9B-947DB51C7F59}" type="slidenum">
              <a:rPr lang="de-DE" smtClean="0"/>
              <a:t>11</a:t>
            </a:fld>
            <a:endParaRPr lang="de-DE"/>
          </a:p>
        </p:txBody>
      </p:sp>
    </p:spTree>
    <p:extLst>
      <p:ext uri="{BB962C8B-B14F-4D97-AF65-F5344CB8AC3E}">
        <p14:creationId xmlns:p14="http://schemas.microsoft.com/office/powerpoint/2010/main" val="1723087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Stack vs. Heap</a:t>
            </a:r>
          </a:p>
        </p:txBody>
      </p:sp>
      <p:graphicFrame>
        <p:nvGraphicFramePr>
          <p:cNvPr id="7" name="Inhaltsplatzhalter 6"/>
          <p:cNvGraphicFramePr>
            <a:graphicFrameLocks noGrp="1"/>
          </p:cNvGraphicFramePr>
          <p:nvPr>
            <p:ph idx="1"/>
            <p:extLst>
              <p:ext uri="{D42A27DB-BD31-4B8C-83A1-F6EECF244321}">
                <p14:modId xmlns:p14="http://schemas.microsoft.com/office/powerpoint/2010/main" val="3487206752"/>
              </p:ext>
            </p:extLst>
          </p:nvPr>
        </p:nvGraphicFramePr>
        <p:xfrm>
          <a:off x="1541695" y="1938243"/>
          <a:ext cx="9349088" cy="2225040"/>
        </p:xfrm>
        <a:graphic>
          <a:graphicData uri="http://schemas.openxmlformats.org/drawingml/2006/table">
            <a:tbl>
              <a:tblPr firstRow="1" bandRow="1">
                <a:tableStyleId>{5C22544A-7EE6-4342-B048-85BDC9FD1C3A}</a:tableStyleId>
              </a:tblPr>
              <a:tblGrid>
                <a:gridCol w="4674544">
                  <a:extLst>
                    <a:ext uri="{9D8B030D-6E8A-4147-A177-3AD203B41FA5}">
                      <a16:colId xmlns:a16="http://schemas.microsoft.com/office/drawing/2014/main" val="2273604957"/>
                    </a:ext>
                  </a:extLst>
                </a:gridCol>
                <a:gridCol w="4674544">
                  <a:extLst>
                    <a:ext uri="{9D8B030D-6E8A-4147-A177-3AD203B41FA5}">
                      <a16:colId xmlns:a16="http://schemas.microsoft.com/office/drawing/2014/main" val="4293812933"/>
                    </a:ext>
                  </a:extLst>
                </a:gridCol>
              </a:tblGrid>
              <a:tr h="370840">
                <a:tc>
                  <a:txBody>
                    <a:bodyPr/>
                    <a:lstStyle/>
                    <a:p>
                      <a:r>
                        <a:rPr lang="de-DE" dirty="0"/>
                        <a:t>Stack</a:t>
                      </a:r>
                    </a:p>
                  </a:txBody>
                  <a:tcPr/>
                </a:tc>
                <a:tc>
                  <a:txBody>
                    <a:bodyPr/>
                    <a:lstStyle/>
                    <a:p>
                      <a:r>
                        <a:rPr lang="de-DE" dirty="0"/>
                        <a:t>Heap</a:t>
                      </a:r>
                    </a:p>
                  </a:txBody>
                  <a:tcPr/>
                </a:tc>
                <a:extLst>
                  <a:ext uri="{0D108BD9-81ED-4DB2-BD59-A6C34878D82A}">
                    <a16:rowId xmlns:a16="http://schemas.microsoft.com/office/drawing/2014/main" val="612605539"/>
                  </a:ext>
                </a:extLst>
              </a:tr>
              <a:tr h="370840">
                <a:tc>
                  <a:txBody>
                    <a:bodyPr/>
                    <a:lstStyle/>
                    <a:p>
                      <a:r>
                        <a:rPr lang="de-DE" dirty="0"/>
                        <a:t>schneller</a:t>
                      </a:r>
                    </a:p>
                  </a:txBody>
                  <a:tcPr/>
                </a:tc>
                <a:tc>
                  <a:txBody>
                    <a:bodyPr/>
                    <a:lstStyle/>
                    <a:p>
                      <a:r>
                        <a:rPr lang="de-DE" dirty="0"/>
                        <a:t>größer</a:t>
                      </a:r>
                    </a:p>
                  </a:txBody>
                  <a:tcPr/>
                </a:tc>
                <a:extLst>
                  <a:ext uri="{0D108BD9-81ED-4DB2-BD59-A6C34878D82A}">
                    <a16:rowId xmlns:a16="http://schemas.microsoft.com/office/drawing/2014/main" val="1635819437"/>
                  </a:ext>
                </a:extLst>
              </a:tr>
              <a:tr h="370840">
                <a:tc>
                  <a:txBody>
                    <a:bodyPr/>
                    <a:lstStyle/>
                    <a:p>
                      <a:r>
                        <a:rPr lang="de-DE" dirty="0"/>
                        <a:t>ohne Pointer nutzbar</a:t>
                      </a:r>
                    </a:p>
                  </a:txBody>
                  <a:tcPr/>
                </a:tc>
                <a:tc>
                  <a:txBody>
                    <a:bodyPr/>
                    <a:lstStyle/>
                    <a:p>
                      <a:r>
                        <a:rPr lang="de-DE" dirty="0"/>
                        <a:t>variabler</a:t>
                      </a:r>
                      <a:r>
                        <a:rPr lang="de-DE" baseline="0" dirty="0"/>
                        <a:t> </a:t>
                      </a:r>
                      <a:endParaRPr lang="de-DE" dirty="0"/>
                    </a:p>
                  </a:txBody>
                  <a:tcPr/>
                </a:tc>
                <a:extLst>
                  <a:ext uri="{0D108BD9-81ED-4DB2-BD59-A6C34878D82A}">
                    <a16:rowId xmlns:a16="http://schemas.microsoft.com/office/drawing/2014/main" val="3321656952"/>
                  </a:ext>
                </a:extLst>
              </a:tr>
              <a:tr h="370840">
                <a:tc>
                  <a:txBody>
                    <a:bodyPr/>
                    <a:lstStyle/>
                    <a:p>
                      <a:endParaRPr lang="de-DE" dirty="0"/>
                    </a:p>
                  </a:txBody>
                  <a:tcPr/>
                </a:tc>
                <a:tc>
                  <a:txBody>
                    <a:bodyPr/>
                    <a:lstStyle/>
                    <a:p>
                      <a:r>
                        <a:rPr lang="de-DE" dirty="0"/>
                        <a:t>global verfügbar</a:t>
                      </a:r>
                    </a:p>
                  </a:txBody>
                  <a:tcPr/>
                </a:tc>
                <a:extLst>
                  <a:ext uri="{0D108BD9-81ED-4DB2-BD59-A6C34878D82A}">
                    <a16:rowId xmlns:a16="http://schemas.microsoft.com/office/drawing/2014/main" val="173250332"/>
                  </a:ext>
                </a:extLst>
              </a:tr>
              <a:tr h="370840">
                <a:tc>
                  <a:txBody>
                    <a:bodyPr/>
                    <a:lstStyle/>
                    <a:p>
                      <a:endParaRPr lang="de-DE" dirty="0"/>
                    </a:p>
                  </a:txBody>
                  <a:tcPr/>
                </a:tc>
                <a:tc>
                  <a:txBody>
                    <a:bodyPr/>
                    <a:lstStyle/>
                    <a:p>
                      <a:r>
                        <a:rPr lang="de-DE" dirty="0"/>
                        <a:t>threadübergreifend</a:t>
                      </a:r>
                      <a:r>
                        <a:rPr lang="de-DE" baseline="0" dirty="0"/>
                        <a:t> verfügbar</a:t>
                      </a:r>
                      <a:endParaRPr lang="de-DE" dirty="0"/>
                    </a:p>
                  </a:txBody>
                  <a:tcPr/>
                </a:tc>
                <a:extLst>
                  <a:ext uri="{0D108BD9-81ED-4DB2-BD59-A6C34878D82A}">
                    <a16:rowId xmlns:a16="http://schemas.microsoft.com/office/drawing/2014/main" val="2236945241"/>
                  </a:ext>
                </a:extLst>
              </a:tr>
              <a:tr h="370840">
                <a:tc>
                  <a:txBody>
                    <a:bodyPr/>
                    <a:lstStyle/>
                    <a:p>
                      <a:endParaRPr lang="de-DE" dirty="0"/>
                    </a:p>
                  </a:txBody>
                  <a:tcPr/>
                </a:tc>
                <a:tc>
                  <a:txBody>
                    <a:bodyPr/>
                    <a:lstStyle/>
                    <a:p>
                      <a:r>
                        <a:rPr lang="de-DE" dirty="0"/>
                        <a:t>für Memory-</a:t>
                      </a:r>
                      <a:r>
                        <a:rPr lang="de-DE" dirty="0" err="1"/>
                        <a:t>Leaks</a:t>
                      </a:r>
                      <a:r>
                        <a:rPr lang="de-DE" dirty="0"/>
                        <a:t> verantwortlich</a:t>
                      </a:r>
                    </a:p>
                  </a:txBody>
                  <a:tcPr/>
                </a:tc>
                <a:extLst>
                  <a:ext uri="{0D108BD9-81ED-4DB2-BD59-A6C34878D82A}">
                    <a16:rowId xmlns:a16="http://schemas.microsoft.com/office/drawing/2014/main" val="2622057333"/>
                  </a:ext>
                </a:extLst>
              </a:tr>
            </a:tbl>
          </a:graphicData>
        </a:graphic>
      </p:graphicFrame>
      <p:sp>
        <p:nvSpPr>
          <p:cNvPr id="4" name="Datumsplatzhalter 3"/>
          <p:cNvSpPr>
            <a:spLocks noGrp="1"/>
          </p:cNvSpPr>
          <p:nvPr>
            <p:ph type="dt" sz="half" idx="10"/>
          </p:nvPr>
        </p:nvSpPr>
        <p:spPr/>
        <p:txBody>
          <a:bodyPr/>
          <a:lstStyle/>
          <a:p>
            <a:fld id="{B3C4EC86-8C11-4B68-B4AB-DDB7490D332F}" type="datetime1">
              <a:rPr lang="de-DE" smtClean="0"/>
              <a:t>09.06.2021</a:t>
            </a:fld>
            <a:endParaRPr lang="de-DE"/>
          </a:p>
        </p:txBody>
      </p:sp>
      <p:sp>
        <p:nvSpPr>
          <p:cNvPr id="5" name="Fußzeilenplatzhalter 4"/>
          <p:cNvSpPr>
            <a:spLocks noGrp="1"/>
          </p:cNvSpPr>
          <p:nvPr>
            <p:ph type="ftr" sz="quarter" idx="11"/>
          </p:nvPr>
        </p:nvSpPr>
        <p:spPr/>
        <p:txBody>
          <a:bodyPr/>
          <a:lstStyle/>
          <a:p>
            <a:r>
              <a:rPr lang="de-DE" dirty="0" err="1"/>
              <a:t>Objektorienierte</a:t>
            </a:r>
            <a:r>
              <a:rPr lang="de-DE" dirty="0"/>
              <a:t> Programmierung in C++</a:t>
            </a:r>
          </a:p>
        </p:txBody>
      </p:sp>
      <p:sp>
        <p:nvSpPr>
          <p:cNvPr id="6" name="Foliennummernplatzhalter 5"/>
          <p:cNvSpPr>
            <a:spLocks noGrp="1"/>
          </p:cNvSpPr>
          <p:nvPr>
            <p:ph type="sldNum" sz="quarter" idx="12"/>
          </p:nvPr>
        </p:nvSpPr>
        <p:spPr/>
        <p:txBody>
          <a:bodyPr/>
          <a:lstStyle/>
          <a:p>
            <a:fld id="{5661DF32-3507-4F32-9D9B-947DB51C7F59}" type="slidenum">
              <a:rPr lang="de-DE" smtClean="0"/>
              <a:t>12</a:t>
            </a:fld>
            <a:endParaRPr lang="de-DE"/>
          </a:p>
        </p:txBody>
      </p:sp>
    </p:spTree>
    <p:extLst>
      <p:ext uri="{BB962C8B-B14F-4D97-AF65-F5344CB8AC3E}">
        <p14:creationId xmlns:p14="http://schemas.microsoft.com/office/powerpoint/2010/main" val="2009498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Stack vs. Heap in der Praxis</a:t>
            </a:r>
          </a:p>
        </p:txBody>
      </p:sp>
      <p:sp>
        <p:nvSpPr>
          <p:cNvPr id="3" name="Inhaltsplatzhalter 2"/>
          <p:cNvSpPr>
            <a:spLocks noGrp="1"/>
          </p:cNvSpPr>
          <p:nvPr>
            <p:ph idx="1"/>
          </p:nvPr>
        </p:nvSpPr>
        <p:spPr/>
        <p:txBody>
          <a:bodyPr/>
          <a:lstStyle/>
          <a:p>
            <a:pPr marL="364057" lvl="1" indent="0">
              <a:buNone/>
            </a:pPr>
            <a:endParaRPr lang="de-DE" dirty="0"/>
          </a:p>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09.06.2021</a:t>
            </a:fld>
            <a:endParaRPr lang="de-DE"/>
          </a:p>
        </p:txBody>
      </p:sp>
      <p:sp>
        <p:nvSpPr>
          <p:cNvPr id="5" name="Fußzeilenplatzhalter 4"/>
          <p:cNvSpPr>
            <a:spLocks noGrp="1"/>
          </p:cNvSpPr>
          <p:nvPr>
            <p:ph type="ftr" sz="quarter" idx="11"/>
          </p:nvPr>
        </p:nvSpPr>
        <p:spPr/>
        <p:txBody>
          <a:bodyPr/>
          <a:lstStyle/>
          <a:p>
            <a:r>
              <a:rPr lang="de-DE" dirty="0" err="1"/>
              <a:t>Objektorienierte</a:t>
            </a:r>
            <a:r>
              <a:rPr lang="de-DE" dirty="0"/>
              <a:t> Programmierung in C++</a:t>
            </a:r>
          </a:p>
        </p:txBody>
      </p:sp>
      <p:sp>
        <p:nvSpPr>
          <p:cNvPr id="6" name="Foliennummernplatzhalter 5"/>
          <p:cNvSpPr>
            <a:spLocks noGrp="1"/>
          </p:cNvSpPr>
          <p:nvPr>
            <p:ph type="sldNum" sz="quarter" idx="12"/>
          </p:nvPr>
        </p:nvSpPr>
        <p:spPr/>
        <p:txBody>
          <a:bodyPr/>
          <a:lstStyle/>
          <a:p>
            <a:fld id="{5661DF32-3507-4F32-9D9B-947DB51C7F59}" type="slidenum">
              <a:rPr lang="de-DE" smtClean="0"/>
              <a:t>13</a:t>
            </a:fld>
            <a:endParaRPr lang="de-DE"/>
          </a:p>
        </p:txBody>
      </p:sp>
      <p:pic>
        <p:nvPicPr>
          <p:cNvPr id="7" name="Grafik 6"/>
          <p:cNvPicPr>
            <a:picLocks noChangeAspect="1"/>
          </p:cNvPicPr>
          <p:nvPr/>
        </p:nvPicPr>
        <p:blipFill>
          <a:blip r:embed="rId3"/>
          <a:stretch>
            <a:fillRect/>
          </a:stretch>
        </p:blipFill>
        <p:spPr>
          <a:xfrm>
            <a:off x="1431713" y="1540136"/>
            <a:ext cx="9577742" cy="4920465"/>
          </a:xfrm>
          <a:prstGeom prst="rect">
            <a:avLst/>
          </a:prstGeom>
        </p:spPr>
      </p:pic>
      <p:sp>
        <p:nvSpPr>
          <p:cNvPr id="8" name="Textfeld 7"/>
          <p:cNvSpPr txBox="1"/>
          <p:nvPr/>
        </p:nvSpPr>
        <p:spPr>
          <a:xfrm>
            <a:off x="4527150" y="5320796"/>
            <a:ext cx="918841" cy="461665"/>
          </a:xfrm>
          <a:prstGeom prst="rect">
            <a:avLst/>
          </a:prstGeom>
          <a:noFill/>
        </p:spPr>
        <p:txBody>
          <a:bodyPr wrap="none" rtlCol="0">
            <a:spAutoFit/>
          </a:bodyPr>
          <a:lstStyle/>
          <a:p>
            <a:r>
              <a:rPr lang="de-DE" sz="2400" b="1" dirty="0">
                <a:solidFill>
                  <a:schemeClr val="bg1"/>
                </a:solidFill>
              </a:rPr>
              <a:t>Stack</a:t>
            </a:r>
          </a:p>
        </p:txBody>
      </p:sp>
      <p:cxnSp>
        <p:nvCxnSpPr>
          <p:cNvPr id="9" name="Gerade Verbindung mit Pfeil 8"/>
          <p:cNvCxnSpPr/>
          <p:nvPr/>
        </p:nvCxnSpPr>
        <p:spPr>
          <a:xfrm flipV="1">
            <a:off x="5739640" y="5551628"/>
            <a:ext cx="1368120" cy="98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a:cxnSpLocks/>
            <a:stCxn id="20" idx="0"/>
          </p:cNvCxnSpPr>
          <p:nvPr/>
        </p:nvCxnSpPr>
        <p:spPr>
          <a:xfrm flipH="1" flipV="1">
            <a:off x="9448801" y="5790010"/>
            <a:ext cx="144347" cy="2089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Textfeld 19"/>
          <p:cNvSpPr txBox="1"/>
          <p:nvPr/>
        </p:nvSpPr>
        <p:spPr>
          <a:xfrm>
            <a:off x="9144948" y="5998936"/>
            <a:ext cx="896399" cy="461665"/>
          </a:xfrm>
          <a:prstGeom prst="rect">
            <a:avLst/>
          </a:prstGeom>
          <a:noFill/>
        </p:spPr>
        <p:txBody>
          <a:bodyPr wrap="none" rtlCol="0">
            <a:spAutoFit/>
          </a:bodyPr>
          <a:lstStyle/>
          <a:p>
            <a:r>
              <a:rPr lang="de-DE" sz="2400" b="1" dirty="0">
                <a:solidFill>
                  <a:schemeClr val="bg1"/>
                </a:solidFill>
              </a:rPr>
              <a:t>Heap</a:t>
            </a:r>
          </a:p>
        </p:txBody>
      </p:sp>
    </p:spTree>
    <p:extLst>
      <p:ext uri="{BB962C8B-B14F-4D97-AF65-F5344CB8AC3E}">
        <p14:creationId xmlns:p14="http://schemas.microsoft.com/office/powerpoint/2010/main" val="435638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Stack vs. Heap in der Praxis</a:t>
            </a:r>
          </a:p>
        </p:txBody>
      </p:sp>
      <p:sp>
        <p:nvSpPr>
          <p:cNvPr id="3" name="Inhaltsplatzhalter 2"/>
          <p:cNvSpPr>
            <a:spLocks noGrp="1"/>
          </p:cNvSpPr>
          <p:nvPr>
            <p:ph idx="1"/>
          </p:nvPr>
        </p:nvSpPr>
        <p:spPr/>
        <p:txBody>
          <a:bodyPr/>
          <a:lstStyle/>
          <a:p>
            <a:r>
              <a:rPr lang="de-DE" dirty="0"/>
              <a:t>Funktioniert auch mit Parametern</a:t>
            </a:r>
          </a:p>
          <a:p>
            <a:r>
              <a:rPr lang="de-DE" dirty="0"/>
              <a:t>In beiden Fällen wird auf gleiche Weise der Konstruktor aufgerufen</a:t>
            </a:r>
          </a:p>
          <a:p>
            <a:endParaRPr lang="de-DE" dirty="0"/>
          </a:p>
          <a:p>
            <a:pPr lvl="1"/>
            <a:endParaRPr lang="de-DE" dirty="0"/>
          </a:p>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09.06.2021</a:t>
            </a:fld>
            <a:endParaRPr lang="de-DE"/>
          </a:p>
        </p:txBody>
      </p:sp>
      <p:sp>
        <p:nvSpPr>
          <p:cNvPr id="5" name="Fußzeilenplatzhalter 4"/>
          <p:cNvSpPr>
            <a:spLocks noGrp="1"/>
          </p:cNvSpPr>
          <p:nvPr>
            <p:ph type="ftr" sz="quarter" idx="11"/>
          </p:nvPr>
        </p:nvSpPr>
        <p:spPr/>
        <p:txBody>
          <a:bodyPr/>
          <a:lstStyle/>
          <a:p>
            <a:r>
              <a:rPr lang="de-DE" dirty="0" err="1"/>
              <a:t>Objektorienierte</a:t>
            </a:r>
            <a:r>
              <a:rPr lang="de-DE" dirty="0"/>
              <a:t> Programmierung in C++</a:t>
            </a:r>
          </a:p>
        </p:txBody>
      </p:sp>
      <p:sp>
        <p:nvSpPr>
          <p:cNvPr id="6" name="Foliennummernplatzhalter 5"/>
          <p:cNvSpPr>
            <a:spLocks noGrp="1"/>
          </p:cNvSpPr>
          <p:nvPr>
            <p:ph type="sldNum" sz="quarter" idx="12"/>
          </p:nvPr>
        </p:nvSpPr>
        <p:spPr/>
        <p:txBody>
          <a:bodyPr/>
          <a:lstStyle/>
          <a:p>
            <a:fld id="{5661DF32-3507-4F32-9D9B-947DB51C7F59}" type="slidenum">
              <a:rPr lang="de-DE" smtClean="0"/>
              <a:t>14</a:t>
            </a:fld>
            <a:endParaRPr lang="de-DE"/>
          </a:p>
        </p:txBody>
      </p:sp>
      <p:pic>
        <p:nvPicPr>
          <p:cNvPr id="7" name="Grafik 6"/>
          <p:cNvPicPr>
            <a:picLocks noChangeAspect="1"/>
          </p:cNvPicPr>
          <p:nvPr/>
        </p:nvPicPr>
        <p:blipFill>
          <a:blip r:embed="rId3"/>
          <a:stretch>
            <a:fillRect/>
          </a:stretch>
        </p:blipFill>
        <p:spPr>
          <a:xfrm>
            <a:off x="2930627" y="2996141"/>
            <a:ext cx="5444631" cy="2192307"/>
          </a:xfrm>
          <a:prstGeom prst="rect">
            <a:avLst/>
          </a:prstGeom>
        </p:spPr>
      </p:pic>
    </p:spTree>
    <p:extLst>
      <p:ext uri="{BB962C8B-B14F-4D97-AF65-F5344CB8AC3E}">
        <p14:creationId xmlns:p14="http://schemas.microsoft.com/office/powerpoint/2010/main" val="3275878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Stack vs. Heap in der Praxis</a:t>
            </a:r>
          </a:p>
        </p:txBody>
      </p:sp>
      <p:sp>
        <p:nvSpPr>
          <p:cNvPr id="3" name="Inhaltsplatzhalter 2"/>
          <p:cNvSpPr>
            <a:spLocks noGrp="1"/>
          </p:cNvSpPr>
          <p:nvPr>
            <p:ph idx="1"/>
          </p:nvPr>
        </p:nvSpPr>
        <p:spPr/>
        <p:txBody>
          <a:bodyPr/>
          <a:lstStyle/>
          <a:p>
            <a:r>
              <a:rPr lang="de-DE" dirty="0"/>
              <a:t>Ich habe ein Objekt der Klasse „Class“ erzeugt.</a:t>
            </a:r>
            <a:br>
              <a:rPr lang="de-DE" dirty="0"/>
            </a:br>
            <a:r>
              <a:rPr lang="de-DE" dirty="0"/>
              <a:t>Nun möchte ich eine Funktion aufrufen, die dieses Objekt als Parameter enthält. Was bedeutet das?</a:t>
            </a:r>
            <a:br>
              <a:rPr lang="de-DE" dirty="0"/>
            </a:br>
            <a:br>
              <a:rPr lang="de-DE" dirty="0"/>
            </a:br>
            <a:endParaRPr lang="de-DE" dirty="0"/>
          </a:p>
          <a:p>
            <a:r>
              <a:rPr lang="de-DE" dirty="0"/>
              <a:t>Das Objekt wird kopiert </a:t>
            </a:r>
            <a:r>
              <a:rPr lang="de-DE" dirty="0">
                <a:sym typeface="Wingdings" panose="05000000000000000000" pitchFamily="2" charset="2"/>
              </a:rPr>
              <a:t> Funktionsaufrufe finden in C++ </a:t>
            </a:r>
            <a:r>
              <a:rPr lang="de-DE" i="1" dirty="0" err="1">
                <a:sym typeface="Wingdings" panose="05000000000000000000" pitchFamily="2" charset="2"/>
              </a:rPr>
              <a:t>byValue</a:t>
            </a:r>
            <a:r>
              <a:rPr lang="de-DE" dirty="0">
                <a:sym typeface="Wingdings" panose="05000000000000000000" pitchFamily="2" charset="2"/>
              </a:rPr>
              <a:t> statt</a:t>
            </a:r>
            <a:r>
              <a:rPr lang="de-DE" dirty="0"/>
              <a:t> </a:t>
            </a:r>
          </a:p>
          <a:p>
            <a:pPr lvl="1"/>
            <a:endParaRPr lang="de-DE" dirty="0"/>
          </a:p>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09.06.2021</a:t>
            </a:fld>
            <a:endParaRPr lang="de-DE"/>
          </a:p>
        </p:txBody>
      </p:sp>
      <p:sp>
        <p:nvSpPr>
          <p:cNvPr id="5" name="Fußzeilenplatzhalter 4"/>
          <p:cNvSpPr>
            <a:spLocks noGrp="1"/>
          </p:cNvSpPr>
          <p:nvPr>
            <p:ph type="ftr" sz="quarter" idx="11"/>
          </p:nvPr>
        </p:nvSpPr>
        <p:spPr/>
        <p:txBody>
          <a:bodyPr/>
          <a:lstStyle/>
          <a:p>
            <a:r>
              <a:rPr lang="de-DE" dirty="0" err="1"/>
              <a:t>Objektorienierte</a:t>
            </a:r>
            <a:r>
              <a:rPr lang="de-DE" dirty="0"/>
              <a:t> Programmierung in C++</a:t>
            </a:r>
          </a:p>
        </p:txBody>
      </p:sp>
      <p:sp>
        <p:nvSpPr>
          <p:cNvPr id="6" name="Foliennummernplatzhalter 5"/>
          <p:cNvSpPr>
            <a:spLocks noGrp="1"/>
          </p:cNvSpPr>
          <p:nvPr>
            <p:ph type="sldNum" sz="quarter" idx="12"/>
          </p:nvPr>
        </p:nvSpPr>
        <p:spPr/>
        <p:txBody>
          <a:bodyPr/>
          <a:lstStyle/>
          <a:p>
            <a:fld id="{5661DF32-3507-4F32-9D9B-947DB51C7F59}" type="slidenum">
              <a:rPr lang="de-DE" smtClean="0"/>
              <a:t>15</a:t>
            </a:fld>
            <a:endParaRPr lang="de-DE"/>
          </a:p>
        </p:txBody>
      </p:sp>
      <p:pic>
        <p:nvPicPr>
          <p:cNvPr id="8" name="Grafik 7"/>
          <p:cNvPicPr>
            <a:picLocks noChangeAspect="1"/>
          </p:cNvPicPr>
          <p:nvPr/>
        </p:nvPicPr>
        <p:blipFill rotWithShape="1">
          <a:blip r:embed="rId3"/>
          <a:srcRect l="9078"/>
          <a:stretch/>
        </p:blipFill>
        <p:spPr>
          <a:xfrm>
            <a:off x="1108146" y="3058139"/>
            <a:ext cx="2905054" cy="741721"/>
          </a:xfrm>
          <a:prstGeom prst="rect">
            <a:avLst/>
          </a:prstGeom>
        </p:spPr>
      </p:pic>
    </p:spTree>
    <p:extLst>
      <p:ext uri="{BB962C8B-B14F-4D97-AF65-F5344CB8AC3E}">
        <p14:creationId xmlns:p14="http://schemas.microsoft.com/office/powerpoint/2010/main" val="1274250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Stack vs. Heap in der Praxis</a:t>
            </a:r>
          </a:p>
        </p:txBody>
      </p:sp>
      <p:sp>
        <p:nvSpPr>
          <p:cNvPr id="3" name="Inhaltsplatzhalter 2"/>
          <p:cNvSpPr>
            <a:spLocks noGrp="1"/>
          </p:cNvSpPr>
          <p:nvPr>
            <p:ph idx="1"/>
          </p:nvPr>
        </p:nvSpPr>
        <p:spPr/>
        <p:txBody>
          <a:bodyPr/>
          <a:lstStyle/>
          <a:p>
            <a:r>
              <a:rPr lang="de-DE" dirty="0"/>
              <a:t>Nun wollen wir in einer „</a:t>
            </a:r>
            <a:r>
              <a:rPr lang="de-DE" dirty="0" err="1"/>
              <a:t>doSomethingElse</a:t>
            </a:r>
            <a:r>
              <a:rPr lang="de-DE" dirty="0"/>
              <a:t>“-Methode unser Class-Objekt auch bearbeiten. Können wir das mit einer auf dem Stack initialisierten Variable? Wie sonst?</a:t>
            </a:r>
            <a:br>
              <a:rPr lang="de-DE" dirty="0"/>
            </a:br>
            <a:br>
              <a:rPr lang="de-DE" dirty="0"/>
            </a:br>
            <a:endParaRPr lang="de-DE" dirty="0"/>
          </a:p>
          <a:p>
            <a:r>
              <a:rPr lang="de-DE" dirty="0"/>
              <a:t>Ja! „&amp;“ liefert die Adresse einer Variable</a:t>
            </a:r>
          </a:p>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09.06.2021</a:t>
            </a:fld>
            <a:endParaRPr lang="de-DE"/>
          </a:p>
        </p:txBody>
      </p:sp>
      <p:sp>
        <p:nvSpPr>
          <p:cNvPr id="5" name="Fußzeilenplatzhalter 4"/>
          <p:cNvSpPr>
            <a:spLocks noGrp="1"/>
          </p:cNvSpPr>
          <p:nvPr>
            <p:ph type="ftr" sz="quarter" idx="11"/>
          </p:nvPr>
        </p:nvSpPr>
        <p:spPr/>
        <p:txBody>
          <a:bodyPr/>
          <a:lstStyle/>
          <a:p>
            <a:r>
              <a:rPr lang="de-DE" dirty="0" err="1"/>
              <a:t>Objektorienierte</a:t>
            </a:r>
            <a:r>
              <a:rPr lang="de-DE" dirty="0"/>
              <a:t> Programmierung in C++</a:t>
            </a:r>
          </a:p>
        </p:txBody>
      </p:sp>
      <p:sp>
        <p:nvSpPr>
          <p:cNvPr id="6" name="Foliennummernplatzhalter 5"/>
          <p:cNvSpPr>
            <a:spLocks noGrp="1"/>
          </p:cNvSpPr>
          <p:nvPr>
            <p:ph type="sldNum" sz="quarter" idx="12"/>
          </p:nvPr>
        </p:nvSpPr>
        <p:spPr/>
        <p:txBody>
          <a:bodyPr/>
          <a:lstStyle/>
          <a:p>
            <a:fld id="{5661DF32-3507-4F32-9D9B-947DB51C7F59}" type="slidenum">
              <a:rPr lang="de-DE" smtClean="0"/>
              <a:t>16</a:t>
            </a:fld>
            <a:endParaRPr lang="de-DE"/>
          </a:p>
        </p:txBody>
      </p:sp>
      <p:pic>
        <p:nvPicPr>
          <p:cNvPr id="8" name="Grafik 7"/>
          <p:cNvPicPr>
            <a:picLocks noChangeAspect="1"/>
          </p:cNvPicPr>
          <p:nvPr/>
        </p:nvPicPr>
        <p:blipFill rotWithShape="1">
          <a:blip r:embed="rId3"/>
          <a:srcRect l="9078"/>
          <a:stretch/>
        </p:blipFill>
        <p:spPr>
          <a:xfrm>
            <a:off x="6355383" y="2700176"/>
            <a:ext cx="2905054" cy="741721"/>
          </a:xfrm>
          <a:prstGeom prst="rect">
            <a:avLst/>
          </a:prstGeom>
        </p:spPr>
      </p:pic>
      <p:pic>
        <p:nvPicPr>
          <p:cNvPr id="7" name="Grafik 6"/>
          <p:cNvPicPr>
            <a:picLocks noChangeAspect="1"/>
          </p:cNvPicPr>
          <p:nvPr/>
        </p:nvPicPr>
        <p:blipFill rotWithShape="1">
          <a:blip r:embed="rId4"/>
          <a:srcRect b="22886"/>
          <a:stretch/>
        </p:blipFill>
        <p:spPr>
          <a:xfrm>
            <a:off x="1019254" y="3702988"/>
            <a:ext cx="11125417" cy="1740142"/>
          </a:xfrm>
          <a:prstGeom prst="rect">
            <a:avLst/>
          </a:prstGeom>
        </p:spPr>
      </p:pic>
      <p:sp>
        <p:nvSpPr>
          <p:cNvPr id="9" name="Textfeld 8"/>
          <p:cNvSpPr txBox="1"/>
          <p:nvPr/>
        </p:nvSpPr>
        <p:spPr>
          <a:xfrm>
            <a:off x="1604896" y="4282235"/>
            <a:ext cx="5293500" cy="461665"/>
          </a:xfrm>
          <a:prstGeom prst="rect">
            <a:avLst/>
          </a:prstGeom>
          <a:noFill/>
        </p:spPr>
        <p:txBody>
          <a:bodyPr wrap="none" rtlCol="0">
            <a:spAutoFit/>
          </a:bodyPr>
          <a:lstStyle/>
          <a:p>
            <a:r>
              <a:rPr lang="de-DE" sz="2400" b="1" dirty="0">
                <a:solidFill>
                  <a:schemeClr val="bg1"/>
                </a:solidFill>
              </a:rPr>
              <a:t>Übergibt einen Pointer auf das Objekt</a:t>
            </a:r>
          </a:p>
        </p:txBody>
      </p:sp>
      <p:cxnSp>
        <p:nvCxnSpPr>
          <p:cNvPr id="10" name="Gerade Verbindung mit Pfeil 9"/>
          <p:cNvCxnSpPr>
            <a:cxnSpLocks/>
          </p:cNvCxnSpPr>
          <p:nvPr/>
        </p:nvCxnSpPr>
        <p:spPr>
          <a:xfrm>
            <a:off x="6898396" y="4513067"/>
            <a:ext cx="1098394" cy="1088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p:cNvCxnSpPr>
            <a:cxnSpLocks/>
          </p:cNvCxnSpPr>
          <p:nvPr/>
        </p:nvCxnSpPr>
        <p:spPr>
          <a:xfrm flipV="1">
            <a:off x="7279078" y="4852773"/>
            <a:ext cx="726938" cy="963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feld 11"/>
          <p:cNvSpPr txBox="1"/>
          <p:nvPr/>
        </p:nvSpPr>
        <p:spPr>
          <a:xfrm>
            <a:off x="1604896" y="4714015"/>
            <a:ext cx="5674182" cy="830997"/>
          </a:xfrm>
          <a:prstGeom prst="rect">
            <a:avLst/>
          </a:prstGeom>
          <a:noFill/>
        </p:spPr>
        <p:txBody>
          <a:bodyPr wrap="none" rtlCol="0">
            <a:spAutoFit/>
          </a:bodyPr>
          <a:lstStyle/>
          <a:p>
            <a:r>
              <a:rPr lang="de-DE" sz="2400" b="1" dirty="0">
                <a:solidFill>
                  <a:schemeClr val="bg1"/>
                </a:solidFill>
              </a:rPr>
              <a:t>Übergibt eine Kopie des Objekts, auf das</a:t>
            </a:r>
            <a:br>
              <a:rPr lang="de-DE" sz="2400" b="1" dirty="0">
                <a:solidFill>
                  <a:schemeClr val="bg1"/>
                </a:solidFill>
              </a:rPr>
            </a:br>
            <a:r>
              <a:rPr lang="de-DE" sz="2400" b="1" dirty="0">
                <a:solidFill>
                  <a:schemeClr val="bg1"/>
                </a:solidFill>
              </a:rPr>
              <a:t>der Pointer zeigt</a:t>
            </a:r>
          </a:p>
        </p:txBody>
      </p:sp>
    </p:spTree>
    <p:extLst>
      <p:ext uri="{BB962C8B-B14F-4D97-AF65-F5344CB8AC3E}">
        <p14:creationId xmlns:p14="http://schemas.microsoft.com/office/powerpoint/2010/main" val="3826359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Zusammenfassung Pointer, *, &amp;</a:t>
            </a:r>
          </a:p>
        </p:txBody>
      </p:sp>
      <p:sp>
        <p:nvSpPr>
          <p:cNvPr id="3" name="Inhaltsplatzhalter 2"/>
          <p:cNvSpPr>
            <a:spLocks noGrp="1"/>
          </p:cNvSpPr>
          <p:nvPr>
            <p:ph idx="1"/>
          </p:nvPr>
        </p:nvSpPr>
        <p:spPr>
          <a:xfrm>
            <a:off x="1435972" y="1580050"/>
            <a:ext cx="9309407" cy="4525433"/>
          </a:xfrm>
        </p:spPr>
        <p:txBody>
          <a:bodyPr>
            <a:normAutofit fontScale="92500" lnSpcReduction="10000"/>
          </a:bodyPr>
          <a:lstStyle/>
          <a:p>
            <a:r>
              <a:rPr lang="de-DE" dirty="0"/>
              <a:t>Deklaration eines Typs T kann folgendermaßen aussehen:</a:t>
            </a:r>
          </a:p>
          <a:p>
            <a:endParaRPr lang="de-DE" dirty="0"/>
          </a:p>
          <a:p>
            <a:r>
              <a:rPr lang="de-DE" dirty="0"/>
              <a:t>&amp; = </a:t>
            </a:r>
            <a:r>
              <a:rPr lang="de-DE" dirty="0" err="1"/>
              <a:t>Referenzierung</a:t>
            </a:r>
            <a:r>
              <a:rPr lang="de-DE" dirty="0"/>
              <a:t>    </a:t>
            </a:r>
            <a:r>
              <a:rPr lang="de-DE" dirty="0">
                <a:sym typeface="Wingdings" panose="05000000000000000000" pitchFamily="2" charset="2"/>
              </a:rPr>
              <a:t> </a:t>
            </a:r>
          </a:p>
          <a:p>
            <a:r>
              <a:rPr lang="de-DE" dirty="0"/>
              <a:t>* = </a:t>
            </a:r>
            <a:r>
              <a:rPr lang="de-DE" dirty="0" err="1"/>
              <a:t>Dereferenzierung</a:t>
            </a:r>
            <a:r>
              <a:rPr lang="de-DE" dirty="0"/>
              <a:t> </a:t>
            </a:r>
            <a:r>
              <a:rPr lang="de-DE" dirty="0">
                <a:sym typeface="Wingdings" panose="05000000000000000000" pitchFamily="2" charset="2"/>
              </a:rPr>
              <a:t></a:t>
            </a:r>
          </a:p>
          <a:p>
            <a:endParaRPr lang="de-DE" dirty="0">
              <a:sym typeface="Wingdings" panose="05000000000000000000" pitchFamily="2" charset="2"/>
            </a:endParaRPr>
          </a:p>
          <a:p>
            <a:endParaRPr lang="de-DE" dirty="0">
              <a:sym typeface="Wingdings" panose="05000000000000000000" pitchFamily="2" charset="2"/>
            </a:endParaRPr>
          </a:p>
          <a:p>
            <a:r>
              <a:rPr lang="de-DE" dirty="0">
                <a:sym typeface="Wingdings" panose="05000000000000000000" pitchFamily="2" charset="2"/>
              </a:rPr>
              <a:t>&amp;* macht sich gegenseitig rückgängig (v ~ &amp;*v)</a:t>
            </a:r>
          </a:p>
          <a:p>
            <a:r>
              <a:rPr lang="de-DE" dirty="0">
                <a:sym typeface="Wingdings" panose="05000000000000000000" pitchFamily="2" charset="2"/>
              </a:rPr>
              <a:t>(</a:t>
            </a:r>
            <a:r>
              <a:rPr lang="de-DE" dirty="0" err="1">
                <a:sym typeface="Wingdings" panose="05000000000000000000" pitchFamily="2" charset="2"/>
              </a:rPr>
              <a:t>Const</a:t>
            </a:r>
            <a:r>
              <a:rPr lang="de-DE" dirty="0">
                <a:sym typeface="Wingdings" panose="05000000000000000000" pitchFamily="2" charset="2"/>
              </a:rPr>
              <a:t>) Reference: </a:t>
            </a:r>
          </a:p>
          <a:p>
            <a:pPr lvl="1"/>
            <a:r>
              <a:rPr lang="de-DE" dirty="0">
                <a:sym typeface="Wingdings" panose="05000000000000000000" pitchFamily="2" charset="2"/>
              </a:rPr>
              <a:t>Erzeugt Alias, v2 kann nun gleich benutzt werden wie v – gleicher Wert, gleicher zugrunde liegender Pointer</a:t>
            </a:r>
          </a:p>
          <a:p>
            <a:pPr lvl="1"/>
            <a:r>
              <a:rPr lang="de-DE" dirty="0">
                <a:sym typeface="Wingdings" panose="05000000000000000000" pitchFamily="2" charset="2"/>
              </a:rPr>
              <a:t>Häufig beim Funktionsaufruf verwendet  </a:t>
            </a:r>
            <a:r>
              <a:rPr lang="de-DE" dirty="0" err="1">
                <a:sym typeface="Wingdings" panose="05000000000000000000" pitchFamily="2" charset="2"/>
              </a:rPr>
              <a:t>const</a:t>
            </a:r>
            <a:r>
              <a:rPr lang="de-DE" dirty="0">
                <a:sym typeface="Wingdings" panose="05000000000000000000" pitchFamily="2" charset="2"/>
              </a:rPr>
              <a:t> benutzen!</a:t>
            </a:r>
          </a:p>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09.06.2021</a:t>
            </a:fld>
            <a:endParaRPr lang="de-DE"/>
          </a:p>
        </p:txBody>
      </p:sp>
      <p:sp>
        <p:nvSpPr>
          <p:cNvPr id="5" name="Fußzeilenplatzhalter 4"/>
          <p:cNvSpPr>
            <a:spLocks noGrp="1"/>
          </p:cNvSpPr>
          <p:nvPr>
            <p:ph type="ftr" sz="quarter" idx="11"/>
          </p:nvPr>
        </p:nvSpPr>
        <p:spPr/>
        <p:txBody>
          <a:bodyPr/>
          <a:lstStyle/>
          <a:p>
            <a:r>
              <a:rPr lang="de-DE" dirty="0" err="1"/>
              <a:t>Objektorienierte</a:t>
            </a:r>
            <a:r>
              <a:rPr lang="de-DE" dirty="0"/>
              <a:t> Programmierung in C++</a:t>
            </a:r>
          </a:p>
        </p:txBody>
      </p:sp>
      <p:sp>
        <p:nvSpPr>
          <p:cNvPr id="6" name="Foliennummernplatzhalter 5"/>
          <p:cNvSpPr>
            <a:spLocks noGrp="1"/>
          </p:cNvSpPr>
          <p:nvPr>
            <p:ph type="sldNum" sz="quarter" idx="12"/>
          </p:nvPr>
        </p:nvSpPr>
        <p:spPr/>
        <p:txBody>
          <a:bodyPr/>
          <a:lstStyle/>
          <a:p>
            <a:fld id="{5661DF32-3507-4F32-9D9B-947DB51C7F59}" type="slidenum">
              <a:rPr lang="de-DE" smtClean="0"/>
              <a:t>17</a:t>
            </a:fld>
            <a:endParaRPr lang="de-DE"/>
          </a:p>
        </p:txBody>
      </p:sp>
      <p:pic>
        <p:nvPicPr>
          <p:cNvPr id="9" name="Grafik 8"/>
          <p:cNvPicPr>
            <a:picLocks noChangeAspect="1"/>
          </p:cNvPicPr>
          <p:nvPr/>
        </p:nvPicPr>
        <p:blipFill>
          <a:blip r:embed="rId3"/>
          <a:stretch>
            <a:fillRect/>
          </a:stretch>
        </p:blipFill>
        <p:spPr>
          <a:xfrm>
            <a:off x="1883213" y="1891463"/>
            <a:ext cx="698536" cy="577052"/>
          </a:xfrm>
          <a:prstGeom prst="rect">
            <a:avLst/>
          </a:prstGeom>
        </p:spPr>
      </p:pic>
      <p:pic>
        <p:nvPicPr>
          <p:cNvPr id="11" name="Grafik 10"/>
          <p:cNvPicPr>
            <a:picLocks noChangeAspect="1"/>
          </p:cNvPicPr>
          <p:nvPr/>
        </p:nvPicPr>
        <p:blipFill>
          <a:blip r:embed="rId4"/>
          <a:stretch>
            <a:fillRect/>
          </a:stretch>
        </p:blipFill>
        <p:spPr>
          <a:xfrm>
            <a:off x="5056654" y="2905613"/>
            <a:ext cx="4304869" cy="340385"/>
          </a:xfrm>
          <a:prstGeom prst="rect">
            <a:avLst/>
          </a:prstGeom>
        </p:spPr>
      </p:pic>
      <p:pic>
        <p:nvPicPr>
          <p:cNvPr id="14" name="Grafik 13"/>
          <p:cNvPicPr>
            <a:picLocks noChangeAspect="1"/>
          </p:cNvPicPr>
          <p:nvPr/>
        </p:nvPicPr>
        <p:blipFill>
          <a:blip r:embed="rId5"/>
          <a:stretch>
            <a:fillRect/>
          </a:stretch>
        </p:blipFill>
        <p:spPr>
          <a:xfrm>
            <a:off x="5056654" y="2424454"/>
            <a:ext cx="4304869" cy="385814"/>
          </a:xfrm>
          <a:prstGeom prst="rect">
            <a:avLst/>
          </a:prstGeom>
        </p:spPr>
      </p:pic>
      <p:pic>
        <p:nvPicPr>
          <p:cNvPr id="15" name="Grafik 14"/>
          <p:cNvPicPr>
            <a:picLocks noChangeAspect="1"/>
          </p:cNvPicPr>
          <p:nvPr/>
        </p:nvPicPr>
        <p:blipFill>
          <a:blip r:embed="rId6"/>
          <a:stretch>
            <a:fillRect/>
          </a:stretch>
        </p:blipFill>
        <p:spPr>
          <a:xfrm>
            <a:off x="1883213" y="3348833"/>
            <a:ext cx="2568433" cy="894623"/>
          </a:xfrm>
          <a:prstGeom prst="rect">
            <a:avLst/>
          </a:prstGeom>
        </p:spPr>
      </p:pic>
      <p:pic>
        <p:nvPicPr>
          <p:cNvPr id="16" name="Grafik 15"/>
          <p:cNvPicPr>
            <a:picLocks noChangeAspect="1"/>
          </p:cNvPicPr>
          <p:nvPr/>
        </p:nvPicPr>
        <p:blipFill>
          <a:blip r:embed="rId7"/>
          <a:stretch>
            <a:fillRect/>
          </a:stretch>
        </p:blipFill>
        <p:spPr>
          <a:xfrm>
            <a:off x="6398561" y="5336006"/>
            <a:ext cx="1696783" cy="403996"/>
          </a:xfrm>
          <a:prstGeom prst="rect">
            <a:avLst/>
          </a:prstGeom>
        </p:spPr>
      </p:pic>
    </p:spTree>
    <p:extLst>
      <p:ext uri="{BB962C8B-B14F-4D97-AF65-F5344CB8AC3E}">
        <p14:creationId xmlns:p14="http://schemas.microsoft.com/office/powerpoint/2010/main" val="429448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Stack vs. Heap in der Praxis</a:t>
            </a:r>
          </a:p>
        </p:txBody>
      </p:sp>
      <p:sp>
        <p:nvSpPr>
          <p:cNvPr id="3" name="Inhaltsplatzhalter 2"/>
          <p:cNvSpPr>
            <a:spLocks noGrp="1"/>
          </p:cNvSpPr>
          <p:nvPr>
            <p:ph idx="1"/>
          </p:nvPr>
        </p:nvSpPr>
        <p:spPr/>
        <p:txBody>
          <a:bodyPr/>
          <a:lstStyle/>
          <a:p>
            <a:r>
              <a:rPr lang="de-DE" dirty="0"/>
              <a:t>Jetzt haben wir festgestellt, dass „Class“ ein sehr großes Objekt ist, das wir bei der Übergabe nicht kopieren wollen. Wir wollen aber sicherstellen, dass niemand es bearbeitet. Wie geht das?</a:t>
            </a:r>
            <a:br>
              <a:rPr lang="de-DE" dirty="0"/>
            </a:br>
            <a:endParaRPr lang="de-DE" dirty="0"/>
          </a:p>
          <a:p>
            <a:r>
              <a:rPr lang="de-DE" dirty="0"/>
              <a:t>Genau, wie eben, nur, dass die Header-Deklaration einen </a:t>
            </a:r>
            <a:r>
              <a:rPr lang="de-DE" dirty="0" err="1"/>
              <a:t>const</a:t>
            </a:r>
            <a:r>
              <a:rPr lang="de-DE" dirty="0"/>
              <a:t>-Parameter enthält (wichtig: </a:t>
            </a:r>
            <a:r>
              <a:rPr lang="de-DE" dirty="0" err="1"/>
              <a:t>const</a:t>
            </a:r>
            <a:r>
              <a:rPr lang="de-DE" dirty="0"/>
              <a:t> im Header!)</a:t>
            </a:r>
          </a:p>
          <a:p>
            <a:endParaRPr lang="de-DE" dirty="0"/>
          </a:p>
        </p:txBody>
      </p:sp>
      <p:sp>
        <p:nvSpPr>
          <p:cNvPr id="4" name="Datumsplatzhalter 3"/>
          <p:cNvSpPr>
            <a:spLocks noGrp="1"/>
          </p:cNvSpPr>
          <p:nvPr>
            <p:ph type="dt" sz="half" idx="10"/>
          </p:nvPr>
        </p:nvSpPr>
        <p:spPr>
          <a:xfrm>
            <a:off x="7862342" y="5731884"/>
            <a:ext cx="2743200" cy="365125"/>
          </a:xfrm>
        </p:spPr>
        <p:txBody>
          <a:bodyPr/>
          <a:lstStyle/>
          <a:p>
            <a:fld id="{B3C4EC86-8C11-4B68-B4AB-DDB7490D332F}" type="datetime1">
              <a:rPr lang="de-DE" smtClean="0"/>
              <a:t>09.06.2021</a:t>
            </a:fld>
            <a:endParaRPr lang="de-DE"/>
          </a:p>
        </p:txBody>
      </p:sp>
      <p:sp>
        <p:nvSpPr>
          <p:cNvPr id="5" name="Fußzeilenplatzhalter 4"/>
          <p:cNvSpPr>
            <a:spLocks noGrp="1"/>
          </p:cNvSpPr>
          <p:nvPr>
            <p:ph type="ftr" sz="quarter" idx="11"/>
          </p:nvPr>
        </p:nvSpPr>
        <p:spPr>
          <a:xfrm>
            <a:off x="1097401" y="5731884"/>
            <a:ext cx="6672865" cy="365125"/>
          </a:xfrm>
        </p:spPr>
        <p:txBody>
          <a:bodyPr/>
          <a:lstStyle/>
          <a:p>
            <a:r>
              <a:rPr lang="de-DE" dirty="0" err="1"/>
              <a:t>Objektorienierte</a:t>
            </a:r>
            <a:r>
              <a:rPr lang="de-DE" dirty="0"/>
              <a:t> Programmierung in C++</a:t>
            </a:r>
          </a:p>
        </p:txBody>
      </p:sp>
      <p:sp>
        <p:nvSpPr>
          <p:cNvPr id="6" name="Foliennummernplatzhalter 5"/>
          <p:cNvSpPr>
            <a:spLocks noGrp="1"/>
          </p:cNvSpPr>
          <p:nvPr>
            <p:ph type="sldNum" sz="quarter" idx="12"/>
          </p:nvPr>
        </p:nvSpPr>
        <p:spPr>
          <a:xfrm>
            <a:off x="10697617" y="5731884"/>
            <a:ext cx="753545" cy="365125"/>
          </a:xfrm>
        </p:spPr>
        <p:txBody>
          <a:bodyPr/>
          <a:lstStyle/>
          <a:p>
            <a:fld id="{5661DF32-3507-4F32-9D9B-947DB51C7F59}" type="slidenum">
              <a:rPr lang="de-DE" smtClean="0"/>
              <a:t>18</a:t>
            </a:fld>
            <a:endParaRPr lang="de-DE"/>
          </a:p>
        </p:txBody>
      </p:sp>
      <p:pic>
        <p:nvPicPr>
          <p:cNvPr id="8" name="Grafik 7"/>
          <p:cNvPicPr>
            <a:picLocks noChangeAspect="1"/>
          </p:cNvPicPr>
          <p:nvPr/>
        </p:nvPicPr>
        <p:blipFill rotWithShape="1">
          <a:blip r:embed="rId3"/>
          <a:srcRect l="9078" t="18481" b="13299"/>
          <a:stretch/>
        </p:blipFill>
        <p:spPr>
          <a:xfrm>
            <a:off x="1097401" y="3069723"/>
            <a:ext cx="2905054" cy="505997"/>
          </a:xfrm>
          <a:prstGeom prst="rect">
            <a:avLst/>
          </a:prstGeom>
        </p:spPr>
      </p:pic>
      <p:pic>
        <p:nvPicPr>
          <p:cNvPr id="9" name="Grafik 8">
            <a:extLst>
              <a:ext uri="{FF2B5EF4-FFF2-40B4-BE49-F238E27FC236}">
                <a16:creationId xmlns:a16="http://schemas.microsoft.com/office/drawing/2014/main" id="{A0F32E91-56F2-4AD0-B31E-A3FF2E273300}"/>
              </a:ext>
            </a:extLst>
          </p:cNvPr>
          <p:cNvPicPr>
            <a:picLocks noChangeAspect="1"/>
          </p:cNvPicPr>
          <p:nvPr/>
        </p:nvPicPr>
        <p:blipFill>
          <a:blip r:embed="rId4"/>
          <a:stretch>
            <a:fillRect/>
          </a:stretch>
        </p:blipFill>
        <p:spPr>
          <a:xfrm>
            <a:off x="374144" y="4463107"/>
            <a:ext cx="11793220" cy="1985842"/>
          </a:xfrm>
          <a:prstGeom prst="rect">
            <a:avLst/>
          </a:prstGeom>
        </p:spPr>
      </p:pic>
      <p:cxnSp>
        <p:nvCxnSpPr>
          <p:cNvPr id="10" name="Gerade Verbindung mit Pfeil 9">
            <a:extLst>
              <a:ext uri="{FF2B5EF4-FFF2-40B4-BE49-F238E27FC236}">
                <a16:creationId xmlns:a16="http://schemas.microsoft.com/office/drawing/2014/main" id="{68FB2A20-DDBA-41DE-9A33-0C4B85943ADA}"/>
              </a:ext>
            </a:extLst>
          </p:cNvPr>
          <p:cNvCxnSpPr>
            <a:cxnSpLocks/>
          </p:cNvCxnSpPr>
          <p:nvPr/>
        </p:nvCxnSpPr>
        <p:spPr>
          <a:xfrm flipV="1">
            <a:off x="7091680" y="5777435"/>
            <a:ext cx="845310" cy="2109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13974993-1BA1-4076-9196-901FF5A915EE}"/>
              </a:ext>
            </a:extLst>
          </p:cNvPr>
          <p:cNvCxnSpPr>
            <a:cxnSpLocks/>
          </p:cNvCxnSpPr>
          <p:nvPr/>
        </p:nvCxnSpPr>
        <p:spPr>
          <a:xfrm>
            <a:off x="7091680" y="5988424"/>
            <a:ext cx="845310" cy="325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CB0E219E-DACE-4C57-9797-B38140A4DC88}"/>
              </a:ext>
            </a:extLst>
          </p:cNvPr>
          <p:cNvCxnSpPr>
            <a:cxnSpLocks/>
          </p:cNvCxnSpPr>
          <p:nvPr/>
        </p:nvCxnSpPr>
        <p:spPr>
          <a:xfrm>
            <a:off x="7352055" y="5335006"/>
            <a:ext cx="58997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777BACB2-8093-47F5-95C9-1CF5C0AB3994}"/>
              </a:ext>
            </a:extLst>
          </p:cNvPr>
          <p:cNvCxnSpPr>
            <a:cxnSpLocks/>
          </p:cNvCxnSpPr>
          <p:nvPr/>
        </p:nvCxnSpPr>
        <p:spPr>
          <a:xfrm flipV="1">
            <a:off x="7091680" y="5533881"/>
            <a:ext cx="845310" cy="4343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feld 14">
            <a:extLst>
              <a:ext uri="{FF2B5EF4-FFF2-40B4-BE49-F238E27FC236}">
                <a16:creationId xmlns:a16="http://schemas.microsoft.com/office/drawing/2014/main" id="{AD9CE76B-297C-421D-8F19-A606C6F40C91}"/>
              </a:ext>
            </a:extLst>
          </p:cNvPr>
          <p:cNvSpPr txBox="1"/>
          <p:nvPr/>
        </p:nvSpPr>
        <p:spPr>
          <a:xfrm>
            <a:off x="4914288" y="5053817"/>
            <a:ext cx="2650406" cy="400110"/>
          </a:xfrm>
          <a:prstGeom prst="rect">
            <a:avLst/>
          </a:prstGeom>
          <a:noFill/>
        </p:spPr>
        <p:txBody>
          <a:bodyPr wrap="none" rtlCol="0">
            <a:spAutoFit/>
          </a:bodyPr>
          <a:lstStyle/>
          <a:p>
            <a:r>
              <a:rPr lang="de-DE" sz="2000" dirty="0">
                <a:solidFill>
                  <a:schemeClr val="bg1"/>
                </a:solidFill>
              </a:rPr>
              <a:t>In Funktion bearbeitbar</a:t>
            </a:r>
          </a:p>
        </p:txBody>
      </p:sp>
      <p:sp>
        <p:nvSpPr>
          <p:cNvPr id="16" name="Textfeld 15">
            <a:extLst>
              <a:ext uri="{FF2B5EF4-FFF2-40B4-BE49-F238E27FC236}">
                <a16:creationId xmlns:a16="http://schemas.microsoft.com/office/drawing/2014/main" id="{745EA660-0314-4CAD-887C-8B935BD5A921}"/>
              </a:ext>
            </a:extLst>
          </p:cNvPr>
          <p:cNvSpPr txBox="1"/>
          <p:nvPr/>
        </p:nvSpPr>
        <p:spPr>
          <a:xfrm>
            <a:off x="3951684" y="5837321"/>
            <a:ext cx="3229923" cy="400110"/>
          </a:xfrm>
          <a:prstGeom prst="rect">
            <a:avLst/>
          </a:prstGeom>
          <a:noFill/>
        </p:spPr>
        <p:txBody>
          <a:bodyPr wrap="none" rtlCol="0">
            <a:spAutoFit/>
          </a:bodyPr>
          <a:lstStyle/>
          <a:p>
            <a:r>
              <a:rPr lang="de-DE" sz="2000" dirty="0">
                <a:solidFill>
                  <a:schemeClr val="bg1"/>
                </a:solidFill>
              </a:rPr>
              <a:t>In Funktion nicht bearbeitbar</a:t>
            </a:r>
          </a:p>
        </p:txBody>
      </p:sp>
      <p:cxnSp>
        <p:nvCxnSpPr>
          <p:cNvPr id="18" name="Gerade Verbindung mit Pfeil 17">
            <a:extLst>
              <a:ext uri="{FF2B5EF4-FFF2-40B4-BE49-F238E27FC236}">
                <a16:creationId xmlns:a16="http://schemas.microsoft.com/office/drawing/2014/main" id="{C03D61D9-DA61-4D84-B752-A3E4BD7CD52C}"/>
              </a:ext>
            </a:extLst>
          </p:cNvPr>
          <p:cNvCxnSpPr>
            <a:cxnSpLocks/>
          </p:cNvCxnSpPr>
          <p:nvPr/>
        </p:nvCxnSpPr>
        <p:spPr>
          <a:xfrm flipH="1">
            <a:off x="10411593" y="4493186"/>
            <a:ext cx="652647" cy="5714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925813F5-D47A-4BF7-8A73-D453562DACDE}"/>
              </a:ext>
            </a:extLst>
          </p:cNvPr>
          <p:cNvCxnSpPr>
            <a:cxnSpLocks/>
          </p:cNvCxnSpPr>
          <p:nvPr/>
        </p:nvCxnSpPr>
        <p:spPr>
          <a:xfrm flipH="1">
            <a:off x="10723057" y="4493186"/>
            <a:ext cx="341183" cy="10479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F7EBC9D9-A825-4118-9D88-38EF803E6975}"/>
              </a:ext>
            </a:extLst>
          </p:cNvPr>
          <p:cNvCxnSpPr>
            <a:cxnSpLocks/>
          </p:cNvCxnSpPr>
          <p:nvPr/>
        </p:nvCxnSpPr>
        <p:spPr>
          <a:xfrm flipV="1">
            <a:off x="7077691" y="5119427"/>
            <a:ext cx="859299" cy="8583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0B1B443B-7D84-4707-81B4-5F7EFFD9AB48}"/>
              </a:ext>
            </a:extLst>
          </p:cNvPr>
          <p:cNvSpPr txBox="1"/>
          <p:nvPr/>
        </p:nvSpPr>
        <p:spPr>
          <a:xfrm>
            <a:off x="10120214" y="4392846"/>
            <a:ext cx="2071786" cy="400110"/>
          </a:xfrm>
          <a:prstGeom prst="rect">
            <a:avLst/>
          </a:prstGeom>
          <a:noFill/>
        </p:spPr>
        <p:txBody>
          <a:bodyPr wrap="none" rtlCol="0">
            <a:spAutoFit/>
          </a:bodyPr>
          <a:lstStyle/>
          <a:p>
            <a:r>
              <a:rPr lang="de-DE" sz="2000" dirty="0">
                <a:solidFill>
                  <a:schemeClr val="bg1"/>
                </a:solidFill>
              </a:rPr>
              <a:t>langsam! Kopien!</a:t>
            </a:r>
          </a:p>
        </p:txBody>
      </p:sp>
    </p:spTree>
    <p:extLst>
      <p:ext uri="{BB962C8B-B14F-4D97-AF65-F5344CB8AC3E}">
        <p14:creationId xmlns:p14="http://schemas.microsoft.com/office/powerpoint/2010/main" val="2195448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Ergänzung VL2: Weitere Keywords - </a:t>
            </a:r>
            <a:r>
              <a:rPr lang="de-DE" dirty="0" err="1"/>
              <a:t>const</a:t>
            </a:r>
            <a:endParaRPr lang="de-DE" dirty="0"/>
          </a:p>
        </p:txBody>
      </p:sp>
      <p:sp>
        <p:nvSpPr>
          <p:cNvPr id="3" name="Inhaltsplatzhalter 2"/>
          <p:cNvSpPr>
            <a:spLocks noGrp="1"/>
          </p:cNvSpPr>
          <p:nvPr>
            <p:ph idx="1"/>
          </p:nvPr>
        </p:nvSpPr>
        <p:spPr>
          <a:xfrm>
            <a:off x="838201" y="1600201"/>
            <a:ext cx="10744200" cy="4525433"/>
          </a:xfrm>
        </p:spPr>
        <p:txBody>
          <a:bodyPr/>
          <a:lstStyle/>
          <a:p>
            <a:r>
              <a:rPr lang="de-DE" dirty="0" err="1"/>
              <a:t>Const</a:t>
            </a:r>
            <a:r>
              <a:rPr lang="de-DE" dirty="0"/>
              <a:t> </a:t>
            </a:r>
            <a:r>
              <a:rPr lang="de-DE" dirty="0" err="1"/>
              <a:t>Refs</a:t>
            </a:r>
            <a:r>
              <a:rPr lang="de-DE" dirty="0"/>
              <a:t> bei Parametern: </a:t>
            </a:r>
          </a:p>
          <a:p>
            <a:pPr lvl="1"/>
            <a:r>
              <a:rPr lang="de-DE" dirty="0"/>
              <a:t>zum Sparen von Speicherplatz/Zeit beim Kopieren von Variablen (</a:t>
            </a:r>
            <a:r>
              <a:rPr lang="de-DE" dirty="0" err="1"/>
              <a:t>const</a:t>
            </a:r>
            <a:r>
              <a:rPr lang="de-DE" dirty="0"/>
              <a:t>-Parameter)</a:t>
            </a:r>
          </a:p>
          <a:p>
            <a:pPr lvl="2"/>
            <a:r>
              <a:rPr lang="de-DE" dirty="0"/>
              <a:t>Aufrufe in C++ generell </a:t>
            </a:r>
            <a:r>
              <a:rPr lang="de-DE" dirty="0" err="1"/>
              <a:t>byValue</a:t>
            </a:r>
            <a:endParaRPr lang="de-DE" dirty="0"/>
          </a:p>
          <a:p>
            <a:pPr lvl="2"/>
            <a:r>
              <a:rPr lang="de-DE" dirty="0" err="1"/>
              <a:t>byReference</a:t>
            </a:r>
            <a:r>
              <a:rPr lang="de-DE" dirty="0"/>
              <a:t>-Aufruf:</a:t>
            </a:r>
          </a:p>
          <a:p>
            <a:pPr lvl="2"/>
            <a:endParaRPr lang="de-DE" dirty="0"/>
          </a:p>
          <a:p>
            <a:pPr lvl="2"/>
            <a:endParaRPr lang="de-DE" dirty="0"/>
          </a:p>
          <a:p>
            <a:pPr lvl="2"/>
            <a:endParaRPr lang="de-DE" dirty="0"/>
          </a:p>
          <a:p>
            <a:pPr lvl="2"/>
            <a:endParaRPr lang="de-DE" dirty="0"/>
          </a:p>
          <a:p>
            <a:pPr marL="719648" lvl="2" indent="0">
              <a:buNone/>
            </a:pPr>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09.06.2021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19</a:t>
            </a:fld>
            <a:endParaRPr lang="de-DE"/>
          </a:p>
        </p:txBody>
      </p:sp>
      <p:pic>
        <p:nvPicPr>
          <p:cNvPr id="8" name="Grafik 7"/>
          <p:cNvPicPr>
            <a:picLocks noChangeAspect="1"/>
          </p:cNvPicPr>
          <p:nvPr/>
        </p:nvPicPr>
        <p:blipFill>
          <a:blip r:embed="rId3"/>
          <a:stretch>
            <a:fillRect/>
          </a:stretch>
        </p:blipFill>
        <p:spPr>
          <a:xfrm>
            <a:off x="2096588" y="3580554"/>
            <a:ext cx="7998823" cy="2545080"/>
          </a:xfrm>
          <a:prstGeom prst="rect">
            <a:avLst/>
          </a:prstGeom>
        </p:spPr>
      </p:pic>
    </p:spTree>
    <p:extLst>
      <p:ext uri="{BB962C8B-B14F-4D97-AF65-F5344CB8AC3E}">
        <p14:creationId xmlns:p14="http://schemas.microsoft.com/office/powerpoint/2010/main" val="207958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Übungsaufgabe</a:t>
            </a:r>
          </a:p>
        </p:txBody>
      </p:sp>
      <p:sp>
        <p:nvSpPr>
          <p:cNvPr id="5" name="Textplatzhalter 4"/>
          <p:cNvSpPr>
            <a:spLocks noGrp="1"/>
          </p:cNvSpPr>
          <p:nvPr>
            <p:ph type="body" idx="1"/>
          </p:nvPr>
        </p:nvSpPr>
        <p:spPr/>
        <p:txBody>
          <a:bodyPr/>
          <a:lstStyle/>
          <a:p>
            <a:r>
              <a:rPr lang="de-DE" dirty="0"/>
              <a:t>Lösung vorstellen, Fragen &amp; Feedback</a:t>
            </a:r>
          </a:p>
        </p:txBody>
      </p:sp>
      <p:sp>
        <p:nvSpPr>
          <p:cNvPr id="2" name="Datumsplatzhalter 1"/>
          <p:cNvSpPr>
            <a:spLocks noGrp="1"/>
          </p:cNvSpPr>
          <p:nvPr>
            <p:ph type="dt" sz="half" idx="10"/>
          </p:nvPr>
        </p:nvSpPr>
        <p:spPr/>
        <p:txBody>
          <a:bodyPr/>
          <a:lstStyle/>
          <a:p>
            <a:fld id="{447D6165-BACA-4B3E-9BC8-CFE9ACA68053}" type="datetime1">
              <a:rPr lang="de-DE" smtClean="0"/>
              <a:t>09.06.2021</a:t>
            </a:fld>
            <a:endParaRPr lang="de-DE"/>
          </a:p>
        </p:txBody>
      </p:sp>
      <p:sp>
        <p:nvSpPr>
          <p:cNvPr id="3" name="Fußzeilenplatzhalter 2"/>
          <p:cNvSpPr>
            <a:spLocks noGrp="1"/>
          </p:cNvSpPr>
          <p:nvPr>
            <p:ph type="ftr" sz="quarter" idx="11"/>
          </p:nvPr>
        </p:nvSpPr>
        <p:spPr/>
        <p:txBody>
          <a:bodyPr/>
          <a:lstStyle/>
          <a:p>
            <a:r>
              <a:rPr lang="de-DE"/>
              <a:t>Objektorienierte Programmierung in C++</a:t>
            </a:r>
          </a:p>
        </p:txBody>
      </p:sp>
    </p:spTree>
    <p:extLst>
      <p:ext uri="{BB962C8B-B14F-4D97-AF65-F5344CB8AC3E}">
        <p14:creationId xmlns:p14="http://schemas.microsoft.com/office/powerpoint/2010/main" val="125878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Fragen?</a:t>
            </a:r>
          </a:p>
        </p:txBody>
      </p:sp>
      <p:sp>
        <p:nvSpPr>
          <p:cNvPr id="3" name="Textplatzhalter 2"/>
          <p:cNvSpPr>
            <a:spLocks noGrp="1"/>
          </p:cNvSpPr>
          <p:nvPr>
            <p:ph type="body" idx="1"/>
          </p:nvPr>
        </p:nvSpPr>
        <p:spPr/>
        <p:txBody>
          <a:bodyPr/>
          <a:lstStyle/>
          <a:p>
            <a:endParaRPr lang="de-DE"/>
          </a:p>
        </p:txBody>
      </p:sp>
      <p:sp>
        <p:nvSpPr>
          <p:cNvPr id="4" name="Datumsplatzhalter 3"/>
          <p:cNvSpPr>
            <a:spLocks noGrp="1"/>
          </p:cNvSpPr>
          <p:nvPr>
            <p:ph type="dt" sz="half" idx="10"/>
          </p:nvPr>
        </p:nvSpPr>
        <p:spPr/>
        <p:txBody>
          <a:bodyPr/>
          <a:lstStyle/>
          <a:p>
            <a:fld id="{2EAD97E3-4592-470D-B5E5-931E2B12987A}" type="datetime1">
              <a:rPr lang="de-DE" smtClean="0"/>
              <a:t>09.06.2021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p>
        </p:txBody>
      </p:sp>
    </p:spTree>
    <p:extLst>
      <p:ext uri="{BB962C8B-B14F-4D97-AF65-F5344CB8AC3E}">
        <p14:creationId xmlns:p14="http://schemas.microsoft.com/office/powerpoint/2010/main" val="3594788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Memory-</a:t>
            </a:r>
            <a:r>
              <a:rPr lang="de-DE" dirty="0" err="1"/>
              <a:t>Leaks</a:t>
            </a:r>
            <a:endParaRPr lang="de-DE" dirty="0"/>
          </a:p>
        </p:txBody>
      </p:sp>
      <p:sp>
        <p:nvSpPr>
          <p:cNvPr id="3" name="Inhaltsplatzhalter 2"/>
          <p:cNvSpPr>
            <a:spLocks noGrp="1"/>
          </p:cNvSpPr>
          <p:nvPr>
            <p:ph idx="1"/>
          </p:nvPr>
        </p:nvSpPr>
        <p:spPr/>
        <p:txBody>
          <a:bodyPr/>
          <a:lstStyle/>
          <a:p>
            <a:r>
              <a:rPr lang="de-DE" dirty="0"/>
              <a:t>„Speicherleck“, Nicht-Freigabe von allokiertem Speicher</a:t>
            </a:r>
          </a:p>
          <a:p>
            <a:pPr lvl="1"/>
            <a:r>
              <a:rPr lang="de-DE" dirty="0"/>
              <a:t>Speicher auf dem Stack wird automatisch freigegeben</a:t>
            </a:r>
          </a:p>
          <a:p>
            <a:pPr lvl="2"/>
            <a:r>
              <a:rPr lang="de-DE" dirty="0"/>
              <a:t>lokale Funktionsvariablen beim Verlassen der Funktion</a:t>
            </a:r>
          </a:p>
          <a:p>
            <a:pPr lvl="2"/>
            <a:r>
              <a:rPr lang="de-DE" dirty="0" err="1"/>
              <a:t>Membervariablen</a:t>
            </a:r>
            <a:r>
              <a:rPr lang="de-DE" dirty="0"/>
              <a:t> von Klassen beim Löschen der Objekte</a:t>
            </a:r>
          </a:p>
          <a:p>
            <a:pPr lvl="1"/>
            <a:r>
              <a:rPr lang="de-DE" dirty="0"/>
              <a:t>wird die letzte Referenz auf ein Objekt im Heap gelöscht, ist dieses Objekt </a:t>
            </a:r>
            <a:r>
              <a:rPr lang="de-DE" dirty="0" err="1"/>
              <a:t>unzugreifbar</a:t>
            </a:r>
            <a:endParaRPr lang="de-DE" dirty="0"/>
          </a:p>
          <a:p>
            <a:pPr lvl="2"/>
            <a:r>
              <a:rPr lang="de-DE" dirty="0"/>
              <a:t>damit auch </a:t>
            </a:r>
            <a:r>
              <a:rPr lang="de-DE" dirty="0" err="1"/>
              <a:t>unlöschbar</a:t>
            </a:r>
            <a:endParaRPr lang="de-DE" dirty="0"/>
          </a:p>
          <a:p>
            <a:pPr lvl="2"/>
            <a:r>
              <a:rPr lang="de-DE" dirty="0"/>
              <a:t>wird erst bei Programmende gelöscht</a:t>
            </a:r>
          </a:p>
          <a:p>
            <a:pPr lvl="2"/>
            <a:r>
              <a:rPr lang="de-DE" dirty="0"/>
              <a:t>bis dahin ist dieser Speicherplatz unnötigerweise blockiert</a:t>
            </a:r>
          </a:p>
          <a:p>
            <a:pPr lvl="2">
              <a:buFont typeface="Wingdings" panose="05000000000000000000" pitchFamily="2" charset="2"/>
              <a:buChar char="Ø"/>
            </a:pPr>
            <a:r>
              <a:rPr lang="de-DE" dirty="0"/>
              <a:t> Wer Speicher allokiert gibt ihn auch wieder frei! Ausnahmen nur mit guter Dokumentation</a:t>
            </a:r>
          </a:p>
        </p:txBody>
      </p:sp>
      <p:sp>
        <p:nvSpPr>
          <p:cNvPr id="4" name="Datumsplatzhalter 3"/>
          <p:cNvSpPr>
            <a:spLocks noGrp="1"/>
          </p:cNvSpPr>
          <p:nvPr>
            <p:ph type="dt" sz="half" idx="10"/>
          </p:nvPr>
        </p:nvSpPr>
        <p:spPr/>
        <p:txBody>
          <a:bodyPr/>
          <a:lstStyle/>
          <a:p>
            <a:fld id="{B3C4EC86-8C11-4B68-B4AB-DDB7490D332F}" type="datetime1">
              <a:rPr lang="de-DE" smtClean="0"/>
              <a:t>09.06.2021</a:t>
            </a:fld>
            <a:endParaRPr lang="de-DE"/>
          </a:p>
        </p:txBody>
      </p:sp>
      <p:sp>
        <p:nvSpPr>
          <p:cNvPr id="5" name="Fußzeilenplatzhalter 4"/>
          <p:cNvSpPr>
            <a:spLocks noGrp="1"/>
          </p:cNvSpPr>
          <p:nvPr>
            <p:ph type="ftr" sz="quarter" idx="11"/>
          </p:nvPr>
        </p:nvSpPr>
        <p:spPr/>
        <p:txBody>
          <a:bodyPr/>
          <a:lstStyle/>
          <a:p>
            <a:r>
              <a:rPr lang="de-DE" dirty="0" err="1"/>
              <a:t>Objektorienierte</a:t>
            </a:r>
            <a:r>
              <a:rPr lang="de-DE" dirty="0"/>
              <a:t> Programmierung in C++</a:t>
            </a:r>
          </a:p>
        </p:txBody>
      </p:sp>
      <p:sp>
        <p:nvSpPr>
          <p:cNvPr id="6" name="Foliennummernplatzhalter 5"/>
          <p:cNvSpPr>
            <a:spLocks noGrp="1"/>
          </p:cNvSpPr>
          <p:nvPr>
            <p:ph type="sldNum" sz="quarter" idx="12"/>
          </p:nvPr>
        </p:nvSpPr>
        <p:spPr/>
        <p:txBody>
          <a:bodyPr/>
          <a:lstStyle/>
          <a:p>
            <a:fld id="{5661DF32-3507-4F32-9D9B-947DB51C7F59}" type="slidenum">
              <a:rPr lang="de-DE" smtClean="0"/>
              <a:t>21</a:t>
            </a:fld>
            <a:endParaRPr lang="de-DE"/>
          </a:p>
        </p:txBody>
      </p:sp>
    </p:spTree>
    <p:extLst>
      <p:ext uri="{BB962C8B-B14F-4D97-AF65-F5344CB8AC3E}">
        <p14:creationId xmlns:p14="http://schemas.microsoft.com/office/powerpoint/2010/main" val="1134454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fik 11"/>
          <p:cNvPicPr>
            <a:picLocks noChangeAspect="1"/>
          </p:cNvPicPr>
          <p:nvPr/>
        </p:nvPicPr>
        <p:blipFill>
          <a:blip r:embed="rId3"/>
          <a:stretch>
            <a:fillRect/>
          </a:stretch>
        </p:blipFill>
        <p:spPr>
          <a:xfrm>
            <a:off x="-88436" y="3175000"/>
            <a:ext cx="12324872" cy="1890159"/>
          </a:xfrm>
          <a:prstGeom prst="rect">
            <a:avLst/>
          </a:prstGeom>
        </p:spPr>
      </p:pic>
      <p:sp>
        <p:nvSpPr>
          <p:cNvPr id="2" name="Titel 1"/>
          <p:cNvSpPr>
            <a:spLocks noGrp="1"/>
          </p:cNvSpPr>
          <p:nvPr>
            <p:ph type="title"/>
          </p:nvPr>
        </p:nvSpPr>
        <p:spPr/>
        <p:txBody>
          <a:bodyPr/>
          <a:lstStyle/>
          <a:p>
            <a:r>
              <a:rPr lang="de-DE" dirty="0"/>
              <a:t>Memory-</a:t>
            </a:r>
            <a:r>
              <a:rPr lang="de-DE" dirty="0" err="1"/>
              <a:t>Leaks</a:t>
            </a:r>
            <a:r>
              <a:rPr lang="de-DE" dirty="0"/>
              <a:t> in Funktionen</a:t>
            </a:r>
          </a:p>
        </p:txBody>
      </p:sp>
      <p:sp>
        <p:nvSpPr>
          <p:cNvPr id="3" name="Inhaltsplatzhalter 2"/>
          <p:cNvSpPr>
            <a:spLocks noGrp="1"/>
          </p:cNvSpPr>
          <p:nvPr>
            <p:ph idx="1"/>
          </p:nvPr>
        </p:nvSpPr>
        <p:spPr/>
        <p:txBody>
          <a:bodyPr/>
          <a:lstStyle/>
          <a:p>
            <a:r>
              <a:rPr lang="de-DE" dirty="0"/>
              <a:t>Welche Variablen erzeugen ein Memory-</a:t>
            </a:r>
            <a:r>
              <a:rPr lang="de-DE" dirty="0" err="1"/>
              <a:t>Leak</a:t>
            </a:r>
            <a:r>
              <a:rPr lang="de-DE" dirty="0"/>
              <a:t>?</a:t>
            </a:r>
          </a:p>
          <a:p>
            <a:endParaRPr lang="de-DE" dirty="0"/>
          </a:p>
          <a:p>
            <a:pPr marL="0" indent="0">
              <a:buNone/>
            </a:pPr>
            <a:endParaRPr lang="de-DE" dirty="0"/>
          </a:p>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09.06.2021</a:t>
            </a:fld>
            <a:endParaRPr lang="de-DE"/>
          </a:p>
        </p:txBody>
      </p:sp>
      <p:sp>
        <p:nvSpPr>
          <p:cNvPr id="5" name="Fußzeilenplatzhalter 4"/>
          <p:cNvSpPr>
            <a:spLocks noGrp="1"/>
          </p:cNvSpPr>
          <p:nvPr>
            <p:ph type="ftr" sz="quarter" idx="11"/>
          </p:nvPr>
        </p:nvSpPr>
        <p:spPr/>
        <p:txBody>
          <a:bodyPr/>
          <a:lstStyle/>
          <a:p>
            <a:r>
              <a:rPr lang="de-DE" dirty="0" err="1"/>
              <a:t>Objektorienierte</a:t>
            </a:r>
            <a:r>
              <a:rPr lang="de-DE" dirty="0"/>
              <a:t> Programmierung in C++</a:t>
            </a:r>
          </a:p>
        </p:txBody>
      </p:sp>
      <p:sp>
        <p:nvSpPr>
          <p:cNvPr id="6" name="Foliennummernplatzhalter 5"/>
          <p:cNvSpPr>
            <a:spLocks noGrp="1"/>
          </p:cNvSpPr>
          <p:nvPr>
            <p:ph type="sldNum" sz="quarter" idx="12"/>
          </p:nvPr>
        </p:nvSpPr>
        <p:spPr/>
        <p:txBody>
          <a:bodyPr/>
          <a:lstStyle/>
          <a:p>
            <a:fld id="{5661DF32-3507-4F32-9D9B-947DB51C7F59}" type="slidenum">
              <a:rPr lang="de-DE" smtClean="0"/>
              <a:t>22</a:t>
            </a:fld>
            <a:endParaRPr lang="de-DE"/>
          </a:p>
        </p:txBody>
      </p:sp>
      <p:cxnSp>
        <p:nvCxnSpPr>
          <p:cNvPr id="9" name="Gerade Verbindung mit Pfeil 8"/>
          <p:cNvCxnSpPr/>
          <p:nvPr/>
        </p:nvCxnSpPr>
        <p:spPr>
          <a:xfrm flipV="1">
            <a:off x="465691" y="4059545"/>
            <a:ext cx="668594" cy="98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946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Memory-</a:t>
            </a:r>
            <a:r>
              <a:rPr lang="de-DE" dirty="0" err="1"/>
              <a:t>Leaks</a:t>
            </a:r>
            <a:r>
              <a:rPr lang="de-DE" dirty="0"/>
              <a:t> in Klassen</a:t>
            </a:r>
          </a:p>
        </p:txBody>
      </p:sp>
      <p:sp>
        <p:nvSpPr>
          <p:cNvPr id="3" name="Inhaltsplatzhalter 2"/>
          <p:cNvSpPr>
            <a:spLocks noGrp="1"/>
          </p:cNvSpPr>
          <p:nvPr>
            <p:ph idx="1"/>
          </p:nvPr>
        </p:nvSpPr>
        <p:spPr/>
        <p:txBody>
          <a:bodyPr/>
          <a:lstStyle/>
          <a:p>
            <a:r>
              <a:rPr lang="de-DE" dirty="0"/>
              <a:t>Haben wir ein Memory-</a:t>
            </a:r>
            <a:r>
              <a:rPr lang="de-DE" dirty="0" err="1"/>
              <a:t>Leak</a:t>
            </a:r>
            <a:r>
              <a:rPr lang="de-DE" dirty="0"/>
              <a:t>?</a:t>
            </a:r>
          </a:p>
          <a:p>
            <a:endParaRPr lang="de-DE" dirty="0"/>
          </a:p>
          <a:p>
            <a:pPr marL="0" indent="0">
              <a:buNone/>
            </a:pPr>
            <a:endParaRPr lang="de-DE" dirty="0"/>
          </a:p>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09.06.2021</a:t>
            </a:fld>
            <a:endParaRPr lang="de-DE"/>
          </a:p>
        </p:txBody>
      </p:sp>
      <p:sp>
        <p:nvSpPr>
          <p:cNvPr id="5" name="Fußzeilenplatzhalter 4"/>
          <p:cNvSpPr>
            <a:spLocks noGrp="1"/>
          </p:cNvSpPr>
          <p:nvPr>
            <p:ph type="ftr" sz="quarter" idx="11"/>
          </p:nvPr>
        </p:nvSpPr>
        <p:spPr/>
        <p:txBody>
          <a:bodyPr/>
          <a:lstStyle/>
          <a:p>
            <a:r>
              <a:rPr lang="de-DE" dirty="0" err="1"/>
              <a:t>Objektorienierte</a:t>
            </a:r>
            <a:r>
              <a:rPr lang="de-DE" dirty="0"/>
              <a:t> Programmierung in C++</a:t>
            </a:r>
          </a:p>
        </p:txBody>
      </p:sp>
      <p:sp>
        <p:nvSpPr>
          <p:cNvPr id="6" name="Foliennummernplatzhalter 5"/>
          <p:cNvSpPr>
            <a:spLocks noGrp="1"/>
          </p:cNvSpPr>
          <p:nvPr>
            <p:ph type="sldNum" sz="quarter" idx="12"/>
          </p:nvPr>
        </p:nvSpPr>
        <p:spPr/>
        <p:txBody>
          <a:bodyPr/>
          <a:lstStyle/>
          <a:p>
            <a:fld id="{5661DF32-3507-4F32-9D9B-947DB51C7F59}" type="slidenum">
              <a:rPr lang="de-DE" smtClean="0"/>
              <a:t>23</a:t>
            </a:fld>
            <a:endParaRPr lang="de-DE"/>
          </a:p>
        </p:txBody>
      </p:sp>
      <p:pic>
        <p:nvPicPr>
          <p:cNvPr id="7" name="Grafik 6"/>
          <p:cNvPicPr>
            <a:picLocks noChangeAspect="1"/>
          </p:cNvPicPr>
          <p:nvPr/>
        </p:nvPicPr>
        <p:blipFill>
          <a:blip r:embed="rId3"/>
          <a:stretch>
            <a:fillRect/>
          </a:stretch>
        </p:blipFill>
        <p:spPr>
          <a:xfrm>
            <a:off x="382032" y="2259766"/>
            <a:ext cx="11427935" cy="4096584"/>
          </a:xfrm>
          <a:prstGeom prst="rect">
            <a:avLst/>
          </a:prstGeom>
        </p:spPr>
      </p:pic>
      <p:cxnSp>
        <p:nvCxnSpPr>
          <p:cNvPr id="10" name="Gerade Verbindung mit Pfeil 9"/>
          <p:cNvCxnSpPr/>
          <p:nvPr/>
        </p:nvCxnSpPr>
        <p:spPr>
          <a:xfrm>
            <a:off x="10164788" y="3090919"/>
            <a:ext cx="294305" cy="7719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46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Memory-</a:t>
            </a:r>
            <a:r>
              <a:rPr lang="de-DE" dirty="0" err="1"/>
              <a:t>Leaks</a:t>
            </a:r>
            <a:r>
              <a:rPr lang="de-DE" dirty="0"/>
              <a:t> in Klassen</a:t>
            </a:r>
          </a:p>
        </p:txBody>
      </p:sp>
      <p:sp>
        <p:nvSpPr>
          <p:cNvPr id="3" name="Inhaltsplatzhalter 2"/>
          <p:cNvSpPr>
            <a:spLocks noGrp="1"/>
          </p:cNvSpPr>
          <p:nvPr>
            <p:ph idx="1"/>
          </p:nvPr>
        </p:nvSpPr>
        <p:spPr/>
        <p:txBody>
          <a:bodyPr/>
          <a:lstStyle/>
          <a:p>
            <a:pPr marL="0" indent="0">
              <a:buNone/>
            </a:pPr>
            <a:endParaRPr lang="de-DE" dirty="0"/>
          </a:p>
          <a:p>
            <a:pPr marL="0" indent="0">
              <a:buNone/>
            </a:pPr>
            <a:endParaRPr lang="de-DE" dirty="0"/>
          </a:p>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09.06.2021</a:t>
            </a:fld>
            <a:endParaRPr lang="de-DE"/>
          </a:p>
        </p:txBody>
      </p:sp>
      <p:sp>
        <p:nvSpPr>
          <p:cNvPr id="5" name="Fußzeilenplatzhalter 4"/>
          <p:cNvSpPr>
            <a:spLocks noGrp="1"/>
          </p:cNvSpPr>
          <p:nvPr>
            <p:ph type="ftr" sz="quarter" idx="11"/>
          </p:nvPr>
        </p:nvSpPr>
        <p:spPr/>
        <p:txBody>
          <a:bodyPr/>
          <a:lstStyle/>
          <a:p>
            <a:r>
              <a:rPr lang="de-DE" dirty="0" err="1"/>
              <a:t>Objektorienierte</a:t>
            </a:r>
            <a:r>
              <a:rPr lang="de-DE" dirty="0"/>
              <a:t> Programmierung in C++</a:t>
            </a:r>
          </a:p>
        </p:txBody>
      </p:sp>
      <p:sp>
        <p:nvSpPr>
          <p:cNvPr id="6" name="Foliennummernplatzhalter 5"/>
          <p:cNvSpPr>
            <a:spLocks noGrp="1"/>
          </p:cNvSpPr>
          <p:nvPr>
            <p:ph type="sldNum" sz="quarter" idx="12"/>
          </p:nvPr>
        </p:nvSpPr>
        <p:spPr/>
        <p:txBody>
          <a:bodyPr/>
          <a:lstStyle/>
          <a:p>
            <a:fld id="{5661DF32-3507-4F32-9D9B-947DB51C7F59}" type="slidenum">
              <a:rPr lang="de-DE" smtClean="0"/>
              <a:t>24</a:t>
            </a:fld>
            <a:endParaRPr lang="de-DE"/>
          </a:p>
        </p:txBody>
      </p:sp>
      <p:pic>
        <p:nvPicPr>
          <p:cNvPr id="7" name="Grafik 6"/>
          <p:cNvPicPr>
            <a:picLocks noChangeAspect="1"/>
          </p:cNvPicPr>
          <p:nvPr/>
        </p:nvPicPr>
        <p:blipFill rotWithShape="1">
          <a:blip r:embed="rId3"/>
          <a:srcRect l="734" r="75662"/>
          <a:stretch/>
        </p:blipFill>
        <p:spPr>
          <a:xfrm>
            <a:off x="1475461" y="1463894"/>
            <a:ext cx="3928745" cy="4671323"/>
          </a:xfrm>
          <a:prstGeom prst="rect">
            <a:avLst/>
          </a:prstGeom>
        </p:spPr>
      </p:pic>
      <p:pic>
        <p:nvPicPr>
          <p:cNvPr id="8" name="Grafik 7"/>
          <p:cNvPicPr>
            <a:picLocks noChangeAspect="1"/>
          </p:cNvPicPr>
          <p:nvPr/>
        </p:nvPicPr>
        <p:blipFill rotWithShape="1">
          <a:blip r:embed="rId3"/>
          <a:srcRect l="65941" r="4396"/>
          <a:stretch/>
        </p:blipFill>
        <p:spPr>
          <a:xfrm>
            <a:off x="6472458" y="1463895"/>
            <a:ext cx="4904129" cy="4639841"/>
          </a:xfrm>
          <a:prstGeom prst="rect">
            <a:avLst/>
          </a:prstGeom>
        </p:spPr>
      </p:pic>
    </p:spTree>
    <p:extLst>
      <p:ext uri="{BB962C8B-B14F-4D97-AF65-F5344CB8AC3E}">
        <p14:creationId xmlns:p14="http://schemas.microsoft.com/office/powerpoint/2010/main" val="1810808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Verhindern von Memory </a:t>
            </a:r>
            <a:r>
              <a:rPr lang="de-DE" dirty="0" err="1"/>
              <a:t>Leaks</a:t>
            </a:r>
            <a:endParaRPr lang="de-DE" dirty="0"/>
          </a:p>
        </p:txBody>
      </p:sp>
      <p:sp>
        <p:nvSpPr>
          <p:cNvPr id="3" name="Inhaltsplatzhalter 2"/>
          <p:cNvSpPr>
            <a:spLocks noGrp="1"/>
          </p:cNvSpPr>
          <p:nvPr>
            <p:ph idx="1"/>
          </p:nvPr>
        </p:nvSpPr>
        <p:spPr/>
        <p:txBody>
          <a:bodyPr/>
          <a:lstStyle/>
          <a:p>
            <a:r>
              <a:rPr lang="de-DE" dirty="0"/>
              <a:t>Zur Vermeidung von Memory </a:t>
            </a:r>
            <a:r>
              <a:rPr lang="de-DE" dirty="0" err="1"/>
              <a:t>Leaks</a:t>
            </a:r>
            <a:r>
              <a:rPr lang="de-DE" dirty="0"/>
              <a:t> müssen Pointer gelöscht werden.</a:t>
            </a:r>
          </a:p>
          <a:p>
            <a:pPr lvl="1"/>
            <a:r>
              <a:rPr lang="de-DE" dirty="0"/>
              <a:t>das geschieht mittels </a:t>
            </a:r>
            <a:r>
              <a:rPr lang="de-DE" dirty="0" err="1"/>
              <a:t>delete</a:t>
            </a:r>
            <a:r>
              <a:rPr lang="de-DE" dirty="0"/>
              <a:t>:</a:t>
            </a:r>
          </a:p>
          <a:p>
            <a:pPr lvl="1"/>
            <a:endParaRPr lang="de-DE" dirty="0"/>
          </a:p>
          <a:p>
            <a:pPr lvl="1"/>
            <a:endParaRPr lang="de-DE" dirty="0"/>
          </a:p>
          <a:p>
            <a:pPr lvl="1"/>
            <a:endParaRPr lang="de-DE" dirty="0"/>
          </a:p>
          <a:p>
            <a:r>
              <a:rPr lang="de-DE" dirty="0"/>
              <a:t>Was passiert, wenn wir hier nun weiter mit a arbeiten?</a:t>
            </a:r>
          </a:p>
          <a:p>
            <a:pPr lvl="1"/>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09.06.2021</a:t>
            </a:fld>
            <a:endParaRPr lang="de-DE"/>
          </a:p>
        </p:txBody>
      </p:sp>
      <p:sp>
        <p:nvSpPr>
          <p:cNvPr id="5" name="Fußzeilenplatzhalter 4"/>
          <p:cNvSpPr>
            <a:spLocks noGrp="1"/>
          </p:cNvSpPr>
          <p:nvPr>
            <p:ph type="ftr" sz="quarter" idx="11"/>
          </p:nvPr>
        </p:nvSpPr>
        <p:spPr/>
        <p:txBody>
          <a:bodyPr/>
          <a:lstStyle/>
          <a:p>
            <a:r>
              <a:rPr lang="de-DE" dirty="0" err="1"/>
              <a:t>Objektorienierte</a:t>
            </a:r>
            <a:r>
              <a:rPr lang="de-DE" dirty="0"/>
              <a:t> Programmierung in C++</a:t>
            </a:r>
          </a:p>
        </p:txBody>
      </p:sp>
      <p:sp>
        <p:nvSpPr>
          <p:cNvPr id="6" name="Foliennummernplatzhalter 5"/>
          <p:cNvSpPr>
            <a:spLocks noGrp="1"/>
          </p:cNvSpPr>
          <p:nvPr>
            <p:ph type="sldNum" sz="quarter" idx="12"/>
          </p:nvPr>
        </p:nvSpPr>
        <p:spPr/>
        <p:txBody>
          <a:bodyPr/>
          <a:lstStyle/>
          <a:p>
            <a:fld id="{5661DF32-3507-4F32-9D9B-947DB51C7F59}" type="slidenum">
              <a:rPr lang="de-DE" smtClean="0"/>
              <a:t>25</a:t>
            </a:fld>
            <a:endParaRPr lang="de-DE"/>
          </a:p>
        </p:txBody>
      </p:sp>
      <p:pic>
        <p:nvPicPr>
          <p:cNvPr id="7" name="Grafik 6"/>
          <p:cNvPicPr>
            <a:picLocks noChangeAspect="1"/>
          </p:cNvPicPr>
          <p:nvPr/>
        </p:nvPicPr>
        <p:blipFill>
          <a:blip r:embed="rId3"/>
          <a:stretch>
            <a:fillRect/>
          </a:stretch>
        </p:blipFill>
        <p:spPr>
          <a:xfrm>
            <a:off x="5337630" y="2373402"/>
            <a:ext cx="3740429" cy="1505581"/>
          </a:xfrm>
          <a:prstGeom prst="rect">
            <a:avLst/>
          </a:prstGeom>
        </p:spPr>
      </p:pic>
      <p:pic>
        <p:nvPicPr>
          <p:cNvPr id="8" name="Grafik 7"/>
          <p:cNvPicPr>
            <a:picLocks noChangeAspect="1"/>
          </p:cNvPicPr>
          <p:nvPr/>
        </p:nvPicPr>
        <p:blipFill>
          <a:blip r:embed="rId4"/>
          <a:stretch>
            <a:fillRect/>
          </a:stretch>
        </p:blipFill>
        <p:spPr>
          <a:xfrm>
            <a:off x="981217" y="4445000"/>
            <a:ext cx="4389070" cy="1866900"/>
          </a:xfrm>
          <a:prstGeom prst="rect">
            <a:avLst/>
          </a:prstGeom>
        </p:spPr>
      </p:pic>
      <p:cxnSp>
        <p:nvCxnSpPr>
          <p:cNvPr id="9" name="Gerade Verbindung mit Pfeil 8"/>
          <p:cNvCxnSpPr>
            <a:cxnSpLocks/>
          </p:cNvCxnSpPr>
          <p:nvPr/>
        </p:nvCxnSpPr>
        <p:spPr>
          <a:xfrm flipH="1">
            <a:off x="3130939" y="5471886"/>
            <a:ext cx="2388746" cy="2838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feld 10"/>
          <p:cNvSpPr txBox="1"/>
          <p:nvPr/>
        </p:nvSpPr>
        <p:spPr>
          <a:xfrm>
            <a:off x="5633884" y="5145216"/>
            <a:ext cx="6379106" cy="1200329"/>
          </a:xfrm>
          <a:prstGeom prst="rect">
            <a:avLst/>
          </a:prstGeom>
          <a:noFill/>
        </p:spPr>
        <p:txBody>
          <a:bodyPr wrap="square" rtlCol="0">
            <a:spAutoFit/>
          </a:bodyPr>
          <a:lstStyle/>
          <a:p>
            <a:r>
              <a:rPr lang="de-DE" sz="2400" b="1" dirty="0" err="1">
                <a:solidFill>
                  <a:schemeClr val="tx2"/>
                </a:solidFill>
              </a:rPr>
              <a:t>Exception</a:t>
            </a:r>
            <a:r>
              <a:rPr lang="de-DE" sz="2400" b="1" dirty="0">
                <a:solidFill>
                  <a:schemeClr val="tx2"/>
                </a:solidFill>
              </a:rPr>
              <a:t>! Das Programm versucht auf Speicher zuzugreifen, auf den es keinen Zugriff hat </a:t>
            </a:r>
          </a:p>
        </p:txBody>
      </p:sp>
    </p:spTree>
    <p:extLst>
      <p:ext uri="{BB962C8B-B14F-4D97-AF65-F5344CB8AC3E}">
        <p14:creationId xmlns:p14="http://schemas.microsoft.com/office/powerpoint/2010/main" val="375057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Destruktoren</a:t>
            </a:r>
            <a:endParaRPr lang="de-DE" dirty="0"/>
          </a:p>
        </p:txBody>
      </p:sp>
      <p:sp>
        <p:nvSpPr>
          <p:cNvPr id="3" name="Inhaltsplatzhalter 2"/>
          <p:cNvSpPr>
            <a:spLocks noGrp="1"/>
          </p:cNvSpPr>
          <p:nvPr>
            <p:ph idx="1"/>
          </p:nvPr>
        </p:nvSpPr>
        <p:spPr>
          <a:xfrm>
            <a:off x="1638268" y="1722967"/>
            <a:ext cx="8904816" cy="4525433"/>
          </a:xfrm>
        </p:spPr>
        <p:txBody>
          <a:bodyPr/>
          <a:lstStyle/>
          <a:p>
            <a:r>
              <a:rPr lang="de-DE" dirty="0"/>
              <a:t>Beim Löschen eines Objekts wird der </a:t>
            </a:r>
            <a:r>
              <a:rPr lang="de-DE" dirty="0" err="1"/>
              <a:t>Destruktor</a:t>
            </a:r>
            <a:r>
              <a:rPr lang="de-DE" dirty="0"/>
              <a:t> der Klasse aufgerufen</a:t>
            </a:r>
          </a:p>
          <a:p>
            <a:r>
              <a:rPr lang="de-DE" dirty="0"/>
              <a:t>Funktioniert wie jede andere Funktion auch</a:t>
            </a:r>
          </a:p>
          <a:p>
            <a:pPr lvl="1"/>
            <a:r>
              <a:rPr lang="de-DE" dirty="0"/>
              <a:t>Hat aber keine Parameter</a:t>
            </a:r>
          </a:p>
          <a:p>
            <a:r>
              <a:rPr lang="de-DE" dirty="0"/>
              <a:t>Muss sich um das Aufräumen aller von der Klasse erstellten Pointer kümmern </a:t>
            </a:r>
          </a:p>
          <a:p>
            <a:pPr lvl="1"/>
            <a:r>
              <a:rPr lang="de-DE" dirty="0"/>
              <a:t>Dafür wird </a:t>
            </a:r>
            <a:r>
              <a:rPr lang="de-DE" i="1" dirty="0" err="1"/>
              <a:t>delete</a:t>
            </a:r>
            <a:r>
              <a:rPr lang="de-DE" i="1" dirty="0"/>
              <a:t> g</a:t>
            </a:r>
            <a:r>
              <a:rPr lang="de-DE" dirty="0"/>
              <a:t>enutzt</a:t>
            </a:r>
          </a:p>
          <a:p>
            <a:pPr lvl="1">
              <a:buFont typeface="Wingdings" panose="05000000000000000000" pitchFamily="2" charset="2"/>
              <a:buChar char="Ø"/>
            </a:pPr>
            <a:r>
              <a:rPr lang="de-DE" dirty="0"/>
              <a:t> Faustregel: für jedes </a:t>
            </a:r>
            <a:r>
              <a:rPr lang="de-DE" i="1" dirty="0" err="1"/>
              <a:t>new</a:t>
            </a:r>
            <a:r>
              <a:rPr lang="de-DE" dirty="0"/>
              <a:t> ein </a:t>
            </a:r>
            <a:r>
              <a:rPr lang="de-DE" i="1" dirty="0" err="1"/>
              <a:t>delete</a:t>
            </a:r>
            <a:endParaRPr lang="de-DE" i="1" dirty="0"/>
          </a:p>
          <a:p>
            <a:pPr>
              <a:buFont typeface="Wingdings" panose="05000000000000000000" pitchFamily="2" charset="2"/>
              <a:buChar char="Ø"/>
            </a:pPr>
            <a:endParaRPr lang="de-DE" i="1" dirty="0"/>
          </a:p>
          <a:p>
            <a:pPr lvl="1">
              <a:buFont typeface="Wingdings" panose="05000000000000000000" pitchFamily="2" charset="2"/>
              <a:buChar char="Ø"/>
            </a:pPr>
            <a:endParaRPr lang="de-DE" i="1" dirty="0"/>
          </a:p>
          <a:p>
            <a:pPr lvl="1"/>
            <a:endParaRPr lang="de-DE" dirty="0"/>
          </a:p>
          <a:p>
            <a:endParaRPr lang="de-DE" dirty="0"/>
          </a:p>
          <a:p>
            <a:pPr lvl="1"/>
            <a:endParaRPr lang="de-DE" dirty="0"/>
          </a:p>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09.06.2021</a:t>
            </a:fld>
            <a:endParaRPr lang="de-DE"/>
          </a:p>
        </p:txBody>
      </p:sp>
      <p:sp>
        <p:nvSpPr>
          <p:cNvPr id="5" name="Fußzeilenplatzhalter 4"/>
          <p:cNvSpPr>
            <a:spLocks noGrp="1"/>
          </p:cNvSpPr>
          <p:nvPr>
            <p:ph type="ftr" sz="quarter" idx="11"/>
          </p:nvPr>
        </p:nvSpPr>
        <p:spPr/>
        <p:txBody>
          <a:bodyPr/>
          <a:lstStyle/>
          <a:p>
            <a:r>
              <a:rPr lang="de-DE" dirty="0" err="1"/>
              <a:t>Objektorienierte</a:t>
            </a:r>
            <a:r>
              <a:rPr lang="de-DE" dirty="0"/>
              <a:t> Programmierung in C++</a:t>
            </a:r>
          </a:p>
        </p:txBody>
      </p:sp>
      <p:sp>
        <p:nvSpPr>
          <p:cNvPr id="6" name="Foliennummernplatzhalter 5"/>
          <p:cNvSpPr>
            <a:spLocks noGrp="1"/>
          </p:cNvSpPr>
          <p:nvPr>
            <p:ph type="sldNum" sz="quarter" idx="12"/>
          </p:nvPr>
        </p:nvSpPr>
        <p:spPr/>
        <p:txBody>
          <a:bodyPr/>
          <a:lstStyle/>
          <a:p>
            <a:fld id="{5661DF32-3507-4F32-9D9B-947DB51C7F59}" type="slidenum">
              <a:rPr lang="de-DE" smtClean="0"/>
              <a:t>26</a:t>
            </a:fld>
            <a:endParaRPr lang="de-DE"/>
          </a:p>
        </p:txBody>
      </p:sp>
      <p:pic>
        <p:nvPicPr>
          <p:cNvPr id="7" name="Grafik 6"/>
          <p:cNvPicPr>
            <a:picLocks noChangeAspect="1"/>
          </p:cNvPicPr>
          <p:nvPr/>
        </p:nvPicPr>
        <p:blipFill rotWithShape="1">
          <a:blip r:embed="rId3"/>
          <a:srcRect t="13441"/>
          <a:stretch/>
        </p:blipFill>
        <p:spPr>
          <a:xfrm>
            <a:off x="3581400" y="2170097"/>
            <a:ext cx="1715236" cy="424199"/>
          </a:xfrm>
          <a:prstGeom prst="rect">
            <a:avLst/>
          </a:prstGeom>
        </p:spPr>
      </p:pic>
      <p:pic>
        <p:nvPicPr>
          <p:cNvPr id="8" name="Grafik 7">
            <a:extLst>
              <a:ext uri="{FF2B5EF4-FFF2-40B4-BE49-F238E27FC236}">
                <a16:creationId xmlns:a16="http://schemas.microsoft.com/office/drawing/2014/main" id="{AE242816-A3A7-436F-9A92-2FEF277FF53E}"/>
              </a:ext>
            </a:extLst>
          </p:cNvPr>
          <p:cNvPicPr>
            <a:picLocks noChangeAspect="1"/>
          </p:cNvPicPr>
          <p:nvPr/>
        </p:nvPicPr>
        <p:blipFill>
          <a:blip r:embed="rId4"/>
          <a:stretch>
            <a:fillRect/>
          </a:stretch>
        </p:blipFill>
        <p:spPr>
          <a:xfrm>
            <a:off x="2354560" y="5244451"/>
            <a:ext cx="3368079" cy="901835"/>
          </a:xfrm>
          <a:prstGeom prst="rect">
            <a:avLst/>
          </a:prstGeom>
        </p:spPr>
      </p:pic>
    </p:spTree>
    <p:extLst>
      <p:ext uri="{BB962C8B-B14F-4D97-AF65-F5344CB8AC3E}">
        <p14:creationId xmlns:p14="http://schemas.microsoft.com/office/powerpoint/2010/main" val="196330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Destruktoren</a:t>
            </a:r>
            <a:endParaRPr lang="de-DE" dirty="0"/>
          </a:p>
        </p:txBody>
      </p:sp>
      <p:sp>
        <p:nvSpPr>
          <p:cNvPr id="3" name="Inhaltsplatzhalter 2"/>
          <p:cNvSpPr>
            <a:spLocks noGrp="1"/>
          </p:cNvSpPr>
          <p:nvPr>
            <p:ph idx="1"/>
          </p:nvPr>
        </p:nvSpPr>
        <p:spPr/>
        <p:txBody>
          <a:bodyPr/>
          <a:lstStyle/>
          <a:p>
            <a:pPr lvl="1"/>
            <a:endParaRPr lang="de-DE" dirty="0"/>
          </a:p>
          <a:p>
            <a:endParaRPr lang="de-DE" dirty="0"/>
          </a:p>
          <a:p>
            <a:pPr lvl="1"/>
            <a:endParaRPr lang="de-DE" dirty="0"/>
          </a:p>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09.06.2021</a:t>
            </a:fld>
            <a:endParaRPr lang="de-DE"/>
          </a:p>
        </p:txBody>
      </p:sp>
      <p:sp>
        <p:nvSpPr>
          <p:cNvPr id="5" name="Fußzeilenplatzhalter 4"/>
          <p:cNvSpPr>
            <a:spLocks noGrp="1"/>
          </p:cNvSpPr>
          <p:nvPr>
            <p:ph type="ftr" sz="quarter" idx="11"/>
          </p:nvPr>
        </p:nvSpPr>
        <p:spPr/>
        <p:txBody>
          <a:bodyPr/>
          <a:lstStyle/>
          <a:p>
            <a:r>
              <a:rPr lang="de-DE" dirty="0" err="1"/>
              <a:t>Objektorienierte</a:t>
            </a:r>
            <a:r>
              <a:rPr lang="de-DE" dirty="0"/>
              <a:t> Programmierung in C++</a:t>
            </a:r>
          </a:p>
        </p:txBody>
      </p:sp>
      <p:sp>
        <p:nvSpPr>
          <p:cNvPr id="6" name="Foliennummernplatzhalter 5"/>
          <p:cNvSpPr>
            <a:spLocks noGrp="1"/>
          </p:cNvSpPr>
          <p:nvPr>
            <p:ph type="sldNum" sz="quarter" idx="12"/>
          </p:nvPr>
        </p:nvSpPr>
        <p:spPr/>
        <p:txBody>
          <a:bodyPr/>
          <a:lstStyle/>
          <a:p>
            <a:fld id="{5661DF32-3507-4F32-9D9B-947DB51C7F59}" type="slidenum">
              <a:rPr lang="de-DE" smtClean="0"/>
              <a:t>27</a:t>
            </a:fld>
            <a:endParaRPr lang="de-DE"/>
          </a:p>
        </p:txBody>
      </p:sp>
      <p:sp>
        <p:nvSpPr>
          <p:cNvPr id="8" name="Inhaltsplatzhalter 2"/>
          <p:cNvSpPr txBox="1">
            <a:spLocks/>
          </p:cNvSpPr>
          <p:nvPr/>
        </p:nvSpPr>
        <p:spPr>
          <a:xfrm>
            <a:off x="1638268" y="1720915"/>
            <a:ext cx="8904816" cy="4600055"/>
          </a:xfrm>
          <a:prstGeom prst="rect">
            <a:avLst/>
          </a:prstGeom>
        </p:spPr>
        <p:txBody>
          <a:bodyPr vert="horz" lIns="0" tIns="0" rIns="0" bIns="0" rtlCol="0">
            <a:noAutofit/>
          </a:bodyPr>
          <a:lstStyle>
            <a:lvl1pPr marL="364058" indent="-364058" algn="l" defTabSz="1219170" rtl="0" eaLnBrk="1" latinLnBrk="0" hangingPunct="1">
              <a:spcBef>
                <a:spcPct val="20000"/>
              </a:spcBef>
              <a:buFontTx/>
              <a:buBlip>
                <a:blip r:embed="rId3"/>
              </a:buBlip>
              <a:defRPr sz="2667" kern="1200">
                <a:solidFill>
                  <a:schemeClr val="tx2"/>
                </a:solidFill>
                <a:latin typeface="Neo Sans W01" pitchFamily="34" charset="0"/>
                <a:ea typeface="+mn-ea"/>
                <a:cs typeface="+mn-cs"/>
              </a:defRPr>
            </a:lvl1pPr>
            <a:lvl2pPr marL="601118" indent="-237061" algn="l" defTabSz="1219170" rtl="0" eaLnBrk="1" latinLnBrk="0" hangingPunct="1">
              <a:spcBef>
                <a:spcPct val="20000"/>
              </a:spcBef>
              <a:buFontTx/>
              <a:buBlip>
                <a:blip r:embed="rId3"/>
              </a:buBlip>
              <a:defRPr sz="2400" kern="1200">
                <a:solidFill>
                  <a:schemeClr val="tx2"/>
                </a:solidFill>
                <a:latin typeface="Neo Sans W01" pitchFamily="34" charset="0"/>
                <a:ea typeface="+mn-ea"/>
                <a:cs typeface="+mn-cs"/>
              </a:defRPr>
            </a:lvl2pPr>
            <a:lvl3pPr marL="956709" indent="-237061" algn="l" defTabSz="1219170" rtl="0" eaLnBrk="1" latinLnBrk="0" hangingPunct="1">
              <a:spcBef>
                <a:spcPct val="20000"/>
              </a:spcBef>
              <a:buFontTx/>
              <a:buBlip>
                <a:blip r:embed="rId3"/>
              </a:buBlip>
              <a:defRPr sz="2133" kern="1200">
                <a:solidFill>
                  <a:schemeClr val="tx2"/>
                </a:solidFill>
                <a:latin typeface="Neo Sans W01" pitchFamily="34" charset="0"/>
                <a:ea typeface="+mn-ea"/>
                <a:cs typeface="+mn-cs"/>
              </a:defRPr>
            </a:lvl3pPr>
            <a:lvl4pPr marL="1193770" indent="-237061" algn="l" defTabSz="1219170" rtl="0" eaLnBrk="1" latinLnBrk="0" hangingPunct="1">
              <a:spcBef>
                <a:spcPct val="20000"/>
              </a:spcBef>
              <a:buFontTx/>
              <a:buBlip>
                <a:blip r:embed="rId3"/>
              </a:buBlip>
              <a:defRPr sz="1867" kern="1200">
                <a:solidFill>
                  <a:schemeClr val="tx2"/>
                </a:solidFill>
                <a:latin typeface="Neo Sans W01" pitchFamily="34" charset="0"/>
                <a:ea typeface="+mn-ea"/>
                <a:cs typeface="+mn-cs"/>
              </a:defRPr>
            </a:lvl4pPr>
            <a:lvl5pPr marL="1439297" indent="-245527" algn="l" defTabSz="1219170" rtl="0" eaLnBrk="1" latinLnBrk="0" hangingPunct="1">
              <a:spcBef>
                <a:spcPct val="20000"/>
              </a:spcBef>
              <a:buFontTx/>
              <a:buBlip>
                <a:blip r:embed="rId3"/>
              </a:buBlip>
              <a:defRPr sz="1867" kern="1200">
                <a:solidFill>
                  <a:schemeClr val="tx2"/>
                </a:solidFill>
                <a:latin typeface="Neo Sans W01"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de-DE" dirty="0" err="1"/>
              <a:t>delete</a:t>
            </a:r>
            <a:r>
              <a:rPr lang="de-DE" dirty="0"/>
              <a:t> eines bereits gelöschten Pointers ist undefiniertes Verhalten</a:t>
            </a:r>
          </a:p>
          <a:p>
            <a:pPr lvl="1"/>
            <a:r>
              <a:rPr lang="de-DE" dirty="0"/>
              <a:t>mit Glück (fast immer) stürzt die Applikation ab</a:t>
            </a:r>
          </a:p>
          <a:p>
            <a:pPr lvl="2"/>
            <a:r>
              <a:rPr lang="de-DE" dirty="0"/>
              <a:t>Diesen Zugriff auf fremden Speicher nennt man </a:t>
            </a:r>
            <a:r>
              <a:rPr lang="de-DE" i="1" dirty="0"/>
              <a:t>Segmentation Fault </a:t>
            </a:r>
            <a:r>
              <a:rPr lang="de-DE" dirty="0"/>
              <a:t>oder kurz </a:t>
            </a:r>
            <a:r>
              <a:rPr lang="de-DE" i="1" dirty="0" err="1"/>
              <a:t>SegFault</a:t>
            </a:r>
            <a:endParaRPr lang="de-DE" i="1" dirty="0"/>
          </a:p>
          <a:p>
            <a:pPr lvl="1"/>
            <a:r>
              <a:rPr lang="de-DE" dirty="0"/>
              <a:t>mit Pech ist der Pointer bereits neu vergeben und man löscht an dieser Stelle eine andere – ggf. wichtige – Variable</a:t>
            </a:r>
          </a:p>
          <a:p>
            <a:pPr lvl="1"/>
            <a:r>
              <a:rPr lang="de-DE" dirty="0"/>
              <a:t>Wenn man schlau ist passiert nichts – einfach dem Pointer vorher </a:t>
            </a:r>
            <a:r>
              <a:rPr lang="de-DE" i="1" dirty="0" err="1"/>
              <a:t>nullptr</a:t>
            </a:r>
            <a:r>
              <a:rPr lang="de-DE" dirty="0"/>
              <a:t> zuweisen– </a:t>
            </a:r>
            <a:r>
              <a:rPr lang="de-DE" i="1" dirty="0" err="1"/>
              <a:t>delete</a:t>
            </a:r>
            <a:r>
              <a:rPr lang="de-DE" i="1" dirty="0"/>
              <a:t> </a:t>
            </a:r>
            <a:r>
              <a:rPr lang="de-DE" i="1" dirty="0" err="1"/>
              <a:t>nullptr</a:t>
            </a:r>
            <a:r>
              <a:rPr lang="de-DE" i="1" dirty="0"/>
              <a:t> </a:t>
            </a:r>
            <a:r>
              <a:rPr lang="de-DE" dirty="0"/>
              <a:t> ist ein </a:t>
            </a:r>
            <a:r>
              <a:rPr lang="de-DE" dirty="0" err="1"/>
              <a:t>no-op</a:t>
            </a:r>
            <a:endParaRPr lang="de-DE" dirty="0"/>
          </a:p>
          <a:p>
            <a:pPr lvl="2"/>
            <a:r>
              <a:rPr lang="de-DE" dirty="0"/>
              <a:t>ist trotzdem nur ein Workaround zur Sicherheit– besser ist es seinen Code so zu strukturieren, dass jeder Pointer nur an einer Stelle gelöscht werden </a:t>
            </a:r>
            <a:r>
              <a:rPr lang="de-DE" i="1" dirty="0"/>
              <a:t>kann</a:t>
            </a:r>
            <a:endParaRPr lang="de-DE" dirty="0"/>
          </a:p>
          <a:p>
            <a:endParaRPr lang="de-DE" dirty="0"/>
          </a:p>
          <a:p>
            <a:pPr lvl="1"/>
            <a:endParaRPr lang="de-DE" dirty="0"/>
          </a:p>
          <a:p>
            <a:endParaRPr lang="de-DE" dirty="0"/>
          </a:p>
        </p:txBody>
      </p:sp>
    </p:spTree>
    <p:extLst>
      <p:ext uri="{BB962C8B-B14F-4D97-AF65-F5344CB8AC3E}">
        <p14:creationId xmlns:p14="http://schemas.microsoft.com/office/powerpoint/2010/main" val="2815419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Destruktoren &amp; Vererbung</a:t>
            </a:r>
          </a:p>
        </p:txBody>
      </p:sp>
      <p:sp>
        <p:nvSpPr>
          <p:cNvPr id="3" name="Inhaltsplatzhalter 2"/>
          <p:cNvSpPr>
            <a:spLocks noGrp="1"/>
          </p:cNvSpPr>
          <p:nvPr>
            <p:ph idx="1"/>
          </p:nvPr>
        </p:nvSpPr>
        <p:spPr/>
        <p:txBody>
          <a:bodyPr/>
          <a:lstStyle/>
          <a:p>
            <a:pPr lvl="1"/>
            <a:endParaRPr lang="de-DE" dirty="0"/>
          </a:p>
          <a:p>
            <a:endParaRPr lang="de-DE" dirty="0"/>
          </a:p>
          <a:p>
            <a:pPr lvl="1"/>
            <a:endParaRPr lang="de-DE" dirty="0"/>
          </a:p>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09.06.2021</a:t>
            </a:fld>
            <a:endParaRPr lang="de-DE"/>
          </a:p>
        </p:txBody>
      </p:sp>
      <p:sp>
        <p:nvSpPr>
          <p:cNvPr id="5" name="Fußzeilenplatzhalter 4"/>
          <p:cNvSpPr>
            <a:spLocks noGrp="1"/>
          </p:cNvSpPr>
          <p:nvPr>
            <p:ph type="ftr" sz="quarter" idx="11"/>
          </p:nvPr>
        </p:nvSpPr>
        <p:spPr/>
        <p:txBody>
          <a:bodyPr/>
          <a:lstStyle/>
          <a:p>
            <a:r>
              <a:rPr lang="de-DE" dirty="0" err="1"/>
              <a:t>Objektorienierte</a:t>
            </a:r>
            <a:r>
              <a:rPr lang="de-DE" dirty="0"/>
              <a:t> Programmierung in C++</a:t>
            </a:r>
          </a:p>
        </p:txBody>
      </p:sp>
      <p:sp>
        <p:nvSpPr>
          <p:cNvPr id="6" name="Foliennummernplatzhalter 5"/>
          <p:cNvSpPr>
            <a:spLocks noGrp="1"/>
          </p:cNvSpPr>
          <p:nvPr>
            <p:ph type="sldNum" sz="quarter" idx="12"/>
          </p:nvPr>
        </p:nvSpPr>
        <p:spPr/>
        <p:txBody>
          <a:bodyPr/>
          <a:lstStyle/>
          <a:p>
            <a:fld id="{5661DF32-3507-4F32-9D9B-947DB51C7F59}" type="slidenum">
              <a:rPr lang="de-DE" smtClean="0"/>
              <a:t>28</a:t>
            </a:fld>
            <a:endParaRPr lang="de-DE"/>
          </a:p>
        </p:txBody>
      </p:sp>
      <p:sp>
        <p:nvSpPr>
          <p:cNvPr id="8" name="Inhaltsplatzhalter 2"/>
          <p:cNvSpPr txBox="1">
            <a:spLocks/>
          </p:cNvSpPr>
          <p:nvPr/>
        </p:nvSpPr>
        <p:spPr>
          <a:xfrm>
            <a:off x="1638268" y="1839687"/>
            <a:ext cx="8904816" cy="4525433"/>
          </a:xfrm>
          <a:prstGeom prst="rect">
            <a:avLst/>
          </a:prstGeom>
        </p:spPr>
        <p:txBody>
          <a:bodyPr vert="horz" lIns="0" tIns="0" rIns="0" bIns="0" rtlCol="0">
            <a:noAutofit/>
          </a:bodyPr>
          <a:lstStyle>
            <a:lvl1pPr marL="364058" indent="-364058" algn="l" defTabSz="1219170" rtl="0" eaLnBrk="1" latinLnBrk="0" hangingPunct="1">
              <a:spcBef>
                <a:spcPct val="20000"/>
              </a:spcBef>
              <a:buFontTx/>
              <a:buBlip>
                <a:blip r:embed="rId3"/>
              </a:buBlip>
              <a:defRPr sz="2667" kern="1200">
                <a:solidFill>
                  <a:schemeClr val="tx2"/>
                </a:solidFill>
                <a:latin typeface="Neo Sans W01" pitchFamily="34" charset="0"/>
                <a:ea typeface="+mn-ea"/>
                <a:cs typeface="+mn-cs"/>
              </a:defRPr>
            </a:lvl1pPr>
            <a:lvl2pPr marL="601118" indent="-237061" algn="l" defTabSz="1219170" rtl="0" eaLnBrk="1" latinLnBrk="0" hangingPunct="1">
              <a:spcBef>
                <a:spcPct val="20000"/>
              </a:spcBef>
              <a:buFontTx/>
              <a:buBlip>
                <a:blip r:embed="rId3"/>
              </a:buBlip>
              <a:defRPr sz="2400" kern="1200">
                <a:solidFill>
                  <a:schemeClr val="tx2"/>
                </a:solidFill>
                <a:latin typeface="Neo Sans W01" pitchFamily="34" charset="0"/>
                <a:ea typeface="+mn-ea"/>
                <a:cs typeface="+mn-cs"/>
              </a:defRPr>
            </a:lvl2pPr>
            <a:lvl3pPr marL="956709" indent="-237061" algn="l" defTabSz="1219170" rtl="0" eaLnBrk="1" latinLnBrk="0" hangingPunct="1">
              <a:spcBef>
                <a:spcPct val="20000"/>
              </a:spcBef>
              <a:buFontTx/>
              <a:buBlip>
                <a:blip r:embed="rId3"/>
              </a:buBlip>
              <a:defRPr sz="2133" kern="1200">
                <a:solidFill>
                  <a:schemeClr val="tx2"/>
                </a:solidFill>
                <a:latin typeface="Neo Sans W01" pitchFamily="34" charset="0"/>
                <a:ea typeface="+mn-ea"/>
                <a:cs typeface="+mn-cs"/>
              </a:defRPr>
            </a:lvl3pPr>
            <a:lvl4pPr marL="1193770" indent="-237061" algn="l" defTabSz="1219170" rtl="0" eaLnBrk="1" latinLnBrk="0" hangingPunct="1">
              <a:spcBef>
                <a:spcPct val="20000"/>
              </a:spcBef>
              <a:buFontTx/>
              <a:buBlip>
                <a:blip r:embed="rId3"/>
              </a:buBlip>
              <a:defRPr sz="1867" kern="1200">
                <a:solidFill>
                  <a:schemeClr val="tx2"/>
                </a:solidFill>
                <a:latin typeface="Neo Sans W01" pitchFamily="34" charset="0"/>
                <a:ea typeface="+mn-ea"/>
                <a:cs typeface="+mn-cs"/>
              </a:defRPr>
            </a:lvl4pPr>
            <a:lvl5pPr marL="1439297" indent="-245527" algn="l" defTabSz="1219170" rtl="0" eaLnBrk="1" latinLnBrk="0" hangingPunct="1">
              <a:spcBef>
                <a:spcPct val="20000"/>
              </a:spcBef>
              <a:buFontTx/>
              <a:buBlip>
                <a:blip r:embed="rId3"/>
              </a:buBlip>
              <a:defRPr sz="1867" kern="1200">
                <a:solidFill>
                  <a:schemeClr val="tx2"/>
                </a:solidFill>
                <a:latin typeface="Neo Sans W01"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de-DE" dirty="0"/>
              <a:t>Destruktoren müssen virtual sein, damit der Destruktor der Kindklasse aufgerufen wird</a:t>
            </a:r>
          </a:p>
          <a:p>
            <a:pPr lvl="1"/>
            <a:r>
              <a:rPr lang="de-DE" dirty="0"/>
              <a:t>Standardmäßig alle Destruktoren virtual oder die Klasse final deklarieren</a:t>
            </a:r>
          </a:p>
          <a:p>
            <a:endParaRPr lang="de-DE" dirty="0"/>
          </a:p>
          <a:p>
            <a:pPr lvl="1"/>
            <a:endParaRPr lang="de-DE" dirty="0"/>
          </a:p>
          <a:p>
            <a:endParaRPr lang="de-DE" dirty="0"/>
          </a:p>
        </p:txBody>
      </p:sp>
    </p:spTree>
    <p:extLst>
      <p:ext uri="{BB962C8B-B14F-4D97-AF65-F5344CB8AC3E}">
        <p14:creationId xmlns:p14="http://schemas.microsoft.com/office/powerpoint/2010/main" val="2949558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Destruktoren</a:t>
            </a:r>
            <a:r>
              <a:rPr lang="de-DE" dirty="0"/>
              <a:t> – alles klar?</a:t>
            </a:r>
          </a:p>
        </p:txBody>
      </p:sp>
      <p:sp>
        <p:nvSpPr>
          <p:cNvPr id="3" name="Inhaltsplatzhalter 2"/>
          <p:cNvSpPr>
            <a:spLocks noGrp="1"/>
          </p:cNvSpPr>
          <p:nvPr>
            <p:ph idx="1"/>
          </p:nvPr>
        </p:nvSpPr>
        <p:spPr/>
        <p:txBody>
          <a:bodyPr/>
          <a:lstStyle/>
          <a:p>
            <a:pPr lvl="1"/>
            <a:endParaRPr lang="de-DE" dirty="0"/>
          </a:p>
          <a:p>
            <a:endParaRPr lang="de-DE" dirty="0"/>
          </a:p>
          <a:p>
            <a:pPr lvl="1"/>
            <a:endParaRPr lang="de-DE" dirty="0"/>
          </a:p>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09.06.2021</a:t>
            </a:fld>
            <a:endParaRPr lang="de-DE"/>
          </a:p>
        </p:txBody>
      </p:sp>
      <p:sp>
        <p:nvSpPr>
          <p:cNvPr id="5" name="Fußzeilenplatzhalter 4"/>
          <p:cNvSpPr>
            <a:spLocks noGrp="1"/>
          </p:cNvSpPr>
          <p:nvPr>
            <p:ph type="ftr" sz="quarter" idx="11"/>
          </p:nvPr>
        </p:nvSpPr>
        <p:spPr/>
        <p:txBody>
          <a:bodyPr/>
          <a:lstStyle/>
          <a:p>
            <a:r>
              <a:rPr lang="de-DE" dirty="0" err="1"/>
              <a:t>Objektorienierte</a:t>
            </a:r>
            <a:r>
              <a:rPr lang="de-DE" dirty="0"/>
              <a:t> Programmierung in C++</a:t>
            </a:r>
          </a:p>
        </p:txBody>
      </p:sp>
      <p:sp>
        <p:nvSpPr>
          <p:cNvPr id="6" name="Foliennummernplatzhalter 5"/>
          <p:cNvSpPr>
            <a:spLocks noGrp="1"/>
          </p:cNvSpPr>
          <p:nvPr>
            <p:ph type="sldNum" sz="quarter" idx="12"/>
          </p:nvPr>
        </p:nvSpPr>
        <p:spPr/>
        <p:txBody>
          <a:bodyPr/>
          <a:lstStyle/>
          <a:p>
            <a:fld id="{5661DF32-3507-4F32-9D9B-947DB51C7F59}" type="slidenum">
              <a:rPr lang="de-DE" smtClean="0"/>
              <a:t>29</a:t>
            </a:fld>
            <a:endParaRPr lang="de-DE"/>
          </a:p>
        </p:txBody>
      </p:sp>
      <p:sp>
        <p:nvSpPr>
          <p:cNvPr id="8" name="Inhaltsplatzhalter 2"/>
          <p:cNvSpPr txBox="1">
            <a:spLocks/>
          </p:cNvSpPr>
          <p:nvPr/>
        </p:nvSpPr>
        <p:spPr>
          <a:xfrm>
            <a:off x="1638268" y="1732449"/>
            <a:ext cx="8904816" cy="4525433"/>
          </a:xfrm>
          <a:prstGeom prst="rect">
            <a:avLst/>
          </a:prstGeom>
        </p:spPr>
        <p:txBody>
          <a:bodyPr vert="horz" lIns="0" tIns="0" rIns="0" bIns="0" rtlCol="0">
            <a:noAutofit/>
          </a:bodyPr>
          <a:lstStyle>
            <a:lvl1pPr marL="364058" indent="-364058" algn="l" defTabSz="1219170" rtl="0" eaLnBrk="1" latinLnBrk="0" hangingPunct="1">
              <a:spcBef>
                <a:spcPct val="20000"/>
              </a:spcBef>
              <a:buFontTx/>
              <a:buBlip>
                <a:blip r:embed="rId3"/>
              </a:buBlip>
              <a:defRPr sz="2667" kern="1200">
                <a:solidFill>
                  <a:schemeClr val="tx2"/>
                </a:solidFill>
                <a:latin typeface="Neo Sans W01" pitchFamily="34" charset="0"/>
                <a:ea typeface="+mn-ea"/>
                <a:cs typeface="+mn-cs"/>
              </a:defRPr>
            </a:lvl1pPr>
            <a:lvl2pPr marL="601118" indent="-237061" algn="l" defTabSz="1219170" rtl="0" eaLnBrk="1" latinLnBrk="0" hangingPunct="1">
              <a:spcBef>
                <a:spcPct val="20000"/>
              </a:spcBef>
              <a:buFontTx/>
              <a:buBlip>
                <a:blip r:embed="rId3"/>
              </a:buBlip>
              <a:defRPr sz="2400" kern="1200">
                <a:solidFill>
                  <a:schemeClr val="tx2"/>
                </a:solidFill>
                <a:latin typeface="Neo Sans W01" pitchFamily="34" charset="0"/>
                <a:ea typeface="+mn-ea"/>
                <a:cs typeface="+mn-cs"/>
              </a:defRPr>
            </a:lvl2pPr>
            <a:lvl3pPr marL="956709" indent="-237061" algn="l" defTabSz="1219170" rtl="0" eaLnBrk="1" latinLnBrk="0" hangingPunct="1">
              <a:spcBef>
                <a:spcPct val="20000"/>
              </a:spcBef>
              <a:buFontTx/>
              <a:buBlip>
                <a:blip r:embed="rId3"/>
              </a:buBlip>
              <a:defRPr sz="2133" kern="1200">
                <a:solidFill>
                  <a:schemeClr val="tx2"/>
                </a:solidFill>
                <a:latin typeface="Neo Sans W01" pitchFamily="34" charset="0"/>
                <a:ea typeface="+mn-ea"/>
                <a:cs typeface="+mn-cs"/>
              </a:defRPr>
            </a:lvl3pPr>
            <a:lvl4pPr marL="1193770" indent="-237061" algn="l" defTabSz="1219170" rtl="0" eaLnBrk="1" latinLnBrk="0" hangingPunct="1">
              <a:spcBef>
                <a:spcPct val="20000"/>
              </a:spcBef>
              <a:buFontTx/>
              <a:buBlip>
                <a:blip r:embed="rId3"/>
              </a:buBlip>
              <a:defRPr sz="1867" kern="1200">
                <a:solidFill>
                  <a:schemeClr val="tx2"/>
                </a:solidFill>
                <a:latin typeface="Neo Sans W01" pitchFamily="34" charset="0"/>
                <a:ea typeface="+mn-ea"/>
                <a:cs typeface="+mn-cs"/>
              </a:defRPr>
            </a:lvl4pPr>
            <a:lvl5pPr marL="1439297" indent="-245527" algn="l" defTabSz="1219170" rtl="0" eaLnBrk="1" latinLnBrk="0" hangingPunct="1">
              <a:spcBef>
                <a:spcPct val="20000"/>
              </a:spcBef>
              <a:buFontTx/>
              <a:buBlip>
                <a:blip r:embed="rId3"/>
              </a:buBlip>
              <a:defRPr sz="1867" kern="1200">
                <a:solidFill>
                  <a:schemeClr val="tx2"/>
                </a:solidFill>
                <a:latin typeface="Neo Sans W01"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de-DE" dirty="0"/>
              <a:t>Welche dieser vier privaten Variablen muss im </a:t>
            </a:r>
            <a:r>
              <a:rPr lang="de-DE" dirty="0" err="1"/>
              <a:t>Destruktor</a:t>
            </a:r>
            <a:r>
              <a:rPr lang="de-DE" dirty="0"/>
              <a:t> aufgeräumt werden?</a:t>
            </a:r>
            <a:endParaRPr lang="de-DE" i="1" dirty="0"/>
          </a:p>
          <a:p>
            <a:endParaRPr lang="de-DE" dirty="0"/>
          </a:p>
          <a:p>
            <a:pPr lvl="1"/>
            <a:endParaRPr lang="de-DE" dirty="0"/>
          </a:p>
          <a:p>
            <a:pPr marL="0" indent="0">
              <a:buNone/>
            </a:pPr>
            <a:endParaRPr lang="de-DE" dirty="0"/>
          </a:p>
          <a:p>
            <a:r>
              <a:rPr lang="de-DE" dirty="0"/>
              <a:t>Unklar, ggf. keine, ggf. die unteren 3</a:t>
            </a:r>
          </a:p>
        </p:txBody>
      </p:sp>
      <p:pic>
        <p:nvPicPr>
          <p:cNvPr id="7" name="Grafik 6"/>
          <p:cNvPicPr>
            <a:picLocks noChangeAspect="1"/>
          </p:cNvPicPr>
          <p:nvPr/>
        </p:nvPicPr>
        <p:blipFill rotWithShape="1">
          <a:blip r:embed="rId4"/>
          <a:srcRect t="9782" b="5610"/>
          <a:stretch/>
        </p:blipFill>
        <p:spPr>
          <a:xfrm>
            <a:off x="2038213" y="2524809"/>
            <a:ext cx="3812819" cy="1313214"/>
          </a:xfrm>
          <a:prstGeom prst="rect">
            <a:avLst/>
          </a:prstGeom>
        </p:spPr>
      </p:pic>
    </p:spTree>
    <p:extLst>
      <p:ext uri="{BB962C8B-B14F-4D97-AF65-F5344CB8AC3E}">
        <p14:creationId xmlns:p14="http://schemas.microsoft.com/office/powerpoint/2010/main" val="197424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Letztes Mal</a:t>
            </a:r>
          </a:p>
        </p:txBody>
      </p:sp>
      <p:sp>
        <p:nvSpPr>
          <p:cNvPr id="5" name="Textplatzhalter 4"/>
          <p:cNvSpPr>
            <a:spLocks noGrp="1"/>
          </p:cNvSpPr>
          <p:nvPr>
            <p:ph type="body" idx="1"/>
          </p:nvPr>
        </p:nvSpPr>
        <p:spPr/>
        <p:txBody>
          <a:bodyPr/>
          <a:lstStyle/>
          <a:p>
            <a:r>
              <a:rPr lang="de-DE" dirty="0"/>
              <a:t>Gibt es Fragen?</a:t>
            </a:r>
          </a:p>
        </p:txBody>
      </p:sp>
      <p:sp>
        <p:nvSpPr>
          <p:cNvPr id="2" name="Datumsplatzhalter 1"/>
          <p:cNvSpPr>
            <a:spLocks noGrp="1"/>
          </p:cNvSpPr>
          <p:nvPr>
            <p:ph type="dt" sz="half" idx="10"/>
          </p:nvPr>
        </p:nvSpPr>
        <p:spPr/>
        <p:txBody>
          <a:bodyPr/>
          <a:lstStyle/>
          <a:p>
            <a:fld id="{447D6165-BACA-4B3E-9BC8-CFE9ACA68053}" type="datetime1">
              <a:rPr lang="de-DE" smtClean="0"/>
              <a:t>09.06.2021</a:t>
            </a:fld>
            <a:endParaRPr lang="de-DE"/>
          </a:p>
        </p:txBody>
      </p:sp>
      <p:sp>
        <p:nvSpPr>
          <p:cNvPr id="3" name="Fußzeilenplatzhalter 2"/>
          <p:cNvSpPr>
            <a:spLocks noGrp="1"/>
          </p:cNvSpPr>
          <p:nvPr>
            <p:ph type="ftr" sz="quarter" idx="11"/>
          </p:nvPr>
        </p:nvSpPr>
        <p:spPr/>
        <p:txBody>
          <a:bodyPr/>
          <a:lstStyle/>
          <a:p>
            <a:r>
              <a:rPr lang="de-DE"/>
              <a:t>Objektorienierte Programmierung in C++</a:t>
            </a:r>
          </a:p>
        </p:txBody>
      </p:sp>
    </p:spTree>
    <p:extLst>
      <p:ext uri="{BB962C8B-B14F-4D97-AF65-F5344CB8AC3E}">
        <p14:creationId xmlns:p14="http://schemas.microsoft.com/office/powerpoint/2010/main" val="750961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Destruktoren</a:t>
            </a:r>
            <a:r>
              <a:rPr lang="de-DE" dirty="0"/>
              <a:t> – alles klar?</a:t>
            </a:r>
          </a:p>
        </p:txBody>
      </p:sp>
      <p:sp>
        <p:nvSpPr>
          <p:cNvPr id="3" name="Inhaltsplatzhalter 2"/>
          <p:cNvSpPr>
            <a:spLocks noGrp="1"/>
          </p:cNvSpPr>
          <p:nvPr>
            <p:ph idx="1"/>
          </p:nvPr>
        </p:nvSpPr>
        <p:spPr/>
        <p:txBody>
          <a:bodyPr/>
          <a:lstStyle/>
          <a:p>
            <a:pPr lvl="1"/>
            <a:endParaRPr lang="de-DE" dirty="0"/>
          </a:p>
          <a:p>
            <a:endParaRPr lang="de-DE" dirty="0"/>
          </a:p>
          <a:p>
            <a:pPr lvl="1"/>
            <a:endParaRPr lang="de-DE" dirty="0"/>
          </a:p>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09.06.2021</a:t>
            </a:fld>
            <a:endParaRPr lang="de-DE"/>
          </a:p>
        </p:txBody>
      </p:sp>
      <p:sp>
        <p:nvSpPr>
          <p:cNvPr id="5" name="Fußzeilenplatzhalter 4"/>
          <p:cNvSpPr>
            <a:spLocks noGrp="1"/>
          </p:cNvSpPr>
          <p:nvPr>
            <p:ph type="ftr" sz="quarter" idx="11"/>
          </p:nvPr>
        </p:nvSpPr>
        <p:spPr/>
        <p:txBody>
          <a:bodyPr/>
          <a:lstStyle/>
          <a:p>
            <a:r>
              <a:rPr lang="de-DE" dirty="0" err="1"/>
              <a:t>Objektorienierte</a:t>
            </a:r>
            <a:r>
              <a:rPr lang="de-DE" dirty="0"/>
              <a:t> Programmierung in C++</a:t>
            </a:r>
          </a:p>
        </p:txBody>
      </p:sp>
      <p:sp>
        <p:nvSpPr>
          <p:cNvPr id="6" name="Foliennummernplatzhalter 5"/>
          <p:cNvSpPr>
            <a:spLocks noGrp="1"/>
          </p:cNvSpPr>
          <p:nvPr>
            <p:ph type="sldNum" sz="quarter" idx="12"/>
          </p:nvPr>
        </p:nvSpPr>
        <p:spPr/>
        <p:txBody>
          <a:bodyPr/>
          <a:lstStyle/>
          <a:p>
            <a:fld id="{5661DF32-3507-4F32-9D9B-947DB51C7F59}" type="slidenum">
              <a:rPr lang="de-DE" smtClean="0"/>
              <a:t>30</a:t>
            </a:fld>
            <a:endParaRPr lang="de-DE"/>
          </a:p>
        </p:txBody>
      </p:sp>
      <p:sp>
        <p:nvSpPr>
          <p:cNvPr id="8" name="Inhaltsplatzhalter 2"/>
          <p:cNvSpPr txBox="1">
            <a:spLocks/>
          </p:cNvSpPr>
          <p:nvPr/>
        </p:nvSpPr>
        <p:spPr>
          <a:xfrm>
            <a:off x="1638268" y="1600200"/>
            <a:ext cx="8904816" cy="4525433"/>
          </a:xfrm>
          <a:prstGeom prst="rect">
            <a:avLst/>
          </a:prstGeom>
        </p:spPr>
        <p:txBody>
          <a:bodyPr vert="horz" lIns="0" tIns="0" rIns="0" bIns="0" rtlCol="0">
            <a:noAutofit/>
          </a:bodyPr>
          <a:lstStyle>
            <a:lvl1pPr marL="364058" indent="-364058" algn="l" defTabSz="1219170" rtl="0" eaLnBrk="1" latinLnBrk="0" hangingPunct="1">
              <a:spcBef>
                <a:spcPct val="20000"/>
              </a:spcBef>
              <a:buFontTx/>
              <a:buBlip>
                <a:blip r:embed="rId3"/>
              </a:buBlip>
              <a:defRPr sz="2667" kern="1200">
                <a:solidFill>
                  <a:schemeClr val="tx2"/>
                </a:solidFill>
                <a:latin typeface="Neo Sans W01" pitchFamily="34" charset="0"/>
                <a:ea typeface="+mn-ea"/>
                <a:cs typeface="+mn-cs"/>
              </a:defRPr>
            </a:lvl1pPr>
            <a:lvl2pPr marL="601118" indent="-237061" algn="l" defTabSz="1219170" rtl="0" eaLnBrk="1" latinLnBrk="0" hangingPunct="1">
              <a:spcBef>
                <a:spcPct val="20000"/>
              </a:spcBef>
              <a:buFontTx/>
              <a:buBlip>
                <a:blip r:embed="rId3"/>
              </a:buBlip>
              <a:defRPr sz="2400" kern="1200">
                <a:solidFill>
                  <a:schemeClr val="tx2"/>
                </a:solidFill>
                <a:latin typeface="Neo Sans W01" pitchFamily="34" charset="0"/>
                <a:ea typeface="+mn-ea"/>
                <a:cs typeface="+mn-cs"/>
              </a:defRPr>
            </a:lvl2pPr>
            <a:lvl3pPr marL="956709" indent="-237061" algn="l" defTabSz="1219170" rtl="0" eaLnBrk="1" latinLnBrk="0" hangingPunct="1">
              <a:spcBef>
                <a:spcPct val="20000"/>
              </a:spcBef>
              <a:buFontTx/>
              <a:buBlip>
                <a:blip r:embed="rId3"/>
              </a:buBlip>
              <a:defRPr sz="2133" kern="1200">
                <a:solidFill>
                  <a:schemeClr val="tx2"/>
                </a:solidFill>
                <a:latin typeface="Neo Sans W01" pitchFamily="34" charset="0"/>
                <a:ea typeface="+mn-ea"/>
                <a:cs typeface="+mn-cs"/>
              </a:defRPr>
            </a:lvl3pPr>
            <a:lvl4pPr marL="1193770" indent="-237061" algn="l" defTabSz="1219170" rtl="0" eaLnBrk="1" latinLnBrk="0" hangingPunct="1">
              <a:spcBef>
                <a:spcPct val="20000"/>
              </a:spcBef>
              <a:buFontTx/>
              <a:buBlip>
                <a:blip r:embed="rId3"/>
              </a:buBlip>
              <a:defRPr sz="1867" kern="1200">
                <a:solidFill>
                  <a:schemeClr val="tx2"/>
                </a:solidFill>
                <a:latin typeface="Neo Sans W01" pitchFamily="34" charset="0"/>
                <a:ea typeface="+mn-ea"/>
                <a:cs typeface="+mn-cs"/>
              </a:defRPr>
            </a:lvl4pPr>
            <a:lvl5pPr marL="1439297" indent="-245527" algn="l" defTabSz="1219170" rtl="0" eaLnBrk="1" latinLnBrk="0" hangingPunct="1">
              <a:spcBef>
                <a:spcPct val="20000"/>
              </a:spcBef>
              <a:buFontTx/>
              <a:buBlip>
                <a:blip r:embed="rId3"/>
              </a:buBlip>
              <a:defRPr sz="1867" kern="1200">
                <a:solidFill>
                  <a:schemeClr val="tx2"/>
                </a:solidFill>
                <a:latin typeface="Neo Sans W01"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de-DE" dirty="0"/>
              <a:t>Welche dieser vier privaten Variablen muss im </a:t>
            </a:r>
            <a:r>
              <a:rPr lang="de-DE" dirty="0" err="1"/>
              <a:t>Destruktor</a:t>
            </a:r>
            <a:r>
              <a:rPr lang="de-DE" dirty="0"/>
              <a:t> aufgeräumt werden (vorausgesetzt die Pointer werden nicht verändert)?</a:t>
            </a:r>
            <a:endParaRPr lang="de-DE" i="1" dirty="0"/>
          </a:p>
          <a:p>
            <a:endParaRPr lang="de-DE" dirty="0"/>
          </a:p>
          <a:p>
            <a:pPr lvl="1"/>
            <a:endParaRPr lang="de-DE" dirty="0"/>
          </a:p>
          <a:p>
            <a:endParaRPr lang="de-DE" dirty="0"/>
          </a:p>
          <a:p>
            <a:endParaRPr lang="de-DE" dirty="0"/>
          </a:p>
          <a:p>
            <a:r>
              <a:rPr lang="de-DE" dirty="0" err="1"/>
              <a:t>m_pointer</a:t>
            </a:r>
            <a:r>
              <a:rPr lang="de-DE" dirty="0"/>
              <a:t>(alternativ </a:t>
            </a:r>
            <a:r>
              <a:rPr lang="de-DE" dirty="0" err="1"/>
              <a:t>m_thirdPointer</a:t>
            </a:r>
            <a:r>
              <a:rPr lang="de-DE" dirty="0"/>
              <a:t>) und </a:t>
            </a:r>
            <a:r>
              <a:rPr lang="de-DE" dirty="0" err="1"/>
              <a:t>m_secondPointer</a:t>
            </a:r>
            <a:r>
              <a:rPr lang="de-DE" dirty="0"/>
              <a:t> </a:t>
            </a:r>
          </a:p>
          <a:p>
            <a:r>
              <a:rPr lang="de-DE" dirty="0"/>
              <a:t>!Auf klare Zusammenhänge achten!</a:t>
            </a:r>
          </a:p>
        </p:txBody>
      </p:sp>
      <p:pic>
        <p:nvPicPr>
          <p:cNvPr id="10" name="Grafik 9"/>
          <p:cNvPicPr>
            <a:picLocks noChangeAspect="1"/>
          </p:cNvPicPr>
          <p:nvPr/>
        </p:nvPicPr>
        <p:blipFill>
          <a:blip r:embed="rId4"/>
          <a:stretch>
            <a:fillRect/>
          </a:stretch>
        </p:blipFill>
        <p:spPr>
          <a:xfrm>
            <a:off x="1884690" y="2996082"/>
            <a:ext cx="8669042" cy="1531484"/>
          </a:xfrm>
          <a:prstGeom prst="rect">
            <a:avLst/>
          </a:prstGeom>
        </p:spPr>
      </p:pic>
    </p:spTree>
    <p:extLst>
      <p:ext uri="{BB962C8B-B14F-4D97-AF65-F5344CB8AC3E}">
        <p14:creationId xmlns:p14="http://schemas.microsoft.com/office/powerpoint/2010/main" val="168815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3"/>
          <a:stretch>
            <a:fillRect/>
          </a:stretch>
        </p:blipFill>
        <p:spPr>
          <a:xfrm>
            <a:off x="2719919" y="1458930"/>
            <a:ext cx="9091440" cy="4807973"/>
          </a:xfrm>
          <a:prstGeom prst="rect">
            <a:avLst/>
          </a:prstGeom>
        </p:spPr>
      </p:pic>
      <p:sp>
        <p:nvSpPr>
          <p:cNvPr id="2" name="Titel 1"/>
          <p:cNvSpPr>
            <a:spLocks noGrp="1"/>
          </p:cNvSpPr>
          <p:nvPr>
            <p:ph type="title"/>
          </p:nvPr>
        </p:nvSpPr>
        <p:spPr/>
        <p:txBody>
          <a:bodyPr/>
          <a:lstStyle/>
          <a:p>
            <a:r>
              <a:rPr lang="de-DE" dirty="0" err="1"/>
              <a:t>Destruktoren</a:t>
            </a:r>
            <a:r>
              <a:rPr lang="de-DE" dirty="0"/>
              <a:t> – alles klar?</a:t>
            </a:r>
          </a:p>
        </p:txBody>
      </p:sp>
      <p:sp>
        <p:nvSpPr>
          <p:cNvPr id="3" name="Inhaltsplatzhalter 2"/>
          <p:cNvSpPr>
            <a:spLocks noGrp="1"/>
          </p:cNvSpPr>
          <p:nvPr>
            <p:ph idx="1"/>
          </p:nvPr>
        </p:nvSpPr>
        <p:spPr/>
        <p:txBody>
          <a:bodyPr/>
          <a:lstStyle/>
          <a:p>
            <a:pPr lvl="1"/>
            <a:endParaRPr lang="de-DE" dirty="0"/>
          </a:p>
          <a:p>
            <a:endParaRPr lang="de-DE" dirty="0"/>
          </a:p>
          <a:p>
            <a:pPr lvl="1"/>
            <a:endParaRPr lang="de-DE" dirty="0"/>
          </a:p>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09.06.2021</a:t>
            </a:fld>
            <a:endParaRPr lang="de-DE"/>
          </a:p>
        </p:txBody>
      </p:sp>
      <p:sp>
        <p:nvSpPr>
          <p:cNvPr id="5" name="Fußzeilenplatzhalter 4"/>
          <p:cNvSpPr>
            <a:spLocks noGrp="1"/>
          </p:cNvSpPr>
          <p:nvPr>
            <p:ph type="ftr" sz="quarter" idx="11"/>
          </p:nvPr>
        </p:nvSpPr>
        <p:spPr/>
        <p:txBody>
          <a:bodyPr/>
          <a:lstStyle/>
          <a:p>
            <a:r>
              <a:rPr lang="de-DE" dirty="0" err="1"/>
              <a:t>Objektorienierte</a:t>
            </a:r>
            <a:r>
              <a:rPr lang="de-DE" dirty="0"/>
              <a:t> Programmierung in C++</a:t>
            </a:r>
          </a:p>
        </p:txBody>
      </p:sp>
      <p:sp>
        <p:nvSpPr>
          <p:cNvPr id="6" name="Foliennummernplatzhalter 5"/>
          <p:cNvSpPr>
            <a:spLocks noGrp="1"/>
          </p:cNvSpPr>
          <p:nvPr>
            <p:ph type="sldNum" sz="quarter" idx="12"/>
          </p:nvPr>
        </p:nvSpPr>
        <p:spPr/>
        <p:txBody>
          <a:bodyPr/>
          <a:lstStyle/>
          <a:p>
            <a:fld id="{5661DF32-3507-4F32-9D9B-947DB51C7F59}" type="slidenum">
              <a:rPr lang="de-DE" smtClean="0"/>
              <a:t>31</a:t>
            </a:fld>
            <a:endParaRPr lang="de-DE"/>
          </a:p>
        </p:txBody>
      </p:sp>
      <p:sp>
        <p:nvSpPr>
          <p:cNvPr id="8" name="Inhaltsplatzhalter 2"/>
          <p:cNvSpPr txBox="1">
            <a:spLocks/>
          </p:cNvSpPr>
          <p:nvPr/>
        </p:nvSpPr>
        <p:spPr>
          <a:xfrm>
            <a:off x="2719919" y="1752601"/>
            <a:ext cx="8904816" cy="4525433"/>
          </a:xfrm>
          <a:prstGeom prst="rect">
            <a:avLst/>
          </a:prstGeom>
        </p:spPr>
        <p:txBody>
          <a:bodyPr vert="horz" lIns="0" tIns="0" rIns="0" bIns="0" rtlCol="0">
            <a:noAutofit/>
          </a:bodyPr>
          <a:lstStyle>
            <a:lvl1pPr marL="364058" indent="-364058" algn="l" defTabSz="1219170" rtl="0" eaLnBrk="1" latinLnBrk="0" hangingPunct="1">
              <a:spcBef>
                <a:spcPct val="20000"/>
              </a:spcBef>
              <a:buFontTx/>
              <a:buBlip>
                <a:blip r:embed="rId4"/>
              </a:buBlip>
              <a:defRPr sz="2667" kern="1200">
                <a:solidFill>
                  <a:schemeClr val="tx2"/>
                </a:solidFill>
                <a:latin typeface="Neo Sans W01" pitchFamily="34" charset="0"/>
                <a:ea typeface="+mn-ea"/>
                <a:cs typeface="+mn-cs"/>
              </a:defRPr>
            </a:lvl1pPr>
            <a:lvl2pPr marL="601118" indent="-237061" algn="l" defTabSz="1219170" rtl="0" eaLnBrk="1" latinLnBrk="0" hangingPunct="1">
              <a:spcBef>
                <a:spcPct val="20000"/>
              </a:spcBef>
              <a:buFontTx/>
              <a:buBlip>
                <a:blip r:embed="rId4"/>
              </a:buBlip>
              <a:defRPr sz="2400" kern="1200">
                <a:solidFill>
                  <a:schemeClr val="tx2"/>
                </a:solidFill>
                <a:latin typeface="Neo Sans W01" pitchFamily="34" charset="0"/>
                <a:ea typeface="+mn-ea"/>
                <a:cs typeface="+mn-cs"/>
              </a:defRPr>
            </a:lvl2pPr>
            <a:lvl3pPr marL="956709" indent="-237061" algn="l" defTabSz="1219170" rtl="0" eaLnBrk="1" latinLnBrk="0" hangingPunct="1">
              <a:spcBef>
                <a:spcPct val="20000"/>
              </a:spcBef>
              <a:buFontTx/>
              <a:buBlip>
                <a:blip r:embed="rId4"/>
              </a:buBlip>
              <a:defRPr sz="2133" kern="1200">
                <a:solidFill>
                  <a:schemeClr val="tx2"/>
                </a:solidFill>
                <a:latin typeface="Neo Sans W01" pitchFamily="34" charset="0"/>
                <a:ea typeface="+mn-ea"/>
                <a:cs typeface="+mn-cs"/>
              </a:defRPr>
            </a:lvl3pPr>
            <a:lvl4pPr marL="1193770" indent="-237061" algn="l" defTabSz="1219170" rtl="0" eaLnBrk="1" latinLnBrk="0" hangingPunct="1">
              <a:spcBef>
                <a:spcPct val="20000"/>
              </a:spcBef>
              <a:buFontTx/>
              <a:buBlip>
                <a:blip r:embed="rId4"/>
              </a:buBlip>
              <a:defRPr sz="1867" kern="1200">
                <a:solidFill>
                  <a:schemeClr val="tx2"/>
                </a:solidFill>
                <a:latin typeface="Neo Sans W01" pitchFamily="34" charset="0"/>
                <a:ea typeface="+mn-ea"/>
                <a:cs typeface="+mn-cs"/>
              </a:defRPr>
            </a:lvl4pPr>
            <a:lvl5pPr marL="1439297" indent="-245527" algn="l" defTabSz="1219170" rtl="0" eaLnBrk="1" latinLnBrk="0" hangingPunct="1">
              <a:spcBef>
                <a:spcPct val="20000"/>
              </a:spcBef>
              <a:buFontTx/>
              <a:buBlip>
                <a:blip r:embed="rId4"/>
              </a:buBlip>
              <a:defRPr sz="1867" kern="1200">
                <a:solidFill>
                  <a:schemeClr val="tx2"/>
                </a:solidFill>
                <a:latin typeface="Neo Sans W01"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DE" dirty="0"/>
          </a:p>
          <a:p>
            <a:endParaRPr lang="de-DE" dirty="0"/>
          </a:p>
          <a:p>
            <a:r>
              <a:rPr lang="de-DE" dirty="0">
                <a:solidFill>
                  <a:schemeClr val="bg1"/>
                </a:solidFill>
              </a:rPr>
              <a:t>Was passiert hier?</a:t>
            </a:r>
            <a:endParaRPr lang="de-DE" i="1" dirty="0">
              <a:solidFill>
                <a:schemeClr val="bg1"/>
              </a:solidFill>
            </a:endParaRPr>
          </a:p>
          <a:p>
            <a:endParaRPr lang="de-DE" dirty="0"/>
          </a:p>
          <a:p>
            <a:pPr lvl="1"/>
            <a:endParaRPr lang="de-DE" dirty="0"/>
          </a:p>
          <a:p>
            <a:endParaRPr lang="de-DE" dirty="0"/>
          </a:p>
          <a:p>
            <a:endParaRPr lang="de-DE" dirty="0"/>
          </a:p>
        </p:txBody>
      </p:sp>
      <p:sp>
        <p:nvSpPr>
          <p:cNvPr id="11" name="Textfeld 10"/>
          <p:cNvSpPr txBox="1"/>
          <p:nvPr/>
        </p:nvSpPr>
        <p:spPr>
          <a:xfrm>
            <a:off x="155598" y="3423424"/>
            <a:ext cx="7391832" cy="461665"/>
          </a:xfrm>
          <a:prstGeom prst="rect">
            <a:avLst/>
          </a:prstGeom>
          <a:noFill/>
        </p:spPr>
        <p:txBody>
          <a:bodyPr wrap="none" rtlCol="0">
            <a:spAutoFit/>
          </a:bodyPr>
          <a:lstStyle/>
          <a:p>
            <a:r>
              <a:rPr lang="de-DE" sz="2400" b="1" dirty="0">
                <a:solidFill>
                  <a:schemeClr val="tx2"/>
                </a:solidFill>
              </a:rPr>
              <a:t>Die Pointer 1,2 &amp; 3 </a:t>
            </a:r>
            <a:r>
              <a:rPr lang="de-DE" sz="2400" b="1" dirty="0">
                <a:solidFill>
                  <a:schemeClr val="bg1"/>
                </a:solidFill>
              </a:rPr>
              <a:t>zeigen auf undefinierten Speicher</a:t>
            </a:r>
          </a:p>
        </p:txBody>
      </p:sp>
      <p:cxnSp>
        <p:nvCxnSpPr>
          <p:cNvPr id="12" name="Gerade Verbindung mit Pfeil 11"/>
          <p:cNvCxnSpPr>
            <a:cxnSpLocks/>
          </p:cNvCxnSpPr>
          <p:nvPr/>
        </p:nvCxnSpPr>
        <p:spPr>
          <a:xfrm flipV="1">
            <a:off x="7141216" y="3376414"/>
            <a:ext cx="652955" cy="2394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nvCxnSpPr>
        <p:spPr>
          <a:xfrm flipH="1">
            <a:off x="7891904" y="4947511"/>
            <a:ext cx="1" cy="2972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feld 13"/>
          <p:cNvSpPr txBox="1"/>
          <p:nvPr/>
        </p:nvSpPr>
        <p:spPr>
          <a:xfrm>
            <a:off x="1429554" y="3836319"/>
            <a:ext cx="5472267" cy="461665"/>
          </a:xfrm>
          <a:prstGeom prst="rect">
            <a:avLst/>
          </a:prstGeom>
          <a:noFill/>
        </p:spPr>
        <p:txBody>
          <a:bodyPr wrap="none" rtlCol="0">
            <a:spAutoFit/>
          </a:bodyPr>
          <a:lstStyle/>
          <a:p>
            <a:r>
              <a:rPr lang="de-DE" sz="2400" b="1" dirty="0">
                <a:solidFill>
                  <a:schemeClr val="tx2"/>
                </a:solidFill>
              </a:rPr>
              <a:t>Pointer 3 </a:t>
            </a:r>
            <a:r>
              <a:rPr lang="de-DE" sz="2400" b="1" dirty="0">
                <a:solidFill>
                  <a:schemeClr val="bg1"/>
                </a:solidFill>
              </a:rPr>
              <a:t>zeigt auf einen Wert im Stack</a:t>
            </a:r>
          </a:p>
        </p:txBody>
      </p:sp>
      <p:sp>
        <p:nvSpPr>
          <p:cNvPr id="17" name="Textfeld 16"/>
          <p:cNvSpPr txBox="1"/>
          <p:nvPr/>
        </p:nvSpPr>
        <p:spPr>
          <a:xfrm>
            <a:off x="998216" y="4697425"/>
            <a:ext cx="8911414" cy="461665"/>
          </a:xfrm>
          <a:prstGeom prst="rect">
            <a:avLst/>
          </a:prstGeom>
          <a:noFill/>
        </p:spPr>
        <p:txBody>
          <a:bodyPr wrap="none" rtlCol="0">
            <a:spAutoFit/>
          </a:bodyPr>
          <a:lstStyle/>
          <a:p>
            <a:r>
              <a:rPr lang="de-DE" sz="2400" b="1" dirty="0" err="1">
                <a:solidFill>
                  <a:schemeClr val="tx2"/>
                </a:solidFill>
              </a:rPr>
              <a:t>Deletion</a:t>
            </a:r>
            <a:r>
              <a:rPr lang="de-DE" sz="2400" b="1" dirty="0">
                <a:solidFill>
                  <a:schemeClr val="tx2"/>
                </a:solidFill>
              </a:rPr>
              <a:t> von </a:t>
            </a:r>
            <a:r>
              <a:rPr lang="de-DE" sz="2400" b="1" dirty="0" err="1">
                <a:solidFill>
                  <a:schemeClr val="bg1"/>
                </a:solidFill>
              </a:rPr>
              <a:t>Dangling</a:t>
            </a:r>
            <a:r>
              <a:rPr lang="de-DE" sz="2400" b="1" dirty="0">
                <a:solidFill>
                  <a:schemeClr val="bg1"/>
                </a:solidFill>
              </a:rPr>
              <a:t> Pointers – Crash/undefiniertes Verhalten</a:t>
            </a:r>
          </a:p>
        </p:txBody>
      </p:sp>
      <p:cxnSp>
        <p:nvCxnSpPr>
          <p:cNvPr id="19" name="Gerade Verbindung mit Pfeil 18"/>
          <p:cNvCxnSpPr/>
          <p:nvPr/>
        </p:nvCxnSpPr>
        <p:spPr>
          <a:xfrm>
            <a:off x="7794171" y="5053904"/>
            <a:ext cx="0" cy="44051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Textfeld 24"/>
          <p:cNvSpPr txBox="1"/>
          <p:nvPr/>
        </p:nvSpPr>
        <p:spPr>
          <a:xfrm>
            <a:off x="249359" y="5690590"/>
            <a:ext cx="7016280" cy="461665"/>
          </a:xfrm>
          <a:prstGeom prst="rect">
            <a:avLst/>
          </a:prstGeom>
          <a:noFill/>
        </p:spPr>
        <p:txBody>
          <a:bodyPr wrap="none" rtlCol="0">
            <a:spAutoFit/>
          </a:bodyPr>
          <a:lstStyle/>
          <a:p>
            <a:r>
              <a:rPr lang="de-DE" sz="2400" b="1" dirty="0">
                <a:solidFill>
                  <a:schemeClr val="tx2"/>
                </a:solidFill>
              </a:rPr>
              <a:t>Löschen eines Poi</a:t>
            </a:r>
            <a:r>
              <a:rPr lang="de-DE" sz="2400" b="1" dirty="0">
                <a:solidFill>
                  <a:schemeClr val="bg1"/>
                </a:solidFill>
              </a:rPr>
              <a:t>nters auf dem Stack - undefiniert</a:t>
            </a:r>
          </a:p>
        </p:txBody>
      </p:sp>
      <p:cxnSp>
        <p:nvCxnSpPr>
          <p:cNvPr id="26" name="Gerade Verbindung mit Pfeil 25"/>
          <p:cNvCxnSpPr>
            <a:cxnSpLocks/>
            <a:stCxn id="25" idx="3"/>
          </p:cNvCxnSpPr>
          <p:nvPr/>
        </p:nvCxnSpPr>
        <p:spPr>
          <a:xfrm flipV="1">
            <a:off x="7265639" y="5877653"/>
            <a:ext cx="861119" cy="437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Gerade Verbindung mit Pfeil 27"/>
          <p:cNvCxnSpPr/>
          <p:nvPr/>
        </p:nvCxnSpPr>
        <p:spPr>
          <a:xfrm flipV="1">
            <a:off x="7109717" y="3744197"/>
            <a:ext cx="1293887" cy="3140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Textfeld 29"/>
          <p:cNvSpPr txBox="1"/>
          <p:nvPr/>
        </p:nvSpPr>
        <p:spPr>
          <a:xfrm>
            <a:off x="4135385" y="2959949"/>
            <a:ext cx="2323229" cy="461665"/>
          </a:xfrm>
          <a:prstGeom prst="rect">
            <a:avLst/>
          </a:prstGeom>
          <a:noFill/>
        </p:spPr>
        <p:txBody>
          <a:bodyPr wrap="square" rtlCol="0">
            <a:spAutoFit/>
          </a:bodyPr>
          <a:lstStyle/>
          <a:p>
            <a:r>
              <a:rPr lang="de-DE" sz="2400" b="1" dirty="0">
                <a:solidFill>
                  <a:schemeClr val="bg1"/>
                </a:solidFill>
              </a:rPr>
              <a:t>Memory </a:t>
            </a:r>
            <a:r>
              <a:rPr lang="de-DE" sz="2400" b="1" dirty="0" err="1">
                <a:solidFill>
                  <a:schemeClr val="bg1"/>
                </a:solidFill>
              </a:rPr>
              <a:t>Leak</a:t>
            </a:r>
            <a:endParaRPr lang="de-DE" sz="2400" b="1" dirty="0">
              <a:solidFill>
                <a:schemeClr val="bg1"/>
              </a:solidFill>
            </a:endParaRPr>
          </a:p>
        </p:txBody>
      </p:sp>
      <p:cxnSp>
        <p:nvCxnSpPr>
          <p:cNvPr id="31" name="Gerade Verbindung mit Pfeil 30"/>
          <p:cNvCxnSpPr/>
          <p:nvPr/>
        </p:nvCxnSpPr>
        <p:spPr>
          <a:xfrm flipV="1">
            <a:off x="6317025" y="3123107"/>
            <a:ext cx="1477146" cy="688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603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p:bldP spid="14" grpId="0"/>
      <p:bldP spid="17" grpId="0"/>
      <p:bldP spid="25" grpId="0"/>
      <p:bldP spid="3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Destruktoren</a:t>
            </a:r>
            <a:r>
              <a:rPr lang="de-DE" dirty="0"/>
              <a:t> – alles klar?</a:t>
            </a:r>
          </a:p>
        </p:txBody>
      </p:sp>
      <p:sp>
        <p:nvSpPr>
          <p:cNvPr id="3" name="Inhaltsplatzhalter 2"/>
          <p:cNvSpPr>
            <a:spLocks noGrp="1"/>
          </p:cNvSpPr>
          <p:nvPr>
            <p:ph idx="1"/>
          </p:nvPr>
        </p:nvSpPr>
        <p:spPr/>
        <p:txBody>
          <a:bodyPr/>
          <a:lstStyle/>
          <a:p>
            <a:pPr lvl="1"/>
            <a:endParaRPr lang="de-DE" dirty="0"/>
          </a:p>
          <a:p>
            <a:endParaRPr lang="de-DE" dirty="0"/>
          </a:p>
          <a:p>
            <a:pPr lvl="1"/>
            <a:endParaRPr lang="de-DE" dirty="0"/>
          </a:p>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09.06.2021</a:t>
            </a:fld>
            <a:endParaRPr lang="de-DE"/>
          </a:p>
        </p:txBody>
      </p:sp>
      <p:sp>
        <p:nvSpPr>
          <p:cNvPr id="5" name="Fußzeilenplatzhalter 4"/>
          <p:cNvSpPr>
            <a:spLocks noGrp="1"/>
          </p:cNvSpPr>
          <p:nvPr>
            <p:ph type="ftr" sz="quarter" idx="11"/>
          </p:nvPr>
        </p:nvSpPr>
        <p:spPr/>
        <p:txBody>
          <a:bodyPr/>
          <a:lstStyle/>
          <a:p>
            <a:r>
              <a:rPr lang="de-DE" dirty="0" err="1"/>
              <a:t>Objektorienierte</a:t>
            </a:r>
            <a:r>
              <a:rPr lang="de-DE" dirty="0"/>
              <a:t> Programmierung in C++</a:t>
            </a:r>
          </a:p>
        </p:txBody>
      </p:sp>
      <p:sp>
        <p:nvSpPr>
          <p:cNvPr id="6" name="Foliennummernplatzhalter 5"/>
          <p:cNvSpPr>
            <a:spLocks noGrp="1"/>
          </p:cNvSpPr>
          <p:nvPr>
            <p:ph type="sldNum" sz="quarter" idx="12"/>
          </p:nvPr>
        </p:nvSpPr>
        <p:spPr/>
        <p:txBody>
          <a:bodyPr/>
          <a:lstStyle/>
          <a:p>
            <a:fld id="{5661DF32-3507-4F32-9D9B-947DB51C7F59}" type="slidenum">
              <a:rPr lang="de-DE" smtClean="0"/>
              <a:t>32</a:t>
            </a:fld>
            <a:endParaRPr lang="de-DE"/>
          </a:p>
        </p:txBody>
      </p:sp>
      <p:sp>
        <p:nvSpPr>
          <p:cNvPr id="8" name="Inhaltsplatzhalter 2"/>
          <p:cNvSpPr txBox="1">
            <a:spLocks/>
          </p:cNvSpPr>
          <p:nvPr/>
        </p:nvSpPr>
        <p:spPr>
          <a:xfrm>
            <a:off x="1638268" y="1540404"/>
            <a:ext cx="8904816" cy="4525433"/>
          </a:xfrm>
          <a:prstGeom prst="rect">
            <a:avLst/>
          </a:prstGeom>
        </p:spPr>
        <p:txBody>
          <a:bodyPr vert="horz" lIns="0" tIns="0" rIns="0" bIns="0" rtlCol="0">
            <a:noAutofit/>
          </a:bodyPr>
          <a:lstStyle>
            <a:lvl1pPr marL="364058" indent="-364058" algn="l" defTabSz="1219170" rtl="0" eaLnBrk="1" latinLnBrk="0" hangingPunct="1">
              <a:spcBef>
                <a:spcPct val="20000"/>
              </a:spcBef>
              <a:buFontTx/>
              <a:buBlip>
                <a:blip r:embed="rId3"/>
              </a:buBlip>
              <a:defRPr sz="2667" kern="1200">
                <a:solidFill>
                  <a:schemeClr val="tx2"/>
                </a:solidFill>
                <a:latin typeface="Neo Sans W01" pitchFamily="34" charset="0"/>
                <a:ea typeface="+mn-ea"/>
                <a:cs typeface="+mn-cs"/>
              </a:defRPr>
            </a:lvl1pPr>
            <a:lvl2pPr marL="601118" indent="-237061" algn="l" defTabSz="1219170" rtl="0" eaLnBrk="1" latinLnBrk="0" hangingPunct="1">
              <a:spcBef>
                <a:spcPct val="20000"/>
              </a:spcBef>
              <a:buFontTx/>
              <a:buBlip>
                <a:blip r:embed="rId3"/>
              </a:buBlip>
              <a:defRPr sz="2400" kern="1200">
                <a:solidFill>
                  <a:schemeClr val="tx2"/>
                </a:solidFill>
                <a:latin typeface="Neo Sans W01" pitchFamily="34" charset="0"/>
                <a:ea typeface="+mn-ea"/>
                <a:cs typeface="+mn-cs"/>
              </a:defRPr>
            </a:lvl2pPr>
            <a:lvl3pPr marL="956709" indent="-237061" algn="l" defTabSz="1219170" rtl="0" eaLnBrk="1" latinLnBrk="0" hangingPunct="1">
              <a:spcBef>
                <a:spcPct val="20000"/>
              </a:spcBef>
              <a:buFontTx/>
              <a:buBlip>
                <a:blip r:embed="rId3"/>
              </a:buBlip>
              <a:defRPr sz="2133" kern="1200">
                <a:solidFill>
                  <a:schemeClr val="tx2"/>
                </a:solidFill>
                <a:latin typeface="Neo Sans W01" pitchFamily="34" charset="0"/>
                <a:ea typeface="+mn-ea"/>
                <a:cs typeface="+mn-cs"/>
              </a:defRPr>
            </a:lvl3pPr>
            <a:lvl4pPr marL="1193770" indent="-237061" algn="l" defTabSz="1219170" rtl="0" eaLnBrk="1" latinLnBrk="0" hangingPunct="1">
              <a:spcBef>
                <a:spcPct val="20000"/>
              </a:spcBef>
              <a:buFontTx/>
              <a:buBlip>
                <a:blip r:embed="rId3"/>
              </a:buBlip>
              <a:defRPr sz="1867" kern="1200">
                <a:solidFill>
                  <a:schemeClr val="tx2"/>
                </a:solidFill>
                <a:latin typeface="Neo Sans W01" pitchFamily="34" charset="0"/>
                <a:ea typeface="+mn-ea"/>
                <a:cs typeface="+mn-cs"/>
              </a:defRPr>
            </a:lvl4pPr>
            <a:lvl5pPr marL="1439297" indent="-245527" algn="l" defTabSz="1219170" rtl="0" eaLnBrk="1" latinLnBrk="0" hangingPunct="1">
              <a:spcBef>
                <a:spcPct val="20000"/>
              </a:spcBef>
              <a:buFontTx/>
              <a:buBlip>
                <a:blip r:embed="rId3"/>
              </a:buBlip>
              <a:defRPr sz="1867" kern="1200">
                <a:solidFill>
                  <a:schemeClr val="tx2"/>
                </a:solidFill>
                <a:latin typeface="Neo Sans W01"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de-DE" dirty="0"/>
              <a:t>Haben wir ein Memory Leak?</a:t>
            </a:r>
            <a:endParaRPr lang="de-DE" i="1" dirty="0"/>
          </a:p>
          <a:p>
            <a:pPr lvl="1"/>
            <a:endParaRPr lang="de-DE" dirty="0"/>
          </a:p>
          <a:p>
            <a:pPr lvl="1"/>
            <a:endParaRPr lang="de-DE" dirty="0"/>
          </a:p>
          <a:p>
            <a:pPr marL="0" indent="0">
              <a:buNone/>
            </a:pPr>
            <a:endParaRPr lang="de-DE" dirty="0"/>
          </a:p>
          <a:p>
            <a:endParaRPr lang="de-DE" dirty="0"/>
          </a:p>
          <a:p>
            <a:endParaRPr lang="de-DE" dirty="0"/>
          </a:p>
          <a:p>
            <a:r>
              <a:rPr lang="de-DE" dirty="0"/>
              <a:t>Unklar</a:t>
            </a:r>
          </a:p>
          <a:p>
            <a:pPr lvl="1"/>
            <a:r>
              <a:rPr lang="de-DE" dirty="0"/>
              <a:t>Ist der Destruktor für Base virtual, ist alles gut</a:t>
            </a:r>
          </a:p>
          <a:p>
            <a:pPr lvl="1"/>
            <a:r>
              <a:rPr lang="de-DE" dirty="0"/>
              <a:t>anderenfalls haben wir </a:t>
            </a:r>
            <a:r>
              <a:rPr lang="de-DE" dirty="0" err="1"/>
              <a:t>undefined</a:t>
            </a:r>
            <a:r>
              <a:rPr lang="de-DE" dirty="0"/>
              <a:t> </a:t>
            </a:r>
            <a:r>
              <a:rPr lang="de-DE" dirty="0" err="1"/>
              <a:t>behaviour</a:t>
            </a:r>
            <a:r>
              <a:rPr lang="de-DE" dirty="0"/>
              <a:t>!</a:t>
            </a:r>
          </a:p>
          <a:p>
            <a:pPr lvl="1"/>
            <a:r>
              <a:rPr lang="de-DE" dirty="0" err="1"/>
              <a:t>delete</a:t>
            </a:r>
            <a:r>
              <a:rPr lang="de-DE" dirty="0"/>
              <a:t> ruft immer den </a:t>
            </a:r>
            <a:r>
              <a:rPr lang="de-DE" i="1" dirty="0"/>
              <a:t>statischen</a:t>
            </a:r>
            <a:r>
              <a:rPr lang="de-DE" dirty="0"/>
              <a:t> Typ auf</a:t>
            </a:r>
          </a:p>
        </p:txBody>
      </p:sp>
      <p:pic>
        <p:nvPicPr>
          <p:cNvPr id="9" name="Grafik 8">
            <a:extLst>
              <a:ext uri="{FF2B5EF4-FFF2-40B4-BE49-F238E27FC236}">
                <a16:creationId xmlns:a16="http://schemas.microsoft.com/office/drawing/2014/main" id="{509E7077-08FB-45DE-8585-E5FD28B87ADC}"/>
              </a:ext>
            </a:extLst>
          </p:cNvPr>
          <p:cNvPicPr>
            <a:picLocks noChangeAspect="1"/>
          </p:cNvPicPr>
          <p:nvPr/>
        </p:nvPicPr>
        <p:blipFill>
          <a:blip r:embed="rId4"/>
          <a:stretch>
            <a:fillRect/>
          </a:stretch>
        </p:blipFill>
        <p:spPr>
          <a:xfrm>
            <a:off x="2049648" y="1992967"/>
            <a:ext cx="4041028" cy="2283271"/>
          </a:xfrm>
          <a:prstGeom prst="rect">
            <a:avLst/>
          </a:prstGeom>
        </p:spPr>
      </p:pic>
    </p:spTree>
    <p:extLst>
      <p:ext uri="{BB962C8B-B14F-4D97-AF65-F5344CB8AC3E}">
        <p14:creationId xmlns:p14="http://schemas.microsoft.com/office/powerpoint/2010/main" val="396107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Fazit</a:t>
            </a:r>
          </a:p>
        </p:txBody>
      </p:sp>
      <p:sp>
        <p:nvSpPr>
          <p:cNvPr id="7" name="Datumsplatzhalter 3"/>
          <p:cNvSpPr>
            <a:spLocks noGrp="1"/>
          </p:cNvSpPr>
          <p:nvPr>
            <p:ph type="dt" sz="half" idx="10"/>
          </p:nvPr>
        </p:nvSpPr>
        <p:spPr/>
        <p:txBody>
          <a:bodyPr/>
          <a:lstStyle/>
          <a:p>
            <a:fld id="{B3C4EC86-8C11-4B68-B4AB-DDB7490D332F}" type="datetime1">
              <a:rPr lang="de-DE" smtClean="0"/>
              <a:t>09.06.2021</a:t>
            </a:fld>
            <a:endParaRPr lang="de-DE"/>
          </a:p>
        </p:txBody>
      </p:sp>
      <p:sp>
        <p:nvSpPr>
          <p:cNvPr id="9" name="Fußzeilenplatzhalter 4"/>
          <p:cNvSpPr>
            <a:spLocks noGrp="1"/>
          </p:cNvSpPr>
          <p:nvPr>
            <p:ph type="ftr" sz="quarter" idx="11"/>
          </p:nvPr>
        </p:nvSpPr>
        <p:spPr/>
        <p:txBody>
          <a:bodyPr/>
          <a:lstStyle/>
          <a:p>
            <a:r>
              <a:rPr lang="de-DE" dirty="0" err="1"/>
              <a:t>Objektorienierte</a:t>
            </a:r>
            <a:r>
              <a:rPr lang="de-DE" dirty="0"/>
              <a:t> Programmierung in C++</a:t>
            </a:r>
          </a:p>
        </p:txBody>
      </p:sp>
      <p:sp>
        <p:nvSpPr>
          <p:cNvPr id="10" name="Foliennummernplatzhalter 5"/>
          <p:cNvSpPr>
            <a:spLocks noGrp="1"/>
          </p:cNvSpPr>
          <p:nvPr>
            <p:ph type="sldNum" sz="quarter" idx="12"/>
          </p:nvPr>
        </p:nvSpPr>
        <p:spPr/>
        <p:txBody>
          <a:bodyPr/>
          <a:lstStyle/>
          <a:p>
            <a:r>
              <a:rPr lang="de-DE" dirty="0"/>
              <a:t>28</a:t>
            </a:r>
          </a:p>
        </p:txBody>
      </p:sp>
      <p:sp>
        <p:nvSpPr>
          <p:cNvPr id="8" name="Inhaltsplatzhalter 2"/>
          <p:cNvSpPr txBox="1">
            <a:spLocks/>
          </p:cNvSpPr>
          <p:nvPr/>
        </p:nvSpPr>
        <p:spPr>
          <a:xfrm>
            <a:off x="1638268" y="1722967"/>
            <a:ext cx="8904816" cy="4525433"/>
          </a:xfrm>
          <a:prstGeom prst="rect">
            <a:avLst/>
          </a:prstGeom>
        </p:spPr>
        <p:txBody>
          <a:bodyPr vert="horz" lIns="0" tIns="0" rIns="0" bIns="0" rtlCol="0">
            <a:noAutofit/>
          </a:bodyPr>
          <a:lstStyle>
            <a:lvl1pPr marL="364058" indent="-364058" algn="l" defTabSz="1219170" rtl="0" eaLnBrk="1" latinLnBrk="0" hangingPunct="1">
              <a:spcBef>
                <a:spcPct val="20000"/>
              </a:spcBef>
              <a:buFontTx/>
              <a:buBlip>
                <a:blip r:embed="rId3"/>
              </a:buBlip>
              <a:defRPr sz="2667" kern="1200">
                <a:solidFill>
                  <a:schemeClr val="tx2"/>
                </a:solidFill>
                <a:latin typeface="Neo Sans W01" pitchFamily="34" charset="0"/>
                <a:ea typeface="+mn-ea"/>
                <a:cs typeface="+mn-cs"/>
              </a:defRPr>
            </a:lvl1pPr>
            <a:lvl2pPr marL="601118" indent="-237061" algn="l" defTabSz="1219170" rtl="0" eaLnBrk="1" latinLnBrk="0" hangingPunct="1">
              <a:spcBef>
                <a:spcPct val="20000"/>
              </a:spcBef>
              <a:buFontTx/>
              <a:buBlip>
                <a:blip r:embed="rId3"/>
              </a:buBlip>
              <a:defRPr sz="2400" kern="1200">
                <a:solidFill>
                  <a:schemeClr val="tx2"/>
                </a:solidFill>
                <a:latin typeface="Neo Sans W01" pitchFamily="34" charset="0"/>
                <a:ea typeface="+mn-ea"/>
                <a:cs typeface="+mn-cs"/>
              </a:defRPr>
            </a:lvl2pPr>
            <a:lvl3pPr marL="956709" indent="-237061" algn="l" defTabSz="1219170" rtl="0" eaLnBrk="1" latinLnBrk="0" hangingPunct="1">
              <a:spcBef>
                <a:spcPct val="20000"/>
              </a:spcBef>
              <a:buFontTx/>
              <a:buBlip>
                <a:blip r:embed="rId3"/>
              </a:buBlip>
              <a:defRPr sz="2133" kern="1200">
                <a:solidFill>
                  <a:schemeClr val="tx2"/>
                </a:solidFill>
                <a:latin typeface="Neo Sans W01" pitchFamily="34" charset="0"/>
                <a:ea typeface="+mn-ea"/>
                <a:cs typeface="+mn-cs"/>
              </a:defRPr>
            </a:lvl3pPr>
            <a:lvl4pPr marL="1193770" indent="-237061" algn="l" defTabSz="1219170" rtl="0" eaLnBrk="1" latinLnBrk="0" hangingPunct="1">
              <a:spcBef>
                <a:spcPct val="20000"/>
              </a:spcBef>
              <a:buFontTx/>
              <a:buBlip>
                <a:blip r:embed="rId3"/>
              </a:buBlip>
              <a:defRPr sz="1867" kern="1200">
                <a:solidFill>
                  <a:schemeClr val="tx2"/>
                </a:solidFill>
                <a:latin typeface="Neo Sans W01" pitchFamily="34" charset="0"/>
                <a:ea typeface="+mn-ea"/>
                <a:cs typeface="+mn-cs"/>
              </a:defRPr>
            </a:lvl4pPr>
            <a:lvl5pPr marL="1439297" indent="-245527" algn="l" defTabSz="1219170" rtl="0" eaLnBrk="1" latinLnBrk="0" hangingPunct="1">
              <a:spcBef>
                <a:spcPct val="20000"/>
              </a:spcBef>
              <a:buFontTx/>
              <a:buBlip>
                <a:blip r:embed="rId3"/>
              </a:buBlip>
              <a:defRPr sz="1867" kern="1200">
                <a:solidFill>
                  <a:schemeClr val="tx2"/>
                </a:solidFill>
                <a:latin typeface="Neo Sans W01"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de-DE" dirty="0"/>
              <a:t>Benutzt Pointer nur, wenn zwingend nötig. Nutzt ansonsten lieber (</a:t>
            </a:r>
            <a:r>
              <a:rPr lang="de-DE" dirty="0" err="1"/>
              <a:t>konsante</a:t>
            </a:r>
            <a:r>
              <a:rPr lang="de-DE" dirty="0"/>
              <a:t>) Referenzen</a:t>
            </a:r>
          </a:p>
          <a:p>
            <a:pPr lvl="1"/>
            <a:r>
              <a:rPr lang="de-DE" dirty="0"/>
              <a:t>In Legacy-Code werdet ihr </a:t>
            </a:r>
            <a:br>
              <a:rPr lang="de-DE" dirty="0"/>
            </a:br>
            <a:r>
              <a:rPr lang="de-DE" dirty="0"/>
              <a:t>nicht darum herumkommen.</a:t>
            </a:r>
          </a:p>
          <a:p>
            <a:pPr lvl="1"/>
            <a:endParaRPr lang="de-DE" dirty="0"/>
          </a:p>
          <a:p>
            <a:pPr lvl="1"/>
            <a:endParaRPr lang="de-DE" dirty="0"/>
          </a:p>
          <a:p>
            <a:r>
              <a:rPr lang="de-DE" dirty="0"/>
              <a:t>Achtet auf eine klare Ownership.</a:t>
            </a:r>
          </a:p>
          <a:p>
            <a:pPr lvl="1"/>
            <a:r>
              <a:rPr lang="de-DE" dirty="0"/>
              <a:t>Strukturiert euren Code so, dass es genau </a:t>
            </a:r>
            <a:r>
              <a:rPr lang="de-DE" i="1" dirty="0"/>
              <a:t>einen</a:t>
            </a:r>
            <a:r>
              <a:rPr lang="de-DE" dirty="0"/>
              <a:t> Ort zum Erstellen des Pointers und </a:t>
            </a:r>
            <a:r>
              <a:rPr lang="de-DE" i="1" dirty="0"/>
              <a:t>einen</a:t>
            </a:r>
            <a:r>
              <a:rPr lang="de-DE" dirty="0"/>
              <a:t> zum Aufräumen gibt.</a:t>
            </a:r>
          </a:p>
          <a:p>
            <a:r>
              <a:rPr lang="de-DE" dirty="0"/>
              <a:t>Vermeidet es, die Pointer wild </a:t>
            </a:r>
            <a:r>
              <a:rPr lang="de-DE" dirty="0" err="1"/>
              <a:t>zwischeneinander</a:t>
            </a:r>
            <a:r>
              <a:rPr lang="de-DE" dirty="0"/>
              <a:t> zuzuweisen.</a:t>
            </a:r>
          </a:p>
        </p:txBody>
      </p:sp>
      <p:pic>
        <p:nvPicPr>
          <p:cNvPr id="2050" name="Picture 2" descr="Friends, Programmer Humor, and Leaks: CANT HAVE MEMORY LEAKS&#10; ue-Thur&#10; IF YOU DONTALLOCATE ANY MEMORY&#10; imgtip com&#10;To my friends who are just learning C">
            <a:extLst>
              <a:ext uri="{FF2B5EF4-FFF2-40B4-BE49-F238E27FC236}">
                <a16:creationId xmlns:a16="http://schemas.microsoft.com/office/drawing/2014/main" id="{B39DE413-210F-4D17-A19B-D2F502646FC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8585"/>
          <a:stretch/>
        </p:blipFill>
        <p:spPr bwMode="auto">
          <a:xfrm>
            <a:off x="6374041" y="2200692"/>
            <a:ext cx="3914144" cy="2185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46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Übungen</a:t>
            </a:r>
          </a:p>
        </p:txBody>
      </p:sp>
      <p:sp>
        <p:nvSpPr>
          <p:cNvPr id="3" name="Textplatzhalter 2"/>
          <p:cNvSpPr>
            <a:spLocks noGrp="1"/>
          </p:cNvSpPr>
          <p:nvPr>
            <p:ph type="body" idx="1"/>
          </p:nvPr>
        </p:nvSpPr>
        <p:spPr/>
        <p:txBody>
          <a:bodyPr/>
          <a:lstStyle/>
          <a:p>
            <a:endParaRPr lang="de-DE"/>
          </a:p>
        </p:txBody>
      </p:sp>
      <p:sp>
        <p:nvSpPr>
          <p:cNvPr id="4" name="Datumsplatzhalter 3"/>
          <p:cNvSpPr>
            <a:spLocks noGrp="1"/>
          </p:cNvSpPr>
          <p:nvPr>
            <p:ph type="dt" sz="half" idx="10"/>
          </p:nvPr>
        </p:nvSpPr>
        <p:spPr/>
        <p:txBody>
          <a:bodyPr/>
          <a:lstStyle/>
          <a:p>
            <a:fld id="{2EAD97E3-4592-470D-B5E5-931E2B12987A}" type="datetime1">
              <a:rPr lang="de-DE" smtClean="0"/>
              <a:t>09.06.2021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p>
        </p:txBody>
      </p:sp>
    </p:spTree>
    <p:extLst>
      <p:ext uri="{BB962C8B-B14F-4D97-AF65-F5344CB8AC3E}">
        <p14:creationId xmlns:p14="http://schemas.microsoft.com/office/powerpoint/2010/main" val="32661098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Übungen</a:t>
            </a:r>
          </a:p>
        </p:txBody>
      </p:sp>
      <p:sp>
        <p:nvSpPr>
          <p:cNvPr id="3" name="Inhaltsplatzhalter 2"/>
          <p:cNvSpPr>
            <a:spLocks noGrp="1"/>
          </p:cNvSpPr>
          <p:nvPr>
            <p:ph idx="1"/>
          </p:nvPr>
        </p:nvSpPr>
        <p:spPr/>
        <p:txBody>
          <a:bodyPr/>
          <a:lstStyle/>
          <a:p>
            <a:r>
              <a:rPr lang="de-DE" dirty="0"/>
              <a:t>Nehmt ein Programm der letzten zwei Vorlesungen (Autos, Orte, Kontenverwaltung) und baut es so um, dass jeglicher Speicher korrekt aufgeräumt wird.</a:t>
            </a:r>
          </a:p>
          <a:p>
            <a:pPr lvl="1"/>
            <a:r>
              <a:rPr lang="de-DE" dirty="0"/>
              <a:t>Die erste Hälfte des Kurses nutzt dafür </a:t>
            </a:r>
            <a:r>
              <a:rPr lang="de-DE" dirty="0" err="1"/>
              <a:t>new</a:t>
            </a:r>
            <a:r>
              <a:rPr lang="de-DE" dirty="0"/>
              <a:t>/Delete</a:t>
            </a:r>
          </a:p>
          <a:p>
            <a:pPr lvl="1"/>
            <a:r>
              <a:rPr lang="de-DE" dirty="0"/>
              <a:t>Die zweite nutzt ausschließlich Kopien/Referenzen anstelle von Pointern</a:t>
            </a:r>
          </a:p>
          <a:p>
            <a:pPr lvl="1"/>
            <a:r>
              <a:rPr lang="de-DE" dirty="0"/>
              <a:t>Ihr stellt </a:t>
            </a:r>
            <a:r>
              <a:rPr lang="de-DE"/>
              <a:t>beide Varianten vor</a:t>
            </a:r>
          </a:p>
          <a:p>
            <a:pPr lvl="1"/>
            <a:r>
              <a:rPr lang="de-DE" dirty="0"/>
              <a:t>Wer es üben möchte, probiert zuhause die andere Version auch noch</a:t>
            </a:r>
          </a:p>
          <a:p>
            <a:pPr lvl="1"/>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09.06.2021</a:t>
            </a:fld>
            <a:endParaRPr lang="de-DE"/>
          </a:p>
        </p:txBody>
      </p:sp>
      <p:sp>
        <p:nvSpPr>
          <p:cNvPr id="5" name="Fußzeilenplatzhalter 4"/>
          <p:cNvSpPr>
            <a:spLocks noGrp="1"/>
          </p:cNvSpPr>
          <p:nvPr>
            <p:ph type="ftr" sz="quarter" idx="11"/>
          </p:nvPr>
        </p:nvSpPr>
        <p:spPr/>
        <p:txBody>
          <a:bodyPr/>
          <a:lstStyle/>
          <a:p>
            <a:r>
              <a:rPr lang="de-DE" dirty="0" err="1"/>
              <a:t>Objektorienierte</a:t>
            </a:r>
            <a:r>
              <a:rPr lang="de-DE" dirty="0"/>
              <a:t> Programmierung in C++</a:t>
            </a:r>
          </a:p>
        </p:txBody>
      </p:sp>
      <p:sp>
        <p:nvSpPr>
          <p:cNvPr id="6" name="Foliennummernplatzhalter 5"/>
          <p:cNvSpPr>
            <a:spLocks noGrp="1"/>
          </p:cNvSpPr>
          <p:nvPr>
            <p:ph type="sldNum" sz="quarter" idx="12"/>
          </p:nvPr>
        </p:nvSpPr>
        <p:spPr/>
        <p:txBody>
          <a:bodyPr/>
          <a:lstStyle/>
          <a:p>
            <a:fld id="{5661DF32-3507-4F32-9D9B-947DB51C7F59}" type="slidenum">
              <a:rPr lang="de-DE" smtClean="0"/>
              <a:t>35</a:t>
            </a:fld>
            <a:endParaRPr lang="de-DE"/>
          </a:p>
        </p:txBody>
      </p:sp>
    </p:spTree>
    <p:extLst>
      <p:ext uri="{BB962C8B-B14F-4D97-AF65-F5344CB8AC3E}">
        <p14:creationId xmlns:p14="http://schemas.microsoft.com/office/powerpoint/2010/main" val="1937255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SmartPointer</a:t>
            </a:r>
            <a:endParaRPr lang="de-DE" dirty="0"/>
          </a:p>
        </p:txBody>
      </p:sp>
      <p:sp>
        <p:nvSpPr>
          <p:cNvPr id="3" name="Textplatzhalter 2"/>
          <p:cNvSpPr>
            <a:spLocks noGrp="1"/>
          </p:cNvSpPr>
          <p:nvPr>
            <p:ph type="body" idx="1"/>
          </p:nvPr>
        </p:nvSpPr>
        <p:spPr/>
        <p:txBody>
          <a:bodyPr/>
          <a:lstStyle/>
          <a:p>
            <a:endParaRPr lang="de-DE" dirty="0"/>
          </a:p>
        </p:txBody>
      </p:sp>
      <p:sp>
        <p:nvSpPr>
          <p:cNvPr id="4" name="Datumsplatzhalter 3"/>
          <p:cNvSpPr>
            <a:spLocks noGrp="1"/>
          </p:cNvSpPr>
          <p:nvPr>
            <p:ph type="dt" sz="half" idx="10"/>
          </p:nvPr>
        </p:nvSpPr>
        <p:spPr/>
        <p:txBody>
          <a:bodyPr/>
          <a:lstStyle/>
          <a:p>
            <a:fld id="{2EAD97E3-4592-470D-B5E5-931E2B12987A}" type="datetime1">
              <a:rPr lang="de-DE" smtClean="0"/>
              <a:t>09.06.2021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p>
        </p:txBody>
      </p:sp>
      <p:pic>
        <p:nvPicPr>
          <p:cNvPr id="6" name="Picture 2" descr="Bildergebnis fÃ¼r memory leak meme">
            <a:extLst>
              <a:ext uri="{FF2B5EF4-FFF2-40B4-BE49-F238E27FC236}">
                <a16:creationId xmlns:a16="http://schemas.microsoft.com/office/drawing/2014/main" id="{D98FB84F-0662-4C54-A6FE-3C6F0B906B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8408" y="275772"/>
            <a:ext cx="6515183" cy="3328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5763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SmartPointer</a:t>
            </a:r>
            <a:endParaRPr lang="de-DE" dirty="0"/>
          </a:p>
        </p:txBody>
      </p:sp>
      <p:sp>
        <p:nvSpPr>
          <p:cNvPr id="3" name="Textplatzhalter 2"/>
          <p:cNvSpPr>
            <a:spLocks noGrp="1"/>
          </p:cNvSpPr>
          <p:nvPr>
            <p:ph type="body" idx="1"/>
          </p:nvPr>
        </p:nvSpPr>
        <p:spPr/>
        <p:txBody>
          <a:bodyPr/>
          <a:lstStyle/>
          <a:p>
            <a:endParaRPr lang="de-DE"/>
          </a:p>
        </p:txBody>
      </p:sp>
      <p:sp>
        <p:nvSpPr>
          <p:cNvPr id="4" name="Datumsplatzhalter 3"/>
          <p:cNvSpPr>
            <a:spLocks noGrp="1"/>
          </p:cNvSpPr>
          <p:nvPr>
            <p:ph type="dt" sz="half" idx="10"/>
          </p:nvPr>
        </p:nvSpPr>
        <p:spPr/>
        <p:txBody>
          <a:bodyPr/>
          <a:lstStyle/>
          <a:p>
            <a:fld id="{2EAD97E3-4592-470D-B5E5-931E2B12987A}" type="datetime1">
              <a:rPr lang="de-DE" smtClean="0"/>
              <a:t>09.06.2021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p>
        </p:txBody>
      </p:sp>
    </p:spTree>
    <p:extLst>
      <p:ext uri="{BB962C8B-B14F-4D97-AF65-F5344CB8AC3E}">
        <p14:creationId xmlns:p14="http://schemas.microsoft.com/office/powerpoint/2010/main" val="31056493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Smart Pointer</a:t>
            </a:r>
          </a:p>
        </p:txBody>
      </p:sp>
      <p:sp>
        <p:nvSpPr>
          <p:cNvPr id="9" name="Inhaltsplatzhalter 8"/>
          <p:cNvSpPr>
            <a:spLocks noGrp="1"/>
          </p:cNvSpPr>
          <p:nvPr>
            <p:ph idx="1"/>
          </p:nvPr>
        </p:nvSpPr>
        <p:spPr>
          <a:xfrm>
            <a:off x="1313630" y="1677417"/>
            <a:ext cx="9577153" cy="4525433"/>
          </a:xfrm>
        </p:spPr>
        <p:txBody>
          <a:bodyPr/>
          <a:lstStyle/>
          <a:p>
            <a:r>
              <a:rPr lang="de-DE" dirty="0"/>
              <a:t>Sind Datentypen, die Pointer </a:t>
            </a:r>
            <a:r>
              <a:rPr lang="de-DE" dirty="0" err="1"/>
              <a:t>wrappen</a:t>
            </a:r>
            <a:endParaRPr lang="de-DE" dirty="0"/>
          </a:p>
          <a:p>
            <a:pPr lvl="1"/>
            <a:r>
              <a:rPr lang="de-DE" dirty="0"/>
              <a:t>Funktionalität ist die gleiche, wie beim Pointer</a:t>
            </a:r>
          </a:p>
          <a:p>
            <a:pPr lvl="1"/>
            <a:r>
              <a:rPr lang="de-DE" dirty="0"/>
              <a:t>Kümmert sich selbst um die Speicherverwaltung</a:t>
            </a:r>
          </a:p>
          <a:p>
            <a:pPr lvl="1">
              <a:buFont typeface="Wingdings" panose="05000000000000000000" pitchFamily="2" charset="2"/>
              <a:buChar char="Ø"/>
            </a:pPr>
            <a:r>
              <a:rPr lang="de-DE" dirty="0"/>
              <a:t> </a:t>
            </a:r>
            <a:r>
              <a:rPr lang="de-DE" i="1" dirty="0"/>
              <a:t>darf </a:t>
            </a:r>
            <a:r>
              <a:rPr lang="de-DE" dirty="0"/>
              <a:t>daher nicht mehr händisch verwaltet werden</a:t>
            </a:r>
          </a:p>
          <a:p>
            <a:r>
              <a:rPr lang="de-DE" dirty="0"/>
              <a:t>Im </a:t>
            </a:r>
            <a:r>
              <a:rPr lang="de-DE" dirty="0" err="1"/>
              <a:t>std</a:t>
            </a:r>
            <a:r>
              <a:rPr lang="de-DE" dirty="0"/>
              <a:t>-Namespace im &lt;</a:t>
            </a:r>
            <a:r>
              <a:rPr lang="de-DE" dirty="0" err="1"/>
              <a:t>memory</a:t>
            </a:r>
            <a:r>
              <a:rPr lang="de-DE" dirty="0"/>
              <a:t>&gt;-Header enthalten</a:t>
            </a:r>
          </a:p>
          <a:p>
            <a:r>
              <a:rPr lang="de-DE" dirty="0"/>
              <a:t>Sollten in neuem Code verwendet werden</a:t>
            </a:r>
          </a:p>
          <a:p>
            <a:pPr lvl="1"/>
            <a:r>
              <a:rPr lang="de-DE" dirty="0"/>
              <a:t>Nur, wenn Pointer gebraucht werden</a:t>
            </a:r>
          </a:p>
          <a:p>
            <a:pPr lvl="2"/>
            <a:r>
              <a:rPr lang="de-DE" dirty="0"/>
              <a:t>Instanzen ohne Pointer &amp; Aufrufe mit „</a:t>
            </a:r>
            <a:r>
              <a:rPr lang="de-DE" dirty="0" err="1"/>
              <a:t>const</a:t>
            </a:r>
            <a:r>
              <a:rPr lang="de-DE" dirty="0"/>
              <a:t> T &amp; “ sind besser und schneller als Smart Pointer</a:t>
            </a:r>
          </a:p>
          <a:p>
            <a:pPr lvl="1"/>
            <a:r>
              <a:rPr lang="de-DE" dirty="0"/>
              <a:t>Setzen ebenso wie normale Pointer ein sauberes Design (s.o.) voraus</a:t>
            </a:r>
          </a:p>
          <a:p>
            <a:pPr lvl="1"/>
            <a:r>
              <a:rPr lang="de-DE" dirty="0"/>
              <a:t>Man muss über seine Pointer Bescheid wissen!</a:t>
            </a:r>
          </a:p>
        </p:txBody>
      </p:sp>
      <p:sp>
        <p:nvSpPr>
          <p:cNvPr id="4" name="Datumsplatzhalter 3"/>
          <p:cNvSpPr>
            <a:spLocks noGrp="1"/>
          </p:cNvSpPr>
          <p:nvPr>
            <p:ph type="dt" sz="half" idx="10"/>
          </p:nvPr>
        </p:nvSpPr>
        <p:spPr/>
        <p:txBody>
          <a:bodyPr/>
          <a:lstStyle/>
          <a:p>
            <a:fld id="{B3C4EC86-8C11-4B68-B4AB-DDB7490D332F}" type="datetime1">
              <a:rPr lang="de-DE" smtClean="0"/>
              <a:t>09.06.2021</a:t>
            </a:fld>
            <a:endParaRPr lang="de-DE"/>
          </a:p>
        </p:txBody>
      </p:sp>
      <p:sp>
        <p:nvSpPr>
          <p:cNvPr id="5" name="Fußzeilenplatzhalter 4"/>
          <p:cNvSpPr>
            <a:spLocks noGrp="1"/>
          </p:cNvSpPr>
          <p:nvPr>
            <p:ph type="ftr" sz="quarter" idx="11"/>
          </p:nvPr>
        </p:nvSpPr>
        <p:spPr/>
        <p:txBody>
          <a:bodyPr/>
          <a:lstStyle/>
          <a:p>
            <a:r>
              <a:rPr lang="de-DE" dirty="0" err="1"/>
              <a:t>Objektorienierte</a:t>
            </a:r>
            <a:r>
              <a:rPr lang="de-DE" dirty="0"/>
              <a:t> Programmierung in C++</a:t>
            </a:r>
          </a:p>
        </p:txBody>
      </p:sp>
      <p:sp>
        <p:nvSpPr>
          <p:cNvPr id="6" name="Foliennummernplatzhalter 5"/>
          <p:cNvSpPr>
            <a:spLocks noGrp="1"/>
          </p:cNvSpPr>
          <p:nvPr>
            <p:ph type="sldNum" sz="quarter" idx="12"/>
          </p:nvPr>
        </p:nvSpPr>
        <p:spPr/>
        <p:txBody>
          <a:bodyPr/>
          <a:lstStyle/>
          <a:p>
            <a:r>
              <a:rPr lang="de-DE" dirty="0"/>
              <a:t>30</a:t>
            </a:r>
          </a:p>
        </p:txBody>
      </p:sp>
    </p:spTree>
    <p:extLst>
      <p:ext uri="{BB962C8B-B14F-4D97-AF65-F5344CB8AC3E}">
        <p14:creationId xmlns:p14="http://schemas.microsoft.com/office/powerpoint/2010/main" val="91849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Smart Pointer - Typen</a:t>
            </a:r>
          </a:p>
        </p:txBody>
      </p:sp>
      <p:sp>
        <p:nvSpPr>
          <p:cNvPr id="9" name="Inhaltsplatzhalter 8"/>
          <p:cNvSpPr>
            <a:spLocks noGrp="1"/>
          </p:cNvSpPr>
          <p:nvPr>
            <p:ph idx="1"/>
          </p:nvPr>
        </p:nvSpPr>
        <p:spPr>
          <a:xfrm>
            <a:off x="1638268" y="1580050"/>
            <a:ext cx="8904816" cy="5006082"/>
          </a:xfrm>
        </p:spPr>
        <p:txBody>
          <a:bodyPr/>
          <a:lstStyle/>
          <a:p>
            <a:r>
              <a:rPr lang="de-DE" dirty="0" err="1"/>
              <a:t>unique_ptr</a:t>
            </a:r>
            <a:endParaRPr lang="de-DE" dirty="0"/>
          </a:p>
          <a:p>
            <a:pPr lvl="1"/>
            <a:r>
              <a:rPr lang="de-DE" dirty="0"/>
              <a:t>genau ein </a:t>
            </a:r>
            <a:r>
              <a:rPr lang="de-DE" dirty="0" err="1"/>
              <a:t>Owner</a:t>
            </a:r>
            <a:r>
              <a:rPr lang="de-DE" dirty="0"/>
              <a:t> des Pointers</a:t>
            </a:r>
          </a:p>
          <a:p>
            <a:pPr lvl="1"/>
            <a:r>
              <a:rPr lang="de-DE" dirty="0"/>
              <a:t>sollte Standardmäßig genutzt werden, wenn Smart-Pointer genutzt werden</a:t>
            </a:r>
          </a:p>
          <a:p>
            <a:pPr lvl="1"/>
            <a:r>
              <a:rPr lang="de-DE" dirty="0" err="1"/>
              <a:t>deprecates</a:t>
            </a:r>
            <a:r>
              <a:rPr lang="de-DE" dirty="0"/>
              <a:t> </a:t>
            </a:r>
            <a:r>
              <a:rPr lang="de-DE" strike="sngStrike" dirty="0" err="1"/>
              <a:t>auto_ptr</a:t>
            </a:r>
            <a:endParaRPr lang="de-DE" strike="sngStrike" dirty="0"/>
          </a:p>
          <a:p>
            <a:r>
              <a:rPr lang="de-DE" dirty="0" err="1"/>
              <a:t>shared_ptr</a:t>
            </a:r>
            <a:endParaRPr lang="de-DE" dirty="0"/>
          </a:p>
          <a:p>
            <a:pPr lvl="1"/>
            <a:r>
              <a:rPr lang="de-DE" dirty="0"/>
              <a:t>mehrere </a:t>
            </a:r>
            <a:r>
              <a:rPr lang="de-DE" dirty="0" err="1"/>
              <a:t>Owner</a:t>
            </a:r>
            <a:r>
              <a:rPr lang="de-DE" dirty="0"/>
              <a:t> des Pointers, die gezählt werden</a:t>
            </a:r>
          </a:p>
          <a:p>
            <a:r>
              <a:rPr lang="de-DE" dirty="0" err="1"/>
              <a:t>weak_ptr</a:t>
            </a:r>
            <a:endParaRPr lang="de-DE" dirty="0"/>
          </a:p>
          <a:p>
            <a:pPr lvl="1"/>
            <a:r>
              <a:rPr lang="de-DE" dirty="0"/>
              <a:t>wie </a:t>
            </a:r>
            <a:r>
              <a:rPr lang="de-DE" dirty="0" err="1"/>
              <a:t>shared_ptr</a:t>
            </a:r>
            <a:r>
              <a:rPr lang="de-DE" dirty="0"/>
              <a:t>, nur dass diese Referenz nicht mitzählt</a:t>
            </a:r>
          </a:p>
          <a:p>
            <a:pPr lvl="1"/>
            <a:r>
              <a:rPr lang="de-DE" dirty="0"/>
              <a:t>für zyklische Abhängigkeiten</a:t>
            </a:r>
          </a:p>
          <a:p>
            <a:pPr lvl="1"/>
            <a:r>
              <a:rPr lang="de-DE" dirty="0"/>
              <a:t>für nicht-abhängige Referenzen</a:t>
            </a:r>
          </a:p>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09.06.2021</a:t>
            </a:fld>
            <a:endParaRPr lang="de-DE"/>
          </a:p>
        </p:txBody>
      </p:sp>
      <p:sp>
        <p:nvSpPr>
          <p:cNvPr id="5" name="Fußzeilenplatzhalter 4"/>
          <p:cNvSpPr>
            <a:spLocks noGrp="1"/>
          </p:cNvSpPr>
          <p:nvPr>
            <p:ph type="ftr" sz="quarter" idx="11"/>
          </p:nvPr>
        </p:nvSpPr>
        <p:spPr/>
        <p:txBody>
          <a:bodyPr/>
          <a:lstStyle/>
          <a:p>
            <a:r>
              <a:rPr lang="de-DE" dirty="0" err="1"/>
              <a:t>Objektorienierte</a:t>
            </a:r>
            <a:r>
              <a:rPr lang="de-DE" dirty="0"/>
              <a:t> Programmierung in C++</a:t>
            </a:r>
          </a:p>
        </p:txBody>
      </p:sp>
      <p:sp>
        <p:nvSpPr>
          <p:cNvPr id="6" name="Foliennummernplatzhalter 5"/>
          <p:cNvSpPr>
            <a:spLocks noGrp="1"/>
          </p:cNvSpPr>
          <p:nvPr>
            <p:ph type="sldNum" sz="quarter" idx="12"/>
          </p:nvPr>
        </p:nvSpPr>
        <p:spPr/>
        <p:txBody>
          <a:bodyPr/>
          <a:lstStyle/>
          <a:p>
            <a:r>
              <a:rPr lang="de-DE" dirty="0"/>
              <a:t>31</a:t>
            </a:r>
          </a:p>
        </p:txBody>
      </p:sp>
    </p:spTree>
    <p:extLst>
      <p:ext uri="{BB962C8B-B14F-4D97-AF65-F5344CB8AC3E}">
        <p14:creationId xmlns:p14="http://schemas.microsoft.com/office/powerpoint/2010/main" val="321606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Wiederholung</a:t>
            </a:r>
          </a:p>
        </p:txBody>
      </p:sp>
      <p:sp>
        <p:nvSpPr>
          <p:cNvPr id="5" name="Textplatzhalter 4"/>
          <p:cNvSpPr>
            <a:spLocks noGrp="1"/>
          </p:cNvSpPr>
          <p:nvPr>
            <p:ph type="body" idx="1"/>
          </p:nvPr>
        </p:nvSpPr>
        <p:spPr/>
        <p:txBody>
          <a:bodyPr/>
          <a:lstStyle/>
          <a:p>
            <a:r>
              <a:rPr lang="de-DE" dirty="0"/>
              <a:t>Was war noch einmal… ?</a:t>
            </a:r>
          </a:p>
        </p:txBody>
      </p:sp>
      <p:sp>
        <p:nvSpPr>
          <p:cNvPr id="2" name="Datumsplatzhalter 1"/>
          <p:cNvSpPr>
            <a:spLocks noGrp="1"/>
          </p:cNvSpPr>
          <p:nvPr>
            <p:ph type="dt" sz="half" idx="10"/>
          </p:nvPr>
        </p:nvSpPr>
        <p:spPr/>
        <p:txBody>
          <a:bodyPr/>
          <a:lstStyle/>
          <a:p>
            <a:fld id="{447D6165-BACA-4B3E-9BC8-CFE9ACA68053}" type="datetime1">
              <a:rPr lang="de-DE" smtClean="0"/>
              <a:t>09.06.2021</a:t>
            </a:fld>
            <a:endParaRPr lang="de-DE"/>
          </a:p>
        </p:txBody>
      </p:sp>
      <p:sp>
        <p:nvSpPr>
          <p:cNvPr id="3" name="Fußzeilenplatzhalter 2"/>
          <p:cNvSpPr>
            <a:spLocks noGrp="1"/>
          </p:cNvSpPr>
          <p:nvPr>
            <p:ph type="ftr" sz="quarter" idx="11"/>
          </p:nvPr>
        </p:nvSpPr>
        <p:spPr/>
        <p:txBody>
          <a:bodyPr/>
          <a:lstStyle/>
          <a:p>
            <a:r>
              <a:rPr lang="de-DE"/>
              <a:t>Objektorienierte Programmierung in C++</a:t>
            </a:r>
          </a:p>
        </p:txBody>
      </p:sp>
    </p:spTree>
    <p:extLst>
      <p:ext uri="{BB962C8B-B14F-4D97-AF65-F5344CB8AC3E}">
        <p14:creationId xmlns:p14="http://schemas.microsoft.com/office/powerpoint/2010/main" val="41458983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a:extLst>
              <a:ext uri="{FF2B5EF4-FFF2-40B4-BE49-F238E27FC236}">
                <a16:creationId xmlns:a16="http://schemas.microsoft.com/office/drawing/2014/main" id="{8439AF1C-A0DE-4153-8D32-F0CBD469BED2}"/>
              </a:ext>
            </a:extLst>
          </p:cNvPr>
          <p:cNvPicPr>
            <a:picLocks noChangeAspect="1"/>
          </p:cNvPicPr>
          <p:nvPr/>
        </p:nvPicPr>
        <p:blipFill>
          <a:blip r:embed="rId3"/>
          <a:stretch>
            <a:fillRect/>
          </a:stretch>
        </p:blipFill>
        <p:spPr>
          <a:xfrm>
            <a:off x="3491516" y="2936604"/>
            <a:ext cx="5810250" cy="1647825"/>
          </a:xfrm>
          <a:prstGeom prst="rect">
            <a:avLst/>
          </a:prstGeom>
        </p:spPr>
      </p:pic>
      <p:sp>
        <p:nvSpPr>
          <p:cNvPr id="2" name="Titel 1"/>
          <p:cNvSpPr>
            <a:spLocks noGrp="1"/>
          </p:cNvSpPr>
          <p:nvPr>
            <p:ph type="title"/>
          </p:nvPr>
        </p:nvSpPr>
        <p:spPr/>
        <p:txBody>
          <a:bodyPr/>
          <a:lstStyle/>
          <a:p>
            <a:r>
              <a:rPr lang="de-DE" dirty="0"/>
              <a:t>Smart Pointer - Funktionsweise</a:t>
            </a:r>
          </a:p>
        </p:txBody>
      </p:sp>
      <p:sp>
        <p:nvSpPr>
          <p:cNvPr id="4" name="Datumsplatzhalter 3"/>
          <p:cNvSpPr>
            <a:spLocks noGrp="1"/>
          </p:cNvSpPr>
          <p:nvPr>
            <p:ph type="dt" sz="half" idx="10"/>
          </p:nvPr>
        </p:nvSpPr>
        <p:spPr/>
        <p:txBody>
          <a:bodyPr/>
          <a:lstStyle/>
          <a:p>
            <a:fld id="{B3C4EC86-8C11-4B68-B4AB-DDB7490D332F}" type="datetime1">
              <a:rPr lang="de-DE" smtClean="0"/>
              <a:t>09.06.2021</a:t>
            </a:fld>
            <a:endParaRPr lang="de-DE"/>
          </a:p>
        </p:txBody>
      </p:sp>
      <p:sp>
        <p:nvSpPr>
          <p:cNvPr id="6" name="Foliennummernplatzhalter 5"/>
          <p:cNvSpPr>
            <a:spLocks noGrp="1"/>
          </p:cNvSpPr>
          <p:nvPr>
            <p:ph type="sldNum" sz="quarter" idx="12"/>
          </p:nvPr>
        </p:nvSpPr>
        <p:spPr/>
        <p:txBody>
          <a:bodyPr/>
          <a:lstStyle/>
          <a:p>
            <a:r>
              <a:rPr lang="de-DE" dirty="0"/>
              <a:t>32</a:t>
            </a:r>
          </a:p>
        </p:txBody>
      </p:sp>
      <p:sp>
        <p:nvSpPr>
          <p:cNvPr id="8" name="Textfeld 7"/>
          <p:cNvSpPr txBox="1"/>
          <p:nvPr/>
        </p:nvSpPr>
        <p:spPr>
          <a:xfrm>
            <a:off x="1477840" y="1683261"/>
            <a:ext cx="4464084" cy="830997"/>
          </a:xfrm>
          <a:prstGeom prst="rect">
            <a:avLst/>
          </a:prstGeom>
          <a:noFill/>
        </p:spPr>
        <p:txBody>
          <a:bodyPr wrap="square" rtlCol="0">
            <a:spAutoFit/>
          </a:bodyPr>
          <a:lstStyle/>
          <a:p>
            <a:r>
              <a:rPr lang="de-DE" sz="2400" b="1" dirty="0">
                <a:solidFill>
                  <a:schemeClr val="tx2"/>
                </a:solidFill>
              </a:rPr>
              <a:t>Typ von dem man ein Objekt erstellen / speichern will</a:t>
            </a:r>
          </a:p>
        </p:txBody>
      </p:sp>
      <p:cxnSp>
        <p:nvCxnSpPr>
          <p:cNvPr id="10" name="Gerade Verbindung mit Pfeil 9"/>
          <p:cNvCxnSpPr/>
          <p:nvPr/>
        </p:nvCxnSpPr>
        <p:spPr>
          <a:xfrm>
            <a:off x="4596723" y="2406092"/>
            <a:ext cx="1150706" cy="8010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feld 11"/>
          <p:cNvSpPr txBox="1"/>
          <p:nvPr/>
        </p:nvSpPr>
        <p:spPr>
          <a:xfrm>
            <a:off x="7041835" y="1343380"/>
            <a:ext cx="4464084" cy="830997"/>
          </a:xfrm>
          <a:prstGeom prst="rect">
            <a:avLst/>
          </a:prstGeom>
          <a:noFill/>
        </p:spPr>
        <p:txBody>
          <a:bodyPr wrap="square" rtlCol="0">
            <a:spAutoFit/>
          </a:bodyPr>
          <a:lstStyle/>
          <a:p>
            <a:r>
              <a:rPr lang="de-DE" sz="2400" b="1" dirty="0">
                <a:solidFill>
                  <a:schemeClr val="tx2"/>
                </a:solidFill>
              </a:rPr>
              <a:t>Aufruf des Konstruktors / Übergabe des Pointers</a:t>
            </a:r>
          </a:p>
        </p:txBody>
      </p:sp>
      <p:cxnSp>
        <p:nvCxnSpPr>
          <p:cNvPr id="13" name="Gerade Verbindung mit Pfeil 12"/>
          <p:cNvCxnSpPr/>
          <p:nvPr/>
        </p:nvCxnSpPr>
        <p:spPr>
          <a:xfrm flipH="1">
            <a:off x="8320804" y="2155865"/>
            <a:ext cx="545508" cy="10097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feld 14"/>
          <p:cNvSpPr txBox="1"/>
          <p:nvPr/>
        </p:nvSpPr>
        <p:spPr>
          <a:xfrm>
            <a:off x="7338191" y="4522197"/>
            <a:ext cx="4770708" cy="1200329"/>
          </a:xfrm>
          <a:prstGeom prst="rect">
            <a:avLst/>
          </a:prstGeom>
          <a:noFill/>
        </p:spPr>
        <p:txBody>
          <a:bodyPr wrap="square" rtlCol="0">
            <a:spAutoFit/>
          </a:bodyPr>
          <a:lstStyle/>
          <a:p>
            <a:r>
              <a:rPr lang="de-DE" sz="2400" b="1" dirty="0">
                <a:solidFill>
                  <a:schemeClr val="tx2"/>
                </a:solidFill>
              </a:rPr>
              <a:t>-&gt; Operator ist überladen – mit -&gt; arbeitet man direkt auf dem Pointer</a:t>
            </a:r>
          </a:p>
        </p:txBody>
      </p:sp>
      <p:cxnSp>
        <p:nvCxnSpPr>
          <p:cNvPr id="16" name="Gerade Verbindung mit Pfeil 15"/>
          <p:cNvCxnSpPr>
            <a:cxnSpLocks/>
          </p:cNvCxnSpPr>
          <p:nvPr/>
        </p:nvCxnSpPr>
        <p:spPr>
          <a:xfrm flipH="1" flipV="1">
            <a:off x="5329635" y="3952267"/>
            <a:ext cx="2257025" cy="6114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flipV="1">
            <a:off x="4448710" y="4210183"/>
            <a:ext cx="832207" cy="5788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feld 22"/>
          <p:cNvSpPr txBox="1"/>
          <p:nvPr/>
        </p:nvSpPr>
        <p:spPr>
          <a:xfrm>
            <a:off x="1641577" y="4708762"/>
            <a:ext cx="4464084" cy="1938992"/>
          </a:xfrm>
          <a:prstGeom prst="rect">
            <a:avLst/>
          </a:prstGeom>
          <a:noFill/>
        </p:spPr>
        <p:txBody>
          <a:bodyPr wrap="square" rtlCol="0">
            <a:spAutoFit/>
          </a:bodyPr>
          <a:lstStyle/>
          <a:p>
            <a:r>
              <a:rPr lang="de-DE" sz="2400" b="1" dirty="0" err="1">
                <a:solidFill>
                  <a:schemeClr val="tx2"/>
                </a:solidFill>
              </a:rPr>
              <a:t>Returnt</a:t>
            </a:r>
            <a:r>
              <a:rPr lang="de-DE" sz="2400" b="1" dirty="0">
                <a:solidFill>
                  <a:schemeClr val="tx2"/>
                </a:solidFill>
              </a:rPr>
              <a:t> einen </a:t>
            </a:r>
            <a:r>
              <a:rPr lang="de-DE" sz="2400" b="1" dirty="0" err="1">
                <a:solidFill>
                  <a:schemeClr val="tx2"/>
                </a:solidFill>
              </a:rPr>
              <a:t>Raw</a:t>
            </a:r>
            <a:r>
              <a:rPr lang="de-DE" sz="2400" b="1" dirty="0">
                <a:solidFill>
                  <a:schemeClr val="tx2"/>
                </a:solidFill>
              </a:rPr>
              <a:t>-Pointer auf das Objekt</a:t>
            </a:r>
          </a:p>
          <a:p>
            <a:r>
              <a:rPr lang="de-DE" sz="2400" b="1" dirty="0">
                <a:solidFill>
                  <a:schemeClr val="tx2"/>
                </a:solidFill>
                <a:sym typeface="Wingdings" panose="05000000000000000000" pitchFamily="2" charset="2"/>
              </a:rPr>
              <a:t> eventuelle Zuweisungen werden beim </a:t>
            </a:r>
            <a:r>
              <a:rPr lang="de-DE" sz="2400" b="1" dirty="0" err="1">
                <a:solidFill>
                  <a:schemeClr val="tx2"/>
                </a:solidFill>
                <a:sym typeface="Wingdings" panose="05000000000000000000" pitchFamily="2" charset="2"/>
              </a:rPr>
              <a:t>Shared</a:t>
            </a:r>
            <a:r>
              <a:rPr lang="de-DE" sz="2400" b="1" dirty="0">
                <a:solidFill>
                  <a:schemeClr val="tx2"/>
                </a:solidFill>
                <a:sym typeface="Wingdings" panose="05000000000000000000" pitchFamily="2" charset="2"/>
              </a:rPr>
              <a:t>-Pointer </a:t>
            </a:r>
            <a:r>
              <a:rPr lang="de-DE" sz="2400" b="1" i="1" dirty="0">
                <a:solidFill>
                  <a:schemeClr val="tx2"/>
                </a:solidFill>
                <a:sym typeface="Wingdings" panose="05000000000000000000" pitchFamily="2" charset="2"/>
              </a:rPr>
              <a:t>nicht</a:t>
            </a:r>
            <a:r>
              <a:rPr lang="de-DE" sz="2400" b="1" dirty="0">
                <a:solidFill>
                  <a:schemeClr val="tx2"/>
                </a:solidFill>
                <a:sym typeface="Wingdings" panose="05000000000000000000" pitchFamily="2" charset="2"/>
              </a:rPr>
              <a:t> mitgezählt!</a:t>
            </a:r>
            <a:endParaRPr lang="de-DE" sz="2400" b="1" dirty="0">
              <a:solidFill>
                <a:schemeClr val="tx2"/>
              </a:solidFill>
            </a:endParaRPr>
          </a:p>
        </p:txBody>
      </p:sp>
      <p:cxnSp>
        <p:nvCxnSpPr>
          <p:cNvPr id="18" name="Gerade Verbindung mit Pfeil 17">
            <a:extLst>
              <a:ext uri="{FF2B5EF4-FFF2-40B4-BE49-F238E27FC236}">
                <a16:creationId xmlns:a16="http://schemas.microsoft.com/office/drawing/2014/main" id="{01143AE5-B631-477F-87A1-C34B99FB2268}"/>
              </a:ext>
            </a:extLst>
          </p:cNvPr>
          <p:cNvCxnSpPr>
            <a:cxnSpLocks/>
          </p:cNvCxnSpPr>
          <p:nvPr/>
        </p:nvCxnSpPr>
        <p:spPr>
          <a:xfrm>
            <a:off x="2792107" y="3544626"/>
            <a:ext cx="91777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74EA12AF-6878-40B3-BC5E-D218B0BF7316}"/>
              </a:ext>
            </a:extLst>
          </p:cNvPr>
          <p:cNvSpPr txBox="1"/>
          <p:nvPr/>
        </p:nvSpPr>
        <p:spPr>
          <a:xfrm>
            <a:off x="735721" y="2919570"/>
            <a:ext cx="2890234" cy="1200329"/>
          </a:xfrm>
          <a:prstGeom prst="rect">
            <a:avLst/>
          </a:prstGeom>
          <a:noFill/>
        </p:spPr>
        <p:txBody>
          <a:bodyPr wrap="square" rtlCol="0">
            <a:spAutoFit/>
          </a:bodyPr>
          <a:lstStyle/>
          <a:p>
            <a:r>
              <a:rPr lang="de-DE" sz="2400" b="1" dirty="0">
                <a:solidFill>
                  <a:schemeClr val="tx2"/>
                </a:solidFill>
              </a:rPr>
              <a:t>Gleichbedeutend, vom Standard empfohlene Variante</a:t>
            </a:r>
          </a:p>
        </p:txBody>
      </p:sp>
    </p:spTree>
    <p:extLst>
      <p:ext uri="{BB962C8B-B14F-4D97-AF65-F5344CB8AC3E}">
        <p14:creationId xmlns:p14="http://schemas.microsoft.com/office/powerpoint/2010/main" val="42401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5" grpId="0"/>
      <p:bldP spid="23" grpId="0"/>
      <p:bldP spid="2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Smart Pointer – Faustregel Nr. 2</a:t>
            </a:r>
            <a:endParaRPr lang="de-DE" dirty="0"/>
          </a:p>
        </p:txBody>
      </p:sp>
      <p:sp>
        <p:nvSpPr>
          <p:cNvPr id="9" name="Inhaltsplatzhalter 8">
            <a:extLst>
              <a:ext uri="{FF2B5EF4-FFF2-40B4-BE49-F238E27FC236}">
                <a16:creationId xmlns:a16="http://schemas.microsoft.com/office/drawing/2014/main" id="{138104BA-0DB8-402A-99F8-B4DEB49BA328}"/>
              </a:ext>
            </a:extLst>
          </p:cNvPr>
          <p:cNvSpPr>
            <a:spLocks noGrp="1"/>
          </p:cNvSpPr>
          <p:nvPr>
            <p:ph idx="1"/>
          </p:nvPr>
        </p:nvSpPr>
        <p:spPr/>
        <p:txBody>
          <a:bodyPr>
            <a:normAutofit lnSpcReduction="10000"/>
          </a:bodyPr>
          <a:lstStyle/>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a:buFont typeface="Wingdings" panose="05000000000000000000" pitchFamily="2" charset="2"/>
              <a:buChar char="Ø"/>
            </a:pPr>
            <a:r>
              <a:rPr lang="de-DE" dirty="0"/>
              <a:t> Faustregel Nr. 2: NNN: </a:t>
            </a:r>
            <a:r>
              <a:rPr lang="de-DE" dirty="0" err="1"/>
              <a:t>No</a:t>
            </a:r>
            <a:r>
              <a:rPr lang="de-DE" dirty="0"/>
              <a:t> </a:t>
            </a:r>
            <a:r>
              <a:rPr lang="de-DE" dirty="0" err="1"/>
              <a:t>Naked</a:t>
            </a:r>
            <a:r>
              <a:rPr lang="de-DE" dirty="0"/>
              <a:t> New</a:t>
            </a:r>
          </a:p>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09.06.2021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r>
              <a:rPr lang="de-DE"/>
              <a:t>32</a:t>
            </a:r>
            <a:endParaRPr lang="de-DE" dirty="0"/>
          </a:p>
        </p:txBody>
      </p:sp>
      <p:pic>
        <p:nvPicPr>
          <p:cNvPr id="7" name="Grafik 6">
            <a:extLst>
              <a:ext uri="{FF2B5EF4-FFF2-40B4-BE49-F238E27FC236}">
                <a16:creationId xmlns:a16="http://schemas.microsoft.com/office/drawing/2014/main" id="{441929F4-CB42-4247-A1D4-FB8402583680}"/>
              </a:ext>
            </a:extLst>
          </p:cNvPr>
          <p:cNvPicPr>
            <a:picLocks noChangeAspect="1"/>
          </p:cNvPicPr>
          <p:nvPr/>
        </p:nvPicPr>
        <p:blipFill>
          <a:blip r:embed="rId3"/>
          <a:stretch>
            <a:fillRect/>
          </a:stretch>
        </p:blipFill>
        <p:spPr>
          <a:xfrm>
            <a:off x="2264228" y="1580050"/>
            <a:ext cx="7217229" cy="3333568"/>
          </a:xfrm>
          <a:prstGeom prst="rect">
            <a:avLst/>
          </a:prstGeom>
          <a:ln>
            <a:solidFill>
              <a:schemeClr val="bg1">
                <a:lumMod val="75000"/>
                <a:lumOff val="25000"/>
              </a:schemeClr>
            </a:solidFill>
          </a:ln>
          <a:effectLst>
            <a:glow rad="457200">
              <a:schemeClr val="accent1">
                <a:alpha val="40000"/>
              </a:schemeClr>
            </a:glow>
          </a:effectLst>
        </p:spPr>
      </p:pic>
    </p:spTree>
    <p:extLst>
      <p:ext uri="{BB962C8B-B14F-4D97-AF65-F5344CB8AC3E}">
        <p14:creationId xmlns:p14="http://schemas.microsoft.com/office/powerpoint/2010/main" val="2807568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Smart Pointer – alles klar?</a:t>
            </a:r>
          </a:p>
        </p:txBody>
      </p:sp>
      <p:sp>
        <p:nvSpPr>
          <p:cNvPr id="9" name="Inhaltsplatzhalter 8"/>
          <p:cNvSpPr>
            <a:spLocks noGrp="1"/>
          </p:cNvSpPr>
          <p:nvPr>
            <p:ph idx="1"/>
          </p:nvPr>
        </p:nvSpPr>
        <p:spPr>
          <a:xfrm>
            <a:off x="1638268" y="1687287"/>
            <a:ext cx="8904816" cy="5006082"/>
          </a:xfrm>
        </p:spPr>
        <p:txBody>
          <a:bodyPr/>
          <a:lstStyle/>
          <a:p>
            <a:r>
              <a:rPr lang="de-DE" dirty="0"/>
              <a:t>Was passiert, wenn ein </a:t>
            </a:r>
            <a:r>
              <a:rPr lang="de-DE" dirty="0" err="1"/>
              <a:t>pointer</a:t>
            </a:r>
            <a:r>
              <a:rPr lang="de-DE" dirty="0"/>
              <a:t> zweimal in einen </a:t>
            </a:r>
            <a:r>
              <a:rPr lang="de-DE" dirty="0" err="1"/>
              <a:t>unique-pointer</a:t>
            </a:r>
            <a:r>
              <a:rPr lang="de-DE" dirty="0"/>
              <a:t> gesteckt wird?</a:t>
            </a:r>
          </a:p>
          <a:p>
            <a:pPr lvl="1"/>
            <a:r>
              <a:rPr lang="de-DE" dirty="0"/>
              <a:t>Undefiniertes Verhalten</a:t>
            </a:r>
          </a:p>
          <a:p>
            <a:r>
              <a:rPr lang="de-DE" dirty="0"/>
              <a:t>Wie kann ich einen </a:t>
            </a:r>
            <a:r>
              <a:rPr lang="de-DE" dirty="0" err="1"/>
              <a:t>weak-ptr</a:t>
            </a:r>
            <a:r>
              <a:rPr lang="de-DE" dirty="0"/>
              <a:t> sinnvoll nutzen, wenn ich nicht weiß, wann er aufgeräumt wird?</a:t>
            </a:r>
          </a:p>
          <a:p>
            <a:pPr lvl="1"/>
            <a:r>
              <a:rPr lang="de-DE" dirty="0" err="1"/>
              <a:t>Expired</a:t>
            </a:r>
            <a:r>
              <a:rPr lang="de-DE" dirty="0"/>
              <a:t>-Check</a:t>
            </a:r>
          </a:p>
          <a:p>
            <a:r>
              <a:rPr lang="de-DE" dirty="0"/>
              <a:t>Wie lässt sich ein </a:t>
            </a:r>
            <a:r>
              <a:rPr lang="de-DE" dirty="0" err="1"/>
              <a:t>weak-ptr</a:t>
            </a:r>
            <a:r>
              <a:rPr lang="de-DE" dirty="0"/>
              <a:t> zu einem </a:t>
            </a:r>
            <a:r>
              <a:rPr lang="de-DE" dirty="0" err="1"/>
              <a:t>shared-ptr</a:t>
            </a:r>
            <a:r>
              <a:rPr lang="de-DE" dirty="0"/>
              <a:t> transformieren?</a:t>
            </a:r>
          </a:p>
          <a:p>
            <a:pPr lvl="1"/>
            <a:r>
              <a:rPr lang="de-DE" dirty="0" err="1"/>
              <a:t>weakptr.lock</a:t>
            </a:r>
            <a:r>
              <a:rPr lang="de-DE" dirty="0"/>
              <a:t>()</a:t>
            </a:r>
          </a:p>
          <a:p>
            <a:pPr marL="364057" lvl="1" indent="0">
              <a:buNone/>
            </a:pPr>
            <a:endParaRPr lang="de-DE" dirty="0"/>
          </a:p>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09.06.2021</a:t>
            </a:fld>
            <a:endParaRPr lang="de-DE"/>
          </a:p>
        </p:txBody>
      </p:sp>
      <p:sp>
        <p:nvSpPr>
          <p:cNvPr id="5" name="Fußzeilenplatzhalter 4"/>
          <p:cNvSpPr>
            <a:spLocks noGrp="1"/>
          </p:cNvSpPr>
          <p:nvPr>
            <p:ph type="ftr" sz="quarter" idx="11"/>
          </p:nvPr>
        </p:nvSpPr>
        <p:spPr/>
        <p:txBody>
          <a:bodyPr/>
          <a:lstStyle/>
          <a:p>
            <a:r>
              <a:rPr lang="de-DE" dirty="0" err="1"/>
              <a:t>Objektorienierte</a:t>
            </a:r>
            <a:r>
              <a:rPr lang="de-DE" dirty="0"/>
              <a:t> Programmierung in C++</a:t>
            </a:r>
          </a:p>
        </p:txBody>
      </p:sp>
      <p:sp>
        <p:nvSpPr>
          <p:cNvPr id="6" name="Foliennummernplatzhalter 5"/>
          <p:cNvSpPr>
            <a:spLocks noGrp="1"/>
          </p:cNvSpPr>
          <p:nvPr>
            <p:ph type="sldNum" sz="quarter" idx="12"/>
          </p:nvPr>
        </p:nvSpPr>
        <p:spPr/>
        <p:txBody>
          <a:bodyPr/>
          <a:lstStyle/>
          <a:p>
            <a:r>
              <a:rPr lang="de-DE" dirty="0"/>
              <a:t>31</a:t>
            </a:r>
          </a:p>
        </p:txBody>
      </p:sp>
    </p:spTree>
    <p:extLst>
      <p:ext uri="{BB962C8B-B14F-4D97-AF65-F5344CB8AC3E}">
        <p14:creationId xmlns:p14="http://schemas.microsoft.com/office/powerpoint/2010/main" val="3965536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auto</a:t>
            </a:r>
            <a:endParaRPr lang="de-DE" dirty="0"/>
          </a:p>
        </p:txBody>
      </p:sp>
      <p:sp>
        <p:nvSpPr>
          <p:cNvPr id="3" name="Inhaltsplatzhalter 2"/>
          <p:cNvSpPr>
            <a:spLocks noGrp="1"/>
          </p:cNvSpPr>
          <p:nvPr>
            <p:ph idx="1"/>
          </p:nvPr>
        </p:nvSpPr>
        <p:spPr>
          <a:xfrm>
            <a:off x="1725803" y="1540048"/>
            <a:ext cx="8729746" cy="4466301"/>
          </a:xfrm>
        </p:spPr>
        <p:txBody>
          <a:bodyPr/>
          <a:lstStyle/>
          <a:p>
            <a:r>
              <a:rPr lang="de-DE" dirty="0"/>
              <a:t>Auf der linken Seite einer Zuweisung anstelle eines beliebigen Datentyps einsetzbar</a:t>
            </a:r>
          </a:p>
          <a:p>
            <a:pPr lvl="1"/>
            <a:r>
              <a:rPr lang="de-DE" dirty="0"/>
              <a:t>Nur möglich, wenn direkt ein Wert zugewiesen wird</a:t>
            </a:r>
          </a:p>
          <a:p>
            <a:pPr lvl="1"/>
            <a:r>
              <a:rPr lang="de-DE" dirty="0"/>
              <a:t>Der Compiler deduziert den Typ aus dem zugewiesenen Wert</a:t>
            </a:r>
          </a:p>
          <a:p>
            <a:pPr lvl="1"/>
            <a:r>
              <a:rPr lang="de-DE" dirty="0"/>
              <a:t>Typsicherheit bleibt erhalten!</a:t>
            </a:r>
          </a:p>
          <a:p>
            <a:pPr marL="0" indent="0">
              <a:buNone/>
            </a:pPr>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09.06.2021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43</a:t>
            </a:fld>
            <a:endParaRPr lang="de-DE"/>
          </a:p>
        </p:txBody>
      </p:sp>
      <p:pic>
        <p:nvPicPr>
          <p:cNvPr id="7" name="Grafik 6">
            <a:extLst>
              <a:ext uri="{FF2B5EF4-FFF2-40B4-BE49-F238E27FC236}">
                <a16:creationId xmlns:a16="http://schemas.microsoft.com/office/drawing/2014/main" id="{34960538-6302-42B8-B99E-FF180E9F83B0}"/>
              </a:ext>
            </a:extLst>
          </p:cNvPr>
          <p:cNvPicPr>
            <a:picLocks noChangeAspect="1"/>
          </p:cNvPicPr>
          <p:nvPr/>
        </p:nvPicPr>
        <p:blipFill rotWithShape="1">
          <a:blip r:embed="rId3"/>
          <a:srcRect b="12967"/>
          <a:stretch/>
        </p:blipFill>
        <p:spPr>
          <a:xfrm>
            <a:off x="2305783" y="3556853"/>
            <a:ext cx="5372953" cy="2084371"/>
          </a:xfrm>
          <a:prstGeom prst="rect">
            <a:avLst/>
          </a:prstGeom>
        </p:spPr>
      </p:pic>
    </p:spTree>
    <p:extLst>
      <p:ext uri="{BB962C8B-B14F-4D97-AF65-F5344CB8AC3E}">
        <p14:creationId xmlns:p14="http://schemas.microsoft.com/office/powerpoint/2010/main" val="121017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auto</a:t>
            </a:r>
            <a:endParaRPr lang="de-DE" dirty="0"/>
          </a:p>
        </p:txBody>
      </p:sp>
      <p:sp>
        <p:nvSpPr>
          <p:cNvPr id="3" name="Inhaltsplatzhalter 2"/>
          <p:cNvSpPr>
            <a:spLocks noGrp="1"/>
          </p:cNvSpPr>
          <p:nvPr>
            <p:ph idx="1"/>
          </p:nvPr>
        </p:nvSpPr>
        <p:spPr>
          <a:xfrm>
            <a:off x="1723225" y="1599536"/>
            <a:ext cx="8729746" cy="4466301"/>
          </a:xfrm>
        </p:spPr>
        <p:txBody>
          <a:bodyPr/>
          <a:lstStyle/>
          <a:p>
            <a:r>
              <a:rPr lang="de-DE" dirty="0"/>
              <a:t>Der C++ Standard sagt AAA</a:t>
            </a:r>
          </a:p>
          <a:p>
            <a:pPr lvl="1"/>
            <a:r>
              <a:rPr lang="de-DE" dirty="0" err="1"/>
              <a:t>Almost</a:t>
            </a:r>
            <a:r>
              <a:rPr lang="de-DE" dirty="0"/>
              <a:t> Always Auto</a:t>
            </a:r>
          </a:p>
          <a:p>
            <a:r>
              <a:rPr lang="de-DE" dirty="0"/>
              <a:t>Ich sage: </a:t>
            </a:r>
          </a:p>
          <a:p>
            <a:pPr lvl="1"/>
            <a:r>
              <a:rPr lang="de-DE" dirty="0" err="1"/>
              <a:t>auto</a:t>
            </a:r>
            <a:r>
              <a:rPr lang="de-DE" dirty="0"/>
              <a:t> nur, wenn der Typ auf der rechten Seite klar definiert ist oder wenn der Typ anderweitig klar ersichtlich ist </a:t>
            </a:r>
          </a:p>
          <a:p>
            <a:pPr lvl="1"/>
            <a:r>
              <a:rPr lang="de-DE" dirty="0"/>
              <a:t>nur wenn es die Lesbarkeit erhöht (zu lange Klassennamen)</a:t>
            </a:r>
          </a:p>
          <a:p>
            <a:pPr lvl="2"/>
            <a:r>
              <a:rPr lang="de-DE" dirty="0"/>
              <a:t>Oder bei komplexen Ausdrücken </a:t>
            </a:r>
            <a:r>
              <a:rPr lang="de-DE" dirty="0">
                <a:sym typeface="Wingdings" panose="05000000000000000000" pitchFamily="2" charset="2"/>
              </a:rPr>
              <a:t>wie </a:t>
            </a:r>
            <a:r>
              <a:rPr lang="de-DE" dirty="0" err="1">
                <a:sym typeface="Wingdings" panose="05000000000000000000" pitchFamily="2" charset="2"/>
              </a:rPr>
              <a:t>lambdas</a:t>
            </a:r>
            <a:r>
              <a:rPr lang="de-DE" dirty="0">
                <a:sym typeface="Wingdings" panose="05000000000000000000" pitchFamily="2" charset="2"/>
              </a:rPr>
              <a:t>  später</a:t>
            </a:r>
            <a:endParaRPr lang="de-DE" dirty="0"/>
          </a:p>
          <a:p>
            <a:pPr lvl="1"/>
            <a:r>
              <a:rPr lang="de-DE" dirty="0"/>
              <a:t>Für mich ist die Angabe des Typs auch eine Spezifikation</a:t>
            </a:r>
          </a:p>
          <a:p>
            <a:r>
              <a:rPr lang="de-DE" dirty="0"/>
              <a:t>Ihr tut, was ihr für richtig haltet</a:t>
            </a:r>
          </a:p>
        </p:txBody>
      </p:sp>
      <p:sp>
        <p:nvSpPr>
          <p:cNvPr id="4" name="Datumsplatzhalter 3"/>
          <p:cNvSpPr>
            <a:spLocks noGrp="1"/>
          </p:cNvSpPr>
          <p:nvPr>
            <p:ph type="dt" sz="half" idx="10"/>
          </p:nvPr>
        </p:nvSpPr>
        <p:spPr/>
        <p:txBody>
          <a:bodyPr/>
          <a:lstStyle/>
          <a:p>
            <a:fld id="{B3C4EC86-8C11-4B68-B4AB-DDB7490D332F}" type="datetime1">
              <a:rPr lang="de-DE" smtClean="0"/>
              <a:t>09.06.2021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44</a:t>
            </a:fld>
            <a:endParaRPr lang="de-DE"/>
          </a:p>
        </p:txBody>
      </p:sp>
      <p:pic>
        <p:nvPicPr>
          <p:cNvPr id="8" name="Grafik 7">
            <a:extLst>
              <a:ext uri="{FF2B5EF4-FFF2-40B4-BE49-F238E27FC236}">
                <a16:creationId xmlns:a16="http://schemas.microsoft.com/office/drawing/2014/main" id="{3EADDAAE-6EAB-4DAB-A238-38A6B125A1CD}"/>
              </a:ext>
            </a:extLst>
          </p:cNvPr>
          <p:cNvPicPr>
            <a:picLocks noChangeAspect="1"/>
          </p:cNvPicPr>
          <p:nvPr/>
        </p:nvPicPr>
        <p:blipFill>
          <a:blip r:embed="rId3"/>
          <a:stretch>
            <a:fillRect/>
          </a:stretch>
        </p:blipFill>
        <p:spPr>
          <a:xfrm>
            <a:off x="1463751" y="5258464"/>
            <a:ext cx="9264498" cy="1586636"/>
          </a:xfrm>
          <a:prstGeom prst="rect">
            <a:avLst/>
          </a:prstGeom>
        </p:spPr>
      </p:pic>
    </p:spTree>
    <p:extLst>
      <p:ext uri="{BB962C8B-B14F-4D97-AF65-F5344CB8AC3E}">
        <p14:creationId xmlns:p14="http://schemas.microsoft.com/office/powerpoint/2010/main" val="277886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Debugging</a:t>
            </a:r>
          </a:p>
        </p:txBody>
      </p:sp>
      <p:sp>
        <p:nvSpPr>
          <p:cNvPr id="5" name="Textplatzhalter 4"/>
          <p:cNvSpPr>
            <a:spLocks noGrp="1"/>
          </p:cNvSpPr>
          <p:nvPr>
            <p:ph type="body" idx="1"/>
          </p:nvPr>
        </p:nvSpPr>
        <p:spPr/>
        <p:txBody>
          <a:bodyPr/>
          <a:lstStyle/>
          <a:p>
            <a:r>
              <a:rPr lang="de-DE" dirty="0" err="1"/>
              <a:t>Debugtechniken</a:t>
            </a:r>
            <a:r>
              <a:rPr lang="de-DE" dirty="0"/>
              <a:t>, Herangehen, </a:t>
            </a:r>
            <a:r>
              <a:rPr lang="de-DE" dirty="0" err="1"/>
              <a:t>Don‘ts</a:t>
            </a:r>
            <a:r>
              <a:rPr lang="de-DE" dirty="0"/>
              <a:t>, </a:t>
            </a:r>
            <a:r>
              <a:rPr lang="de-DE" dirty="0" err="1"/>
              <a:t>Debugbarer</a:t>
            </a:r>
            <a:r>
              <a:rPr lang="de-DE" dirty="0"/>
              <a:t> Code</a:t>
            </a:r>
          </a:p>
        </p:txBody>
      </p:sp>
      <p:sp>
        <p:nvSpPr>
          <p:cNvPr id="2" name="Datumsplatzhalter 1"/>
          <p:cNvSpPr>
            <a:spLocks noGrp="1"/>
          </p:cNvSpPr>
          <p:nvPr>
            <p:ph type="dt" sz="half" idx="10"/>
          </p:nvPr>
        </p:nvSpPr>
        <p:spPr/>
        <p:txBody>
          <a:bodyPr/>
          <a:lstStyle/>
          <a:p>
            <a:fld id="{447D6165-BACA-4B3E-9BC8-CFE9ACA68053}" type="datetime1">
              <a:rPr lang="de-DE" smtClean="0"/>
              <a:t>09.06.2021</a:t>
            </a:fld>
            <a:endParaRPr lang="de-DE"/>
          </a:p>
        </p:txBody>
      </p:sp>
      <p:sp>
        <p:nvSpPr>
          <p:cNvPr id="3" name="Fußzeilenplatzhalter 2"/>
          <p:cNvSpPr>
            <a:spLocks noGrp="1"/>
          </p:cNvSpPr>
          <p:nvPr>
            <p:ph type="ftr" sz="quarter" idx="11"/>
          </p:nvPr>
        </p:nvSpPr>
        <p:spPr/>
        <p:txBody>
          <a:bodyPr/>
          <a:lstStyle/>
          <a:p>
            <a:r>
              <a:rPr lang="de-DE"/>
              <a:t>Objektorienierte Programmierung in C++</a:t>
            </a:r>
          </a:p>
        </p:txBody>
      </p:sp>
    </p:spTree>
    <p:extLst>
      <p:ext uri="{BB962C8B-B14F-4D97-AF65-F5344CB8AC3E}">
        <p14:creationId xmlns:p14="http://schemas.microsoft.com/office/powerpoint/2010/main" val="10459454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Debugging – </a:t>
            </a:r>
            <a:r>
              <a:rPr lang="de-DE" dirty="0" err="1"/>
              <a:t>Debugwerkzeuge</a:t>
            </a:r>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09.06.2021</a:t>
            </a:fld>
            <a:endParaRPr lang="de-DE"/>
          </a:p>
        </p:txBody>
      </p:sp>
      <p:sp>
        <p:nvSpPr>
          <p:cNvPr id="5" name="Fußzeilenplatzhalter 4"/>
          <p:cNvSpPr>
            <a:spLocks noGrp="1"/>
          </p:cNvSpPr>
          <p:nvPr>
            <p:ph type="ftr" sz="quarter" idx="11"/>
          </p:nvPr>
        </p:nvSpPr>
        <p:spPr/>
        <p:txBody>
          <a:bodyPr/>
          <a:lstStyle/>
          <a:p>
            <a:r>
              <a:rPr lang="de-DE" dirty="0" err="1"/>
              <a:t>Objektorienierte</a:t>
            </a:r>
            <a:r>
              <a:rPr lang="de-DE" dirty="0"/>
              <a:t> Programmierung in C++</a:t>
            </a:r>
          </a:p>
        </p:txBody>
      </p:sp>
      <p:sp>
        <p:nvSpPr>
          <p:cNvPr id="6" name="Foliennummernplatzhalter 5"/>
          <p:cNvSpPr>
            <a:spLocks noGrp="1"/>
          </p:cNvSpPr>
          <p:nvPr>
            <p:ph type="sldNum" sz="quarter" idx="12"/>
          </p:nvPr>
        </p:nvSpPr>
        <p:spPr/>
        <p:txBody>
          <a:bodyPr/>
          <a:lstStyle/>
          <a:p>
            <a:fld id="{5661DF32-3507-4F32-9D9B-947DB51C7F59}" type="slidenum">
              <a:rPr lang="de-DE" smtClean="0"/>
              <a:t>46</a:t>
            </a:fld>
            <a:endParaRPr lang="de-DE"/>
          </a:p>
        </p:txBody>
      </p:sp>
      <p:sp>
        <p:nvSpPr>
          <p:cNvPr id="7" name="Inhaltsplatzhalter 2"/>
          <p:cNvSpPr txBox="1">
            <a:spLocks/>
          </p:cNvSpPr>
          <p:nvPr/>
        </p:nvSpPr>
        <p:spPr>
          <a:xfrm>
            <a:off x="2567517" y="1452717"/>
            <a:ext cx="8904816" cy="4525433"/>
          </a:xfrm>
          <a:prstGeom prst="rect">
            <a:avLst/>
          </a:prstGeom>
        </p:spPr>
        <p:txBody>
          <a:bodyPr vert="horz" lIns="0" tIns="0" rIns="0" bIns="0" rtlCol="0">
            <a:noAutofit/>
          </a:bodyPr>
          <a:lstStyle>
            <a:lvl1pPr marL="364058" indent="-364058" algn="l" defTabSz="1219170" rtl="0" eaLnBrk="1" latinLnBrk="0" hangingPunct="1">
              <a:spcBef>
                <a:spcPct val="20000"/>
              </a:spcBef>
              <a:buFontTx/>
              <a:buBlip>
                <a:blip r:embed="rId3"/>
              </a:buBlip>
              <a:defRPr sz="2667" kern="1200">
                <a:solidFill>
                  <a:schemeClr val="tx2"/>
                </a:solidFill>
                <a:latin typeface="Neo Sans W01" pitchFamily="34" charset="0"/>
                <a:ea typeface="+mn-ea"/>
                <a:cs typeface="+mn-cs"/>
              </a:defRPr>
            </a:lvl1pPr>
            <a:lvl2pPr marL="601118" indent="-237061" algn="l" defTabSz="1219170" rtl="0" eaLnBrk="1" latinLnBrk="0" hangingPunct="1">
              <a:spcBef>
                <a:spcPct val="20000"/>
              </a:spcBef>
              <a:buFontTx/>
              <a:buBlip>
                <a:blip r:embed="rId3"/>
              </a:buBlip>
              <a:defRPr sz="2400" kern="1200">
                <a:solidFill>
                  <a:schemeClr val="tx2"/>
                </a:solidFill>
                <a:latin typeface="Neo Sans W01" pitchFamily="34" charset="0"/>
                <a:ea typeface="+mn-ea"/>
                <a:cs typeface="+mn-cs"/>
              </a:defRPr>
            </a:lvl2pPr>
            <a:lvl3pPr marL="956709" indent="-237061" algn="l" defTabSz="1219170" rtl="0" eaLnBrk="1" latinLnBrk="0" hangingPunct="1">
              <a:spcBef>
                <a:spcPct val="20000"/>
              </a:spcBef>
              <a:buFontTx/>
              <a:buBlip>
                <a:blip r:embed="rId3"/>
              </a:buBlip>
              <a:defRPr sz="2133" kern="1200">
                <a:solidFill>
                  <a:schemeClr val="tx2"/>
                </a:solidFill>
                <a:latin typeface="Neo Sans W01" pitchFamily="34" charset="0"/>
                <a:ea typeface="+mn-ea"/>
                <a:cs typeface="+mn-cs"/>
              </a:defRPr>
            </a:lvl3pPr>
            <a:lvl4pPr marL="1193770" indent="-237061" algn="l" defTabSz="1219170" rtl="0" eaLnBrk="1" latinLnBrk="0" hangingPunct="1">
              <a:spcBef>
                <a:spcPct val="20000"/>
              </a:spcBef>
              <a:buFontTx/>
              <a:buBlip>
                <a:blip r:embed="rId3"/>
              </a:buBlip>
              <a:defRPr sz="1867" kern="1200">
                <a:solidFill>
                  <a:schemeClr val="tx2"/>
                </a:solidFill>
                <a:latin typeface="Neo Sans W01" pitchFamily="34" charset="0"/>
                <a:ea typeface="+mn-ea"/>
                <a:cs typeface="+mn-cs"/>
              </a:defRPr>
            </a:lvl4pPr>
            <a:lvl5pPr marL="1439297" indent="-245527" algn="l" defTabSz="1219170" rtl="0" eaLnBrk="1" latinLnBrk="0" hangingPunct="1">
              <a:spcBef>
                <a:spcPct val="20000"/>
              </a:spcBef>
              <a:buFontTx/>
              <a:buBlip>
                <a:blip r:embed="rId3"/>
              </a:buBlip>
              <a:defRPr sz="1867" kern="1200">
                <a:solidFill>
                  <a:schemeClr val="tx2"/>
                </a:solidFill>
                <a:latin typeface="Neo Sans W01"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FontTx/>
              <a:buNone/>
            </a:pPr>
            <a:endParaRPr lang="de-DE" dirty="0"/>
          </a:p>
        </p:txBody>
      </p:sp>
      <p:sp>
        <p:nvSpPr>
          <p:cNvPr id="10" name="Inhaltsplatzhalter 2"/>
          <p:cNvSpPr txBox="1">
            <a:spLocks/>
          </p:cNvSpPr>
          <p:nvPr/>
        </p:nvSpPr>
        <p:spPr>
          <a:xfrm>
            <a:off x="1638268" y="1587842"/>
            <a:ext cx="8904816" cy="4525433"/>
          </a:xfrm>
          <a:prstGeom prst="rect">
            <a:avLst/>
          </a:prstGeom>
        </p:spPr>
        <p:txBody>
          <a:bodyPr vert="horz" lIns="0" tIns="0" rIns="0" bIns="0" rtlCol="0">
            <a:noAutofit/>
          </a:bodyPr>
          <a:lstStyle>
            <a:lvl1pPr marL="364058" indent="-364058" algn="l" defTabSz="1219170" rtl="0" eaLnBrk="1" latinLnBrk="0" hangingPunct="1">
              <a:spcBef>
                <a:spcPct val="20000"/>
              </a:spcBef>
              <a:buFontTx/>
              <a:buBlip>
                <a:blip r:embed="rId3"/>
              </a:buBlip>
              <a:defRPr sz="2667" kern="1200">
                <a:solidFill>
                  <a:schemeClr val="tx2"/>
                </a:solidFill>
                <a:latin typeface="Neo Sans W01" pitchFamily="34" charset="0"/>
                <a:ea typeface="+mn-ea"/>
                <a:cs typeface="+mn-cs"/>
              </a:defRPr>
            </a:lvl1pPr>
            <a:lvl2pPr marL="601118" indent="-237061" algn="l" defTabSz="1219170" rtl="0" eaLnBrk="1" latinLnBrk="0" hangingPunct="1">
              <a:spcBef>
                <a:spcPct val="20000"/>
              </a:spcBef>
              <a:buFontTx/>
              <a:buBlip>
                <a:blip r:embed="rId3"/>
              </a:buBlip>
              <a:defRPr sz="2400" kern="1200">
                <a:solidFill>
                  <a:schemeClr val="tx2"/>
                </a:solidFill>
                <a:latin typeface="Neo Sans W01" pitchFamily="34" charset="0"/>
                <a:ea typeface="+mn-ea"/>
                <a:cs typeface="+mn-cs"/>
              </a:defRPr>
            </a:lvl2pPr>
            <a:lvl3pPr marL="956709" indent="-237061" algn="l" defTabSz="1219170" rtl="0" eaLnBrk="1" latinLnBrk="0" hangingPunct="1">
              <a:spcBef>
                <a:spcPct val="20000"/>
              </a:spcBef>
              <a:buFontTx/>
              <a:buBlip>
                <a:blip r:embed="rId3"/>
              </a:buBlip>
              <a:defRPr sz="2133" kern="1200">
                <a:solidFill>
                  <a:schemeClr val="tx2"/>
                </a:solidFill>
                <a:latin typeface="Neo Sans W01" pitchFamily="34" charset="0"/>
                <a:ea typeface="+mn-ea"/>
                <a:cs typeface="+mn-cs"/>
              </a:defRPr>
            </a:lvl3pPr>
            <a:lvl4pPr marL="1193770" indent="-237061" algn="l" defTabSz="1219170" rtl="0" eaLnBrk="1" latinLnBrk="0" hangingPunct="1">
              <a:spcBef>
                <a:spcPct val="20000"/>
              </a:spcBef>
              <a:buFontTx/>
              <a:buBlip>
                <a:blip r:embed="rId3"/>
              </a:buBlip>
              <a:defRPr sz="1867" kern="1200">
                <a:solidFill>
                  <a:schemeClr val="tx2"/>
                </a:solidFill>
                <a:latin typeface="Neo Sans W01" pitchFamily="34" charset="0"/>
                <a:ea typeface="+mn-ea"/>
                <a:cs typeface="+mn-cs"/>
              </a:defRPr>
            </a:lvl4pPr>
            <a:lvl5pPr marL="1439297" indent="-245527" algn="l" defTabSz="1219170" rtl="0" eaLnBrk="1" latinLnBrk="0" hangingPunct="1">
              <a:spcBef>
                <a:spcPct val="20000"/>
              </a:spcBef>
              <a:buFontTx/>
              <a:buBlip>
                <a:blip r:embed="rId3"/>
              </a:buBlip>
              <a:defRPr sz="1867" kern="1200">
                <a:solidFill>
                  <a:schemeClr val="tx2"/>
                </a:solidFill>
                <a:latin typeface="Neo Sans W01"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de-DE" dirty="0" err="1"/>
              <a:t>Locals</a:t>
            </a:r>
            <a:endParaRPr lang="de-DE" dirty="0"/>
          </a:p>
          <a:p>
            <a:r>
              <a:rPr lang="de-DE" dirty="0"/>
              <a:t>Call Stack</a:t>
            </a:r>
          </a:p>
          <a:p>
            <a:r>
              <a:rPr lang="de-DE" dirty="0"/>
              <a:t>Breakpoints</a:t>
            </a:r>
          </a:p>
          <a:p>
            <a:r>
              <a:rPr lang="de-DE" dirty="0" err="1"/>
              <a:t>Debugausgaben</a:t>
            </a:r>
            <a:endParaRPr lang="de-DE" dirty="0"/>
          </a:p>
          <a:p>
            <a:r>
              <a:rPr lang="de-DE" dirty="0"/>
              <a:t>Watch</a:t>
            </a:r>
          </a:p>
          <a:p>
            <a:r>
              <a:rPr lang="de-DE" dirty="0" err="1"/>
              <a:t>ImmediateWindow</a:t>
            </a:r>
            <a:r>
              <a:rPr lang="de-DE" dirty="0"/>
              <a:t>: ?</a:t>
            </a:r>
            <a:r>
              <a:rPr lang="de-DE" dirty="0" err="1"/>
              <a:t>functionCall</a:t>
            </a:r>
            <a:r>
              <a:rPr lang="de-DE" dirty="0"/>
              <a:t>();</a:t>
            </a:r>
          </a:p>
          <a:p>
            <a:r>
              <a:rPr lang="de-DE" dirty="0" err="1"/>
              <a:t>Stackpointer</a:t>
            </a:r>
            <a:r>
              <a:rPr lang="de-DE" dirty="0"/>
              <a:t> verschieben</a:t>
            </a:r>
          </a:p>
          <a:p>
            <a:r>
              <a:rPr lang="de-DE" dirty="0"/>
              <a:t>Unit Tests </a:t>
            </a:r>
            <a:r>
              <a:rPr lang="de-DE" dirty="0">
                <a:sym typeface="Wingdings" panose="05000000000000000000" pitchFamily="2" charset="2"/>
              </a:rPr>
              <a:t> ist eine eigene Vorlesung wert</a:t>
            </a:r>
            <a:endParaRPr lang="de-DE" dirty="0"/>
          </a:p>
          <a:p>
            <a:endParaRPr lang="de-DE" dirty="0"/>
          </a:p>
          <a:p>
            <a:endParaRPr lang="de-DE" dirty="0"/>
          </a:p>
        </p:txBody>
      </p:sp>
    </p:spTree>
    <p:extLst>
      <p:ext uri="{BB962C8B-B14F-4D97-AF65-F5344CB8AC3E}">
        <p14:creationId xmlns:p14="http://schemas.microsoft.com/office/powerpoint/2010/main" val="2042994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0"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Debugging - Herangehen</a:t>
            </a:r>
          </a:p>
        </p:txBody>
      </p:sp>
      <p:sp>
        <p:nvSpPr>
          <p:cNvPr id="3" name="Inhaltsplatzhalter 2"/>
          <p:cNvSpPr>
            <a:spLocks noGrp="1"/>
          </p:cNvSpPr>
          <p:nvPr>
            <p:ph idx="1"/>
          </p:nvPr>
        </p:nvSpPr>
        <p:spPr>
          <a:xfrm>
            <a:off x="1638268" y="1468946"/>
            <a:ext cx="8904816" cy="4525433"/>
          </a:xfrm>
        </p:spPr>
        <p:txBody>
          <a:bodyPr>
            <a:normAutofit fontScale="92500" lnSpcReduction="10000"/>
          </a:bodyPr>
          <a:lstStyle/>
          <a:p>
            <a:pPr marL="0" indent="0">
              <a:buNone/>
            </a:pPr>
            <a:r>
              <a:rPr lang="de-DE" sz="2400" dirty="0"/>
              <a:t>0.    Lasse deine Intuition walten und überlege, ob du die Lösung ggf.  schon kennst. Dann vergiss sie wieder, behalte sie im Hinterkopf.</a:t>
            </a:r>
          </a:p>
          <a:p>
            <a:pPr marL="514350" indent="-514350">
              <a:buFont typeface="+mj-lt"/>
              <a:buAutoNum type="arabicPeriod"/>
            </a:pPr>
            <a:r>
              <a:rPr lang="de-DE" sz="2400" dirty="0"/>
              <a:t>Reproduziere das Problem</a:t>
            </a:r>
          </a:p>
          <a:p>
            <a:pPr marL="751410" lvl="1" indent="-514350">
              <a:buFont typeface="+mj-lt"/>
              <a:buAutoNum type="arabicPeriod"/>
            </a:pPr>
            <a:r>
              <a:rPr lang="de-DE" sz="2000" dirty="0"/>
              <a:t>Nutze die gleichen Eingabewerte/Dateien/…</a:t>
            </a:r>
          </a:p>
          <a:p>
            <a:pPr marL="751410" lvl="1" indent="-514350">
              <a:buFont typeface="+mj-lt"/>
              <a:buAutoNum type="arabicPeriod"/>
            </a:pPr>
            <a:r>
              <a:rPr lang="de-DE" sz="2000" dirty="0"/>
              <a:t>Hängt der Bug von den Eingabewerten ab?</a:t>
            </a:r>
          </a:p>
          <a:p>
            <a:pPr marL="1107001" lvl="2" indent="-514350">
              <a:buFont typeface="+mj-lt"/>
              <a:buAutoNum type="arabicPeriod"/>
            </a:pPr>
            <a:r>
              <a:rPr lang="de-DE" sz="2000" dirty="0"/>
              <a:t>Prüfe die Eingabewerte auf Anomalien</a:t>
            </a:r>
          </a:p>
          <a:p>
            <a:pPr marL="1107001" lvl="2" indent="-514350">
              <a:buFont typeface="+mj-lt"/>
              <a:buAutoNum type="arabicPeriod"/>
            </a:pPr>
            <a:r>
              <a:rPr lang="de-DE" sz="2000" dirty="0"/>
              <a:t>Probiere andere Eingabewerte</a:t>
            </a:r>
          </a:p>
          <a:p>
            <a:pPr marL="514350" indent="-514350">
              <a:buFont typeface="+mj-lt"/>
              <a:buAutoNum type="arabicPeriod"/>
            </a:pPr>
            <a:r>
              <a:rPr lang="de-DE" sz="2400" dirty="0"/>
              <a:t>Verstehe das Problem</a:t>
            </a:r>
          </a:p>
          <a:p>
            <a:pPr marL="751410" lvl="1" indent="-514350">
              <a:buFont typeface="+mj-lt"/>
              <a:buAutoNum type="arabicPeriod"/>
            </a:pPr>
            <a:r>
              <a:rPr lang="de-DE" sz="2000" dirty="0"/>
              <a:t>Versuche das Problem mit eigenen Worten zu formulieren</a:t>
            </a:r>
          </a:p>
          <a:p>
            <a:pPr marL="514350" indent="-514350">
              <a:buFont typeface="+mj-lt"/>
              <a:buAutoNum type="arabicPeriod"/>
            </a:pPr>
            <a:r>
              <a:rPr lang="de-DE" sz="2400" dirty="0"/>
              <a:t>Finde das Problem</a:t>
            </a:r>
          </a:p>
          <a:p>
            <a:pPr marL="751410" lvl="1" indent="-514350">
              <a:buFont typeface="+mj-lt"/>
              <a:buAutoNum type="arabicPeriod"/>
            </a:pPr>
            <a:r>
              <a:rPr lang="de-DE" sz="2000" dirty="0"/>
              <a:t>Grenze den „schuldigen“ Code ein</a:t>
            </a:r>
          </a:p>
          <a:p>
            <a:pPr marL="751410" lvl="1" indent="-514350">
              <a:buFont typeface="+mj-lt"/>
              <a:buAutoNum type="arabicPeriod"/>
            </a:pPr>
            <a:r>
              <a:rPr lang="de-DE" sz="2000" dirty="0"/>
              <a:t>Höre auf die kleinsten Zweifel</a:t>
            </a:r>
          </a:p>
          <a:p>
            <a:pPr marL="514350" indent="-514350">
              <a:buFont typeface="+mj-lt"/>
              <a:buAutoNum type="arabicPeriod"/>
            </a:pPr>
            <a:r>
              <a:rPr lang="de-DE" sz="2267" dirty="0"/>
              <a:t>Verstehe die Ursache</a:t>
            </a:r>
          </a:p>
          <a:p>
            <a:pPr marL="237060" lvl="1" indent="0">
              <a:buNone/>
            </a:pPr>
            <a:endParaRPr lang="de-DE" dirty="0"/>
          </a:p>
          <a:p>
            <a:endParaRPr lang="de-DE" dirty="0"/>
          </a:p>
          <a:p>
            <a:endParaRPr lang="de-DE" dirty="0"/>
          </a:p>
          <a:p>
            <a:endParaRPr lang="de-DE" dirty="0"/>
          </a:p>
          <a:p>
            <a:endParaRPr lang="de-DE" dirty="0"/>
          </a:p>
          <a:p>
            <a:endParaRPr lang="de-DE" dirty="0"/>
          </a:p>
          <a:p>
            <a:pPr marL="0" indent="0">
              <a:buNone/>
            </a:pPr>
            <a:endParaRPr lang="de-DE" dirty="0"/>
          </a:p>
          <a:p>
            <a:pPr marL="0" indent="0">
              <a:buNone/>
            </a:pPr>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09.06.2021</a:t>
            </a:fld>
            <a:endParaRPr lang="de-DE"/>
          </a:p>
        </p:txBody>
      </p:sp>
      <p:sp>
        <p:nvSpPr>
          <p:cNvPr id="5" name="Fußzeilenplatzhalter 4"/>
          <p:cNvSpPr>
            <a:spLocks noGrp="1"/>
          </p:cNvSpPr>
          <p:nvPr>
            <p:ph type="ftr" sz="quarter" idx="11"/>
          </p:nvPr>
        </p:nvSpPr>
        <p:spPr/>
        <p:txBody>
          <a:bodyPr/>
          <a:lstStyle/>
          <a:p>
            <a:r>
              <a:rPr lang="de-DE" dirty="0" err="1"/>
              <a:t>Objektorienierte</a:t>
            </a:r>
            <a:r>
              <a:rPr lang="de-DE" dirty="0"/>
              <a:t> Programmierung in C++</a:t>
            </a:r>
          </a:p>
        </p:txBody>
      </p:sp>
      <p:sp>
        <p:nvSpPr>
          <p:cNvPr id="6" name="Foliennummernplatzhalter 5"/>
          <p:cNvSpPr>
            <a:spLocks noGrp="1"/>
          </p:cNvSpPr>
          <p:nvPr>
            <p:ph type="sldNum" sz="quarter" idx="12"/>
          </p:nvPr>
        </p:nvSpPr>
        <p:spPr/>
        <p:txBody>
          <a:bodyPr/>
          <a:lstStyle/>
          <a:p>
            <a:fld id="{5661DF32-3507-4F32-9D9B-947DB51C7F59}" type="slidenum">
              <a:rPr lang="de-DE" smtClean="0"/>
              <a:t>47</a:t>
            </a:fld>
            <a:endParaRPr lang="de-DE"/>
          </a:p>
        </p:txBody>
      </p:sp>
    </p:spTree>
    <p:extLst>
      <p:ext uri="{BB962C8B-B14F-4D97-AF65-F5344CB8AC3E}">
        <p14:creationId xmlns:p14="http://schemas.microsoft.com/office/powerpoint/2010/main" val="353294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Debugging - Herangehen</a:t>
            </a:r>
          </a:p>
        </p:txBody>
      </p:sp>
      <p:sp>
        <p:nvSpPr>
          <p:cNvPr id="3" name="Inhaltsplatzhalter 2"/>
          <p:cNvSpPr>
            <a:spLocks noGrp="1"/>
          </p:cNvSpPr>
          <p:nvPr>
            <p:ph idx="1"/>
          </p:nvPr>
        </p:nvSpPr>
        <p:spPr>
          <a:xfrm>
            <a:off x="1494745" y="1447801"/>
            <a:ext cx="9191862" cy="4800599"/>
          </a:xfrm>
        </p:spPr>
        <p:txBody>
          <a:bodyPr>
            <a:normAutofit fontScale="92500"/>
          </a:bodyPr>
          <a:lstStyle/>
          <a:p>
            <a:pPr marL="514350" indent="-514350">
              <a:buFont typeface="+mj-lt"/>
              <a:buAutoNum type="arabicPeriod" startAt="5"/>
            </a:pPr>
            <a:r>
              <a:rPr lang="de-DE" dirty="0"/>
              <a:t>Löse das Problem</a:t>
            </a:r>
          </a:p>
          <a:p>
            <a:pPr marL="751410" lvl="1" indent="-514350">
              <a:buFont typeface="+mj-lt"/>
              <a:buAutoNum type="arabicPeriod"/>
            </a:pPr>
            <a:r>
              <a:rPr lang="de-DE" dirty="0"/>
              <a:t>Löse es Schritt für Schritt</a:t>
            </a:r>
          </a:p>
          <a:p>
            <a:pPr marL="514350" indent="-514350">
              <a:buFont typeface="+mj-lt"/>
              <a:buAutoNum type="arabicPeriod" startAt="5"/>
            </a:pPr>
            <a:r>
              <a:rPr lang="de-DE" dirty="0"/>
              <a:t>Stelle sicher, dass ähnliche Probleme nicht wieder auftreten</a:t>
            </a:r>
          </a:p>
          <a:p>
            <a:pPr marL="751410" lvl="1" indent="-514350">
              <a:buFont typeface="+mj-lt"/>
              <a:buAutoNum type="arabicPeriod"/>
            </a:pPr>
            <a:r>
              <a:rPr lang="de-DE" dirty="0"/>
              <a:t>Validiere übergebene Parameter innerhalb von Funktionen</a:t>
            </a:r>
          </a:p>
          <a:p>
            <a:pPr marL="1107001" lvl="2" indent="-514350">
              <a:buFont typeface="+mj-lt"/>
              <a:buAutoNum type="arabicPeriod"/>
            </a:pPr>
            <a:r>
              <a:rPr lang="de-DE" dirty="0"/>
              <a:t>Insbesondere </a:t>
            </a:r>
            <a:r>
              <a:rPr lang="de-DE" dirty="0" err="1"/>
              <a:t>Sanity</a:t>
            </a:r>
            <a:r>
              <a:rPr lang="de-DE" dirty="0"/>
              <a:t>-Checks/</a:t>
            </a:r>
            <a:r>
              <a:rPr lang="de-DE" dirty="0" err="1"/>
              <a:t>nullptr</a:t>
            </a:r>
            <a:r>
              <a:rPr lang="de-DE" dirty="0"/>
              <a:t>-Prüfungen</a:t>
            </a:r>
          </a:p>
          <a:p>
            <a:pPr marL="751410" lvl="1" indent="-514350">
              <a:buFont typeface="+mj-lt"/>
              <a:buAutoNum type="arabicPeriod"/>
            </a:pPr>
            <a:r>
              <a:rPr lang="de-DE" dirty="0"/>
              <a:t>Initialisiere Variablen im Header</a:t>
            </a:r>
          </a:p>
          <a:p>
            <a:pPr marL="751410" lvl="1" indent="-514350">
              <a:buFont typeface="+mj-lt"/>
              <a:buAutoNum type="arabicPeriod"/>
            </a:pPr>
            <a:r>
              <a:rPr lang="de-DE" dirty="0"/>
              <a:t>Schreibe Regression-Tests, die den Code prüfen </a:t>
            </a:r>
            <a:r>
              <a:rPr lang="de-DE" dirty="0">
                <a:sym typeface="Wingdings" panose="05000000000000000000" pitchFamily="2" charset="2"/>
              </a:rPr>
              <a:t> Vorlesung 6</a:t>
            </a:r>
            <a:endParaRPr lang="de-DE" dirty="0"/>
          </a:p>
          <a:p>
            <a:pPr marL="751410" lvl="1" indent="-514350">
              <a:buFont typeface="+mj-lt"/>
              <a:buAutoNum type="arabicPeriod"/>
            </a:pPr>
            <a:r>
              <a:rPr lang="de-DE" dirty="0"/>
              <a:t>Reduziere die Anzahl an Compiler </a:t>
            </a:r>
            <a:r>
              <a:rPr lang="de-DE" dirty="0" err="1"/>
              <a:t>Warnings</a:t>
            </a:r>
            <a:endParaRPr lang="de-DE" dirty="0"/>
          </a:p>
          <a:p>
            <a:pPr marL="751410" lvl="1" indent="-514350">
              <a:buFont typeface="+mj-lt"/>
              <a:buAutoNum type="arabicPeriod"/>
            </a:pPr>
            <a:r>
              <a:rPr lang="de-DE" dirty="0"/>
              <a:t>Halte Methoden kurz </a:t>
            </a:r>
            <a:r>
              <a:rPr lang="de-DE" dirty="0">
                <a:sym typeface="Wingdings" panose="05000000000000000000" pitchFamily="2" charset="2"/>
              </a:rPr>
              <a:t> </a:t>
            </a:r>
            <a:r>
              <a:rPr lang="de-DE" dirty="0"/>
              <a:t>1 Methode = 1 Aufgabe</a:t>
            </a:r>
          </a:p>
          <a:p>
            <a:pPr marL="514350" indent="-514350">
              <a:buFont typeface="+mj-lt"/>
              <a:buAutoNum type="arabicPeriod" startAt="5"/>
            </a:pPr>
            <a:r>
              <a:rPr lang="de-DE" sz="2400" dirty="0"/>
              <a:t>Führe Schritt 2 und 6 aus, bevor du etwas implementierst</a:t>
            </a:r>
          </a:p>
          <a:p>
            <a:pPr marL="0" indent="0">
              <a:buNone/>
            </a:pPr>
            <a:r>
              <a:rPr lang="de-DE" sz="2400" dirty="0"/>
              <a:t>Permanent: Verfolge dabei den Codefluss – werden die Codeteile zu dem Zeitpunkt ausgeführt, zu denen du sie erwartest?</a:t>
            </a:r>
          </a:p>
          <a:p>
            <a:pPr marL="514350" indent="-514350">
              <a:buFont typeface="+mj-lt"/>
              <a:buAutoNum type="arabicPeriod" startAt="5"/>
            </a:pPr>
            <a:endParaRPr lang="de-DE" dirty="0"/>
          </a:p>
          <a:p>
            <a:pPr marL="751410" lvl="1" indent="-514350">
              <a:buFont typeface="+mj-lt"/>
              <a:buAutoNum type="arabicPeriod"/>
            </a:pPr>
            <a:endParaRPr lang="de-DE" dirty="0"/>
          </a:p>
          <a:p>
            <a:pPr marL="237060" lvl="1" indent="0">
              <a:buNone/>
            </a:pPr>
            <a:endParaRPr lang="de-DE" dirty="0"/>
          </a:p>
          <a:p>
            <a:pPr marL="751410" lvl="1" indent="-514350">
              <a:buFont typeface="+mj-lt"/>
              <a:buAutoNum type="arabicPeriod"/>
            </a:pPr>
            <a:endParaRPr lang="de-DE" dirty="0"/>
          </a:p>
          <a:p>
            <a:endParaRPr lang="de-DE" dirty="0"/>
          </a:p>
          <a:p>
            <a:endParaRPr lang="de-DE" dirty="0"/>
          </a:p>
          <a:p>
            <a:endParaRPr lang="de-DE" dirty="0"/>
          </a:p>
          <a:p>
            <a:pPr marL="0" indent="0">
              <a:buNone/>
            </a:pPr>
            <a:endParaRPr lang="de-DE" dirty="0"/>
          </a:p>
          <a:p>
            <a:pPr marL="0" indent="0">
              <a:buNone/>
            </a:pPr>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09.06.2021</a:t>
            </a:fld>
            <a:endParaRPr lang="de-DE"/>
          </a:p>
        </p:txBody>
      </p:sp>
      <p:sp>
        <p:nvSpPr>
          <p:cNvPr id="5" name="Fußzeilenplatzhalter 4"/>
          <p:cNvSpPr>
            <a:spLocks noGrp="1"/>
          </p:cNvSpPr>
          <p:nvPr>
            <p:ph type="ftr" sz="quarter" idx="11"/>
          </p:nvPr>
        </p:nvSpPr>
        <p:spPr>
          <a:xfrm>
            <a:off x="913795" y="6058580"/>
            <a:ext cx="6672865" cy="365125"/>
          </a:xfrm>
        </p:spPr>
        <p:txBody>
          <a:bodyPr/>
          <a:lstStyle/>
          <a:p>
            <a:r>
              <a:rPr lang="de-DE" dirty="0" err="1"/>
              <a:t>Objektorienierte</a:t>
            </a:r>
            <a:r>
              <a:rPr lang="de-DE" dirty="0"/>
              <a:t> Programmierung in C++</a:t>
            </a:r>
          </a:p>
        </p:txBody>
      </p:sp>
      <p:sp>
        <p:nvSpPr>
          <p:cNvPr id="6" name="Foliennummernplatzhalter 5"/>
          <p:cNvSpPr>
            <a:spLocks noGrp="1"/>
          </p:cNvSpPr>
          <p:nvPr>
            <p:ph type="sldNum" sz="quarter" idx="12"/>
          </p:nvPr>
        </p:nvSpPr>
        <p:spPr/>
        <p:txBody>
          <a:bodyPr/>
          <a:lstStyle/>
          <a:p>
            <a:fld id="{5661DF32-3507-4F32-9D9B-947DB51C7F59}" type="slidenum">
              <a:rPr lang="de-DE" smtClean="0"/>
              <a:t>48</a:t>
            </a:fld>
            <a:endParaRPr lang="de-DE"/>
          </a:p>
        </p:txBody>
      </p:sp>
    </p:spTree>
    <p:extLst>
      <p:ext uri="{BB962C8B-B14F-4D97-AF65-F5344CB8AC3E}">
        <p14:creationId xmlns:p14="http://schemas.microsoft.com/office/powerpoint/2010/main" val="382124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Debugging – </a:t>
            </a:r>
            <a:r>
              <a:rPr lang="de-DE" dirty="0" err="1"/>
              <a:t>Don‘ts</a:t>
            </a:r>
            <a:endParaRPr lang="de-DE" dirty="0"/>
          </a:p>
        </p:txBody>
      </p:sp>
      <p:sp>
        <p:nvSpPr>
          <p:cNvPr id="3" name="Inhaltsplatzhalter 2"/>
          <p:cNvSpPr>
            <a:spLocks noGrp="1"/>
          </p:cNvSpPr>
          <p:nvPr>
            <p:ph idx="1"/>
          </p:nvPr>
        </p:nvSpPr>
        <p:spPr/>
        <p:txBody>
          <a:bodyPr/>
          <a:lstStyle/>
          <a:p>
            <a:r>
              <a:rPr lang="de-DE" dirty="0"/>
              <a:t>„Ich hänge hier seit </a:t>
            </a:r>
            <a:r>
              <a:rPr lang="de-DE" dirty="0" err="1"/>
              <a:t>ner</a:t>
            </a:r>
            <a:r>
              <a:rPr lang="de-DE" dirty="0"/>
              <a:t> halben Stunde, aber niemand kennt den Code hier so gut wie ich – warum sollte der mir helfen können“?</a:t>
            </a:r>
          </a:p>
          <a:p>
            <a:r>
              <a:rPr lang="de-DE" dirty="0"/>
              <a:t>„Ich ändere jetzt einfach mal das hier, und gucke was passiert, wenn das nicht passt dann halt dieses und jenes, …“</a:t>
            </a:r>
          </a:p>
          <a:p>
            <a:r>
              <a:rPr lang="de-DE" dirty="0"/>
              <a:t>„Ich verstehe zwar nicht genau was hier passiert, aber das wird schon passen, ich finde den Fehler auch so“</a:t>
            </a:r>
          </a:p>
          <a:p>
            <a:r>
              <a:rPr lang="de-DE" dirty="0"/>
              <a:t>„Ich habe </a:t>
            </a:r>
            <a:r>
              <a:rPr lang="de-DE" dirty="0" err="1"/>
              <a:t>xy</a:t>
            </a:r>
            <a:r>
              <a:rPr lang="de-DE" dirty="0"/>
              <a:t> jetzt schon x mal gefragt, ich kann ihn nicht schon wieder fragen.“</a:t>
            </a:r>
          </a:p>
        </p:txBody>
      </p:sp>
      <p:sp>
        <p:nvSpPr>
          <p:cNvPr id="4" name="Datumsplatzhalter 3"/>
          <p:cNvSpPr>
            <a:spLocks noGrp="1"/>
          </p:cNvSpPr>
          <p:nvPr>
            <p:ph type="dt" sz="half" idx="10"/>
          </p:nvPr>
        </p:nvSpPr>
        <p:spPr/>
        <p:txBody>
          <a:bodyPr/>
          <a:lstStyle/>
          <a:p>
            <a:fld id="{B3C4EC86-8C11-4B68-B4AB-DDB7490D332F}" type="datetime1">
              <a:rPr lang="de-DE" smtClean="0"/>
              <a:t>09.06.2021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49</a:t>
            </a:fld>
            <a:endParaRPr lang="de-DE"/>
          </a:p>
        </p:txBody>
      </p:sp>
    </p:spTree>
    <p:extLst>
      <p:ext uri="{BB962C8B-B14F-4D97-AF65-F5344CB8AC3E}">
        <p14:creationId xmlns:p14="http://schemas.microsoft.com/office/powerpoint/2010/main" val="3939184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Speicherverwaltung</a:t>
            </a:r>
          </a:p>
        </p:txBody>
      </p:sp>
      <p:sp>
        <p:nvSpPr>
          <p:cNvPr id="3" name="Textplatzhalter 2"/>
          <p:cNvSpPr>
            <a:spLocks noGrp="1"/>
          </p:cNvSpPr>
          <p:nvPr>
            <p:ph type="body" idx="1"/>
          </p:nvPr>
        </p:nvSpPr>
        <p:spPr/>
        <p:txBody>
          <a:bodyPr/>
          <a:lstStyle/>
          <a:p>
            <a:endParaRPr lang="de-DE"/>
          </a:p>
        </p:txBody>
      </p:sp>
      <p:sp>
        <p:nvSpPr>
          <p:cNvPr id="4" name="Datumsplatzhalter 3"/>
          <p:cNvSpPr>
            <a:spLocks noGrp="1"/>
          </p:cNvSpPr>
          <p:nvPr>
            <p:ph type="dt" sz="half" idx="10"/>
          </p:nvPr>
        </p:nvSpPr>
        <p:spPr/>
        <p:txBody>
          <a:bodyPr/>
          <a:lstStyle/>
          <a:p>
            <a:fld id="{2EAD97E3-4592-470D-B5E5-931E2B12987A}" type="datetime1">
              <a:rPr lang="de-DE" smtClean="0"/>
              <a:t>09.06.2021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p>
        </p:txBody>
      </p:sp>
    </p:spTree>
    <p:extLst>
      <p:ext uri="{BB962C8B-B14F-4D97-AF65-F5344CB8AC3E}">
        <p14:creationId xmlns:p14="http://schemas.microsoft.com/office/powerpoint/2010/main" val="39816627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Debugging – </a:t>
            </a:r>
            <a:r>
              <a:rPr lang="de-DE" dirty="0" err="1"/>
              <a:t>Debugbarer</a:t>
            </a:r>
            <a:r>
              <a:rPr lang="de-DE" dirty="0"/>
              <a:t> Code</a:t>
            </a:r>
          </a:p>
        </p:txBody>
      </p:sp>
      <p:sp>
        <p:nvSpPr>
          <p:cNvPr id="3" name="Inhaltsplatzhalter 2"/>
          <p:cNvSpPr>
            <a:spLocks noGrp="1"/>
          </p:cNvSpPr>
          <p:nvPr>
            <p:ph idx="1"/>
          </p:nvPr>
        </p:nvSpPr>
        <p:spPr/>
        <p:txBody>
          <a:bodyPr>
            <a:normAutofit fontScale="92500" lnSpcReduction="10000"/>
          </a:bodyPr>
          <a:lstStyle/>
          <a:p>
            <a:r>
              <a:rPr lang="de-DE" dirty="0"/>
              <a:t>Einhaltung allgemeiner Coding Best Practices (</a:t>
            </a:r>
            <a:r>
              <a:rPr lang="de-DE" dirty="0" err="1"/>
              <a:t>Vl</a:t>
            </a:r>
            <a:r>
              <a:rPr lang="de-DE" dirty="0"/>
              <a:t>. 7)</a:t>
            </a:r>
          </a:p>
          <a:p>
            <a:r>
              <a:rPr lang="de-DE" dirty="0" err="1"/>
              <a:t>SeSe</a:t>
            </a:r>
            <a:r>
              <a:rPr lang="de-DE" dirty="0"/>
              <a:t>: Single Entry Single Exit </a:t>
            </a:r>
            <a:r>
              <a:rPr lang="de-DE" dirty="0">
                <a:sym typeface="Wingdings" panose="05000000000000000000" pitchFamily="2" charset="2"/>
              </a:rPr>
              <a:t> strittig</a:t>
            </a:r>
            <a:endParaRPr lang="de-DE" dirty="0"/>
          </a:p>
          <a:p>
            <a:r>
              <a:rPr lang="de-DE" dirty="0" err="1"/>
              <a:t>Debug</a:t>
            </a:r>
            <a:r>
              <a:rPr lang="de-DE" dirty="0"/>
              <a:t>-Messages</a:t>
            </a:r>
          </a:p>
          <a:p>
            <a:r>
              <a:rPr lang="de-DE" dirty="0"/>
              <a:t>Alles, was gut zu lesen &amp; leicht zu verstehen ist</a:t>
            </a:r>
          </a:p>
          <a:p>
            <a:pPr lvl="1"/>
            <a:r>
              <a:rPr lang="de-DE" dirty="0"/>
              <a:t>Darüber könnte man Wochen &amp; Monate reden</a:t>
            </a:r>
          </a:p>
          <a:p>
            <a:pPr lvl="1"/>
            <a:r>
              <a:rPr lang="de-DE" dirty="0"/>
              <a:t>Bisschen was dazu gucken wir uns in der letzten Vorlesung an</a:t>
            </a:r>
          </a:p>
          <a:p>
            <a:r>
              <a:rPr lang="de-DE" dirty="0"/>
              <a:t>Zero-</a:t>
            </a:r>
            <a:r>
              <a:rPr lang="de-DE" dirty="0" err="1"/>
              <a:t>Warning</a:t>
            </a:r>
            <a:r>
              <a:rPr lang="de-DE" dirty="0"/>
              <a:t>-Policy</a:t>
            </a:r>
          </a:p>
          <a:p>
            <a:pPr lvl="1"/>
            <a:r>
              <a:rPr lang="de-DE" dirty="0" err="1"/>
              <a:t>Warning</a:t>
            </a:r>
            <a:r>
              <a:rPr lang="de-DE" dirty="0"/>
              <a:t>-Stufe so hoch wie möglich stellen</a:t>
            </a:r>
          </a:p>
          <a:p>
            <a:r>
              <a:rPr lang="de-DE" dirty="0"/>
              <a:t>Gute Testabdeckung</a:t>
            </a:r>
          </a:p>
          <a:p>
            <a:pPr lvl="1"/>
            <a:r>
              <a:rPr lang="de-DE" dirty="0"/>
              <a:t>Test Driven Development</a:t>
            </a:r>
          </a:p>
          <a:p>
            <a:pPr lvl="2"/>
            <a:r>
              <a:rPr lang="de-DE" dirty="0"/>
              <a:t>Vorletzte Vorlesung</a:t>
            </a:r>
          </a:p>
        </p:txBody>
      </p:sp>
      <p:sp>
        <p:nvSpPr>
          <p:cNvPr id="4" name="Datumsplatzhalter 3"/>
          <p:cNvSpPr>
            <a:spLocks noGrp="1"/>
          </p:cNvSpPr>
          <p:nvPr>
            <p:ph type="dt" sz="half" idx="10"/>
          </p:nvPr>
        </p:nvSpPr>
        <p:spPr/>
        <p:txBody>
          <a:bodyPr/>
          <a:lstStyle/>
          <a:p>
            <a:fld id="{B3C4EC86-8C11-4B68-B4AB-DDB7490D332F}" type="datetime1">
              <a:rPr lang="de-DE" smtClean="0"/>
              <a:t>09.06.2021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50</a:t>
            </a:fld>
            <a:endParaRPr lang="de-DE"/>
          </a:p>
        </p:txBody>
      </p:sp>
    </p:spTree>
    <p:extLst>
      <p:ext uri="{BB962C8B-B14F-4D97-AF65-F5344CB8AC3E}">
        <p14:creationId xmlns:p14="http://schemas.microsoft.com/office/powerpoint/2010/main" val="4356364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Debugging – </a:t>
            </a:r>
            <a:r>
              <a:rPr lang="de-DE" dirty="0" err="1"/>
              <a:t>Asserts</a:t>
            </a:r>
            <a:endParaRPr lang="de-DE" dirty="0"/>
          </a:p>
        </p:txBody>
      </p:sp>
      <p:sp>
        <p:nvSpPr>
          <p:cNvPr id="3" name="Inhaltsplatzhalter 2"/>
          <p:cNvSpPr>
            <a:spLocks noGrp="1"/>
          </p:cNvSpPr>
          <p:nvPr>
            <p:ph idx="1"/>
          </p:nvPr>
        </p:nvSpPr>
        <p:spPr/>
        <p:txBody>
          <a:bodyPr>
            <a:normAutofit fontScale="92500" lnSpcReduction="10000"/>
          </a:bodyPr>
          <a:lstStyle/>
          <a:p>
            <a:r>
              <a:rPr lang="de-DE" dirty="0"/>
              <a:t>Mittel, um Fehler da zu finden, wo sie entstehen</a:t>
            </a:r>
          </a:p>
          <a:p>
            <a:r>
              <a:rPr lang="de-DE" dirty="0"/>
              <a:t>Wenn man an Stellen weiß, dass gewisse Bedingungen existieren, ohne, dass es zum aktuellen Control-Flow gehört, können </a:t>
            </a:r>
            <a:r>
              <a:rPr lang="de-DE" dirty="0" err="1"/>
              <a:t>Asserts</a:t>
            </a:r>
            <a:r>
              <a:rPr lang="de-DE" dirty="0"/>
              <a:t> genutzt werden</a:t>
            </a:r>
          </a:p>
          <a:p>
            <a:pPr lvl="1"/>
            <a:r>
              <a:rPr lang="de-DE" dirty="0"/>
              <a:t>werden i.d.R. nur im </a:t>
            </a:r>
            <a:r>
              <a:rPr lang="de-DE" dirty="0" err="1"/>
              <a:t>Debug</a:t>
            </a:r>
            <a:r>
              <a:rPr lang="de-DE" dirty="0"/>
              <a:t> mitkompiliert</a:t>
            </a:r>
          </a:p>
          <a:p>
            <a:pPr lvl="1"/>
            <a:r>
              <a:rPr lang="de-DE" dirty="0"/>
              <a:t>lassen Programm abstürzen</a:t>
            </a:r>
            <a:br>
              <a:rPr lang="de-DE" dirty="0"/>
            </a:br>
            <a:endParaRPr lang="de-DE" dirty="0"/>
          </a:p>
          <a:p>
            <a:endParaRPr lang="de-DE" dirty="0"/>
          </a:p>
          <a:p>
            <a:endParaRPr lang="de-DE" dirty="0"/>
          </a:p>
          <a:p>
            <a:endParaRPr lang="de-DE" dirty="0"/>
          </a:p>
          <a:p>
            <a:endParaRPr lang="de-DE" dirty="0"/>
          </a:p>
          <a:p>
            <a:r>
              <a:rPr lang="de-DE" dirty="0"/>
              <a:t>Es gibt auch </a:t>
            </a:r>
            <a:r>
              <a:rPr lang="de-DE" dirty="0" err="1"/>
              <a:t>static_assert</a:t>
            </a:r>
            <a:r>
              <a:rPr lang="de-DE" dirty="0"/>
              <a:t>, die zur </a:t>
            </a:r>
            <a:r>
              <a:rPr lang="de-DE" dirty="0" err="1"/>
              <a:t>Compilezeit</a:t>
            </a:r>
            <a:r>
              <a:rPr lang="de-DE" dirty="0"/>
              <a:t> laufen</a:t>
            </a:r>
          </a:p>
          <a:p>
            <a:pPr lvl="1"/>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09.06.2021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51</a:t>
            </a:fld>
            <a:endParaRPr lang="de-DE"/>
          </a:p>
        </p:txBody>
      </p:sp>
      <p:pic>
        <p:nvPicPr>
          <p:cNvPr id="7" name="Grafik 6">
            <a:extLst>
              <a:ext uri="{FF2B5EF4-FFF2-40B4-BE49-F238E27FC236}">
                <a16:creationId xmlns:a16="http://schemas.microsoft.com/office/drawing/2014/main" id="{6F58731C-1FF0-47CC-8CA3-5B9016A85ECC}"/>
              </a:ext>
            </a:extLst>
          </p:cNvPr>
          <p:cNvPicPr>
            <a:picLocks noChangeAspect="1"/>
          </p:cNvPicPr>
          <p:nvPr/>
        </p:nvPicPr>
        <p:blipFill>
          <a:blip r:embed="rId3"/>
          <a:stretch>
            <a:fillRect/>
          </a:stretch>
        </p:blipFill>
        <p:spPr>
          <a:xfrm>
            <a:off x="1526999" y="3646715"/>
            <a:ext cx="7465280" cy="1920982"/>
          </a:xfrm>
          <a:prstGeom prst="rect">
            <a:avLst/>
          </a:prstGeom>
        </p:spPr>
      </p:pic>
    </p:spTree>
    <p:extLst>
      <p:ext uri="{BB962C8B-B14F-4D97-AF65-F5344CB8AC3E}">
        <p14:creationId xmlns:p14="http://schemas.microsoft.com/office/powerpoint/2010/main" val="264847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Aufgabe</a:t>
            </a:r>
          </a:p>
        </p:txBody>
      </p:sp>
      <p:sp>
        <p:nvSpPr>
          <p:cNvPr id="3" name="Textplatzhalter 2"/>
          <p:cNvSpPr>
            <a:spLocks noGrp="1"/>
          </p:cNvSpPr>
          <p:nvPr>
            <p:ph type="body" idx="1"/>
          </p:nvPr>
        </p:nvSpPr>
        <p:spPr/>
        <p:txBody>
          <a:bodyPr/>
          <a:lstStyle/>
          <a:p>
            <a:endParaRPr lang="de-DE"/>
          </a:p>
        </p:txBody>
      </p:sp>
      <p:sp>
        <p:nvSpPr>
          <p:cNvPr id="4" name="Datumsplatzhalter 3"/>
          <p:cNvSpPr>
            <a:spLocks noGrp="1"/>
          </p:cNvSpPr>
          <p:nvPr>
            <p:ph type="dt" sz="half" idx="10"/>
          </p:nvPr>
        </p:nvSpPr>
        <p:spPr/>
        <p:txBody>
          <a:bodyPr/>
          <a:lstStyle/>
          <a:p>
            <a:fld id="{2EAD97E3-4592-470D-B5E5-931E2B12987A}" type="datetime1">
              <a:rPr lang="de-DE" smtClean="0"/>
              <a:t>09.06.2021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p>
        </p:txBody>
      </p:sp>
    </p:spTree>
    <p:extLst>
      <p:ext uri="{BB962C8B-B14F-4D97-AF65-F5344CB8AC3E}">
        <p14:creationId xmlns:p14="http://schemas.microsoft.com/office/powerpoint/2010/main" val="35671956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Aufgabe I</a:t>
            </a:r>
          </a:p>
        </p:txBody>
      </p:sp>
      <p:sp>
        <p:nvSpPr>
          <p:cNvPr id="3" name="Inhaltsplatzhalter 2"/>
          <p:cNvSpPr>
            <a:spLocks noGrp="1"/>
          </p:cNvSpPr>
          <p:nvPr>
            <p:ph idx="1"/>
          </p:nvPr>
        </p:nvSpPr>
        <p:spPr/>
        <p:txBody>
          <a:bodyPr/>
          <a:lstStyle/>
          <a:p>
            <a:r>
              <a:rPr lang="de-DE" dirty="0"/>
              <a:t>Nehmt ein Programm der letzten zwei Vorlesungen (Autos, Orte, Kontenverwaltung) und baut es so um, dass es nur noch </a:t>
            </a:r>
            <a:r>
              <a:rPr lang="de-DE" dirty="0" err="1"/>
              <a:t>Smartpointer</a:t>
            </a:r>
            <a:r>
              <a:rPr lang="de-DE" dirty="0"/>
              <a:t> benutzt</a:t>
            </a:r>
          </a:p>
        </p:txBody>
      </p:sp>
      <p:sp>
        <p:nvSpPr>
          <p:cNvPr id="4" name="Datumsplatzhalter 3"/>
          <p:cNvSpPr>
            <a:spLocks noGrp="1"/>
          </p:cNvSpPr>
          <p:nvPr>
            <p:ph type="dt" sz="half" idx="10"/>
          </p:nvPr>
        </p:nvSpPr>
        <p:spPr/>
        <p:txBody>
          <a:bodyPr/>
          <a:lstStyle/>
          <a:p>
            <a:fld id="{B3C4EC86-8C11-4B68-B4AB-DDB7490D332F}" type="datetime1">
              <a:rPr lang="de-DE" smtClean="0"/>
              <a:t>09.06.2021</a:t>
            </a:fld>
            <a:endParaRPr lang="de-DE"/>
          </a:p>
        </p:txBody>
      </p:sp>
      <p:sp>
        <p:nvSpPr>
          <p:cNvPr id="5" name="Fußzeilenplatzhalter 4"/>
          <p:cNvSpPr>
            <a:spLocks noGrp="1"/>
          </p:cNvSpPr>
          <p:nvPr>
            <p:ph type="ftr" sz="quarter" idx="11"/>
          </p:nvPr>
        </p:nvSpPr>
        <p:spPr/>
        <p:txBody>
          <a:bodyPr/>
          <a:lstStyle/>
          <a:p>
            <a:r>
              <a:rPr lang="de-DE" dirty="0" err="1"/>
              <a:t>Objektorienierte</a:t>
            </a:r>
            <a:r>
              <a:rPr lang="de-DE" dirty="0"/>
              <a:t> Programmierung in C++</a:t>
            </a:r>
          </a:p>
        </p:txBody>
      </p:sp>
      <p:sp>
        <p:nvSpPr>
          <p:cNvPr id="6" name="Foliennummernplatzhalter 5"/>
          <p:cNvSpPr>
            <a:spLocks noGrp="1"/>
          </p:cNvSpPr>
          <p:nvPr>
            <p:ph type="sldNum" sz="quarter" idx="12"/>
          </p:nvPr>
        </p:nvSpPr>
        <p:spPr/>
        <p:txBody>
          <a:bodyPr/>
          <a:lstStyle/>
          <a:p>
            <a:fld id="{5661DF32-3507-4F32-9D9B-947DB51C7F59}" type="slidenum">
              <a:rPr lang="de-DE" smtClean="0"/>
              <a:t>53</a:t>
            </a:fld>
            <a:endParaRPr lang="de-DE"/>
          </a:p>
        </p:txBody>
      </p:sp>
    </p:spTree>
    <p:extLst>
      <p:ext uri="{BB962C8B-B14F-4D97-AF65-F5344CB8AC3E}">
        <p14:creationId xmlns:p14="http://schemas.microsoft.com/office/powerpoint/2010/main" val="366149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Aufgabe II</a:t>
            </a:r>
          </a:p>
        </p:txBody>
      </p:sp>
      <p:sp>
        <p:nvSpPr>
          <p:cNvPr id="3" name="Inhaltsplatzhalter 2"/>
          <p:cNvSpPr>
            <a:spLocks noGrp="1"/>
          </p:cNvSpPr>
          <p:nvPr>
            <p:ph idx="1"/>
          </p:nvPr>
        </p:nvSpPr>
        <p:spPr>
          <a:xfrm>
            <a:off x="782320" y="1409701"/>
            <a:ext cx="10690013" cy="4525433"/>
          </a:xfrm>
        </p:spPr>
        <p:txBody>
          <a:bodyPr/>
          <a:lstStyle/>
          <a:p>
            <a:r>
              <a:rPr lang="de-DE" dirty="0"/>
              <a:t>Implementiert folgendes in einer nicht-main-Funktion:</a:t>
            </a:r>
          </a:p>
          <a:p>
            <a:pPr lvl="1"/>
            <a:r>
              <a:rPr lang="de-DE" dirty="0"/>
              <a:t>Ein </a:t>
            </a:r>
            <a:r>
              <a:rPr lang="de-DE" dirty="0" err="1"/>
              <a:t>Kanuteam</a:t>
            </a:r>
            <a:r>
              <a:rPr lang="de-DE" dirty="0"/>
              <a:t> besitzt ein Boot. Ein </a:t>
            </a:r>
            <a:r>
              <a:rPr lang="de-DE" dirty="0" err="1"/>
              <a:t>Kanuteam</a:t>
            </a:r>
            <a:r>
              <a:rPr lang="de-DE" dirty="0"/>
              <a:t> besteht aus bis zu 5 Personen. Personen können zu bis zu 3 Kanuteams gehören. Jedes Boot gehört 0 bis einem Team. Davon abgesehen haben alle 3 Klassen nur zwei Properties, einen Namen und eine hochzählende ID. Erstellt für jedes Objekt einen Konstruktor, der eine Ausgabe erzeugt „Erstelle *Typ* *</a:t>
            </a:r>
            <a:r>
              <a:rPr lang="de-DE" dirty="0" err="1"/>
              <a:t>id</a:t>
            </a:r>
            <a:r>
              <a:rPr lang="de-DE" dirty="0"/>
              <a:t>*“ und einen Destruktor der schreibt „Zerstöre *Typ* *</a:t>
            </a:r>
            <a:r>
              <a:rPr lang="de-DE" dirty="0" err="1"/>
              <a:t>id</a:t>
            </a:r>
            <a:r>
              <a:rPr lang="de-DE" dirty="0"/>
              <a:t>*“. Alle Objekte können unabhängig voneinander erstellt und den anderen zugewiesen werden</a:t>
            </a:r>
          </a:p>
          <a:p>
            <a:pPr lvl="1"/>
            <a:r>
              <a:rPr lang="de-DE" dirty="0"/>
              <a:t>Legt mehrere Instanzen der verschiedenen Klassen an und weißt sie untereinander zu. Kontrolliert, dass die gleiche Menge Objekte angelegt und zerstört wird.</a:t>
            </a:r>
          </a:p>
          <a:p>
            <a:pPr lvl="1"/>
            <a:r>
              <a:rPr lang="de-DE" dirty="0"/>
              <a:t>Implementiert es einmal mit und einmal ohne </a:t>
            </a:r>
            <a:r>
              <a:rPr lang="de-DE" dirty="0" err="1"/>
              <a:t>Smartpointer</a:t>
            </a:r>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09.06.2021</a:t>
            </a:fld>
            <a:endParaRPr lang="de-DE"/>
          </a:p>
        </p:txBody>
      </p:sp>
      <p:sp>
        <p:nvSpPr>
          <p:cNvPr id="5" name="Fußzeilenplatzhalter 4"/>
          <p:cNvSpPr>
            <a:spLocks noGrp="1"/>
          </p:cNvSpPr>
          <p:nvPr>
            <p:ph type="ftr" sz="quarter" idx="11"/>
          </p:nvPr>
        </p:nvSpPr>
        <p:spPr/>
        <p:txBody>
          <a:bodyPr/>
          <a:lstStyle/>
          <a:p>
            <a:r>
              <a:rPr lang="de-DE" dirty="0" err="1"/>
              <a:t>Objektorienierte</a:t>
            </a:r>
            <a:r>
              <a:rPr lang="de-DE" dirty="0"/>
              <a:t> Programmierung in C++</a:t>
            </a:r>
          </a:p>
        </p:txBody>
      </p:sp>
      <p:sp>
        <p:nvSpPr>
          <p:cNvPr id="6" name="Foliennummernplatzhalter 5"/>
          <p:cNvSpPr>
            <a:spLocks noGrp="1"/>
          </p:cNvSpPr>
          <p:nvPr>
            <p:ph type="sldNum" sz="quarter" idx="12"/>
          </p:nvPr>
        </p:nvSpPr>
        <p:spPr/>
        <p:txBody>
          <a:bodyPr/>
          <a:lstStyle/>
          <a:p>
            <a:fld id="{5661DF32-3507-4F32-9D9B-947DB51C7F59}" type="slidenum">
              <a:rPr lang="de-DE" smtClean="0"/>
              <a:t>54</a:t>
            </a:fld>
            <a:endParaRPr lang="de-DE"/>
          </a:p>
        </p:txBody>
      </p:sp>
    </p:spTree>
    <p:extLst>
      <p:ext uri="{BB962C8B-B14F-4D97-AF65-F5344CB8AC3E}">
        <p14:creationId xmlns:p14="http://schemas.microsoft.com/office/powerpoint/2010/main" val="4019093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Forward </a:t>
            </a:r>
            <a:r>
              <a:rPr lang="de-DE" dirty="0" err="1"/>
              <a:t>Declarations</a:t>
            </a:r>
            <a:endParaRPr lang="de-DE" dirty="0"/>
          </a:p>
        </p:txBody>
      </p:sp>
      <p:sp>
        <p:nvSpPr>
          <p:cNvPr id="3" name="Inhaltsplatzhalter 2"/>
          <p:cNvSpPr>
            <a:spLocks noGrp="1"/>
          </p:cNvSpPr>
          <p:nvPr>
            <p:ph idx="1"/>
          </p:nvPr>
        </p:nvSpPr>
        <p:spPr>
          <a:xfrm>
            <a:off x="782320" y="1409701"/>
            <a:ext cx="10690013" cy="4525433"/>
          </a:xfrm>
        </p:spPr>
        <p:txBody>
          <a:bodyPr/>
          <a:lstStyle/>
          <a:p>
            <a:r>
              <a:rPr lang="de-DE" dirty="0"/>
              <a:t>Zeigt dem Compiler, dass es eine bestimmte Klasse gibt</a:t>
            </a:r>
          </a:p>
          <a:p>
            <a:pPr lvl="1"/>
            <a:r>
              <a:rPr lang="de-DE" dirty="0"/>
              <a:t>Ein mangelndes Include wird ignoriert, so lange der Compiler keine genauen Informationen über den Typ braucht </a:t>
            </a:r>
            <a:r>
              <a:rPr lang="de-DE" dirty="0">
                <a:sym typeface="Wingdings" panose="05000000000000000000" pitchFamily="2" charset="2"/>
              </a:rPr>
              <a:t> immer, wenn ihr nur (smart)</a:t>
            </a:r>
            <a:r>
              <a:rPr lang="de-DE" dirty="0" err="1">
                <a:sym typeface="Wingdings" panose="05000000000000000000" pitchFamily="2" charset="2"/>
              </a:rPr>
              <a:t>pointer</a:t>
            </a:r>
            <a:r>
              <a:rPr lang="de-DE" dirty="0">
                <a:sym typeface="Wingdings" panose="05000000000000000000" pitchFamily="2" charset="2"/>
              </a:rPr>
              <a:t> nutzt</a:t>
            </a:r>
            <a:endParaRPr lang="de-DE" dirty="0"/>
          </a:p>
          <a:p>
            <a:pPr lvl="1"/>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09.06.2021</a:t>
            </a:fld>
            <a:endParaRPr lang="de-DE"/>
          </a:p>
        </p:txBody>
      </p:sp>
      <p:sp>
        <p:nvSpPr>
          <p:cNvPr id="5" name="Fußzeilenplatzhalter 4"/>
          <p:cNvSpPr>
            <a:spLocks noGrp="1"/>
          </p:cNvSpPr>
          <p:nvPr>
            <p:ph type="ftr" sz="quarter" idx="11"/>
          </p:nvPr>
        </p:nvSpPr>
        <p:spPr/>
        <p:txBody>
          <a:bodyPr/>
          <a:lstStyle/>
          <a:p>
            <a:r>
              <a:rPr lang="de-DE" dirty="0" err="1"/>
              <a:t>Objektorienierte</a:t>
            </a:r>
            <a:r>
              <a:rPr lang="de-DE" dirty="0"/>
              <a:t> Programmierung in C++</a:t>
            </a:r>
          </a:p>
        </p:txBody>
      </p:sp>
      <p:sp>
        <p:nvSpPr>
          <p:cNvPr id="6" name="Foliennummernplatzhalter 5"/>
          <p:cNvSpPr>
            <a:spLocks noGrp="1"/>
          </p:cNvSpPr>
          <p:nvPr>
            <p:ph type="sldNum" sz="quarter" idx="12"/>
          </p:nvPr>
        </p:nvSpPr>
        <p:spPr/>
        <p:txBody>
          <a:bodyPr/>
          <a:lstStyle/>
          <a:p>
            <a:fld id="{5661DF32-3507-4F32-9D9B-947DB51C7F59}" type="slidenum">
              <a:rPr lang="de-DE" smtClean="0"/>
              <a:t>55</a:t>
            </a:fld>
            <a:endParaRPr lang="de-DE"/>
          </a:p>
        </p:txBody>
      </p:sp>
      <p:pic>
        <p:nvPicPr>
          <p:cNvPr id="8" name="Grafik 7">
            <a:extLst>
              <a:ext uri="{FF2B5EF4-FFF2-40B4-BE49-F238E27FC236}">
                <a16:creationId xmlns:a16="http://schemas.microsoft.com/office/drawing/2014/main" id="{0B762B60-8071-4F43-A018-A49A25D743D7}"/>
              </a:ext>
            </a:extLst>
          </p:cNvPr>
          <p:cNvPicPr>
            <a:picLocks noChangeAspect="1"/>
          </p:cNvPicPr>
          <p:nvPr/>
        </p:nvPicPr>
        <p:blipFill rotWithShape="1">
          <a:blip r:embed="rId3"/>
          <a:srcRect b="-1543"/>
          <a:stretch/>
        </p:blipFill>
        <p:spPr>
          <a:xfrm>
            <a:off x="-1" y="3079595"/>
            <a:ext cx="12075887" cy="3377504"/>
          </a:xfrm>
          <a:prstGeom prst="rect">
            <a:avLst/>
          </a:prstGeom>
        </p:spPr>
      </p:pic>
    </p:spTree>
    <p:extLst>
      <p:ext uri="{BB962C8B-B14F-4D97-AF65-F5344CB8AC3E}">
        <p14:creationId xmlns:p14="http://schemas.microsoft.com/office/powerpoint/2010/main" val="229470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Vektoren</a:t>
            </a:r>
          </a:p>
        </p:txBody>
      </p:sp>
      <p:sp>
        <p:nvSpPr>
          <p:cNvPr id="3" name="Inhaltsplatzhalter 2"/>
          <p:cNvSpPr>
            <a:spLocks noGrp="1"/>
          </p:cNvSpPr>
          <p:nvPr>
            <p:ph idx="1"/>
          </p:nvPr>
        </p:nvSpPr>
        <p:spPr>
          <a:xfrm>
            <a:off x="782320" y="1409701"/>
            <a:ext cx="10690013" cy="4525433"/>
          </a:xfrm>
        </p:spPr>
        <p:txBody>
          <a:bodyPr/>
          <a:lstStyle/>
          <a:p>
            <a:pPr lvl="1"/>
            <a:r>
              <a:rPr lang="de-DE" dirty="0"/>
              <a:t>Bessere, dynamisch große Arrays</a:t>
            </a:r>
          </a:p>
          <a:p>
            <a:pPr lvl="1"/>
            <a:r>
              <a:rPr lang="de-DE" dirty="0"/>
              <a:t>#include &lt;</a:t>
            </a:r>
            <a:r>
              <a:rPr lang="de-DE" dirty="0" err="1"/>
              <a:t>vector</a:t>
            </a:r>
            <a:r>
              <a:rPr lang="de-DE" dirty="0"/>
              <a:t>&gt;</a:t>
            </a:r>
          </a:p>
          <a:p>
            <a:pPr lvl="1"/>
            <a:r>
              <a:rPr lang="de-DE" dirty="0"/>
              <a:t>Elemente können mit „</a:t>
            </a:r>
            <a:r>
              <a:rPr lang="de-DE" dirty="0" err="1"/>
              <a:t>push_back</a:t>
            </a:r>
            <a:r>
              <a:rPr lang="de-DE" dirty="0"/>
              <a:t>“ hinten angefügt werden</a:t>
            </a:r>
          </a:p>
          <a:p>
            <a:pPr lvl="1"/>
            <a:r>
              <a:rPr lang="de-DE" dirty="0"/>
              <a:t>Der Vektor kann mit „</a:t>
            </a:r>
            <a:r>
              <a:rPr lang="de-DE" dirty="0" err="1"/>
              <a:t>clear</a:t>
            </a:r>
            <a:r>
              <a:rPr lang="de-DE" dirty="0"/>
              <a:t>“ </a:t>
            </a:r>
            <a:r>
              <a:rPr lang="de-DE" dirty="0" err="1"/>
              <a:t>gecleared</a:t>
            </a:r>
            <a:r>
              <a:rPr lang="de-DE" dirty="0"/>
              <a:t> werden.</a:t>
            </a:r>
          </a:p>
          <a:p>
            <a:pPr lvl="1"/>
            <a:endParaRPr lang="de-DE" dirty="0"/>
          </a:p>
          <a:p>
            <a:pPr lvl="1"/>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09.06.2021</a:t>
            </a:fld>
            <a:endParaRPr lang="de-DE"/>
          </a:p>
        </p:txBody>
      </p:sp>
      <p:sp>
        <p:nvSpPr>
          <p:cNvPr id="5" name="Fußzeilenplatzhalter 4"/>
          <p:cNvSpPr>
            <a:spLocks noGrp="1"/>
          </p:cNvSpPr>
          <p:nvPr>
            <p:ph type="ftr" sz="quarter" idx="11"/>
          </p:nvPr>
        </p:nvSpPr>
        <p:spPr/>
        <p:txBody>
          <a:bodyPr/>
          <a:lstStyle/>
          <a:p>
            <a:r>
              <a:rPr lang="de-DE" dirty="0" err="1"/>
              <a:t>Objektorienierte</a:t>
            </a:r>
            <a:r>
              <a:rPr lang="de-DE" dirty="0"/>
              <a:t> Programmierung in C++</a:t>
            </a:r>
          </a:p>
        </p:txBody>
      </p:sp>
      <p:sp>
        <p:nvSpPr>
          <p:cNvPr id="6" name="Foliennummernplatzhalter 5"/>
          <p:cNvSpPr>
            <a:spLocks noGrp="1"/>
          </p:cNvSpPr>
          <p:nvPr>
            <p:ph type="sldNum" sz="quarter" idx="12"/>
          </p:nvPr>
        </p:nvSpPr>
        <p:spPr/>
        <p:txBody>
          <a:bodyPr/>
          <a:lstStyle/>
          <a:p>
            <a:fld id="{5661DF32-3507-4F32-9D9B-947DB51C7F59}" type="slidenum">
              <a:rPr lang="de-DE" smtClean="0"/>
              <a:t>56</a:t>
            </a:fld>
            <a:endParaRPr lang="de-DE"/>
          </a:p>
        </p:txBody>
      </p:sp>
      <p:pic>
        <p:nvPicPr>
          <p:cNvPr id="7" name="Grafik 6">
            <a:extLst>
              <a:ext uri="{FF2B5EF4-FFF2-40B4-BE49-F238E27FC236}">
                <a16:creationId xmlns:a16="http://schemas.microsoft.com/office/drawing/2014/main" id="{28BA6E82-B591-4116-AA1E-01FD858D4023}"/>
              </a:ext>
            </a:extLst>
          </p:cNvPr>
          <p:cNvPicPr>
            <a:picLocks noChangeAspect="1"/>
          </p:cNvPicPr>
          <p:nvPr/>
        </p:nvPicPr>
        <p:blipFill>
          <a:blip r:embed="rId3"/>
          <a:stretch>
            <a:fillRect/>
          </a:stretch>
        </p:blipFill>
        <p:spPr>
          <a:xfrm>
            <a:off x="782320" y="3429000"/>
            <a:ext cx="9435826" cy="2301421"/>
          </a:xfrm>
          <a:prstGeom prst="rect">
            <a:avLst/>
          </a:prstGeom>
        </p:spPr>
      </p:pic>
    </p:spTree>
    <p:extLst>
      <p:ext uri="{BB962C8B-B14F-4D97-AF65-F5344CB8AC3E}">
        <p14:creationId xmlns:p14="http://schemas.microsoft.com/office/powerpoint/2010/main" val="53040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Feedback </a:t>
            </a:r>
            <a:r>
              <a:rPr lang="de-DE" dirty="0" err="1"/>
              <a:t>pls</a:t>
            </a:r>
            <a:r>
              <a:rPr lang="de-DE" dirty="0"/>
              <a:t>!</a:t>
            </a:r>
          </a:p>
        </p:txBody>
      </p:sp>
      <p:sp>
        <p:nvSpPr>
          <p:cNvPr id="3" name="Inhaltsplatzhalter 2"/>
          <p:cNvSpPr>
            <a:spLocks noGrp="1"/>
          </p:cNvSpPr>
          <p:nvPr>
            <p:ph idx="1"/>
          </p:nvPr>
        </p:nvSpPr>
        <p:spPr>
          <a:xfrm>
            <a:off x="2567518" y="1600201"/>
            <a:ext cx="9267923" cy="4525433"/>
          </a:xfrm>
        </p:spPr>
        <p:txBody>
          <a:bodyPr/>
          <a:lstStyle/>
          <a:p>
            <a:r>
              <a:rPr lang="de-DE" dirty="0"/>
              <a:t>https://app.sli.do/event/gukibpou</a:t>
            </a:r>
          </a:p>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09.06.2021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57</a:t>
            </a:fld>
            <a:endParaRPr lang="de-DE"/>
          </a:p>
        </p:txBody>
      </p:sp>
      <p:pic>
        <p:nvPicPr>
          <p:cNvPr id="8" name="Grafik 7">
            <a:extLst>
              <a:ext uri="{FF2B5EF4-FFF2-40B4-BE49-F238E27FC236}">
                <a16:creationId xmlns:a16="http://schemas.microsoft.com/office/drawing/2014/main" id="{041ACA4B-4D08-49EF-A6C4-C1E47723A7EA}"/>
              </a:ext>
            </a:extLst>
          </p:cNvPr>
          <p:cNvPicPr>
            <a:picLocks noChangeAspect="1"/>
          </p:cNvPicPr>
          <p:nvPr/>
        </p:nvPicPr>
        <p:blipFill>
          <a:blip r:embed="rId3"/>
          <a:stretch>
            <a:fillRect/>
          </a:stretch>
        </p:blipFill>
        <p:spPr>
          <a:xfrm>
            <a:off x="1942841" y="2302329"/>
            <a:ext cx="7553894" cy="3684359"/>
          </a:xfrm>
          <a:prstGeom prst="rect">
            <a:avLst/>
          </a:prstGeom>
        </p:spPr>
      </p:pic>
    </p:spTree>
    <p:extLst>
      <p:ext uri="{BB962C8B-B14F-4D97-AF65-F5344CB8AC3E}">
        <p14:creationId xmlns:p14="http://schemas.microsoft.com/office/powerpoint/2010/main" val="1489309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Speicherverwaltung - Motivation</a:t>
            </a:r>
          </a:p>
        </p:txBody>
      </p:sp>
      <p:sp>
        <p:nvSpPr>
          <p:cNvPr id="3" name="Inhaltsplatzhalter 2"/>
          <p:cNvSpPr>
            <a:spLocks noGrp="1"/>
          </p:cNvSpPr>
          <p:nvPr>
            <p:ph idx="1"/>
          </p:nvPr>
        </p:nvSpPr>
        <p:spPr/>
        <p:txBody>
          <a:bodyPr/>
          <a:lstStyle/>
          <a:p>
            <a:r>
              <a:rPr lang="de-DE" dirty="0"/>
              <a:t>jede Variable benötigt Speicherplatz</a:t>
            </a:r>
          </a:p>
          <a:p>
            <a:pPr lvl="1"/>
            <a:r>
              <a:rPr lang="de-DE" dirty="0"/>
              <a:t>Speicherplatz = Adressbereich im RAM</a:t>
            </a:r>
          </a:p>
          <a:p>
            <a:r>
              <a:rPr lang="de-DE" dirty="0"/>
              <a:t>Speicherplatz wird von der MMU des Betriebssystems auf Anfrage „verteilt“ </a:t>
            </a:r>
          </a:p>
          <a:p>
            <a:r>
              <a:rPr lang="de-DE" dirty="0"/>
              <a:t>Speicher ist so lange zugewiesen, bis das Programm ihn wieder frei gibt oder das Programm beendet wird</a:t>
            </a:r>
          </a:p>
          <a:p>
            <a:pPr lvl="1"/>
            <a:r>
              <a:rPr lang="de-DE" dirty="0"/>
              <a:t>wenn wir den Speicher in C++-Programmen nicht freigeben, läuft der Speicher voll</a:t>
            </a:r>
          </a:p>
          <a:p>
            <a:pPr>
              <a:buFont typeface="Wingdings" panose="05000000000000000000" pitchFamily="2" charset="2"/>
              <a:buChar char="Ø"/>
            </a:pPr>
            <a:r>
              <a:rPr lang="de-DE" dirty="0"/>
              <a:t>Die von uns/euch geschriebenen Programme haben Memory-</a:t>
            </a:r>
            <a:r>
              <a:rPr lang="de-DE" dirty="0" err="1"/>
              <a:t>Leaks</a:t>
            </a:r>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09.06.2021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6</a:t>
            </a:fld>
            <a:endParaRPr lang="de-DE"/>
          </a:p>
        </p:txBody>
      </p:sp>
    </p:spTree>
    <p:extLst>
      <p:ext uri="{BB962C8B-B14F-4D97-AF65-F5344CB8AC3E}">
        <p14:creationId xmlns:p14="http://schemas.microsoft.com/office/powerpoint/2010/main" val="3928380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Speicherverwaltung – Stack/Heap</a:t>
            </a:r>
          </a:p>
        </p:txBody>
      </p:sp>
      <p:sp>
        <p:nvSpPr>
          <p:cNvPr id="3" name="Inhaltsplatzhalter 2"/>
          <p:cNvSpPr>
            <a:spLocks noGrp="1"/>
          </p:cNvSpPr>
          <p:nvPr>
            <p:ph idx="1"/>
          </p:nvPr>
        </p:nvSpPr>
        <p:spPr/>
        <p:txBody>
          <a:bodyPr/>
          <a:lstStyle/>
          <a:p>
            <a:r>
              <a:rPr lang="de-DE" dirty="0"/>
              <a:t>Speicherplatz wird auf unterschiedliche Arten verwaltet</a:t>
            </a:r>
          </a:p>
          <a:p>
            <a:pPr lvl="1"/>
            <a:r>
              <a:rPr lang="de-DE" dirty="0"/>
              <a:t>Stack</a:t>
            </a:r>
          </a:p>
          <a:p>
            <a:pPr lvl="2"/>
            <a:r>
              <a:rPr lang="de-DE" dirty="0"/>
              <a:t>abhängig von Programmiersprache, OS, System-Architektur, …</a:t>
            </a:r>
          </a:p>
          <a:p>
            <a:pPr lvl="2"/>
            <a:r>
              <a:rPr lang="de-DE" dirty="0"/>
              <a:t>nicht vom Entwickler beeinflussbar</a:t>
            </a:r>
          </a:p>
          <a:p>
            <a:pPr lvl="2"/>
            <a:r>
              <a:rPr lang="de-DE" dirty="0"/>
              <a:t>in Größe begrenzt (wird beim Programmstart festgelegt)</a:t>
            </a:r>
          </a:p>
          <a:p>
            <a:pPr lvl="1"/>
            <a:r>
              <a:rPr lang="de-DE" dirty="0"/>
              <a:t>Heap</a:t>
            </a:r>
          </a:p>
          <a:p>
            <a:pPr lvl="2"/>
            <a:r>
              <a:rPr lang="de-DE" dirty="0"/>
              <a:t>muss von jedem Programm manuell verwaltet werden</a:t>
            </a:r>
          </a:p>
          <a:p>
            <a:pPr lvl="2"/>
            <a:r>
              <a:rPr lang="de-DE" dirty="0"/>
              <a:t>viele Programmiersprachen/Laufzeitumgebungen bringen </a:t>
            </a:r>
            <a:r>
              <a:rPr lang="de-DE" dirty="0" err="1"/>
              <a:t>Garbage</a:t>
            </a:r>
            <a:r>
              <a:rPr lang="de-DE" dirty="0"/>
              <a:t>-Kollektoren mit</a:t>
            </a:r>
          </a:p>
          <a:p>
            <a:pPr lvl="3"/>
            <a:r>
              <a:rPr lang="de-DE" dirty="0"/>
              <a:t>finden obsoleten Speicher und geben ihn frei</a:t>
            </a:r>
          </a:p>
          <a:p>
            <a:pPr lvl="2"/>
            <a:r>
              <a:rPr lang="de-DE" dirty="0"/>
              <a:t>leicht </a:t>
            </a:r>
            <a:r>
              <a:rPr lang="de-DE" dirty="0" err="1"/>
              <a:t>vergrößerbar</a:t>
            </a:r>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09.06.2021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7</a:t>
            </a:fld>
            <a:endParaRPr lang="de-DE"/>
          </a:p>
        </p:txBody>
      </p:sp>
    </p:spTree>
    <p:extLst>
      <p:ext uri="{BB962C8B-B14F-4D97-AF65-F5344CB8AC3E}">
        <p14:creationId xmlns:p14="http://schemas.microsoft.com/office/powerpoint/2010/main" val="681934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Speicherverwaltung – Stack</a:t>
            </a:r>
          </a:p>
        </p:txBody>
      </p:sp>
      <p:sp>
        <p:nvSpPr>
          <p:cNvPr id="3" name="Inhaltsplatzhalter 2"/>
          <p:cNvSpPr>
            <a:spLocks noGrp="1"/>
          </p:cNvSpPr>
          <p:nvPr>
            <p:ph idx="1"/>
          </p:nvPr>
        </p:nvSpPr>
        <p:spPr/>
        <p:txBody>
          <a:bodyPr/>
          <a:lstStyle/>
          <a:p>
            <a:pPr marL="0" indent="0">
              <a:buNone/>
            </a:pPr>
            <a:r>
              <a:rPr lang="de-DE" dirty="0"/>
              <a:t>Stack beim </a:t>
            </a:r>
            <a:r>
              <a:rPr lang="de-DE" dirty="0" err="1"/>
              <a:t>Funtionsaufruf</a:t>
            </a:r>
            <a:r>
              <a:rPr lang="de-DE" dirty="0"/>
              <a:t>:</a:t>
            </a:r>
          </a:p>
          <a:p>
            <a:pPr marL="0" indent="0">
              <a:buNone/>
            </a:pPr>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09.06.2021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8</a:t>
            </a:fld>
            <a:endParaRPr lang="de-DE"/>
          </a:p>
        </p:txBody>
      </p:sp>
      <p:grpSp>
        <p:nvGrpSpPr>
          <p:cNvPr id="7" name="Gruppieren 6"/>
          <p:cNvGrpSpPr/>
          <p:nvPr/>
        </p:nvGrpSpPr>
        <p:grpSpPr>
          <a:xfrm>
            <a:off x="2588815" y="1980219"/>
            <a:ext cx="8423172" cy="4389121"/>
            <a:chOff x="18869" y="1636294"/>
            <a:chExt cx="8423172" cy="4389121"/>
          </a:xfrm>
        </p:grpSpPr>
        <p:sp>
          <p:nvSpPr>
            <p:cNvPr id="8" name="Rechteck 7"/>
            <p:cNvSpPr/>
            <p:nvPr/>
          </p:nvSpPr>
          <p:spPr>
            <a:xfrm>
              <a:off x="3202015" y="5139890"/>
              <a:ext cx="712269" cy="885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used</a:t>
              </a:r>
              <a:endParaRPr lang="de-DE" dirty="0"/>
            </a:p>
          </p:txBody>
        </p:sp>
        <p:sp>
          <p:nvSpPr>
            <p:cNvPr id="9" name="Rechteck 8"/>
            <p:cNvSpPr/>
            <p:nvPr/>
          </p:nvSpPr>
          <p:spPr>
            <a:xfrm>
              <a:off x="3202015" y="1636294"/>
              <a:ext cx="712269" cy="350359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free</a:t>
              </a:r>
              <a:endParaRPr lang="de-DE" dirty="0"/>
            </a:p>
          </p:txBody>
        </p:sp>
        <p:sp>
          <p:nvSpPr>
            <p:cNvPr id="10" name="Textfeld 9"/>
            <p:cNvSpPr txBox="1"/>
            <p:nvPr/>
          </p:nvSpPr>
          <p:spPr>
            <a:xfrm>
              <a:off x="18869" y="4830531"/>
              <a:ext cx="2418739" cy="461665"/>
            </a:xfrm>
            <a:prstGeom prst="rect">
              <a:avLst/>
            </a:prstGeom>
            <a:noFill/>
          </p:spPr>
          <p:txBody>
            <a:bodyPr wrap="none" rtlCol="0">
              <a:spAutoFit/>
            </a:bodyPr>
            <a:lstStyle/>
            <a:p>
              <a:r>
                <a:rPr lang="de-DE" sz="2400" b="1" dirty="0" err="1">
                  <a:solidFill>
                    <a:schemeClr val="tx2"/>
                  </a:solidFill>
                </a:rPr>
                <a:t>Stackpointer</a:t>
              </a:r>
              <a:r>
                <a:rPr lang="de-DE" sz="2400" b="1" dirty="0">
                  <a:solidFill>
                    <a:schemeClr val="tx2"/>
                  </a:solidFill>
                </a:rPr>
                <a:t> (</a:t>
              </a:r>
              <a:r>
                <a:rPr lang="de-DE" sz="2400" b="1" dirty="0" err="1">
                  <a:solidFill>
                    <a:schemeClr val="tx2"/>
                  </a:solidFill>
                </a:rPr>
                <a:t>sp</a:t>
              </a:r>
              <a:r>
                <a:rPr lang="de-DE" sz="2400" b="1" dirty="0">
                  <a:solidFill>
                    <a:schemeClr val="tx2"/>
                  </a:solidFill>
                </a:rPr>
                <a:t>)</a:t>
              </a:r>
            </a:p>
          </p:txBody>
        </p:sp>
        <p:sp>
          <p:nvSpPr>
            <p:cNvPr id="11" name="Rechteck 10"/>
            <p:cNvSpPr/>
            <p:nvPr/>
          </p:nvSpPr>
          <p:spPr>
            <a:xfrm>
              <a:off x="5488690" y="5139891"/>
              <a:ext cx="712269" cy="885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used</a:t>
              </a:r>
              <a:endParaRPr lang="de-DE" dirty="0"/>
            </a:p>
          </p:txBody>
        </p:sp>
        <p:sp>
          <p:nvSpPr>
            <p:cNvPr id="12" name="Rechteck 11"/>
            <p:cNvSpPr/>
            <p:nvPr/>
          </p:nvSpPr>
          <p:spPr>
            <a:xfrm>
              <a:off x="5488690" y="1636294"/>
              <a:ext cx="712269" cy="232931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free</a:t>
              </a:r>
              <a:endParaRPr lang="de-DE" dirty="0"/>
            </a:p>
          </p:txBody>
        </p:sp>
        <p:cxnSp>
          <p:nvCxnSpPr>
            <p:cNvPr id="13" name="Gerade Verbindung mit Pfeil 12"/>
            <p:cNvCxnSpPr/>
            <p:nvPr/>
          </p:nvCxnSpPr>
          <p:spPr>
            <a:xfrm>
              <a:off x="4875791" y="3913051"/>
              <a:ext cx="506125" cy="810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Textfeld 13"/>
            <p:cNvSpPr txBox="1"/>
            <p:nvPr/>
          </p:nvSpPr>
          <p:spPr>
            <a:xfrm>
              <a:off x="4152118" y="3638676"/>
              <a:ext cx="675185" cy="461665"/>
            </a:xfrm>
            <a:prstGeom prst="rect">
              <a:avLst/>
            </a:prstGeom>
            <a:noFill/>
          </p:spPr>
          <p:txBody>
            <a:bodyPr wrap="none" rtlCol="0">
              <a:spAutoFit/>
            </a:bodyPr>
            <a:lstStyle/>
            <a:p>
              <a:r>
                <a:rPr lang="de-DE" sz="2400" b="1" dirty="0">
                  <a:solidFill>
                    <a:schemeClr val="tx2"/>
                  </a:solidFill>
                </a:rPr>
                <a:t>(</a:t>
              </a:r>
              <a:r>
                <a:rPr lang="de-DE" sz="2400" b="1" dirty="0" err="1">
                  <a:solidFill>
                    <a:schemeClr val="tx2"/>
                  </a:solidFill>
                </a:rPr>
                <a:t>sp</a:t>
              </a:r>
              <a:r>
                <a:rPr lang="de-DE" sz="2400" b="1" dirty="0">
                  <a:solidFill>
                    <a:schemeClr val="tx2"/>
                  </a:solidFill>
                </a:rPr>
                <a:t>)</a:t>
              </a:r>
            </a:p>
          </p:txBody>
        </p:sp>
        <p:sp>
          <p:nvSpPr>
            <p:cNvPr id="15" name="Rechteck 14"/>
            <p:cNvSpPr/>
            <p:nvPr/>
          </p:nvSpPr>
          <p:spPr>
            <a:xfrm>
              <a:off x="5488690" y="4687503"/>
              <a:ext cx="712269" cy="452388"/>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ret</a:t>
              </a:r>
              <a:endParaRPr lang="de-DE" dirty="0"/>
            </a:p>
          </p:txBody>
        </p:sp>
        <p:cxnSp>
          <p:nvCxnSpPr>
            <p:cNvPr id="16" name="Gerade Verbindung mit Pfeil 15"/>
            <p:cNvCxnSpPr/>
            <p:nvPr/>
          </p:nvCxnSpPr>
          <p:spPr>
            <a:xfrm>
              <a:off x="2678568" y="5104906"/>
              <a:ext cx="506125" cy="810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 name="Rechteck 16"/>
            <p:cNvSpPr/>
            <p:nvPr/>
          </p:nvSpPr>
          <p:spPr>
            <a:xfrm>
              <a:off x="5488690" y="3965607"/>
              <a:ext cx="712269" cy="721896"/>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args</a:t>
              </a:r>
              <a:endParaRPr lang="de-DE" dirty="0"/>
            </a:p>
          </p:txBody>
        </p:sp>
        <p:sp>
          <p:nvSpPr>
            <p:cNvPr id="18" name="Rechteck 17"/>
            <p:cNvSpPr/>
            <p:nvPr/>
          </p:nvSpPr>
          <p:spPr>
            <a:xfrm>
              <a:off x="7729772" y="5139891"/>
              <a:ext cx="712269" cy="885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used</a:t>
              </a:r>
              <a:endParaRPr lang="de-DE" dirty="0"/>
            </a:p>
          </p:txBody>
        </p:sp>
        <p:sp>
          <p:nvSpPr>
            <p:cNvPr id="19" name="Rechteck 18"/>
            <p:cNvSpPr/>
            <p:nvPr/>
          </p:nvSpPr>
          <p:spPr>
            <a:xfrm>
              <a:off x="7729772" y="1636295"/>
              <a:ext cx="712269" cy="126091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free</a:t>
              </a:r>
              <a:endParaRPr lang="de-DE" dirty="0"/>
            </a:p>
          </p:txBody>
        </p:sp>
        <p:cxnSp>
          <p:nvCxnSpPr>
            <p:cNvPr id="20" name="Gerade Verbindung mit Pfeil 19"/>
            <p:cNvCxnSpPr/>
            <p:nvPr/>
          </p:nvCxnSpPr>
          <p:spPr>
            <a:xfrm>
              <a:off x="7074139" y="2844647"/>
              <a:ext cx="506125" cy="810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1" name="Textfeld 20"/>
            <p:cNvSpPr txBox="1"/>
            <p:nvPr/>
          </p:nvSpPr>
          <p:spPr>
            <a:xfrm>
              <a:off x="6350466" y="2584786"/>
              <a:ext cx="675185" cy="461665"/>
            </a:xfrm>
            <a:prstGeom prst="rect">
              <a:avLst/>
            </a:prstGeom>
            <a:noFill/>
          </p:spPr>
          <p:txBody>
            <a:bodyPr wrap="none" rtlCol="0">
              <a:spAutoFit/>
            </a:bodyPr>
            <a:lstStyle/>
            <a:p>
              <a:r>
                <a:rPr lang="de-DE" sz="2400" b="1" dirty="0">
                  <a:solidFill>
                    <a:schemeClr val="tx2"/>
                  </a:solidFill>
                </a:rPr>
                <a:t>(</a:t>
              </a:r>
              <a:r>
                <a:rPr lang="de-DE" sz="2400" b="1" dirty="0" err="1">
                  <a:solidFill>
                    <a:schemeClr val="tx2"/>
                  </a:solidFill>
                </a:rPr>
                <a:t>sp</a:t>
              </a:r>
              <a:r>
                <a:rPr lang="de-DE" sz="2400" b="1" dirty="0">
                  <a:solidFill>
                    <a:schemeClr val="tx2"/>
                  </a:solidFill>
                </a:rPr>
                <a:t>)</a:t>
              </a:r>
            </a:p>
          </p:txBody>
        </p:sp>
        <p:sp>
          <p:nvSpPr>
            <p:cNvPr id="22" name="Rechteck 21"/>
            <p:cNvSpPr/>
            <p:nvPr/>
          </p:nvSpPr>
          <p:spPr>
            <a:xfrm>
              <a:off x="7729772" y="4687503"/>
              <a:ext cx="712269" cy="452388"/>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ret</a:t>
              </a:r>
              <a:endParaRPr lang="de-DE" dirty="0"/>
            </a:p>
          </p:txBody>
        </p:sp>
        <p:sp>
          <p:nvSpPr>
            <p:cNvPr id="23" name="Rechteck 22"/>
            <p:cNvSpPr/>
            <p:nvPr/>
          </p:nvSpPr>
          <p:spPr>
            <a:xfrm>
              <a:off x="7729772" y="3965607"/>
              <a:ext cx="712269" cy="721896"/>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args</a:t>
              </a:r>
              <a:endParaRPr lang="de-DE" dirty="0"/>
            </a:p>
          </p:txBody>
        </p:sp>
        <p:sp>
          <p:nvSpPr>
            <p:cNvPr id="24" name="Rechteck 23"/>
            <p:cNvSpPr/>
            <p:nvPr/>
          </p:nvSpPr>
          <p:spPr>
            <a:xfrm>
              <a:off x="7729772" y="2897205"/>
              <a:ext cx="712269" cy="10684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bg1"/>
                  </a:solidFill>
                </a:rPr>
                <a:t>locals</a:t>
              </a:r>
              <a:endParaRPr lang="de-DE" dirty="0">
                <a:solidFill>
                  <a:schemeClr val="bg1"/>
                </a:solidFill>
              </a:endParaRPr>
            </a:p>
          </p:txBody>
        </p:sp>
      </p:grpSp>
    </p:spTree>
    <p:extLst>
      <p:ext uri="{BB962C8B-B14F-4D97-AF65-F5344CB8AC3E}">
        <p14:creationId xmlns:p14="http://schemas.microsoft.com/office/powerpoint/2010/main" val="429492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Speicherverwaltung – Stack</a:t>
            </a:r>
          </a:p>
        </p:txBody>
      </p:sp>
      <p:sp>
        <p:nvSpPr>
          <p:cNvPr id="3" name="Inhaltsplatzhalter 2"/>
          <p:cNvSpPr>
            <a:spLocks noGrp="1"/>
          </p:cNvSpPr>
          <p:nvPr>
            <p:ph idx="1"/>
          </p:nvPr>
        </p:nvSpPr>
        <p:spPr/>
        <p:txBody>
          <a:bodyPr/>
          <a:lstStyle/>
          <a:p>
            <a:r>
              <a:rPr lang="de-DE" dirty="0"/>
              <a:t>Variablen nur lokal verfügbar</a:t>
            </a:r>
          </a:p>
          <a:p>
            <a:r>
              <a:rPr lang="de-DE" dirty="0"/>
              <a:t>in der IDE unter </a:t>
            </a:r>
            <a:r>
              <a:rPr lang="de-DE" dirty="0" err="1"/>
              <a:t>Callstack</a:t>
            </a:r>
            <a:r>
              <a:rPr lang="de-DE" dirty="0"/>
              <a:t> auffindbar</a:t>
            </a:r>
          </a:p>
          <a:p>
            <a:endParaRPr lang="de-DE" dirty="0"/>
          </a:p>
          <a:p>
            <a:endParaRPr lang="de-DE" dirty="0"/>
          </a:p>
          <a:p>
            <a:endParaRPr lang="de-DE" dirty="0"/>
          </a:p>
          <a:p>
            <a:endParaRPr lang="de-DE" dirty="0"/>
          </a:p>
          <a:p>
            <a:endParaRPr lang="de-DE" dirty="0"/>
          </a:p>
          <a:p>
            <a:endParaRPr lang="de-DE" dirty="0"/>
          </a:p>
          <a:p>
            <a:pPr marL="0" indent="0">
              <a:buNone/>
            </a:pPr>
            <a:endParaRPr lang="de-DE" dirty="0"/>
          </a:p>
          <a:p>
            <a:pPr marL="0" indent="0">
              <a:buNone/>
            </a:pPr>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09.06.2021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9</a:t>
            </a:fld>
            <a:endParaRPr lang="de-DE"/>
          </a:p>
        </p:txBody>
      </p:sp>
      <p:pic>
        <p:nvPicPr>
          <p:cNvPr id="7" name="Grafik 6"/>
          <p:cNvPicPr>
            <a:picLocks noChangeAspect="1"/>
          </p:cNvPicPr>
          <p:nvPr/>
        </p:nvPicPr>
        <p:blipFill>
          <a:blip r:embed="rId3"/>
          <a:stretch>
            <a:fillRect/>
          </a:stretch>
        </p:blipFill>
        <p:spPr>
          <a:xfrm>
            <a:off x="2949340" y="2576964"/>
            <a:ext cx="7467600" cy="2705100"/>
          </a:xfrm>
          <a:prstGeom prst="rect">
            <a:avLst/>
          </a:prstGeom>
        </p:spPr>
      </p:pic>
      <p:cxnSp>
        <p:nvCxnSpPr>
          <p:cNvPr id="8" name="Gerade Verbindung mit Pfeil 7"/>
          <p:cNvCxnSpPr/>
          <p:nvPr/>
        </p:nvCxnSpPr>
        <p:spPr>
          <a:xfrm flipH="1" flipV="1">
            <a:off x="7285934" y="5238085"/>
            <a:ext cx="173644" cy="3909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feld 8"/>
          <p:cNvSpPr txBox="1"/>
          <p:nvPr/>
        </p:nvSpPr>
        <p:spPr>
          <a:xfrm>
            <a:off x="6683140" y="5554588"/>
            <a:ext cx="2696572" cy="461665"/>
          </a:xfrm>
          <a:prstGeom prst="rect">
            <a:avLst/>
          </a:prstGeom>
          <a:noFill/>
        </p:spPr>
        <p:txBody>
          <a:bodyPr wrap="none" rtlCol="0">
            <a:spAutoFit/>
          </a:bodyPr>
          <a:lstStyle/>
          <a:p>
            <a:r>
              <a:rPr lang="de-DE" sz="2400" b="1" dirty="0">
                <a:solidFill>
                  <a:schemeClr val="tx2"/>
                </a:solidFill>
              </a:rPr>
              <a:t>Funktionsaufrufe</a:t>
            </a:r>
          </a:p>
        </p:txBody>
      </p:sp>
      <p:sp>
        <p:nvSpPr>
          <p:cNvPr id="11" name="Textfeld 10"/>
          <p:cNvSpPr txBox="1"/>
          <p:nvPr/>
        </p:nvSpPr>
        <p:spPr>
          <a:xfrm>
            <a:off x="3078956" y="5554587"/>
            <a:ext cx="2679580" cy="830997"/>
          </a:xfrm>
          <a:prstGeom prst="rect">
            <a:avLst/>
          </a:prstGeom>
          <a:noFill/>
        </p:spPr>
        <p:txBody>
          <a:bodyPr wrap="none" rtlCol="0">
            <a:spAutoFit/>
          </a:bodyPr>
          <a:lstStyle/>
          <a:p>
            <a:r>
              <a:rPr lang="de-DE" sz="2400" b="1" dirty="0">
                <a:solidFill>
                  <a:schemeClr val="tx2"/>
                </a:solidFill>
              </a:rPr>
              <a:t>lokale Variablen, </a:t>
            </a:r>
            <a:br>
              <a:rPr lang="de-DE" sz="2400" b="1" dirty="0">
                <a:solidFill>
                  <a:schemeClr val="tx2"/>
                </a:solidFill>
              </a:rPr>
            </a:br>
            <a:r>
              <a:rPr lang="de-DE" sz="2400" b="1" dirty="0" err="1">
                <a:solidFill>
                  <a:schemeClr val="tx2"/>
                </a:solidFill>
              </a:rPr>
              <a:t>Returnwerte</a:t>
            </a:r>
            <a:r>
              <a:rPr lang="de-DE" sz="2400" b="1" dirty="0">
                <a:solidFill>
                  <a:schemeClr val="tx2"/>
                </a:solidFill>
              </a:rPr>
              <a:t>, …</a:t>
            </a:r>
          </a:p>
        </p:txBody>
      </p:sp>
      <p:cxnSp>
        <p:nvCxnSpPr>
          <p:cNvPr id="12" name="Gerade Verbindung mit Pfeil 11"/>
          <p:cNvCxnSpPr/>
          <p:nvPr/>
        </p:nvCxnSpPr>
        <p:spPr>
          <a:xfrm flipH="1" flipV="1">
            <a:off x="4354784" y="5282064"/>
            <a:ext cx="11619" cy="4215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593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1" grpId="0"/>
    </p:bldLst>
  </p:timing>
</p:sld>
</file>

<file path=ppt/theme/theme1.xml><?xml version="1.0" encoding="utf-8"?>
<a:theme xmlns:a="http://schemas.openxmlformats.org/drawingml/2006/main" name="ipo">
  <a:themeElements>
    <a:clrScheme name="IPO">
      <a:dk1>
        <a:srgbClr val="8F949A"/>
      </a:dk1>
      <a:lt1>
        <a:sysClr val="window" lastClr="FFFFFF"/>
      </a:lt1>
      <a:dk2>
        <a:srgbClr val="000000"/>
      </a:dk2>
      <a:lt2>
        <a:srgbClr val="EEECE1"/>
      </a:lt2>
      <a:accent1>
        <a:srgbClr val="C31525"/>
      </a:accent1>
      <a:accent2>
        <a:srgbClr val="A2C538"/>
      </a:accent2>
      <a:accent3>
        <a:srgbClr val="6FA547"/>
      </a:accent3>
      <a:accent4>
        <a:srgbClr val="00B0F0"/>
      </a:accent4>
      <a:accent5>
        <a:srgbClr val="0070C0"/>
      </a:accent5>
      <a:accent6>
        <a:srgbClr val="F79646"/>
      </a:accent6>
      <a:hlink>
        <a:srgbClr val="0000FF"/>
      </a:hlink>
      <a:folHlink>
        <a:srgbClr val="800080"/>
      </a:folHlink>
    </a:clrScheme>
    <a:fontScheme name="IPO">
      <a:majorFont>
        <a:latin typeface="Neo Sans W01"/>
        <a:ea typeface=""/>
        <a:cs typeface=""/>
      </a:majorFont>
      <a:minorFont>
        <a:latin typeface="Neo Sans W01"/>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po" id="{9CBDBB82-22BC-4024-92E4-0CC49281D2AA}" vid="{5CDFF593-96F4-43B1-936D-C6DC52F5DE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2DE9A0D8FAA7B442A1C89D5C3B0F577D" ma:contentTypeVersion="4" ma:contentTypeDescription="Ein neues Dokument erstellen." ma:contentTypeScope="" ma:versionID="4266209272205158ea3a5dcb557935ba">
  <xsd:schema xmlns:xsd="http://www.w3.org/2001/XMLSchema" xmlns:xs="http://www.w3.org/2001/XMLSchema" xmlns:p="http://schemas.microsoft.com/office/2006/metadata/properties" xmlns:ns2="11673d8a-6ab4-435a-878e-d49cd20e328d" targetNamespace="http://schemas.microsoft.com/office/2006/metadata/properties" ma:root="true" ma:fieldsID="ca8fc01799cb602f38534cc5f219b11f" ns2:_="">
    <xsd:import namespace="11673d8a-6ab4-435a-878e-d49cd20e328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673d8a-6ab4-435a-878e-d49cd20e32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230BB94-A55C-450F-969D-C36C060E11FC}"/>
</file>

<file path=customXml/itemProps2.xml><?xml version="1.0" encoding="utf-8"?>
<ds:datastoreItem xmlns:ds="http://schemas.openxmlformats.org/officeDocument/2006/customXml" ds:itemID="{4BE43DDF-7C4C-47DA-9D8B-FADE2969888F}"/>
</file>

<file path=customXml/itemProps3.xml><?xml version="1.0" encoding="utf-8"?>
<ds:datastoreItem xmlns:ds="http://schemas.openxmlformats.org/officeDocument/2006/customXml" ds:itemID="{795272C4-AB60-4916-8FBA-CD52046B459E}"/>
</file>

<file path=docProps/app.xml><?xml version="1.0" encoding="utf-8"?>
<Properties xmlns="http://schemas.openxmlformats.org/officeDocument/2006/extended-properties" xmlns:vt="http://schemas.openxmlformats.org/officeDocument/2006/docPropsVTypes">
  <Template>ipo</Template>
  <TotalTime>0</TotalTime>
  <Words>5625</Words>
  <Application>Microsoft Office PowerPoint</Application>
  <PresentationFormat>Breitbild</PresentationFormat>
  <Paragraphs>790</Paragraphs>
  <Slides>57</Slides>
  <Notes>57</Notes>
  <HiddenSlides>0</HiddenSlides>
  <MMClips>0</MMClips>
  <ScaleCrop>false</ScaleCrop>
  <HeadingPairs>
    <vt:vector size="6" baseType="variant">
      <vt:variant>
        <vt:lpstr>Verwendete Schriftarten</vt:lpstr>
      </vt:variant>
      <vt:variant>
        <vt:i4>6</vt:i4>
      </vt:variant>
      <vt:variant>
        <vt:lpstr>Design</vt:lpstr>
      </vt:variant>
      <vt:variant>
        <vt:i4>2</vt:i4>
      </vt:variant>
      <vt:variant>
        <vt:lpstr>Folientitel</vt:lpstr>
      </vt:variant>
      <vt:variant>
        <vt:i4>57</vt:i4>
      </vt:variant>
    </vt:vector>
  </HeadingPairs>
  <TitlesOfParts>
    <vt:vector size="65" baseType="lpstr">
      <vt:lpstr>Arial</vt:lpstr>
      <vt:lpstr>Calibri</vt:lpstr>
      <vt:lpstr>Calibri Light</vt:lpstr>
      <vt:lpstr>Centennial LT W01 55 Roman</vt:lpstr>
      <vt:lpstr>Neo Sans W01</vt:lpstr>
      <vt:lpstr>Wingdings</vt:lpstr>
      <vt:lpstr>ipo</vt:lpstr>
      <vt:lpstr>Office Theme</vt:lpstr>
      <vt:lpstr>Speicherverwaltung in C++</vt:lpstr>
      <vt:lpstr>Übungsaufgabe</vt:lpstr>
      <vt:lpstr>Letztes Mal</vt:lpstr>
      <vt:lpstr>Wiederholung</vt:lpstr>
      <vt:lpstr>Speicherverwaltung</vt:lpstr>
      <vt:lpstr>Speicherverwaltung - Motivation</vt:lpstr>
      <vt:lpstr>Speicherverwaltung – Stack/Heap</vt:lpstr>
      <vt:lpstr>Speicherverwaltung – Stack</vt:lpstr>
      <vt:lpstr>Speicherverwaltung – Stack</vt:lpstr>
      <vt:lpstr>Speicherverwaltung – Stack</vt:lpstr>
      <vt:lpstr>Speicherverwaltung - Heap</vt:lpstr>
      <vt:lpstr>Stack vs. Heap</vt:lpstr>
      <vt:lpstr>Stack vs. Heap in der Praxis</vt:lpstr>
      <vt:lpstr>Stack vs. Heap in der Praxis</vt:lpstr>
      <vt:lpstr>Stack vs. Heap in der Praxis</vt:lpstr>
      <vt:lpstr>Stack vs. Heap in der Praxis</vt:lpstr>
      <vt:lpstr>Zusammenfassung Pointer, *, &amp;</vt:lpstr>
      <vt:lpstr>Stack vs. Heap in der Praxis</vt:lpstr>
      <vt:lpstr>Ergänzung VL2: Weitere Keywords - const</vt:lpstr>
      <vt:lpstr>Fragen?</vt:lpstr>
      <vt:lpstr>Memory-Leaks</vt:lpstr>
      <vt:lpstr>Memory-Leaks in Funktionen</vt:lpstr>
      <vt:lpstr>Memory-Leaks in Klassen</vt:lpstr>
      <vt:lpstr>Memory-Leaks in Klassen</vt:lpstr>
      <vt:lpstr>Verhindern von Memory Leaks</vt:lpstr>
      <vt:lpstr>Destruktoren</vt:lpstr>
      <vt:lpstr>Destruktoren</vt:lpstr>
      <vt:lpstr>Destruktoren &amp; Vererbung</vt:lpstr>
      <vt:lpstr>Destruktoren – alles klar?</vt:lpstr>
      <vt:lpstr>Destruktoren – alles klar?</vt:lpstr>
      <vt:lpstr>Destruktoren – alles klar?</vt:lpstr>
      <vt:lpstr>Destruktoren – alles klar?</vt:lpstr>
      <vt:lpstr>Fazit</vt:lpstr>
      <vt:lpstr>Übungen</vt:lpstr>
      <vt:lpstr>Übungen</vt:lpstr>
      <vt:lpstr>SmartPointer</vt:lpstr>
      <vt:lpstr>SmartPointer</vt:lpstr>
      <vt:lpstr>Smart Pointer</vt:lpstr>
      <vt:lpstr>Smart Pointer - Typen</vt:lpstr>
      <vt:lpstr>Smart Pointer - Funktionsweise</vt:lpstr>
      <vt:lpstr>Smart Pointer – Faustregel Nr. 2</vt:lpstr>
      <vt:lpstr>Smart Pointer – alles klar?</vt:lpstr>
      <vt:lpstr>auto</vt:lpstr>
      <vt:lpstr>auto</vt:lpstr>
      <vt:lpstr>Debugging</vt:lpstr>
      <vt:lpstr>Debugging – Debugwerkzeuge</vt:lpstr>
      <vt:lpstr>Debugging - Herangehen</vt:lpstr>
      <vt:lpstr>Debugging - Herangehen</vt:lpstr>
      <vt:lpstr>Debugging – Don‘ts</vt:lpstr>
      <vt:lpstr>Debugging – Debugbarer Code</vt:lpstr>
      <vt:lpstr>Debugging – Asserts</vt:lpstr>
      <vt:lpstr>Aufgabe</vt:lpstr>
      <vt:lpstr>Aufgabe I</vt:lpstr>
      <vt:lpstr>Aufgabe II</vt:lpstr>
      <vt:lpstr>Forward Declarations</vt:lpstr>
      <vt:lpstr>Vektoren</vt:lpstr>
      <vt:lpstr>Feedback pls!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Bente Meyer</dc:creator>
  <cp:lastModifiedBy>Tobias Marencke</cp:lastModifiedBy>
  <cp:revision>586</cp:revision>
  <dcterms:created xsi:type="dcterms:W3CDTF">2017-03-11T21:58:43Z</dcterms:created>
  <dcterms:modified xsi:type="dcterms:W3CDTF">2021-06-09T17:29:31Z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0x0101002DE9A0D8FAA7B442A1C89D5C3B0F577D</vt:lpwstr>
  </property>
</Properties>
</file>