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4"/>
  </p:sldMasterIdLst>
  <p:notesMasterIdLst>
    <p:notesMasterId r:id="rId49"/>
  </p:notesMasterIdLst>
  <p:sldIdLst>
    <p:sldId id="257" r:id="rId5"/>
    <p:sldId id="309" r:id="rId6"/>
    <p:sldId id="308" r:id="rId7"/>
    <p:sldId id="295" r:id="rId8"/>
    <p:sldId id="351" r:id="rId9"/>
    <p:sldId id="348" r:id="rId10"/>
    <p:sldId id="349" r:id="rId11"/>
    <p:sldId id="350" r:id="rId12"/>
    <p:sldId id="266" r:id="rId13"/>
    <p:sldId id="259" r:id="rId14"/>
    <p:sldId id="346" r:id="rId15"/>
    <p:sldId id="347" r:id="rId16"/>
    <p:sldId id="296" r:id="rId17"/>
    <p:sldId id="260" r:id="rId18"/>
    <p:sldId id="262" r:id="rId19"/>
    <p:sldId id="298" r:id="rId20"/>
    <p:sldId id="299" r:id="rId21"/>
    <p:sldId id="311" r:id="rId22"/>
    <p:sldId id="310" r:id="rId23"/>
    <p:sldId id="297" r:id="rId24"/>
    <p:sldId id="269" r:id="rId25"/>
    <p:sldId id="267" r:id="rId26"/>
    <p:sldId id="268" r:id="rId27"/>
    <p:sldId id="271" r:id="rId28"/>
    <p:sldId id="270" r:id="rId29"/>
    <p:sldId id="273" r:id="rId30"/>
    <p:sldId id="280" r:id="rId31"/>
    <p:sldId id="281" r:id="rId32"/>
    <p:sldId id="282" r:id="rId33"/>
    <p:sldId id="339" r:id="rId34"/>
    <p:sldId id="340" r:id="rId35"/>
    <p:sldId id="341" r:id="rId36"/>
    <p:sldId id="338" r:id="rId37"/>
    <p:sldId id="332" r:id="rId38"/>
    <p:sldId id="333" r:id="rId39"/>
    <p:sldId id="343" r:id="rId40"/>
    <p:sldId id="334" r:id="rId41"/>
    <p:sldId id="344" r:id="rId42"/>
    <p:sldId id="304" r:id="rId43"/>
    <p:sldId id="302" r:id="rId44"/>
    <p:sldId id="335" r:id="rId45"/>
    <p:sldId id="336" r:id="rId46"/>
    <p:sldId id="342" r:id="rId47"/>
    <p:sldId id="337" r:id="rId4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BC30F4-0AA7-4AA4-9946-25B6D7B663B0}" v="1" dt="2021-05-06T09:33:57.552"/>
    <p1510:client id="{C2D67557-791E-46F5-B014-06E44CA5AA03}" v="1" dt="2021-05-06T09:40:49.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ser Patrick (inf20002)" userId="S::inf20002@lehre.dhbw-stuttgart.de::23f82da9-e327-46eb-a1a6-6fb18918b8b3" providerId="AD" clId="Web-{C2D67557-791E-46F5-B014-06E44CA5AA03}"/>
    <pc:docChg chg="sldOrd">
      <pc:chgData name="Gonser Patrick (inf20002)" userId="S::inf20002@lehre.dhbw-stuttgart.de::23f82da9-e327-46eb-a1a6-6fb18918b8b3" providerId="AD" clId="Web-{C2D67557-791E-46F5-B014-06E44CA5AA03}" dt="2021-05-06T09:40:49.985" v="0"/>
      <pc:docMkLst>
        <pc:docMk/>
      </pc:docMkLst>
      <pc:sldChg chg="ord">
        <pc:chgData name="Gonser Patrick (inf20002)" userId="S::inf20002@lehre.dhbw-stuttgart.de::23f82da9-e327-46eb-a1a6-6fb18918b8b3" providerId="AD" clId="Web-{C2D67557-791E-46F5-B014-06E44CA5AA03}" dt="2021-05-06T09:40:49.985" v="0"/>
        <pc:sldMkLst>
          <pc:docMk/>
          <pc:sldMk cId="2571528807" sldId="342"/>
        </pc:sldMkLst>
      </pc:sldChg>
    </pc:docChg>
  </pc:docChgLst>
  <pc:docChgLst>
    <pc:chgData name="Scheich Patrick (inf20126)" userId="S::inf20126@lehre.dhbw-stuttgart.de::d118a100-70dd-45e6-9d70-3393e1b12fa2" providerId="AD" clId="Web-{A1BC30F4-0AA7-4AA4-9946-25B6D7B663B0}"/>
    <pc:docChg chg="sldOrd">
      <pc:chgData name="Scheich Patrick (inf20126)" userId="S::inf20126@lehre.dhbw-stuttgart.de::d118a100-70dd-45e6-9d70-3393e1b12fa2" providerId="AD" clId="Web-{A1BC30F4-0AA7-4AA4-9946-25B6D7B663B0}" dt="2021-05-06T09:33:57.552" v="0"/>
      <pc:docMkLst>
        <pc:docMk/>
      </pc:docMkLst>
      <pc:sldChg chg="ord">
        <pc:chgData name="Scheich Patrick (inf20126)" userId="S::inf20126@lehre.dhbw-stuttgart.de::d118a100-70dd-45e6-9d70-3393e1b12fa2" providerId="AD" clId="Web-{A1BC30F4-0AA7-4AA4-9946-25B6D7B663B0}" dt="2021-05-06T09:33:57.552" v="0"/>
        <pc:sldMkLst>
          <pc:docMk/>
          <pc:sldMk cId="925267130" sldId="33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7A4CF-4AD9-4AF1-B234-2AF1919CA8E1}" type="datetimeFigureOut">
              <a:rPr lang="de-DE" smtClean="0"/>
              <a:t>06.05.2021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96BC6-5293-4E95-A62A-B78BD2DEFABC}" type="slidenum">
              <a:rPr lang="de-DE" smtClean="0"/>
              <a:t>‹#›</a:t>
            </a:fld>
            <a:endParaRPr lang="de-DE"/>
          </a:p>
        </p:txBody>
      </p:sp>
    </p:spTree>
    <p:extLst>
      <p:ext uri="{BB962C8B-B14F-4D97-AF65-F5344CB8AC3E}">
        <p14:creationId xmlns:p14="http://schemas.microsoft.com/office/powerpoint/2010/main" val="416606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1</a:t>
            </a:fld>
            <a:endParaRPr lang="de-DE"/>
          </a:p>
        </p:txBody>
      </p:sp>
    </p:spTree>
    <p:extLst>
      <p:ext uri="{BB962C8B-B14F-4D97-AF65-F5344CB8AC3E}">
        <p14:creationId xmlns:p14="http://schemas.microsoft.com/office/powerpoint/2010/main" val="3248574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a:t>Programmieren auf Papier ist so sinnvoll wie Schwimmen auf dem Land und macht sogar noch weniger Spaß.</a:t>
            </a:r>
          </a:p>
          <a:p>
            <a:r>
              <a:rPr lang="de-DE" baseline="0"/>
              <a:t>Mein Anspruch an eine Klausur ist, dass sie einer realen Situation nachempfunden ist, dass ihr dabei etwas lernt, und, dass sie uns allen so viel Spaß wie möglich macht. Auch, wenn es für einen Dozenten immer am einfachsten ist, eine Klausur zu stellen.</a:t>
            </a:r>
          </a:p>
        </p:txBody>
      </p:sp>
      <p:sp>
        <p:nvSpPr>
          <p:cNvPr id="4" name="Foliennummernplatzhalter 3"/>
          <p:cNvSpPr>
            <a:spLocks noGrp="1"/>
          </p:cNvSpPr>
          <p:nvPr>
            <p:ph type="sldNum" sz="quarter" idx="10"/>
          </p:nvPr>
        </p:nvSpPr>
        <p:spPr/>
        <p:txBody>
          <a:bodyPr/>
          <a:lstStyle/>
          <a:p>
            <a:fld id="{6A796BC6-5293-4E95-A62A-B78BD2DEFABC}" type="slidenum">
              <a:rPr lang="de-DE" smtClean="0"/>
              <a:t>11</a:t>
            </a:fld>
            <a:endParaRPr lang="de-DE"/>
          </a:p>
        </p:txBody>
      </p:sp>
    </p:spTree>
    <p:extLst>
      <p:ext uri="{BB962C8B-B14F-4D97-AF65-F5344CB8AC3E}">
        <p14:creationId xmlns:p14="http://schemas.microsoft.com/office/powerpoint/2010/main" val="4127484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12</a:t>
            </a:fld>
            <a:endParaRPr lang="de-DE"/>
          </a:p>
        </p:txBody>
      </p:sp>
    </p:spTree>
    <p:extLst>
      <p:ext uri="{BB962C8B-B14F-4D97-AF65-F5344CB8AC3E}">
        <p14:creationId xmlns:p14="http://schemas.microsoft.com/office/powerpoint/2010/main" val="3793892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13</a:t>
            </a:fld>
            <a:endParaRPr lang="de-DE"/>
          </a:p>
        </p:txBody>
      </p:sp>
    </p:spTree>
    <p:extLst>
      <p:ext uri="{BB962C8B-B14F-4D97-AF65-F5344CB8AC3E}">
        <p14:creationId xmlns:p14="http://schemas.microsoft.com/office/powerpoint/2010/main" val="1927244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Nicht: Embedded-Entwicklung</a:t>
            </a:r>
          </a:p>
          <a:p>
            <a:r>
              <a:rPr lang="de-DE"/>
              <a:t>Ziel ist es, dass ihr am Ende ein gutes Verständnis von all dem habt, sodass</a:t>
            </a:r>
            <a:r>
              <a:rPr lang="de-DE" baseline="0"/>
              <a:t> ihr euch in komplexere und tiefergehende Sachen einarbeiten könnt und am allerwichtigsten: Dass ihr die Konzepte der Objektorientierung verstanden habt.</a:t>
            </a:r>
          </a:p>
          <a:p>
            <a:r>
              <a:rPr lang="de-DE" baseline="0"/>
              <a:t>Für alles, was wir hier behandeln müsst gilt folgendes: „Think </a:t>
            </a:r>
            <a:r>
              <a:rPr lang="de-DE" baseline="0" err="1"/>
              <a:t>big</a:t>
            </a:r>
            <a:r>
              <a:rPr lang="de-DE" baseline="0"/>
              <a:t>“. Vieles wird nur dann klar, wenn man in „großen“ Projekten (mehrere Vollzeit-Monate, mehrere Personen, lange Pflege) denkt</a:t>
            </a:r>
          </a:p>
          <a:p>
            <a:r>
              <a:rPr lang="de-DE" baseline="0"/>
              <a:t>Deswegen wird es auch in der Vorlesung ein größeres Projekt geben. </a:t>
            </a:r>
            <a:br>
              <a:rPr lang="de-DE" baseline="0"/>
            </a:br>
            <a:r>
              <a:rPr lang="de-DE" baseline="0"/>
              <a:t>Geschichte von früher erzählen</a:t>
            </a:r>
          </a:p>
        </p:txBody>
      </p:sp>
      <p:sp>
        <p:nvSpPr>
          <p:cNvPr id="4" name="Foliennummernplatzhalter 3"/>
          <p:cNvSpPr>
            <a:spLocks noGrp="1"/>
          </p:cNvSpPr>
          <p:nvPr>
            <p:ph type="sldNum" sz="quarter" idx="10"/>
          </p:nvPr>
        </p:nvSpPr>
        <p:spPr/>
        <p:txBody>
          <a:bodyPr/>
          <a:lstStyle/>
          <a:p>
            <a:fld id="{6A796BC6-5293-4E95-A62A-B78BD2DEFABC}" type="slidenum">
              <a:rPr lang="de-DE" smtClean="0"/>
              <a:t>14</a:t>
            </a:fld>
            <a:endParaRPr lang="de-DE"/>
          </a:p>
        </p:txBody>
      </p:sp>
    </p:spTree>
    <p:extLst>
      <p:ext uri="{BB962C8B-B14F-4D97-AF65-F5344CB8AC3E}">
        <p14:creationId xmlns:p14="http://schemas.microsoft.com/office/powerpoint/2010/main" val="3366990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a:t>Kontrollstrukturen wie </a:t>
            </a:r>
            <a:r>
              <a:rPr lang="de-DE" err="1"/>
              <a:t>if</a:t>
            </a:r>
            <a:r>
              <a:rPr lang="de-DE"/>
              <a:t>, switch,</a:t>
            </a:r>
            <a:r>
              <a:rPr lang="de-DE" baseline="0"/>
              <a:t> </a:t>
            </a:r>
            <a:r>
              <a:rPr lang="de-DE" baseline="0" err="1"/>
              <a:t>for</a:t>
            </a:r>
            <a:r>
              <a:rPr lang="de-DE" baseline="0"/>
              <a:t>, </a:t>
            </a:r>
            <a:r>
              <a:rPr lang="de-DE" baseline="0" err="1"/>
              <a:t>while</a:t>
            </a:r>
            <a:r>
              <a:rPr lang="de-DE" baseline="0"/>
              <a:t>, …</a:t>
            </a:r>
            <a:br>
              <a:rPr lang="de-DE" baseline="0"/>
            </a:br>
            <a:r>
              <a:rPr lang="de-DE" baseline="0"/>
              <a:t>primitive Datentypen </a:t>
            </a:r>
            <a:r>
              <a:rPr lang="de-DE" baseline="0" err="1"/>
              <a:t>int</a:t>
            </a:r>
            <a:r>
              <a:rPr lang="de-DE" baseline="0"/>
              <a:t>, </a:t>
            </a:r>
            <a:r>
              <a:rPr lang="de-DE" baseline="0" err="1"/>
              <a:t>float</a:t>
            </a:r>
            <a:r>
              <a:rPr lang="de-DE" baseline="0"/>
              <a:t>,…</a:t>
            </a:r>
            <a:br>
              <a:rPr lang="de-DE" baseline="0"/>
            </a:br>
            <a:r>
              <a:rPr lang="de-DE" baseline="0"/>
              <a:t>C-Syntax</a:t>
            </a: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15</a:t>
            </a:fld>
            <a:endParaRPr lang="de-DE"/>
          </a:p>
        </p:txBody>
      </p:sp>
    </p:spTree>
    <p:extLst>
      <p:ext uri="{BB962C8B-B14F-4D97-AF65-F5344CB8AC3E}">
        <p14:creationId xmlns:p14="http://schemas.microsoft.com/office/powerpoint/2010/main" val="241345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C++ wurde als </a:t>
            </a:r>
            <a:r>
              <a:rPr lang="de-DE" err="1"/>
              <a:t>objektorientierung</a:t>
            </a:r>
            <a:r>
              <a:rPr lang="de-DE"/>
              <a:t> unterstützende Weiterentwicklung von C entwickelt – </a:t>
            </a:r>
            <a:r>
              <a:rPr lang="de-DE" err="1"/>
              <a:t>vondaher</a:t>
            </a:r>
            <a:r>
              <a:rPr lang="de-DE"/>
              <a:t> C++</a:t>
            </a:r>
          </a:p>
        </p:txBody>
      </p:sp>
      <p:sp>
        <p:nvSpPr>
          <p:cNvPr id="4" name="Foliennummernplatzhalter 3"/>
          <p:cNvSpPr>
            <a:spLocks noGrp="1"/>
          </p:cNvSpPr>
          <p:nvPr>
            <p:ph type="sldNum" sz="quarter" idx="10"/>
          </p:nvPr>
        </p:nvSpPr>
        <p:spPr/>
        <p:txBody>
          <a:bodyPr/>
          <a:lstStyle/>
          <a:p>
            <a:fld id="{6A796BC6-5293-4E95-A62A-B78BD2DEFABC}" type="slidenum">
              <a:rPr lang="de-DE" smtClean="0"/>
              <a:t>16</a:t>
            </a:fld>
            <a:endParaRPr lang="de-DE"/>
          </a:p>
        </p:txBody>
      </p:sp>
    </p:spTree>
    <p:extLst>
      <p:ext uri="{BB962C8B-B14F-4D97-AF65-F5344CB8AC3E}">
        <p14:creationId xmlns:p14="http://schemas.microsoft.com/office/powerpoint/2010/main" val="3042131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br>
              <a:rPr lang="de-DE"/>
            </a:br>
            <a:r>
              <a:rPr lang="de-DE"/>
              <a:t>Überlegt euch, wie ein Smartphone 1979 aussah</a:t>
            </a:r>
          </a:p>
          <a:p>
            <a:r>
              <a:rPr lang="de-DE"/>
              <a:t>Talk „C++ ist die einzige Sprache, in der man einen einstündigen Talk über Initialisierung halten kann“</a:t>
            </a:r>
          </a:p>
          <a:p>
            <a:pPr marL="171450" indent="-171450">
              <a:buFont typeface="Wingdings" panose="05000000000000000000" pitchFamily="2" charset="2"/>
              <a:buChar char="è"/>
            </a:pPr>
            <a:r>
              <a:rPr lang="de-DE">
                <a:sym typeface="Wingdings" panose="05000000000000000000" pitchFamily="2" charset="2"/>
              </a:rPr>
              <a:t>Ihr habt euch im Vergleich zu Java die kompliziertere Sprache ausgesucht</a:t>
            </a:r>
          </a:p>
          <a:p>
            <a:pPr marL="171450" indent="-171450">
              <a:buFont typeface="Wingdings" panose="05000000000000000000" pitchFamily="2" charset="2"/>
              <a:buChar char="è"/>
            </a:pPr>
            <a:r>
              <a:rPr lang="de-DE">
                <a:sym typeface="Wingdings" panose="05000000000000000000" pitchFamily="2" charset="2"/>
              </a:rPr>
              <a:t>Es gibt häufig hundert </a:t>
            </a:r>
            <a:r>
              <a:rPr lang="de-DE" err="1">
                <a:sym typeface="Wingdings" panose="05000000000000000000" pitchFamily="2" charset="2"/>
              </a:rPr>
              <a:t>wege</a:t>
            </a:r>
            <a:r>
              <a:rPr lang="de-DE">
                <a:sym typeface="Wingdings" panose="05000000000000000000" pitchFamily="2" charset="2"/>
              </a:rPr>
              <a:t> ans Ziel zu kommen  versuch, euch zu zeigen, welche gut und schlecht sind, und einen guten Misch aus Best-Practices und Überlebensstrategien mit Legacy-Code</a:t>
            </a:r>
          </a:p>
          <a:p>
            <a:pPr marL="171450" indent="-171450">
              <a:buFont typeface="Wingdings" panose="05000000000000000000" pitchFamily="2" charset="2"/>
              <a:buChar char="è"/>
            </a:pPr>
            <a:r>
              <a:rPr lang="de-DE">
                <a:sym typeface="Wingdings" panose="05000000000000000000" pitchFamily="2" charset="2"/>
              </a:rPr>
              <a:t>C++ ist eine schwer zu lehrende und lernende </a:t>
            </a:r>
            <a:r>
              <a:rPr lang="de-DE" err="1">
                <a:sym typeface="Wingdings" panose="05000000000000000000" pitchFamily="2" charset="2"/>
              </a:rPr>
              <a:t>sprache</a:t>
            </a:r>
            <a:r>
              <a:rPr lang="de-DE">
                <a:sym typeface="Wingdings" panose="05000000000000000000" pitchFamily="2" charset="2"/>
              </a:rPr>
              <a:t>, weil man so viel benötigt, um vernünftig mit C++ umgehen zu können =&gt; nicht wundern, wenn ihr zwischendrin immer mal wieder etwas lernt, was  vorherigen Vorlesungen widerspricht</a:t>
            </a: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17</a:t>
            </a:fld>
            <a:endParaRPr lang="de-DE"/>
          </a:p>
        </p:txBody>
      </p:sp>
    </p:spTree>
    <p:extLst>
      <p:ext uri="{BB962C8B-B14F-4D97-AF65-F5344CB8AC3E}">
        <p14:creationId xmlns:p14="http://schemas.microsoft.com/office/powerpoint/2010/main" val="2405743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a:t>Konsolen-Anwendung</a:t>
            </a:r>
          </a:p>
          <a:p>
            <a:pPr marL="228600" indent="-228600">
              <a:buAutoNum type="arabicParenR"/>
            </a:pPr>
            <a:r>
              <a:rPr lang="de-DE"/>
              <a:t>3 machts euch dabei nicht zu schwierig. Nennt sie einfach „Vorname1, Vorname2…“ </a:t>
            </a:r>
          </a:p>
        </p:txBody>
      </p:sp>
      <p:sp>
        <p:nvSpPr>
          <p:cNvPr id="4" name="Foliennummernplatzhalter 3"/>
          <p:cNvSpPr>
            <a:spLocks noGrp="1"/>
          </p:cNvSpPr>
          <p:nvPr>
            <p:ph type="sldNum" sz="quarter" idx="10"/>
          </p:nvPr>
        </p:nvSpPr>
        <p:spPr/>
        <p:txBody>
          <a:bodyPr/>
          <a:lstStyle/>
          <a:p>
            <a:fld id="{6A796BC6-5293-4E95-A62A-B78BD2DEFABC}" type="slidenum">
              <a:rPr lang="de-DE" smtClean="0"/>
              <a:t>18</a:t>
            </a:fld>
            <a:endParaRPr lang="de-DE"/>
          </a:p>
        </p:txBody>
      </p:sp>
    </p:spTree>
    <p:extLst>
      <p:ext uri="{BB962C8B-B14F-4D97-AF65-F5344CB8AC3E}">
        <p14:creationId xmlns:p14="http://schemas.microsoft.com/office/powerpoint/2010/main" val="1487751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r>
              <a:rPr lang="de-DE" err="1"/>
              <a:t>cin.ignore</a:t>
            </a:r>
            <a:r>
              <a:rPr lang="de-DE"/>
              <a:t> ist wie </a:t>
            </a:r>
            <a:r>
              <a:rPr lang="de-DE" err="1"/>
              <a:t>fflush</a:t>
            </a:r>
            <a:r>
              <a:rPr lang="de-DE"/>
              <a:t> </a:t>
            </a:r>
            <a:r>
              <a:rPr lang="de-DE" err="1"/>
              <a:t>stdin</a:t>
            </a: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19</a:t>
            </a:fld>
            <a:endParaRPr lang="de-DE"/>
          </a:p>
        </p:txBody>
      </p:sp>
    </p:spTree>
    <p:extLst>
      <p:ext uri="{BB962C8B-B14F-4D97-AF65-F5344CB8AC3E}">
        <p14:creationId xmlns:p14="http://schemas.microsoft.com/office/powerpoint/2010/main" val="2656199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anose="05000000000000000000" pitchFamily="2" charset="2"/>
              <a:buChar char="à"/>
            </a:pPr>
            <a:r>
              <a:rPr lang="de-DE">
                <a:sym typeface="Wingdings" panose="05000000000000000000" pitchFamily="2" charset="2"/>
              </a:rPr>
              <a:t>Imperativ (aber das ist OOP auch)</a:t>
            </a:r>
          </a:p>
          <a:p>
            <a:pPr marL="171450" indent="-171450">
              <a:buFont typeface="Wingdings" panose="05000000000000000000" pitchFamily="2" charset="2"/>
              <a:buChar char="à"/>
            </a:pPr>
            <a:r>
              <a:rPr lang="de-DE">
                <a:sym typeface="Wingdings" panose="05000000000000000000" pitchFamily="2" charset="2"/>
              </a:rPr>
              <a:t>Prozedur = Funktion ohne Rückgabewert</a:t>
            </a:r>
          </a:p>
          <a:p>
            <a:pPr marL="171450" indent="-171450">
              <a:buFont typeface="Wingdings" panose="05000000000000000000" pitchFamily="2" charset="2"/>
              <a:buChar char="à"/>
            </a:pPr>
            <a:r>
              <a:rPr lang="de-DE">
                <a:sym typeface="Wingdings" panose="05000000000000000000" pitchFamily="2" charset="2"/>
              </a:rPr>
              <a:t>In großen Projekten entstehen unklare</a:t>
            </a:r>
            <a:r>
              <a:rPr lang="de-DE" baseline="0">
                <a:sym typeface="Wingdings" panose="05000000000000000000" pitchFamily="2" charset="2"/>
              </a:rPr>
              <a:t> Namen, wenn irgendwann tausende Funktionen zur Verfügung stehen</a:t>
            </a:r>
          </a:p>
          <a:p>
            <a:pPr marL="171450" indent="-171450">
              <a:buFont typeface="Wingdings" panose="05000000000000000000" pitchFamily="2" charset="2"/>
              <a:buChar char="à"/>
            </a:pPr>
            <a:r>
              <a:rPr lang="de-DE" baseline="0">
                <a:sym typeface="Wingdings" panose="05000000000000000000" pitchFamily="2" charset="2"/>
              </a:rPr>
              <a:t>Nicht mehr nachvollziehbar, welche Variable wann von wem bearbeitet wurde</a:t>
            </a:r>
          </a:p>
          <a:p>
            <a:pPr marL="171450" indent="-171450">
              <a:buFont typeface="Wingdings" panose="05000000000000000000" pitchFamily="2" charset="2"/>
              <a:buChar char="à"/>
            </a:pPr>
            <a:r>
              <a:rPr lang="de-DE" baseline="0">
                <a:sym typeface="Wingdings" panose="05000000000000000000" pitchFamily="2" charset="2"/>
              </a:rPr>
              <a:t>7 Da Funktionen überall wiederverwendet werden können, weiß man nie, ob man problemlos Sachen ändern kann, oder, ob man irgendwem irgendetwas kaputt macht</a:t>
            </a:r>
          </a:p>
          <a:p>
            <a:pPr marL="171450" indent="-171450">
              <a:buFont typeface="Wingdings" panose="05000000000000000000" pitchFamily="2" charset="2"/>
              <a:buChar char="à"/>
            </a:pP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21</a:t>
            </a:fld>
            <a:endParaRPr lang="de-DE"/>
          </a:p>
        </p:txBody>
      </p:sp>
    </p:spTree>
    <p:extLst>
      <p:ext uri="{BB962C8B-B14F-4D97-AF65-F5344CB8AC3E}">
        <p14:creationId xmlns:p14="http://schemas.microsoft.com/office/powerpoint/2010/main" val="332579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3) Junge, kleine, agile Firma,</a:t>
            </a:r>
            <a:br>
              <a:rPr lang="de-DE"/>
            </a:br>
            <a:r>
              <a:rPr lang="de-DE"/>
              <a:t> erklären, was Intralogistik ist</a:t>
            </a:r>
            <a:br>
              <a:rPr lang="de-DE"/>
            </a:br>
            <a:r>
              <a:rPr lang="de-DE"/>
              <a:t> primär im Backend unterwegs</a:t>
            </a:r>
            <a:br>
              <a:rPr lang="de-DE"/>
            </a:br>
            <a:r>
              <a:rPr lang="de-DE"/>
              <a:t>7) Meine Motivation: </a:t>
            </a:r>
            <a:r>
              <a:rPr lang="de-DE">
                <a:sym typeface="Wingdings" panose="05000000000000000000" pitchFamily="2" charset="2"/>
              </a:rPr>
              <a:t>Spaß tief, in Dinge einzuarbeiten und Wissen weiterzugeben. </a:t>
            </a:r>
            <a:r>
              <a:rPr lang="de-DE"/>
              <a:t>Damals doch den einen oder anderen nicht so guten Dozenten, selbst in Java nicht viel verstanden, möchte das besser machen </a:t>
            </a:r>
            <a:r>
              <a:rPr lang="de-DE">
                <a:sym typeface="Wingdings" panose="05000000000000000000" pitchFamily="2" charset="2"/>
              </a:rPr>
              <a:t> kommt auf mich zu, wenn ich etwas nicht gut mache. </a:t>
            </a:r>
            <a:br>
              <a:rPr lang="de-DE"/>
            </a:br>
            <a:r>
              <a:rPr lang="de-DE"/>
              <a:t>8) Hobbies: E-Gitarre, Basketball, Dota2</a:t>
            </a:r>
          </a:p>
          <a:p>
            <a:r>
              <a:rPr lang="de-DE"/>
              <a:t>9) </a:t>
            </a:r>
            <a:r>
              <a:rPr lang="de-DE" err="1"/>
              <a:t>Ask</a:t>
            </a:r>
            <a:r>
              <a:rPr lang="de-DE"/>
              <a:t> </a:t>
            </a:r>
            <a:r>
              <a:rPr lang="de-DE" err="1"/>
              <a:t>me</a:t>
            </a:r>
            <a:r>
              <a:rPr lang="de-DE"/>
              <a:t> </a:t>
            </a:r>
            <a:r>
              <a:rPr lang="de-DE" err="1"/>
              <a:t>Anything</a:t>
            </a: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2</a:t>
            </a:fld>
            <a:endParaRPr lang="de-DE"/>
          </a:p>
        </p:txBody>
      </p:sp>
    </p:spTree>
    <p:extLst>
      <p:ext uri="{BB962C8B-B14F-4D97-AF65-F5344CB8AC3E}">
        <p14:creationId xmlns:p14="http://schemas.microsoft.com/office/powerpoint/2010/main" val="3881182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Szenario:</a:t>
            </a:r>
            <a:r>
              <a:rPr lang="de-DE" baseline="0"/>
              <a:t> Computerspiel schreiben -&gt; steuert Menschen -&gt; wohnt in einer Stadt und möchte in eine andere Stadt -&gt; kann dafür nun das Auto benutzen</a:t>
            </a:r>
          </a:p>
          <a:p>
            <a:pPr marL="171450" indent="-171450">
              <a:buFont typeface="Wingdings" panose="05000000000000000000" pitchFamily="2" charset="2"/>
              <a:buChar char="à"/>
            </a:pPr>
            <a:r>
              <a:rPr lang="de-DE" baseline="0">
                <a:sym typeface="Wingdings" panose="05000000000000000000" pitchFamily="2" charset="2"/>
              </a:rPr>
              <a:t>Move </a:t>
            </a:r>
            <a:r>
              <a:rPr lang="de-DE" baseline="0" err="1">
                <a:sym typeface="Wingdings" panose="05000000000000000000" pitchFamily="2" charset="2"/>
              </a:rPr>
              <a:t>methode</a:t>
            </a:r>
            <a:r>
              <a:rPr lang="de-DE" baseline="0">
                <a:sym typeface="Wingdings" panose="05000000000000000000" pitchFamily="2" charset="2"/>
              </a:rPr>
              <a:t> implementieren</a:t>
            </a:r>
          </a:p>
          <a:p>
            <a:pPr marL="628650" lvl="1" indent="-171450">
              <a:buFont typeface="Wingdings" panose="05000000000000000000" pitchFamily="2" charset="2"/>
              <a:buChar char="à"/>
            </a:pPr>
            <a:r>
              <a:rPr lang="de-DE" baseline="0">
                <a:sym typeface="Wingdings" panose="05000000000000000000" pitchFamily="2" charset="2"/>
              </a:rPr>
              <a:t>Strecke berechnen</a:t>
            </a:r>
          </a:p>
          <a:p>
            <a:pPr marL="628650" lvl="1" indent="-171450">
              <a:buFont typeface="Wingdings" panose="05000000000000000000" pitchFamily="2" charset="2"/>
              <a:buChar char="à"/>
            </a:pPr>
            <a:r>
              <a:rPr lang="de-DE" baseline="0">
                <a:sym typeface="Wingdings" panose="05000000000000000000" pitchFamily="2" charset="2"/>
              </a:rPr>
              <a:t>Zeit berechnen</a:t>
            </a:r>
          </a:p>
          <a:p>
            <a:pPr marL="628650" lvl="1" indent="-171450">
              <a:buFont typeface="Wingdings" panose="05000000000000000000" pitchFamily="2" charset="2"/>
              <a:buChar char="à"/>
            </a:pPr>
            <a:r>
              <a:rPr lang="de-DE"/>
              <a:t>Welche</a:t>
            </a:r>
            <a:r>
              <a:rPr lang="de-DE" baseline="0"/>
              <a:t> Wege kann ich nutzen?</a:t>
            </a:r>
          </a:p>
          <a:p>
            <a:pPr marL="628650" lvl="1" indent="-171450">
              <a:buFont typeface="Wingdings" panose="05000000000000000000" pitchFamily="2" charset="2"/>
              <a:buChar char="à"/>
            </a:pPr>
            <a:r>
              <a:rPr lang="de-DE" baseline="0"/>
              <a:t>Muss ich </a:t>
            </a:r>
            <a:r>
              <a:rPr lang="de-DE" baseline="0" err="1"/>
              <a:t>vllt</a:t>
            </a:r>
            <a:r>
              <a:rPr lang="de-DE" baseline="0"/>
              <a:t>. Tanken?</a:t>
            </a:r>
          </a:p>
          <a:p>
            <a:pPr marL="171450" lvl="0" indent="-171450">
              <a:buFont typeface="Wingdings" panose="05000000000000000000" pitchFamily="2" charset="2"/>
              <a:buChar char="à"/>
            </a:pPr>
            <a:r>
              <a:rPr lang="de-DE" baseline="0"/>
              <a:t>Soweit so gut </a:t>
            </a:r>
            <a:r>
              <a:rPr lang="de-DE" baseline="0">
                <a:sym typeface="Wingdings" panose="05000000000000000000" pitchFamily="2" charset="2"/>
              </a:rPr>
              <a:t> jetzt gibt es im Spiel weitere Möglichkeiten sich zu bewegen  infinite </a:t>
            </a:r>
            <a:r>
              <a:rPr lang="de-DE" baseline="0" err="1">
                <a:sym typeface="Wingdings" panose="05000000000000000000" pitchFamily="2" charset="2"/>
              </a:rPr>
              <a:t>move</a:t>
            </a:r>
            <a:r>
              <a:rPr lang="de-DE" baseline="0">
                <a:sym typeface="Wingdings" panose="05000000000000000000" pitchFamily="2" charset="2"/>
              </a:rPr>
              <a:t>-Funktionen</a:t>
            </a:r>
            <a:endParaRPr lang="de-DE" baseline="0"/>
          </a:p>
          <a:p>
            <a:pPr marL="628650" lvl="1" indent="-171450">
              <a:buFont typeface="Wingdings" panose="05000000000000000000" pitchFamily="2" charset="2"/>
              <a:buChar char="à"/>
            </a:pPr>
            <a:r>
              <a:rPr lang="de-DE" baseline="0"/>
              <a:t>Fahrrad? </a:t>
            </a:r>
            <a:r>
              <a:rPr lang="de-DE" baseline="0">
                <a:sym typeface="Wingdings" panose="05000000000000000000" pitchFamily="2" charset="2"/>
              </a:rPr>
              <a:t> nicht tanken, andere Wege</a:t>
            </a:r>
          </a:p>
          <a:p>
            <a:pPr marL="628650" lvl="1" indent="-171450">
              <a:buFont typeface="Wingdings" panose="05000000000000000000" pitchFamily="2" charset="2"/>
              <a:buChar char="à"/>
            </a:pPr>
            <a:r>
              <a:rPr lang="de-DE" baseline="0">
                <a:sym typeface="Wingdings" panose="05000000000000000000" pitchFamily="2" charset="2"/>
              </a:rPr>
              <a:t>Bus?  Buslinien? </a:t>
            </a:r>
          </a:p>
          <a:p>
            <a:pPr marL="628650" lvl="1" indent="-171450">
              <a:buFont typeface="Wingdings" panose="05000000000000000000" pitchFamily="2" charset="2"/>
              <a:buChar char="à"/>
            </a:pPr>
            <a:r>
              <a:rPr lang="de-DE" baseline="0">
                <a:sym typeface="Wingdings" panose="05000000000000000000" pitchFamily="2" charset="2"/>
              </a:rPr>
              <a:t>Bahn?  Bahnticket  Feinstaubalarm?</a:t>
            </a:r>
          </a:p>
          <a:p>
            <a:pPr marL="628650" lvl="1" indent="-171450">
              <a:buFont typeface="Wingdings" panose="05000000000000000000" pitchFamily="2" charset="2"/>
              <a:buChar char="à"/>
            </a:pPr>
            <a:r>
              <a:rPr lang="de-DE" baseline="0">
                <a:sym typeface="Wingdings" panose="05000000000000000000" pitchFamily="2" charset="2"/>
              </a:rPr>
              <a:t>Zu Fuß?</a:t>
            </a:r>
          </a:p>
          <a:p>
            <a:pPr marL="628650" lvl="1" indent="-171450">
              <a:buFont typeface="Wingdings" panose="05000000000000000000" pitchFamily="2" charset="2"/>
              <a:buChar char="à"/>
            </a:pPr>
            <a:r>
              <a:rPr lang="de-DE" baseline="0">
                <a:sym typeface="Wingdings" panose="05000000000000000000" pitchFamily="2" charset="2"/>
              </a:rPr>
              <a:t>Pferd?</a:t>
            </a:r>
          </a:p>
          <a:p>
            <a:pPr marL="628650" lvl="1" indent="-171450">
              <a:buFont typeface="Wingdings" panose="05000000000000000000" pitchFamily="2" charset="2"/>
              <a:buChar char="à"/>
            </a:pPr>
            <a:r>
              <a:rPr lang="de-DE" baseline="0">
                <a:sym typeface="Wingdings" panose="05000000000000000000" pitchFamily="2" charset="2"/>
              </a:rPr>
              <a:t>Skier?</a:t>
            </a:r>
          </a:p>
          <a:p>
            <a:pPr marL="628650" lvl="1" indent="-171450">
              <a:buFont typeface="Wingdings" panose="05000000000000000000" pitchFamily="2" charset="2"/>
              <a:buChar char="à"/>
            </a:pPr>
            <a:r>
              <a:rPr lang="de-DE" baseline="0">
                <a:sym typeface="Wingdings" panose="05000000000000000000" pitchFamily="2" charset="2"/>
              </a:rPr>
              <a:t>Mitfahrgelegenheit?</a:t>
            </a:r>
            <a:endParaRPr lang="de-DE" baseline="0"/>
          </a:p>
          <a:p>
            <a:pPr marL="171450" lvl="0" indent="-171450">
              <a:buFont typeface="Wingdings" panose="05000000000000000000" pitchFamily="2" charset="2"/>
              <a:buChar char="à"/>
            </a:pPr>
            <a:r>
              <a:rPr lang="de-DE"/>
              <a:t>Weiterer Nachteil: Jede Methode kann theoretisch jedes Feld bearbeiten </a:t>
            </a:r>
            <a:r>
              <a:rPr lang="de-DE">
                <a:sym typeface="Wingdings" panose="05000000000000000000" pitchFamily="2" charset="2"/>
              </a:rPr>
              <a:t> wir können nie sicher sein, was von wo geändert wird  </a:t>
            </a:r>
            <a:r>
              <a:rPr lang="de-DE" err="1">
                <a:sym typeface="Wingdings" panose="05000000000000000000" pitchFamily="2" charset="2"/>
              </a:rPr>
              <a:t>think</a:t>
            </a:r>
            <a:r>
              <a:rPr lang="de-DE">
                <a:sym typeface="Wingdings" panose="05000000000000000000" pitchFamily="2" charset="2"/>
              </a:rPr>
              <a:t> </a:t>
            </a:r>
            <a:r>
              <a:rPr lang="de-DE" err="1">
                <a:sym typeface="Wingdings" panose="05000000000000000000" pitchFamily="2" charset="2"/>
              </a:rPr>
              <a:t>big</a:t>
            </a:r>
            <a:r>
              <a:rPr lang="de-DE">
                <a:sym typeface="Wingdings" panose="05000000000000000000" pitchFamily="2" charset="2"/>
              </a:rPr>
              <a:t>!</a:t>
            </a: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22</a:t>
            </a:fld>
            <a:endParaRPr lang="de-DE"/>
          </a:p>
        </p:txBody>
      </p:sp>
    </p:spTree>
    <p:extLst>
      <p:ext uri="{BB962C8B-B14F-4D97-AF65-F5344CB8AC3E}">
        <p14:creationId xmlns:p14="http://schemas.microsoft.com/office/powerpoint/2010/main" val="2798589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sym typeface="Wingdings" panose="05000000000000000000" pitchFamily="2" charset="2"/>
              </a:rPr>
              <a:t>0.) das sind die Basics. Diese Vorlesung ist vielleicht die wichtigste von allen, wenn ihr die Konzepte nicht versteht könnt ihr den Rest der Vorlesung zuhause bleiben – oder Nachfragen</a:t>
            </a:r>
          </a:p>
          <a:p>
            <a:r>
              <a:rPr lang="de-DE">
                <a:sym typeface="Wingdings" panose="05000000000000000000" pitchFamily="2" charset="2"/>
              </a:rPr>
              <a:t>	Slow Down </a:t>
            </a:r>
            <a:r>
              <a:rPr lang="de-DE" err="1">
                <a:sym typeface="Wingdings" panose="05000000000000000000" pitchFamily="2" charset="2"/>
              </a:rPr>
              <a:t>to</a:t>
            </a:r>
            <a:r>
              <a:rPr lang="de-DE">
                <a:sym typeface="Wingdings" panose="05000000000000000000" pitchFamily="2" charset="2"/>
              </a:rPr>
              <a:t> Speed Up</a:t>
            </a:r>
          </a:p>
          <a:p>
            <a:r>
              <a:rPr lang="de-DE">
                <a:sym typeface="Wingdings" panose="05000000000000000000" pitchFamily="2" charset="2"/>
              </a:rPr>
              <a:t>1.) damit</a:t>
            </a:r>
            <a:r>
              <a:rPr lang="de-DE" baseline="0">
                <a:sym typeface="Wingdings" panose="05000000000000000000" pitchFamily="2" charset="2"/>
              </a:rPr>
              <a:t> nicht mehr so viele globale Felder benötigt werden, die von überall bearbeitet werden können</a:t>
            </a:r>
          </a:p>
          <a:p>
            <a:r>
              <a:rPr lang="de-DE" baseline="0">
                <a:sym typeface="Wingdings" panose="05000000000000000000" pitchFamily="2" charset="2"/>
              </a:rPr>
              <a:t>2.) damit die Anzahl an verfügbaren Methoden reduziert wird, sodass klarer ist, welche Funktion für einen sinnvoll ist.</a:t>
            </a:r>
          </a:p>
          <a:p>
            <a:r>
              <a:rPr lang="de-DE" baseline="0">
                <a:sym typeface="Wingdings" panose="05000000000000000000" pitchFamily="2" charset="2"/>
              </a:rPr>
              <a:t> Bringen eine implizite Struktur mit sich, die es erleichtert, größere Applikationen zu schreiben</a:t>
            </a:r>
            <a:endParaRPr lang="de-DE">
              <a:sym typeface="Wingdings" panose="05000000000000000000" pitchFamily="2" charset="2"/>
            </a:endParaRPr>
          </a:p>
          <a:p>
            <a:pPr marL="171450" indent="-171450">
              <a:buFont typeface="Wingdings" panose="05000000000000000000" pitchFamily="2" charset="2"/>
              <a:buChar char="à"/>
            </a:pPr>
            <a:r>
              <a:rPr lang="de-DE">
                <a:sym typeface="Wingdings" panose="05000000000000000000" pitchFamily="2" charset="2"/>
              </a:rPr>
              <a:t>All das könnte man mit prozeduraler Entwicklung auch hinbekommen, es ist aber bedeutend komplizierter und in</a:t>
            </a:r>
            <a:r>
              <a:rPr lang="de-DE" baseline="0">
                <a:sym typeface="Wingdings" panose="05000000000000000000" pitchFamily="2" charset="2"/>
              </a:rPr>
              <a:t> der Objektorientierten Entwicklung inhärent</a:t>
            </a:r>
          </a:p>
          <a:p>
            <a:pPr marL="171450" indent="-171450">
              <a:buFont typeface="Wingdings" panose="05000000000000000000" pitchFamily="2" charset="2"/>
              <a:buChar char="à"/>
            </a:pPr>
            <a:endParaRPr lang="de-DE" baseline="0">
              <a:sym typeface="Wingdings" panose="05000000000000000000" pitchFamily="2" charset="2"/>
            </a:endParaRPr>
          </a:p>
          <a:p>
            <a:pPr marL="171450" indent="-171450">
              <a:buFont typeface="Wingdings" panose="05000000000000000000" pitchFamily="2" charset="2"/>
              <a:buChar char="à"/>
            </a:pPr>
            <a:r>
              <a:rPr lang="de-DE" baseline="0">
                <a:sym typeface="Wingdings" panose="05000000000000000000" pitchFamily="2" charset="2"/>
              </a:rPr>
              <a:t>Lass uns einen Blick in die </a:t>
            </a:r>
            <a:r>
              <a:rPr lang="de-DE" baseline="0" err="1">
                <a:sym typeface="Wingdings" panose="05000000000000000000" pitchFamily="2" charset="2"/>
              </a:rPr>
              <a:t>Grundkonstrukte</a:t>
            </a:r>
            <a:r>
              <a:rPr lang="de-DE" baseline="0">
                <a:sym typeface="Wingdings" panose="05000000000000000000" pitchFamily="2" charset="2"/>
              </a:rPr>
              <a:t> werfen. Es gibt 2 </a:t>
            </a:r>
            <a:r>
              <a:rPr lang="de-DE" baseline="0" err="1">
                <a:sym typeface="Wingdings" panose="05000000000000000000" pitchFamily="2" charset="2"/>
              </a:rPr>
              <a:t>Grundkonstrukte</a:t>
            </a:r>
            <a:r>
              <a:rPr lang="de-DE" baseline="0">
                <a:sym typeface="Wingdings" panose="05000000000000000000" pitchFamily="2" charset="2"/>
              </a:rPr>
              <a:t> die man für OOP verstehen muss: Klassen und Objekte</a:t>
            </a: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23</a:t>
            </a:fld>
            <a:endParaRPr lang="de-DE"/>
          </a:p>
        </p:txBody>
      </p:sp>
    </p:spTree>
    <p:extLst>
      <p:ext uri="{BB962C8B-B14F-4D97-AF65-F5344CB8AC3E}">
        <p14:creationId xmlns:p14="http://schemas.microsoft.com/office/powerpoint/2010/main" val="25567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Was ist ein </a:t>
            </a:r>
            <a:r>
              <a:rPr lang="de-DE" err="1"/>
              <a:t>Struct</a:t>
            </a:r>
            <a:r>
              <a:rPr lang="de-DE"/>
              <a:t>? </a:t>
            </a:r>
            <a:r>
              <a:rPr lang="de-DE">
                <a:sym typeface="Wingdings" panose="05000000000000000000" pitchFamily="2" charset="2"/>
              </a:rPr>
              <a:t> genauer darauf eingehen, wie man das benutzt hat</a:t>
            </a:r>
            <a:endParaRPr lang="de-DE"/>
          </a:p>
          <a:p>
            <a:r>
              <a:rPr lang="de-DE"/>
              <a:t>Klasse</a:t>
            </a:r>
            <a:r>
              <a:rPr lang="de-DE" baseline="0"/>
              <a:t>n = </a:t>
            </a:r>
            <a:r>
              <a:rPr lang="de-DE"/>
              <a:t>Kern der Objektorientierung</a:t>
            </a:r>
          </a:p>
          <a:p>
            <a:r>
              <a:rPr lang="de-DE"/>
              <a:t>Warum ist das sinnvoll? In kleinen Projekten meistens weniger wichtig – man kennt seine Objekte und weiß, wie man damit umgeht. Sobald man zu mehreren Entwickelt muss man verhindern, dass andere</a:t>
            </a:r>
            <a:r>
              <a:rPr lang="de-DE" baseline="0"/>
              <a:t> Entwickler gewisse </a:t>
            </a:r>
            <a:r>
              <a:rPr lang="de-DE" baseline="0" err="1"/>
              <a:t>Constraints</a:t>
            </a:r>
            <a:r>
              <a:rPr lang="de-DE" baseline="0"/>
              <a:t> nicht kennen und einfach Werte setzen. </a:t>
            </a:r>
            <a:r>
              <a:rPr lang="de-DE"/>
              <a:t>Paar Beispiele nennen: Z.B. Zeichenprogramm:</a:t>
            </a:r>
            <a:r>
              <a:rPr lang="de-DE" baseline="0"/>
              <a:t> </a:t>
            </a:r>
            <a:r>
              <a:rPr lang="de-DE" baseline="0" err="1"/>
              <a:t>Klasse:Rechteck</a:t>
            </a:r>
            <a:r>
              <a:rPr lang="de-DE" baseline="0"/>
              <a:t>, Motor im Auto starten,  im </a:t>
            </a:r>
            <a:r>
              <a:rPr lang="de-DE" baseline="0" err="1"/>
              <a:t>struct</a:t>
            </a:r>
            <a:r>
              <a:rPr lang="de-DE" baseline="0"/>
              <a:t>: alles </a:t>
            </a:r>
            <a:r>
              <a:rPr lang="de-DE" baseline="0" err="1"/>
              <a:t>public</a:t>
            </a:r>
            <a:r>
              <a:rPr lang="de-DE" baseline="0"/>
              <a:t> verfügbar, </a:t>
            </a:r>
          </a:p>
          <a:p>
            <a:r>
              <a:rPr lang="de-DE" baseline="0"/>
              <a:t>Ähnlich, wie man von einem </a:t>
            </a:r>
            <a:r>
              <a:rPr lang="de-DE" baseline="0" err="1"/>
              <a:t>Struct</a:t>
            </a:r>
            <a:r>
              <a:rPr lang="de-DE" baseline="0"/>
              <a:t> Instanzen erstellen kann, geht das auch von Klassen – diese Instanzen nennen wir Objekte</a:t>
            </a: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24</a:t>
            </a:fld>
            <a:endParaRPr lang="de-DE"/>
          </a:p>
        </p:txBody>
      </p:sp>
    </p:spTree>
    <p:extLst>
      <p:ext uri="{BB962C8B-B14F-4D97-AF65-F5344CB8AC3E}">
        <p14:creationId xmlns:p14="http://schemas.microsoft.com/office/powerpoint/2010/main" val="1292467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1) Analogie Computerspiel:</a:t>
            </a:r>
          </a:p>
          <a:p>
            <a:r>
              <a:rPr lang="de-DE"/>
              <a:t>     Age </a:t>
            </a:r>
            <a:r>
              <a:rPr lang="de-DE" err="1"/>
              <a:t>of</a:t>
            </a:r>
            <a:r>
              <a:rPr lang="de-DE"/>
              <a:t> Empires, Dota, Fifa…: </a:t>
            </a:r>
          </a:p>
          <a:p>
            <a:r>
              <a:rPr lang="de-DE"/>
              <a:t>	Soldat hat Attribute: Max HP, </a:t>
            </a:r>
            <a:r>
              <a:rPr lang="de-DE" err="1"/>
              <a:t>Dmg</a:t>
            </a:r>
            <a:r>
              <a:rPr lang="de-DE"/>
              <a:t>, Reichweite, Angriffs/Verteidigungsboni/</a:t>
            </a:r>
            <a:r>
              <a:rPr lang="de-DE" err="1"/>
              <a:t>malus</a:t>
            </a:r>
            <a:r>
              <a:rPr lang="de-DE"/>
              <a:t>, Sichtweite</a:t>
            </a:r>
          </a:p>
          <a:p>
            <a:r>
              <a:rPr lang="de-DE"/>
              <a:t>	Soldat hat Fähigkeiten: Bewegen, Angreifen, Karte aufdecken, sterben, </a:t>
            </a:r>
            <a:r>
              <a:rPr lang="de-DE" err="1"/>
              <a:t>formationen</a:t>
            </a:r>
            <a:r>
              <a:rPr lang="de-DE"/>
              <a:t>, …</a:t>
            </a:r>
          </a:p>
          <a:p>
            <a:endParaRPr lang="de-DE"/>
          </a:p>
          <a:p>
            <a:r>
              <a:rPr lang="de-DE"/>
              <a:t>3) Zustand: </a:t>
            </a:r>
          </a:p>
          <a:p>
            <a:r>
              <a:rPr lang="de-DE"/>
              <a:t>     - generelle Beschreibung, was das Objekt ist</a:t>
            </a:r>
          </a:p>
          <a:p>
            <a:r>
              <a:rPr lang="de-DE"/>
              <a:t>     - dynamische Merkmale (aktuelle Werte) vgl. oben HP, Mana, …</a:t>
            </a:r>
          </a:p>
          <a:p>
            <a:r>
              <a:rPr lang="de-DE"/>
              <a:t>    Verhalten:</a:t>
            </a:r>
          </a:p>
          <a:p>
            <a:r>
              <a:rPr lang="de-DE"/>
              <a:t>       - Zustandsänderungen auf Basis vordefinierter Methoden</a:t>
            </a:r>
          </a:p>
          <a:p>
            <a:r>
              <a:rPr lang="de-DE"/>
              <a:t>           </a:t>
            </a:r>
            <a:r>
              <a:rPr lang="de-DE">
                <a:sym typeface="Wingdings" panose="05000000000000000000" pitchFamily="2" charset="2"/>
              </a:rPr>
              <a:t> sollten die einzigen sein, die den Zustand des Objekts bearbeiten</a:t>
            </a:r>
          </a:p>
          <a:p>
            <a:r>
              <a:rPr lang="de-DE">
                <a:sym typeface="Wingdings" panose="05000000000000000000" pitchFamily="2" charset="2"/>
              </a:rPr>
              <a:t>     Identität:</a:t>
            </a:r>
          </a:p>
          <a:p>
            <a:r>
              <a:rPr lang="de-DE">
                <a:sym typeface="Wingdings" panose="05000000000000000000" pitchFamily="2" charset="2"/>
              </a:rPr>
              <a:t>         - zwei Objekte, bei denen alle Werte gleich sind, haben trotzdem zwei unterschiedliche Identitäten (vgl. 2 Soldaten in </a:t>
            </a:r>
            <a:r>
              <a:rPr lang="de-DE" err="1">
                <a:sym typeface="Wingdings" panose="05000000000000000000" pitchFamily="2" charset="2"/>
              </a:rPr>
              <a:t>AoE</a:t>
            </a:r>
            <a:r>
              <a:rPr lang="de-DE">
                <a:sym typeface="Wingdings" panose="05000000000000000000" pitchFamily="2" charset="2"/>
              </a:rPr>
              <a:t>)</a:t>
            </a:r>
            <a:endParaRPr lang="de-DE"/>
          </a:p>
          <a:p>
            <a:r>
              <a:rPr lang="de-DE"/>
              <a:t>     </a:t>
            </a:r>
          </a:p>
          <a:p>
            <a:r>
              <a:rPr lang="de-DE"/>
              <a:t>Ende: Blick in den Code</a:t>
            </a:r>
          </a:p>
        </p:txBody>
      </p:sp>
      <p:sp>
        <p:nvSpPr>
          <p:cNvPr id="4" name="Foliennummernplatzhalter 3"/>
          <p:cNvSpPr>
            <a:spLocks noGrp="1"/>
          </p:cNvSpPr>
          <p:nvPr>
            <p:ph type="sldNum" sz="quarter" idx="10"/>
          </p:nvPr>
        </p:nvSpPr>
        <p:spPr/>
        <p:txBody>
          <a:bodyPr/>
          <a:lstStyle/>
          <a:p>
            <a:fld id="{6A796BC6-5293-4E95-A62A-B78BD2DEFABC}" type="slidenum">
              <a:rPr lang="de-DE" smtClean="0"/>
              <a:t>25</a:t>
            </a:fld>
            <a:endParaRPr lang="de-DE"/>
          </a:p>
        </p:txBody>
      </p:sp>
    </p:spTree>
    <p:extLst>
      <p:ext uri="{BB962C8B-B14F-4D97-AF65-F5344CB8AC3E}">
        <p14:creationId xmlns:p14="http://schemas.microsoft.com/office/powerpoint/2010/main" val="2088793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Beschreiben!</a:t>
            </a:r>
          </a:p>
          <a:p>
            <a:r>
              <a:rPr lang="de-DE"/>
              <a:t>Header</a:t>
            </a:r>
            <a:r>
              <a:rPr lang="de-DE" baseline="0"/>
              <a:t> = Deklaration (analog zu Funktionsdeklarationen über der Main in C)</a:t>
            </a:r>
          </a:p>
          <a:p>
            <a:r>
              <a:rPr lang="de-DE" baseline="0" err="1"/>
              <a:t>Cpp</a:t>
            </a:r>
            <a:r>
              <a:rPr lang="de-DE" baseline="0"/>
              <a:t> = Implementierungen</a:t>
            </a:r>
          </a:p>
          <a:p>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26</a:t>
            </a:fld>
            <a:endParaRPr lang="de-DE"/>
          </a:p>
        </p:txBody>
      </p:sp>
    </p:spTree>
    <p:extLst>
      <p:ext uri="{BB962C8B-B14F-4D97-AF65-F5344CB8AC3E}">
        <p14:creationId xmlns:p14="http://schemas.microsoft.com/office/powerpoint/2010/main" val="352146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t>
            </a:r>
            <a:r>
              <a:rPr lang="de-DE" err="1"/>
              <a:t>includes</a:t>
            </a:r>
            <a:r>
              <a:rPr lang="de-DE"/>
              <a:t> kennt ihr ja schon – möchte man (wie rechts) die Definitionen einer Klasse verwenden, so muss man die entsprechenden Header-Files inkludieren</a:t>
            </a:r>
          </a:p>
          <a:p>
            <a:r>
              <a:rPr lang="de-DE"/>
              <a:t>#</a:t>
            </a:r>
            <a:r>
              <a:rPr lang="de-DE" err="1"/>
              <a:t>pragma</a:t>
            </a:r>
            <a:r>
              <a:rPr lang="de-DE" baseline="0"/>
              <a:t> </a:t>
            </a:r>
            <a:r>
              <a:rPr lang="de-DE" baseline="0" err="1"/>
              <a:t>once</a:t>
            </a:r>
            <a:r>
              <a:rPr lang="de-DE" baseline="0"/>
              <a:t> sorgt dafür, dass beim Kompilieren jede Header-Datei nur einmal inkludiert wird – löst den #</a:t>
            </a:r>
            <a:r>
              <a:rPr lang="de-DE" baseline="0" err="1"/>
              <a:t>ifndef</a:t>
            </a:r>
            <a:r>
              <a:rPr lang="de-DE" baseline="0"/>
              <a:t> x #</a:t>
            </a:r>
            <a:r>
              <a:rPr lang="de-DE" baseline="0" err="1"/>
              <a:t>define</a:t>
            </a:r>
            <a:r>
              <a:rPr lang="de-DE" baseline="0"/>
              <a:t> x </a:t>
            </a:r>
            <a:r>
              <a:rPr lang="de-DE" baseline="0" err="1"/>
              <a:t>include-guard</a:t>
            </a:r>
            <a:r>
              <a:rPr lang="de-DE" baseline="0"/>
              <a:t> ab</a:t>
            </a:r>
            <a:endParaRPr lang="de-DE"/>
          </a:p>
          <a:p>
            <a:endParaRPr lang="de-DE" baseline="0"/>
          </a:p>
          <a:p>
            <a:r>
              <a:rPr lang="de-DE" baseline="0"/>
              <a:t>Genauer erklären, wie das mit den </a:t>
            </a:r>
            <a:r>
              <a:rPr lang="de-DE" baseline="0" err="1"/>
              <a:t>includes</a:t>
            </a:r>
            <a:r>
              <a:rPr lang="de-DE" baseline="0"/>
              <a:t> funktioniert</a:t>
            </a:r>
            <a:endParaRPr lang="de-DE"/>
          </a:p>
          <a:p>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27</a:t>
            </a:fld>
            <a:endParaRPr lang="de-DE"/>
          </a:p>
        </p:txBody>
      </p:sp>
    </p:spTree>
    <p:extLst>
      <p:ext uri="{BB962C8B-B14F-4D97-AF65-F5344CB8AC3E}">
        <p14:creationId xmlns:p14="http://schemas.microsoft.com/office/powerpoint/2010/main" val="3975420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m_</a:t>
            </a:r>
            <a:r>
              <a:rPr lang="de-DE" baseline="0"/>
              <a:t> ist eine typische Konvention für Membervariablen </a:t>
            </a:r>
            <a:r>
              <a:rPr lang="de-DE" baseline="0">
                <a:sym typeface="Wingdings" panose="05000000000000000000" pitchFamily="2" charset="2"/>
              </a:rPr>
              <a:t> Namenskonventionen jeglicher Art zu haben ist guter Stil!</a:t>
            </a:r>
            <a:endParaRPr lang="de-DE"/>
          </a:p>
          <a:p>
            <a:r>
              <a:rPr lang="de-DE"/>
              <a:t>Konstruktoren</a:t>
            </a:r>
            <a:r>
              <a:rPr lang="de-DE" baseline="0"/>
              <a:t> heißen immer so, wie die Klasse</a:t>
            </a:r>
          </a:p>
          <a:p>
            <a:r>
              <a:rPr lang="de-DE" baseline="0"/>
              <a:t>können wie jede Funktion auch Parameter haben (Tafel?)</a:t>
            </a:r>
          </a:p>
          <a:p>
            <a:r>
              <a:rPr lang="de-DE" baseline="0"/>
              <a:t>Was hat die </a:t>
            </a:r>
            <a:r>
              <a:rPr lang="de-DE" baseline="0" err="1"/>
              <a:t>getArea</a:t>
            </a:r>
            <a:r>
              <a:rPr lang="de-DE" baseline="0"/>
              <a:t>-Methode für uns für einen Vorteil? </a:t>
            </a:r>
            <a:r>
              <a:rPr lang="de-DE" baseline="0">
                <a:sym typeface="Wingdings" panose="05000000000000000000" pitchFamily="2" charset="2"/>
              </a:rPr>
              <a:t> Vergleich mit prozedural: Kapselung, keine Kopie von Code notwendig</a:t>
            </a:r>
            <a:endParaRPr lang="de-DE" baseline="0"/>
          </a:p>
          <a:p>
            <a:r>
              <a:rPr lang="de-DE" baseline="0"/>
              <a:t>Public: für heute könnt ihr euch merken: alle Methoden in den Public-bereich, alle variablen </a:t>
            </a:r>
            <a:r>
              <a:rPr lang="de-DE" baseline="0" err="1"/>
              <a:t>dadrüber</a:t>
            </a:r>
            <a:br>
              <a:rPr lang="de-DE" baseline="0"/>
            </a:br>
            <a:r>
              <a:rPr lang="de-DE" baseline="0"/>
              <a:t>:: erklären, was passiert, wenn es nicht da steht, usw.</a:t>
            </a: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28</a:t>
            </a:fld>
            <a:endParaRPr lang="de-DE"/>
          </a:p>
        </p:txBody>
      </p:sp>
    </p:spTree>
    <p:extLst>
      <p:ext uri="{BB962C8B-B14F-4D97-AF65-F5344CB8AC3E}">
        <p14:creationId xmlns:p14="http://schemas.microsoft.com/office/powerpoint/2010/main" val="113955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Spontanbeispiel aufmachen, wie man mit </a:t>
            </a:r>
            <a:r>
              <a:rPr lang="de-DE" err="1"/>
              <a:t>nem</a:t>
            </a:r>
            <a:r>
              <a:rPr lang="de-DE"/>
              <a:t> Fußballer aus FIFA interagieren kann, Aufrufsyntax. „Lass uns mal gemeinsam ein Beispiel aufbauen“</a:t>
            </a:r>
          </a:p>
          <a:p>
            <a:endParaRPr lang="de-DE"/>
          </a:p>
          <a:p>
            <a:r>
              <a:rPr lang="de-DE"/>
              <a:t>Konstruktor tiefer erklären</a:t>
            </a:r>
          </a:p>
          <a:p>
            <a:r>
              <a:rPr lang="de-DE"/>
              <a:t>	-</a:t>
            </a:r>
            <a:r>
              <a:rPr lang="de-DE" baseline="0"/>
              <a:t> wie jede andere Funktion</a:t>
            </a:r>
          </a:p>
          <a:p>
            <a:r>
              <a:rPr lang="de-DE" baseline="0"/>
              <a:t>	- kann Variablen enthalten</a:t>
            </a:r>
          </a:p>
          <a:p>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29</a:t>
            </a:fld>
            <a:endParaRPr lang="de-DE"/>
          </a:p>
        </p:txBody>
      </p:sp>
    </p:spTree>
    <p:extLst>
      <p:ext uri="{BB962C8B-B14F-4D97-AF65-F5344CB8AC3E}">
        <p14:creationId xmlns:p14="http://schemas.microsoft.com/office/powerpoint/2010/main" val="160889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1) Der Konstruktor baut also die Klasse auf (umschreiben)</a:t>
            </a:r>
          </a:p>
          <a:p>
            <a:r>
              <a:rPr lang="de-DE"/>
              <a:t>2.1) Dieser initialisiert alle Werte mit dem in der Klasse definierten Wert</a:t>
            </a:r>
          </a:p>
          <a:p>
            <a:r>
              <a:rPr lang="de-DE"/>
              <a:t>3) Genaueres zum Überladen nächste Woche</a:t>
            </a:r>
          </a:p>
          <a:p>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30</a:t>
            </a:fld>
            <a:endParaRPr lang="de-DE"/>
          </a:p>
        </p:txBody>
      </p:sp>
    </p:spTree>
    <p:extLst>
      <p:ext uri="{BB962C8B-B14F-4D97-AF65-F5344CB8AC3E}">
        <p14:creationId xmlns:p14="http://schemas.microsoft.com/office/powerpoint/2010/main" val="1021659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0) „C++ ist die einzige Sprache, in der man eine Stunde über Initialisierung reden kann“ – Talk – ich will zumindest grob drüber reden</a:t>
            </a:r>
          </a:p>
          <a:p>
            <a:r>
              <a:rPr lang="de-DE"/>
              <a:t>1) Welche ist nun die beste?</a:t>
            </a:r>
          </a:p>
        </p:txBody>
      </p:sp>
      <p:sp>
        <p:nvSpPr>
          <p:cNvPr id="4" name="Foliennummernplatzhalter 3"/>
          <p:cNvSpPr>
            <a:spLocks noGrp="1"/>
          </p:cNvSpPr>
          <p:nvPr>
            <p:ph type="sldNum" sz="quarter" idx="10"/>
          </p:nvPr>
        </p:nvSpPr>
        <p:spPr/>
        <p:txBody>
          <a:bodyPr/>
          <a:lstStyle/>
          <a:p>
            <a:fld id="{6A796BC6-5293-4E95-A62A-B78BD2DEFABC}" type="slidenum">
              <a:rPr lang="de-DE" smtClean="0"/>
              <a:t>31</a:t>
            </a:fld>
            <a:endParaRPr lang="de-DE"/>
          </a:p>
        </p:txBody>
      </p:sp>
    </p:spTree>
    <p:extLst>
      <p:ext uri="{BB962C8B-B14F-4D97-AF65-F5344CB8AC3E}">
        <p14:creationId xmlns:p14="http://schemas.microsoft.com/office/powerpoint/2010/main" val="198849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3</a:t>
            </a:fld>
            <a:endParaRPr lang="de-DE"/>
          </a:p>
        </p:txBody>
      </p:sp>
    </p:spTree>
    <p:extLst>
      <p:ext uri="{BB962C8B-B14F-4D97-AF65-F5344CB8AC3E}">
        <p14:creationId xmlns:p14="http://schemas.microsoft.com/office/powerpoint/2010/main" val="2849835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1.2) was sind komplexe Datentypen? =&gt; </a:t>
            </a:r>
            <a:r>
              <a:rPr lang="de-DE" err="1"/>
              <a:t>klassen</a:t>
            </a:r>
            <a:endParaRPr lang="de-DE"/>
          </a:p>
          <a:p>
            <a:r>
              <a:rPr lang="de-DE"/>
              <a:t>1.3) vom Standard und auch von mir empfohlen, da am typsichersten</a:t>
            </a:r>
          </a:p>
          <a:p>
            <a:r>
              <a:rPr lang="de-DE"/>
              <a:t>	</a:t>
            </a:r>
            <a:r>
              <a:rPr lang="de-DE">
                <a:sym typeface="Wingdings" panose="05000000000000000000" pitchFamily="2" charset="2"/>
              </a:rPr>
              <a:t> </a:t>
            </a:r>
            <a:r>
              <a:rPr lang="de-DE" err="1">
                <a:sym typeface="Wingdings" panose="05000000000000000000" pitchFamily="2" charset="2"/>
              </a:rPr>
              <a:t>narrowing</a:t>
            </a:r>
            <a:r>
              <a:rPr lang="de-DE">
                <a:sym typeface="Wingdings" panose="05000000000000000000" pitchFamily="2" charset="2"/>
              </a:rPr>
              <a:t> erklären, mit cpp.sh sichtbar machen</a:t>
            </a: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32</a:t>
            </a:fld>
            <a:endParaRPr lang="de-DE"/>
          </a:p>
        </p:txBody>
      </p:sp>
    </p:spTree>
    <p:extLst>
      <p:ext uri="{BB962C8B-B14F-4D97-AF65-F5344CB8AC3E}">
        <p14:creationId xmlns:p14="http://schemas.microsoft.com/office/powerpoint/2010/main" val="2689266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1) D.h. ich möchte keine Funktion sehen, die einen Wert der Klasse bearbeitet.</a:t>
            </a:r>
          </a:p>
          <a:p>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33</a:t>
            </a:fld>
            <a:endParaRPr lang="de-DE"/>
          </a:p>
        </p:txBody>
      </p:sp>
    </p:spTree>
    <p:extLst>
      <p:ext uri="{BB962C8B-B14F-4D97-AF65-F5344CB8AC3E}">
        <p14:creationId xmlns:p14="http://schemas.microsoft.com/office/powerpoint/2010/main" val="1779818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a:t>Wer von euch kennt folgendes Problem: Gestern noch lief alles, heute wollt ihr ein neues Feature einbauen, müsst alten Code umbauen – plötzlich geht nichts mehr. Und der alte Stand? Irreparabel verloren</a:t>
            </a:r>
            <a:endParaRPr lang="de-DE" sz="1200" kern="1200">
              <a:solidFill>
                <a:schemeClr val="tx1"/>
              </a:solidFill>
              <a:effectLst/>
              <a:latin typeface="+mn-lt"/>
              <a:ea typeface="+mn-ea"/>
              <a:cs typeface="+mn-cs"/>
            </a:endParaRPr>
          </a:p>
          <a:p>
            <a:pPr marL="628650" lvl="1" indent="-171450">
              <a:buFontTx/>
              <a:buChar char="-"/>
            </a:pP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34</a:t>
            </a:fld>
            <a:endParaRPr lang="de-DE"/>
          </a:p>
        </p:txBody>
      </p:sp>
    </p:spTree>
    <p:extLst>
      <p:ext uri="{BB962C8B-B14F-4D97-AF65-F5344CB8AC3E}">
        <p14:creationId xmlns:p14="http://schemas.microsoft.com/office/powerpoint/2010/main" val="846585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685800" lvl="1" indent="-228600">
              <a:buFontTx/>
              <a:buAutoNum type="arabicParenR"/>
            </a:pPr>
            <a:r>
              <a:rPr lang="de-DE"/>
              <a:t>Damit die Möglichkeit, Dinge auszuprobieren und sicherzustellen, dass nichts kaputtgeht</a:t>
            </a:r>
            <a:br>
              <a:rPr lang="de-DE"/>
            </a:br>
            <a:r>
              <a:rPr lang="de-DE"/>
              <a:t>1) Was tut ihr momentan, wenn ihr merkt, ihr habt etwas, was mal funktioniert hat kaputt gemacht? </a:t>
            </a:r>
            <a:r>
              <a:rPr lang="de-DE">
                <a:sym typeface="Wingdings" panose="05000000000000000000" pitchFamily="2" charset="2"/>
              </a:rPr>
              <a:t> das kann </a:t>
            </a:r>
            <a:r>
              <a:rPr lang="de-DE" err="1">
                <a:sym typeface="Wingdings" panose="05000000000000000000" pitchFamily="2" charset="2"/>
              </a:rPr>
              <a:t>Git</a:t>
            </a:r>
            <a:r>
              <a:rPr lang="de-DE">
                <a:sym typeface="Wingdings" panose="05000000000000000000" pitchFamily="2" charset="2"/>
              </a:rPr>
              <a:t> mit einem klick</a:t>
            </a:r>
            <a:br>
              <a:rPr lang="de-DE">
                <a:sym typeface="Wingdings" panose="05000000000000000000" pitchFamily="2" charset="2"/>
              </a:rPr>
            </a:br>
            <a:r>
              <a:rPr lang="de-DE">
                <a:sym typeface="Wingdings" panose="05000000000000000000" pitchFamily="2" charset="2"/>
              </a:rPr>
              <a:t>Was tut ihr, wenn ihr euch nicht sicher seid, wann es zuletzt ging? </a:t>
            </a:r>
            <a:br>
              <a:rPr lang="de-DE">
                <a:sym typeface="Wingdings" panose="05000000000000000000" pitchFamily="2" charset="2"/>
              </a:rPr>
            </a:br>
            <a:r>
              <a:rPr lang="de-DE">
                <a:sym typeface="Wingdings" panose="05000000000000000000" pitchFamily="2" charset="2"/>
              </a:rPr>
              <a:t>Was tut ihr, wenn ihr vielleicht noch einen alten Stand habt, bei dem ihr wisst, dass er ging, aber nicht wisst, was ihr seitdem verändert habt?</a:t>
            </a:r>
            <a:br>
              <a:rPr lang="de-DE">
                <a:sym typeface="Wingdings" panose="05000000000000000000" pitchFamily="2" charset="2"/>
              </a:rPr>
            </a:br>
            <a:r>
              <a:rPr lang="de-DE">
                <a:sym typeface="Wingdings" panose="05000000000000000000" pitchFamily="2" charset="2"/>
              </a:rPr>
              <a:t>      Was tut ihr, wenn ihr auf eurem privaten Laptop und eurem Arbeitslaptop im Wechsel arbeiten wollt?</a:t>
            </a:r>
            <a:br>
              <a:rPr lang="de-DE">
                <a:sym typeface="Wingdings" panose="05000000000000000000" pitchFamily="2" charset="2"/>
              </a:rPr>
            </a:br>
            <a:r>
              <a:rPr lang="de-DE"/>
              <a:t>2) Fragen wie „hä, warum geht das jetzt (nicht mehr)?“ zu beantworten</a:t>
            </a:r>
          </a:p>
          <a:p>
            <a:pPr marL="457200" lvl="1" indent="0">
              <a:buFontTx/>
              <a:buNone/>
            </a:pPr>
            <a:r>
              <a:rPr lang="de-DE"/>
              <a:t>Nach 2) Und all die Vorteile bekommt ihr mit 5 Befehlen!</a:t>
            </a:r>
          </a:p>
          <a:p>
            <a:pPr marL="457200" lvl="1" indent="0">
              <a:buFontTx/>
              <a:buNone/>
            </a:pPr>
            <a:r>
              <a:rPr lang="de-DE"/>
              <a:t>7) </a:t>
            </a:r>
            <a:r>
              <a:rPr lang="de-DE" err="1"/>
              <a:t>Git</a:t>
            </a:r>
            <a:r>
              <a:rPr lang="de-DE"/>
              <a:t> ist eine eigene Wissenschaft für sich, könnte man mehrere Vorlesungen mit füllen</a:t>
            </a:r>
          </a:p>
          <a:p>
            <a:pPr marL="457200" lvl="1" indent="0">
              <a:buFontTx/>
              <a:buNone/>
            </a:pPr>
            <a:r>
              <a:rPr lang="de-DE"/>
              <a:t>8) </a:t>
            </a:r>
            <a:r>
              <a:rPr lang="de-DE" err="1"/>
              <a:t>Git</a:t>
            </a:r>
            <a:r>
              <a:rPr lang="de-DE"/>
              <a:t> wird heute nahezu überall verwendet und vorausgesetzt (was auch gut ist), also freundet euch möglich </a:t>
            </a:r>
            <a:r>
              <a:rPr lang="de-DE" err="1"/>
              <a:t>asap</a:t>
            </a:r>
            <a:r>
              <a:rPr lang="de-DE"/>
              <a:t> damit an</a:t>
            </a:r>
          </a:p>
          <a:p>
            <a:pPr marL="685800" lvl="1" indent="-228600">
              <a:buFontTx/>
              <a:buAutoNum type="arabicParenR"/>
            </a:pP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35</a:t>
            </a:fld>
            <a:endParaRPr lang="de-DE"/>
          </a:p>
        </p:txBody>
      </p:sp>
    </p:spTree>
    <p:extLst>
      <p:ext uri="{BB962C8B-B14F-4D97-AF65-F5344CB8AC3E}">
        <p14:creationId xmlns:p14="http://schemas.microsoft.com/office/powerpoint/2010/main" val="3075759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36</a:t>
            </a:fld>
            <a:endParaRPr lang="de-DE"/>
          </a:p>
        </p:txBody>
      </p:sp>
    </p:spTree>
    <p:extLst>
      <p:ext uri="{BB962C8B-B14F-4D97-AF65-F5344CB8AC3E}">
        <p14:creationId xmlns:p14="http://schemas.microsoft.com/office/powerpoint/2010/main" val="3067885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r>
              <a:rPr lang="de-DE"/>
              <a:t>0) </a:t>
            </a:r>
            <a:r>
              <a:rPr lang="de-DE" err="1"/>
              <a:t>Git</a:t>
            </a:r>
            <a:r>
              <a:rPr lang="de-DE"/>
              <a:t> Basiert auf sogenannten </a:t>
            </a:r>
            <a:r>
              <a:rPr lang="de-DE" err="1"/>
              <a:t>Commits</a:t>
            </a:r>
            <a:r>
              <a:rPr lang="de-DE"/>
              <a:t> und </a:t>
            </a:r>
            <a:r>
              <a:rPr lang="de-DE" err="1"/>
              <a:t>Branches</a:t>
            </a:r>
            <a:endParaRPr lang="de-DE"/>
          </a:p>
          <a:p>
            <a:pPr marL="685800" lvl="1" indent="-228600">
              <a:buFontTx/>
              <a:buAutoNum type="arabicParenR"/>
            </a:pPr>
            <a:r>
              <a:rPr lang="de-DE"/>
              <a:t>Quasi ein Log über die Änderungen der Software: So ist mit wenigen Blicken klar, wer wann was geändert hat – und wenn später Probleme auftreten kann man mit wenig Aufwand herausfinden, wo etwas kaputtgegangen ist</a:t>
            </a:r>
          </a:p>
          <a:p>
            <a:pPr marL="457200" lvl="1" indent="0">
              <a:buFontTx/>
              <a:buNone/>
            </a:pPr>
            <a:r>
              <a:rPr lang="de-DE"/>
              <a:t>1)   Stellt es euch wie einen Bauplan oder ein Rezept vor. </a:t>
            </a:r>
            <a:r>
              <a:rPr lang="de-DE" err="1"/>
              <a:t>Git</a:t>
            </a:r>
            <a:r>
              <a:rPr lang="de-DE"/>
              <a:t> beschreibt nie den aktuellen Stand, sondern immer die Schritte, wie man dahin kommt. Jede Anweisung im Rezept ist ein Commit</a:t>
            </a:r>
            <a:br>
              <a:rPr lang="de-DE"/>
            </a:br>
            <a:r>
              <a:rPr lang="de-DE"/>
              <a:t>      Die Änderung, die ihr im sogenannten „Diff“ seht entspricht einer Anweisung im Rezept. In unserem Fall kann es das Hinzufügen von x Zeilen an der einen Stelle, das entfernen von y Zeilen an einer anderen Stelle usw. sein</a:t>
            </a:r>
          </a:p>
          <a:p>
            <a:pPr marL="457200" lvl="1" indent="0">
              <a:buFontTx/>
              <a:buNone/>
            </a:pP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37</a:t>
            </a:fld>
            <a:endParaRPr lang="de-DE"/>
          </a:p>
        </p:txBody>
      </p:sp>
    </p:spTree>
    <p:extLst>
      <p:ext uri="{BB962C8B-B14F-4D97-AF65-F5344CB8AC3E}">
        <p14:creationId xmlns:p14="http://schemas.microsoft.com/office/powerpoint/2010/main" val="38609751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r>
              <a:rPr lang="de-DE"/>
              <a:t>Wie ein </a:t>
            </a:r>
            <a:r>
              <a:rPr lang="de-DE" err="1"/>
              <a:t>commit</a:t>
            </a:r>
            <a:r>
              <a:rPr lang="de-DE"/>
              <a:t> aussieht, wofür er da ist. Noch nicht, wie man </a:t>
            </a:r>
            <a:r>
              <a:rPr lang="de-DE" err="1"/>
              <a:t>committed</a:t>
            </a: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38</a:t>
            </a:fld>
            <a:endParaRPr lang="de-DE"/>
          </a:p>
        </p:txBody>
      </p:sp>
    </p:spTree>
    <p:extLst>
      <p:ext uri="{BB962C8B-B14F-4D97-AF65-F5344CB8AC3E}">
        <p14:creationId xmlns:p14="http://schemas.microsoft.com/office/powerpoint/2010/main" val="2417710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r>
              <a:rPr lang="de-DE"/>
              <a:t>1) …Und anderen nichts kaputt zu machen</a:t>
            </a:r>
          </a:p>
          <a:p>
            <a:pPr marL="457200" lvl="1" indent="0">
              <a:buFontTx/>
              <a:buNone/>
            </a:pPr>
            <a:r>
              <a:rPr lang="de-DE"/>
              <a:t>4) Auch von diesen </a:t>
            </a:r>
            <a:r>
              <a:rPr lang="de-DE" err="1"/>
              <a:t>Branches</a:t>
            </a:r>
            <a:r>
              <a:rPr lang="de-DE"/>
              <a:t> kann man wieder neue Zweige </a:t>
            </a:r>
            <a:r>
              <a:rPr lang="de-DE" err="1"/>
              <a:t>abbranchen</a:t>
            </a:r>
            <a:endParaRPr lang="de-DE"/>
          </a:p>
          <a:p>
            <a:pPr marL="457200" lvl="1" indent="0">
              <a:buFontTx/>
              <a:buNone/>
            </a:pPr>
            <a:r>
              <a:rPr lang="de-DE"/>
              <a:t>7) Für mich reicht es, wenn ihr auf dem Master arbeitet</a:t>
            </a:r>
          </a:p>
        </p:txBody>
      </p:sp>
      <p:sp>
        <p:nvSpPr>
          <p:cNvPr id="4" name="Foliennummernplatzhalter 3"/>
          <p:cNvSpPr>
            <a:spLocks noGrp="1"/>
          </p:cNvSpPr>
          <p:nvPr>
            <p:ph type="sldNum" sz="quarter" idx="10"/>
          </p:nvPr>
        </p:nvSpPr>
        <p:spPr/>
        <p:txBody>
          <a:bodyPr/>
          <a:lstStyle/>
          <a:p>
            <a:fld id="{6A796BC6-5293-4E95-A62A-B78BD2DEFABC}" type="slidenum">
              <a:rPr lang="de-DE" smtClean="0"/>
              <a:t>39</a:t>
            </a:fld>
            <a:endParaRPr lang="de-DE"/>
          </a:p>
        </p:txBody>
      </p:sp>
    </p:spTree>
    <p:extLst>
      <p:ext uri="{BB962C8B-B14F-4D97-AF65-F5344CB8AC3E}">
        <p14:creationId xmlns:p14="http://schemas.microsoft.com/office/powerpoint/2010/main" val="11805676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40</a:t>
            </a:fld>
            <a:endParaRPr lang="de-DE"/>
          </a:p>
        </p:txBody>
      </p:sp>
    </p:spTree>
    <p:extLst>
      <p:ext uri="{BB962C8B-B14F-4D97-AF65-F5344CB8AC3E}">
        <p14:creationId xmlns:p14="http://schemas.microsoft.com/office/powerpoint/2010/main" val="1070606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r>
              <a:rPr lang="de-DE"/>
              <a:t>1) Repository ist vergleichbar mit einem Projekt, einem Solution File in VS</a:t>
            </a:r>
          </a:p>
        </p:txBody>
      </p:sp>
      <p:sp>
        <p:nvSpPr>
          <p:cNvPr id="4" name="Foliennummernplatzhalter 3"/>
          <p:cNvSpPr>
            <a:spLocks noGrp="1"/>
          </p:cNvSpPr>
          <p:nvPr>
            <p:ph type="sldNum" sz="quarter" idx="10"/>
          </p:nvPr>
        </p:nvSpPr>
        <p:spPr/>
        <p:txBody>
          <a:bodyPr/>
          <a:lstStyle/>
          <a:p>
            <a:fld id="{6A796BC6-5293-4E95-A62A-B78BD2DEFABC}" type="slidenum">
              <a:rPr lang="de-DE" smtClean="0"/>
              <a:t>41</a:t>
            </a:fld>
            <a:endParaRPr lang="de-DE"/>
          </a:p>
        </p:txBody>
      </p:sp>
    </p:spTree>
    <p:extLst>
      <p:ext uri="{BB962C8B-B14F-4D97-AF65-F5344CB8AC3E}">
        <p14:creationId xmlns:p14="http://schemas.microsoft.com/office/powerpoint/2010/main" val="530987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4</a:t>
            </a:fld>
            <a:endParaRPr lang="de-DE"/>
          </a:p>
        </p:txBody>
      </p:sp>
    </p:spTree>
    <p:extLst>
      <p:ext uri="{BB962C8B-B14F-4D97-AF65-F5344CB8AC3E}">
        <p14:creationId xmlns:p14="http://schemas.microsoft.com/office/powerpoint/2010/main" val="9538571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r>
              <a:rPr lang="de-DE"/>
              <a:t>1) Nutzt was auch immer ihr wollt</a:t>
            </a:r>
          </a:p>
        </p:txBody>
      </p:sp>
      <p:sp>
        <p:nvSpPr>
          <p:cNvPr id="4" name="Foliennummernplatzhalter 3"/>
          <p:cNvSpPr>
            <a:spLocks noGrp="1"/>
          </p:cNvSpPr>
          <p:nvPr>
            <p:ph type="sldNum" sz="quarter" idx="10"/>
          </p:nvPr>
        </p:nvSpPr>
        <p:spPr/>
        <p:txBody>
          <a:bodyPr/>
          <a:lstStyle/>
          <a:p>
            <a:fld id="{6A796BC6-5293-4E95-A62A-B78BD2DEFABC}" type="slidenum">
              <a:rPr lang="de-DE" smtClean="0"/>
              <a:t>42</a:t>
            </a:fld>
            <a:endParaRPr lang="de-DE"/>
          </a:p>
        </p:txBody>
      </p:sp>
    </p:spTree>
    <p:extLst>
      <p:ext uri="{BB962C8B-B14F-4D97-AF65-F5344CB8AC3E}">
        <p14:creationId xmlns:p14="http://schemas.microsoft.com/office/powerpoint/2010/main" val="1286195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r>
              <a:rPr lang="de-DE"/>
              <a:t>3) Und Ab jetzt immer und alles</a:t>
            </a:r>
          </a:p>
          <a:p>
            <a:pPr marL="457200" lvl="1" indent="0">
              <a:buFontTx/>
              <a:buNone/>
            </a:pPr>
            <a:r>
              <a:rPr lang="de-DE"/>
              <a:t>4) Guckt euch andere Tutorials an, spielt damit rum, usw. </a:t>
            </a:r>
          </a:p>
        </p:txBody>
      </p:sp>
      <p:sp>
        <p:nvSpPr>
          <p:cNvPr id="4" name="Foliennummernplatzhalter 3"/>
          <p:cNvSpPr>
            <a:spLocks noGrp="1"/>
          </p:cNvSpPr>
          <p:nvPr>
            <p:ph type="sldNum" sz="quarter" idx="10"/>
          </p:nvPr>
        </p:nvSpPr>
        <p:spPr/>
        <p:txBody>
          <a:bodyPr/>
          <a:lstStyle/>
          <a:p>
            <a:fld id="{6A796BC6-5293-4E95-A62A-B78BD2DEFABC}" type="slidenum">
              <a:rPr lang="de-DE" smtClean="0"/>
              <a:t>43</a:t>
            </a:fld>
            <a:endParaRPr lang="de-DE"/>
          </a:p>
        </p:txBody>
      </p:sp>
    </p:spTree>
    <p:extLst>
      <p:ext uri="{BB962C8B-B14F-4D97-AF65-F5344CB8AC3E}">
        <p14:creationId xmlns:p14="http://schemas.microsoft.com/office/powerpoint/2010/main" val="36112930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r>
              <a:rPr lang="de-DE"/>
              <a:t>2.1) Achtet bei all dem auf Objektorientierung! </a:t>
            </a:r>
          </a:p>
          <a:p>
            <a:pPr marL="457200" lvl="1" indent="0">
              <a:buFontTx/>
              <a:buNone/>
            </a:pPr>
            <a:r>
              <a:rPr lang="de-DE"/>
              <a:t>2) Die Personen können entweder als Person1, Person2, Person3 oder als Array gespeichert werden.</a:t>
            </a:r>
          </a:p>
          <a:p>
            <a:pPr marL="457200" lvl="1" indent="0">
              <a:buFontTx/>
              <a:buNone/>
            </a:pPr>
            <a:r>
              <a:rPr lang="de-DE"/>
              <a:t>Bitte die Umfrage noch ausfüllen!</a:t>
            </a:r>
          </a:p>
          <a:p>
            <a:pPr marL="457200" lvl="1" indent="0">
              <a:buFontTx/>
              <a:buNone/>
            </a:pPr>
            <a:endParaRPr lang="de-DE"/>
          </a:p>
          <a:p>
            <a:pPr marL="457200" lvl="1" indent="0">
              <a:buFontTx/>
              <a:buNone/>
            </a:pPr>
            <a:r>
              <a:rPr lang="de-DE"/>
              <a:t>Ich bin noch bis 12:30 hier und beantworte euch eure Fragen. Nutzt das bitte! Einfach direkt bei Teams anrufen oder schreiben, wie ihr wollt. Keine Frage ist zu doof, um sie zu stellen. Ich gebe euch extra viel Zeit jetzt, normal wäre mehr davon Hausaufgabe, aber ich möchte euch beim Einstieg so gut wie möglich auf ein Niveau hieven. Dafür müssen aber insbesondere die, die weniger hinbekommen Fragen, auch gerne zu Dingen, die ihr eigentlich aus C schon können solltet. Oft sind 5 Minuten 1on1 lehrreicher als 1 Stunde Vorlesung.</a:t>
            </a:r>
          </a:p>
        </p:txBody>
      </p:sp>
      <p:sp>
        <p:nvSpPr>
          <p:cNvPr id="4" name="Foliennummernplatzhalter 3"/>
          <p:cNvSpPr>
            <a:spLocks noGrp="1"/>
          </p:cNvSpPr>
          <p:nvPr>
            <p:ph type="sldNum" sz="quarter" idx="10"/>
          </p:nvPr>
        </p:nvSpPr>
        <p:spPr/>
        <p:txBody>
          <a:bodyPr/>
          <a:lstStyle/>
          <a:p>
            <a:fld id="{6A796BC6-5293-4E95-A62A-B78BD2DEFABC}" type="slidenum">
              <a:rPr lang="de-DE" smtClean="0"/>
              <a:t>44</a:t>
            </a:fld>
            <a:endParaRPr lang="de-DE"/>
          </a:p>
        </p:txBody>
      </p:sp>
    </p:spTree>
    <p:extLst>
      <p:ext uri="{BB962C8B-B14F-4D97-AF65-F5344CB8AC3E}">
        <p14:creationId xmlns:p14="http://schemas.microsoft.com/office/powerpoint/2010/main" val="396258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baseline="0"/>
              <a:t>2) Damit ich mit der Vorlesung zufrieden bin wünsche ich mir von meinen Studenten, dass ihr keine Skrupel habt, mir zu sagen, was ihr euch anders wünschen würdet. Was gut geklappt hat, was nicht klappt. Denkt dran, ich mach das auch zum ersten Mal online, und mein Wunsch ist _nicht_ einfach mein Programm abzuspulen. Mein Ziel ist es, euch etwas beizubringen, wenn ich dafür meine Methodiken ändern muss tue ich das gerne und lerne sogar auch </a:t>
            </a:r>
            <a:r>
              <a:rPr lang="de-DE" baseline="0" err="1"/>
              <a:t>ncoh</a:t>
            </a:r>
            <a:r>
              <a:rPr lang="de-DE" baseline="0"/>
              <a:t> was dabei.</a:t>
            </a:r>
          </a:p>
          <a:p>
            <a:pPr marL="0" indent="0">
              <a:buFont typeface="Arial" panose="020B0604020202020204" pitchFamily="34" charset="0"/>
              <a:buNone/>
            </a:pPr>
            <a:r>
              <a:rPr lang="de-DE" baseline="0"/>
              <a:t>3) Damit ich mit der Vorlesung zufrieden bin wünsche ich mir von meinen Studenten, dass ihr euch nicht zu sehr vom umfassenden Unterhaltungsprogramm das so ein PC in der Home-Uni bietet ablenken lasst, sondern aufpasst und vor allem mitmacht - insbesondere in den Review-Teilen, sodass beide Seiten Spaß an der Sache haben und ihr am Ende lernt. </a:t>
            </a: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5</a:t>
            </a:fld>
            <a:endParaRPr lang="de-DE"/>
          </a:p>
        </p:txBody>
      </p:sp>
    </p:spTree>
    <p:extLst>
      <p:ext uri="{BB962C8B-B14F-4D97-AF65-F5344CB8AC3E}">
        <p14:creationId xmlns:p14="http://schemas.microsoft.com/office/powerpoint/2010/main" val="1432714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6</a:t>
            </a:fld>
            <a:endParaRPr lang="de-DE"/>
          </a:p>
        </p:txBody>
      </p:sp>
    </p:spTree>
    <p:extLst>
      <p:ext uri="{BB962C8B-B14F-4D97-AF65-F5344CB8AC3E}">
        <p14:creationId xmlns:p14="http://schemas.microsoft.com/office/powerpoint/2010/main" val="69486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7</a:t>
            </a:fld>
            <a:endParaRPr lang="de-DE"/>
          </a:p>
        </p:txBody>
      </p:sp>
    </p:spTree>
    <p:extLst>
      <p:ext uri="{BB962C8B-B14F-4D97-AF65-F5344CB8AC3E}">
        <p14:creationId xmlns:p14="http://schemas.microsoft.com/office/powerpoint/2010/main" val="1673821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Arial" panose="020B0604020202020204" pitchFamily="34" charset="0"/>
              <a:buAutoNum type="arabicParenR"/>
            </a:pPr>
            <a:r>
              <a:rPr lang="de-DE"/>
              <a:t>Wenn mir in 1:1 Sessions Fragen </a:t>
            </a:r>
            <a:r>
              <a:rPr lang="de-DE" err="1"/>
              <a:t>utnerkommen</a:t>
            </a:r>
            <a:r>
              <a:rPr lang="de-DE"/>
              <a:t>, die für alle interessant sind, werde ich sie bei akuten Dingen in </a:t>
            </a:r>
            <a:r>
              <a:rPr lang="de-DE" err="1"/>
              <a:t>Jitsi</a:t>
            </a:r>
            <a:r>
              <a:rPr lang="de-DE"/>
              <a:t> kommunizieren, anderenfalls in Teams kurz zusammenfassen</a:t>
            </a:r>
          </a:p>
          <a:p>
            <a:pPr marL="228600" indent="-228600">
              <a:buFont typeface="Arial" panose="020B0604020202020204" pitchFamily="34" charset="0"/>
              <a:buAutoNum type="arabicParenR"/>
            </a:pPr>
            <a:r>
              <a:rPr lang="de-DE"/>
              <a:t>Dateien-Tab erklären</a:t>
            </a:r>
          </a:p>
          <a:p>
            <a:pPr marL="228600" indent="-228600">
              <a:buFont typeface="Arial" panose="020B0604020202020204" pitchFamily="34" charset="0"/>
              <a:buAutoNum type="arabicParenR"/>
            </a:pPr>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8</a:t>
            </a:fld>
            <a:endParaRPr lang="de-DE"/>
          </a:p>
        </p:txBody>
      </p:sp>
    </p:spTree>
    <p:extLst>
      <p:ext uri="{BB962C8B-B14F-4D97-AF65-F5344CB8AC3E}">
        <p14:creationId xmlns:p14="http://schemas.microsoft.com/office/powerpoint/2010/main" val="2745496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1) Folien verschicke ich am Ende der Vorlesung –</a:t>
            </a:r>
            <a:r>
              <a:rPr lang="de-DE" baseline="0"/>
              <a:t> habt ihr </a:t>
            </a:r>
            <a:r>
              <a:rPr lang="de-DE" baseline="0" err="1"/>
              <a:t>nen</a:t>
            </a:r>
            <a:r>
              <a:rPr lang="de-DE" baseline="0"/>
              <a:t> Verteiler/Kurssprecher?</a:t>
            </a:r>
          </a:p>
          <a:p>
            <a:r>
              <a:rPr lang="de-DE" baseline="0"/>
              <a:t>2) Wiederholung macht ihr! Laut Prüfungsordnung sind für euch theoretisch 87 (</a:t>
            </a:r>
            <a:r>
              <a:rPr lang="de-DE" baseline="0">
                <a:sym typeface="Wingdings" panose="05000000000000000000" pitchFamily="2" charset="2"/>
              </a:rPr>
              <a:t> ~12 h pro Vorlesung) </a:t>
            </a:r>
            <a:r>
              <a:rPr lang="de-DE" baseline="0"/>
              <a:t>Stunden an Heimarbeit für das Fach vorgesehen – ihr bekommt Übungsaufgaben, mit denen ihr im praktischen Teil beginnen könnt, während dem ihr auch die Möglichkeit habt Verständnisfragen zu stellen </a:t>
            </a:r>
            <a:br>
              <a:rPr lang="de-DE" baseline="0"/>
            </a:br>
            <a:r>
              <a:rPr lang="de-DE" baseline="0"/>
              <a:t> - bitte macht die Übung euch zuliebe</a:t>
            </a:r>
          </a:p>
          <a:p>
            <a:r>
              <a:rPr lang="de-DE" baseline="0"/>
              <a:t> - bitte macht sie alleine – euch zuliebe</a:t>
            </a:r>
          </a:p>
          <a:p>
            <a:r>
              <a:rPr lang="de-DE" baseline="0"/>
              <a:t> - außer ihr hängt wirklich fest, dann probiert es alleine, aber fangt nicht an zu frustrieren – fragt </a:t>
            </a:r>
            <a:r>
              <a:rPr lang="de-DE" baseline="0" err="1"/>
              <a:t>kommilitonen</a:t>
            </a:r>
            <a:r>
              <a:rPr lang="de-DE" baseline="0"/>
              <a:t>, fragt mich, schickt mir im Zweifel auch gern eine Mail</a:t>
            </a:r>
          </a:p>
          <a:p>
            <a:r>
              <a:rPr lang="de-DE" baseline="0"/>
              <a:t>Ich hab übrigens einen Fehler in der Mail gemacht, als ich meinte, dass wir Montag schnell mit dem praktischen Teil beginnen können. Natürlich tun wir das heute schon</a:t>
            </a:r>
          </a:p>
          <a:p>
            <a:r>
              <a:rPr lang="de-DE" baseline="0"/>
              <a:t>2.2) Da die Teilnahme in der Home-Uni tendenziell noch schwieriger zu motivieren ist geben wir dieses Jahr jedem, +5% auf seine Endleistung </a:t>
            </a:r>
            <a:r>
              <a:rPr lang="de-DE" baseline="0">
                <a:sym typeface="Wingdings" panose="05000000000000000000" pitchFamily="2" charset="2"/>
              </a:rPr>
              <a:t> freiwillige vor, Ankündigung davon bitte unter meinem zugehörigen Post, </a:t>
            </a:r>
            <a:r>
              <a:rPr lang="de-DE" baseline="0" err="1">
                <a:sym typeface="Wingdings" panose="05000000000000000000" pitchFamily="2" charset="2"/>
              </a:rPr>
              <a:t>first</a:t>
            </a:r>
            <a:r>
              <a:rPr lang="de-DE" baseline="0">
                <a:sym typeface="Wingdings" panose="05000000000000000000" pitchFamily="2" charset="2"/>
              </a:rPr>
              <a:t> </a:t>
            </a:r>
            <a:r>
              <a:rPr lang="de-DE" baseline="0" err="1">
                <a:sym typeface="Wingdings" panose="05000000000000000000" pitchFamily="2" charset="2"/>
              </a:rPr>
              <a:t>come</a:t>
            </a:r>
            <a:r>
              <a:rPr lang="de-DE" baseline="0">
                <a:sym typeface="Wingdings" panose="05000000000000000000" pitchFamily="2" charset="2"/>
              </a:rPr>
              <a:t>, </a:t>
            </a:r>
            <a:r>
              <a:rPr lang="de-DE" baseline="0" err="1">
                <a:sym typeface="Wingdings" panose="05000000000000000000" pitchFamily="2" charset="2"/>
              </a:rPr>
              <a:t>first</a:t>
            </a:r>
            <a:r>
              <a:rPr lang="de-DE" baseline="0">
                <a:sym typeface="Wingdings" panose="05000000000000000000" pitchFamily="2" charset="2"/>
              </a:rPr>
              <a:t> </a:t>
            </a:r>
            <a:r>
              <a:rPr lang="de-DE" baseline="0" err="1">
                <a:sym typeface="Wingdings" panose="05000000000000000000" pitchFamily="2" charset="2"/>
              </a:rPr>
              <a:t>serve</a:t>
            </a:r>
            <a:endParaRPr lang="de-DE" baseline="0"/>
          </a:p>
          <a:p>
            <a:r>
              <a:rPr lang="de-DE" baseline="0"/>
              <a:t>3) Fragt, fragt, fragt! Und gebt mir Feedback! Ich bin nur ein Mensch und Gedanken lesen kann ich auch nicht. Mein Ziel ist es, euch etwas beizubringen. </a:t>
            </a:r>
            <a:r>
              <a:rPr lang="de-DE" baseline="0" err="1"/>
              <a:t>Vondaher</a:t>
            </a:r>
            <a:r>
              <a:rPr lang="de-DE" baseline="0"/>
              <a:t>, wenn ihr nicht mitkommt, fragt. Ich wiederhole lieber eine ganze Vorlesung nochmal, als dass ich 5 Vorlesung sinnlos halte, weil ich euch vorher abgehängt habe</a:t>
            </a:r>
            <a:br>
              <a:rPr lang="de-DE" baseline="0"/>
            </a:br>
            <a:endParaRPr lang="de-DE" baseline="0"/>
          </a:p>
          <a:p>
            <a:endParaRPr lang="de-DE"/>
          </a:p>
        </p:txBody>
      </p:sp>
      <p:sp>
        <p:nvSpPr>
          <p:cNvPr id="4" name="Foliennummernplatzhalter 3"/>
          <p:cNvSpPr>
            <a:spLocks noGrp="1"/>
          </p:cNvSpPr>
          <p:nvPr>
            <p:ph type="sldNum" sz="quarter" idx="10"/>
          </p:nvPr>
        </p:nvSpPr>
        <p:spPr/>
        <p:txBody>
          <a:bodyPr/>
          <a:lstStyle/>
          <a:p>
            <a:fld id="{6A796BC6-5293-4E95-A62A-B78BD2DEFABC}" type="slidenum">
              <a:rPr lang="de-DE" smtClean="0"/>
              <a:t>10</a:t>
            </a:fld>
            <a:endParaRPr lang="de-DE"/>
          </a:p>
        </p:txBody>
      </p:sp>
    </p:spTree>
    <p:extLst>
      <p:ext uri="{BB962C8B-B14F-4D97-AF65-F5344CB8AC3E}">
        <p14:creationId xmlns:p14="http://schemas.microsoft.com/office/powerpoint/2010/main" val="3113350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de-DE"/>
              <a:t>Mastertitelformat bearbeiten</a:t>
            </a:r>
            <a:endParaRPr lang="en-US"/>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4" name="Date Placeholder 3"/>
          <p:cNvSpPr>
            <a:spLocks noGrp="1"/>
          </p:cNvSpPr>
          <p:nvPr>
            <p:ph type="dt" sz="half" idx="10"/>
          </p:nvPr>
        </p:nvSpPr>
        <p:spPr/>
        <p:txBody>
          <a:bodyPr/>
          <a:lstStyle/>
          <a:p>
            <a:fld id="{2FF56294-FC9F-48FC-B3B2-4EF4959E8AB5}" type="datetimeFigureOut">
              <a:rPr lang="de-DE" smtClean="0"/>
              <a:t>06.05.2021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429056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de-DE"/>
              <a:t>Mastertitelformat bearbeiten</a:t>
            </a:r>
            <a:endParaRPr lang="en-US"/>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2FF56294-FC9F-48FC-B3B2-4EF4959E8AB5}" type="datetimeFigureOut">
              <a:rPr lang="de-DE" smtClean="0"/>
              <a:t>06.05.2021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238662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de-DE"/>
              <a:t>Mastertitelformat bearbeiten</a:t>
            </a:r>
            <a:endParaRPr lang="en-US"/>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2FF56294-FC9F-48FC-B3B2-4EF4959E8AB5}" type="datetimeFigureOut">
              <a:rPr lang="de-DE" smtClean="0"/>
              <a:t>06.05.2021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362329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de-DE"/>
              <a:t>Mastertitelformat bearbeiten</a:t>
            </a:r>
            <a:endParaRPr lang="en-US"/>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2FF56294-FC9F-48FC-B3B2-4EF4959E8AB5}" type="datetimeFigureOut">
              <a:rPr lang="de-DE" smtClean="0"/>
              <a:t>06.05.2021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CFA2F4-5380-489A-BC6C-7936B63F0840}" type="slidenum">
              <a:rPr lang="de-DE" smtClean="0"/>
              <a:t>‹#›</a:t>
            </a:fld>
            <a:endParaRPr lang="de-DE"/>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351616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de-DE"/>
              <a:t>Mastertitelformat bearbeiten</a:t>
            </a:r>
            <a:endParaRPr lang="en-US"/>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2FF56294-FC9F-48FC-B3B2-4EF4959E8AB5}" type="datetimeFigureOut">
              <a:rPr lang="de-DE" smtClean="0"/>
              <a:t>06.05.2021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174730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de-DE"/>
              <a:t>Mastertitelformat bearbeiten</a:t>
            </a:r>
            <a:endParaRPr lang="en-US"/>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2FF56294-FC9F-48FC-B3B2-4EF4959E8AB5}" type="datetimeFigureOut">
              <a:rPr lang="de-DE" smtClean="0"/>
              <a:t>06.05.2021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530080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de-DE"/>
              <a:t>Mastertitelformat bearbeiten</a:t>
            </a:r>
            <a:endParaRPr lang="en-US"/>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2FF56294-FC9F-48FC-B3B2-4EF4959E8AB5}" type="datetimeFigureOut">
              <a:rPr lang="de-DE" smtClean="0"/>
              <a:t>06.05.2021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2207253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2FF56294-FC9F-48FC-B3B2-4EF4959E8AB5}" type="datetimeFigureOut">
              <a:rPr lang="de-DE" smtClean="0"/>
              <a:t>06.05.2021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1991076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de-DE"/>
              <a:t>Mastertitelformat bearbeiten</a:t>
            </a:r>
            <a:endParaRPr lang="en-US"/>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2FF56294-FC9F-48FC-B3B2-4EF4959E8AB5}" type="datetimeFigureOut">
              <a:rPr lang="de-DE" smtClean="0"/>
              <a:t>06.05.2021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24182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2FF56294-FC9F-48FC-B3B2-4EF4959E8AB5}" type="datetimeFigureOut">
              <a:rPr lang="de-DE" smtClean="0"/>
              <a:t>06.05.2021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49351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de-DE"/>
              <a:t>Mastertitelformat bearbeiten</a:t>
            </a:r>
            <a:endParaRPr lang="en-US"/>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FF56294-FC9F-48FC-B3B2-4EF4959E8AB5}" type="datetimeFigureOut">
              <a:rPr lang="de-DE" smtClean="0"/>
              <a:t>06.05.2021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192007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2FF56294-FC9F-48FC-B3B2-4EF4959E8AB5}" type="datetimeFigureOut">
              <a:rPr lang="de-DE" smtClean="0"/>
              <a:t>06.05.2021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357881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de-DE"/>
              <a:t>Mastertitelformat bearbeiten</a:t>
            </a:r>
            <a:endParaRPr lang="en-US"/>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2FF56294-FC9F-48FC-B3B2-4EF4959E8AB5}" type="datetimeFigureOut">
              <a:rPr lang="de-DE" smtClean="0"/>
              <a:t>06.05.2021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109458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2FF56294-FC9F-48FC-B3B2-4EF4959E8AB5}" type="datetimeFigureOut">
              <a:rPr lang="de-DE" smtClean="0"/>
              <a:t>06.05.2021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415000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56294-FC9F-48FC-B3B2-4EF4959E8AB5}" type="datetimeFigureOut">
              <a:rPr lang="de-DE" smtClean="0"/>
              <a:t>06.05.2021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54989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de-DE"/>
              <a:t>Mastertitelformat bearbeiten</a:t>
            </a:r>
            <a:endParaRPr lang="en-US"/>
          </a:p>
        </p:txBody>
      </p:sp>
      <p:sp>
        <p:nvSpPr>
          <p:cNvPr id="3" name="Content Placeholder 2"/>
          <p:cNvSpPr>
            <a:spLocks noGrp="1"/>
          </p:cNvSpPr>
          <p:nvPr>
            <p:ph idx="1"/>
          </p:nvPr>
        </p:nvSpPr>
        <p:spPr>
          <a:xfrm>
            <a:off x="4855633" y="609600"/>
            <a:ext cx="6411924" cy="51816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2FF56294-FC9F-48FC-B3B2-4EF4959E8AB5}" type="datetimeFigureOut">
              <a:rPr lang="de-DE" smtClean="0"/>
              <a:t>06.05.2021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318939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de-DE"/>
              <a:t>Mastertitelformat bearbeiten</a:t>
            </a:r>
            <a:endParaRPr lang="en-US"/>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2FF56294-FC9F-48FC-B3B2-4EF4959E8AB5}" type="datetimeFigureOut">
              <a:rPr lang="de-DE" smtClean="0"/>
              <a:t>06.05.2021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CFA2F4-5380-489A-BC6C-7936B63F0840}" type="slidenum">
              <a:rPr lang="de-DE" smtClean="0"/>
              <a:t>‹#›</a:t>
            </a:fld>
            <a:endParaRPr lang="de-DE"/>
          </a:p>
        </p:txBody>
      </p:sp>
    </p:spTree>
    <p:extLst>
      <p:ext uri="{BB962C8B-B14F-4D97-AF65-F5344CB8AC3E}">
        <p14:creationId xmlns:p14="http://schemas.microsoft.com/office/powerpoint/2010/main" val="192840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FF56294-FC9F-48FC-B3B2-4EF4959E8AB5}" type="datetimeFigureOut">
              <a:rPr lang="de-DE" smtClean="0"/>
              <a:t>06.05.2021</a:t>
            </a:fld>
            <a:endParaRPr lang="de-DE"/>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de-D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DCFA2F4-5380-489A-BC6C-7936B63F0840}" type="slidenum">
              <a:rPr lang="de-DE" smtClean="0"/>
              <a:t>‹#›</a:t>
            </a:fld>
            <a:endParaRPr lang="de-DE"/>
          </a:p>
        </p:txBody>
      </p:sp>
    </p:spTree>
    <p:extLst>
      <p:ext uri="{BB962C8B-B14F-4D97-AF65-F5344CB8AC3E}">
        <p14:creationId xmlns:p14="http://schemas.microsoft.com/office/powerpoint/2010/main" val="1265810098"/>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obias.marencke@web.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arencke@lehre.dhbw-stuttgart.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a:t>Objektorientierte Programmierung</a:t>
            </a:r>
          </a:p>
        </p:txBody>
      </p:sp>
      <p:sp>
        <p:nvSpPr>
          <p:cNvPr id="3" name="Untertitel 2"/>
          <p:cNvSpPr>
            <a:spLocks noGrp="1"/>
          </p:cNvSpPr>
          <p:nvPr>
            <p:ph type="subTitle" idx="1"/>
          </p:nvPr>
        </p:nvSpPr>
        <p:spPr>
          <a:xfrm>
            <a:off x="1638302" y="4437125"/>
            <a:ext cx="8904816" cy="973601"/>
          </a:xfrm>
        </p:spPr>
        <p:txBody>
          <a:bodyPr/>
          <a:lstStyle/>
          <a:p>
            <a:r>
              <a:rPr lang="de-DE"/>
              <a:t>in C++</a:t>
            </a:r>
          </a:p>
        </p:txBody>
      </p:sp>
      <p:sp>
        <p:nvSpPr>
          <p:cNvPr id="4" name="Inhaltsplatzhalter 2"/>
          <p:cNvSpPr txBox="1">
            <a:spLocks/>
          </p:cNvSpPr>
          <p:nvPr/>
        </p:nvSpPr>
        <p:spPr>
          <a:xfrm>
            <a:off x="9286504" y="5410726"/>
            <a:ext cx="2695993" cy="1600952"/>
          </a:xfrm>
          <a:prstGeom prst="rect">
            <a:avLst/>
          </a:prstGeom>
        </p:spPr>
        <p:txBody>
          <a:bodyPr vert="horz" lIns="0" tIns="0" rIns="0" bIns="0" rtlCol="0">
            <a:noAutofit/>
          </a:bodyPr>
          <a:lstStyle>
            <a:lvl1pPr marL="0" indent="0" algn="l" defTabSz="1219170" rtl="0" eaLnBrk="1" latinLnBrk="0" hangingPunct="1">
              <a:spcBef>
                <a:spcPct val="20000"/>
              </a:spcBef>
              <a:buFontTx/>
              <a:buNone/>
              <a:defRPr sz="2667" kern="1200">
                <a:solidFill>
                  <a:schemeClr val="bg1"/>
                </a:solidFill>
                <a:latin typeface="Centennial LT W01 55 Roman" pitchFamily="18" charset="0"/>
                <a:ea typeface="+mn-ea"/>
                <a:cs typeface="+mn-cs"/>
              </a:defRPr>
            </a:lvl1pPr>
            <a:lvl2pPr marL="609585" indent="0" algn="ctr" defTabSz="1219170" rtl="0" eaLnBrk="1" latinLnBrk="0" hangingPunct="1">
              <a:spcBef>
                <a:spcPct val="20000"/>
              </a:spcBef>
              <a:buFontTx/>
              <a:buNone/>
              <a:defRPr sz="2400" kern="1200">
                <a:solidFill>
                  <a:schemeClr val="tx1">
                    <a:tint val="75000"/>
                  </a:schemeClr>
                </a:solidFill>
                <a:latin typeface="Neo Sans W01" pitchFamily="34" charset="0"/>
                <a:ea typeface="+mn-ea"/>
                <a:cs typeface="+mn-cs"/>
              </a:defRPr>
            </a:lvl2pPr>
            <a:lvl3pPr marL="1219170" indent="0" algn="ctr" defTabSz="1219170" rtl="0" eaLnBrk="1" latinLnBrk="0" hangingPunct="1">
              <a:spcBef>
                <a:spcPct val="20000"/>
              </a:spcBef>
              <a:buFontTx/>
              <a:buNone/>
              <a:defRPr sz="2133" kern="1200">
                <a:solidFill>
                  <a:schemeClr val="tx1">
                    <a:tint val="75000"/>
                  </a:schemeClr>
                </a:solidFill>
                <a:latin typeface="Neo Sans W01" pitchFamily="34" charset="0"/>
                <a:ea typeface="+mn-ea"/>
                <a:cs typeface="+mn-cs"/>
              </a:defRPr>
            </a:lvl3pPr>
            <a:lvl4pPr marL="1828754" indent="0" algn="ctr" defTabSz="1219170" rtl="0" eaLnBrk="1" latinLnBrk="0" hangingPunct="1">
              <a:spcBef>
                <a:spcPct val="20000"/>
              </a:spcBef>
              <a:buFontTx/>
              <a:buNone/>
              <a:defRPr sz="1867" kern="1200">
                <a:solidFill>
                  <a:schemeClr val="tx1">
                    <a:tint val="75000"/>
                  </a:schemeClr>
                </a:solidFill>
                <a:latin typeface="Neo Sans W01" pitchFamily="34" charset="0"/>
                <a:ea typeface="+mn-ea"/>
                <a:cs typeface="+mn-cs"/>
              </a:defRPr>
            </a:lvl4pPr>
            <a:lvl5pPr marL="2438339" indent="0" algn="ctr" defTabSz="1219170" rtl="0" eaLnBrk="1" latinLnBrk="0" hangingPunct="1">
              <a:spcBef>
                <a:spcPct val="20000"/>
              </a:spcBef>
              <a:buFontTx/>
              <a:buNone/>
              <a:defRPr sz="1867" kern="1200">
                <a:solidFill>
                  <a:schemeClr val="tx1">
                    <a:tint val="75000"/>
                  </a:schemeClr>
                </a:solidFill>
                <a:latin typeface="Neo Sans W01" pitchFamily="34" charset="0"/>
                <a:ea typeface="+mn-ea"/>
                <a:cs typeface="+mn-cs"/>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de-DE" sz="2400">
                <a:solidFill>
                  <a:schemeClr val="tx1"/>
                </a:solidFill>
              </a:rPr>
              <a:t>Tobias Marencke</a:t>
            </a:r>
            <a:br>
              <a:rPr lang="de-DE" sz="1400"/>
            </a:br>
            <a:r>
              <a:rPr lang="de-DE" sz="1400">
                <a:hlinkClick r:id="rId3"/>
              </a:rPr>
              <a:t>tobias.marencke@web.de</a:t>
            </a:r>
            <a:br>
              <a:rPr lang="de-DE" sz="1400"/>
            </a:br>
            <a:r>
              <a:rPr lang="de-DE" sz="1400">
                <a:hlinkClick r:id="rId4"/>
              </a:rPr>
              <a:t>marencke@lehre.dhbw-stuttgart.de</a:t>
            </a:r>
            <a:endParaRPr lang="de-DE" sz="1400"/>
          </a:p>
          <a:p>
            <a:endParaRPr lang="de-DE" sz="1400"/>
          </a:p>
        </p:txBody>
      </p:sp>
    </p:spTree>
    <p:extLst>
      <p:ext uri="{BB962C8B-B14F-4D97-AF65-F5344CB8AC3E}">
        <p14:creationId xmlns:p14="http://schemas.microsoft.com/office/powerpoint/2010/main" val="169001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510249" y="609600"/>
            <a:ext cx="8911687" cy="680815"/>
          </a:xfrm>
        </p:spPr>
        <p:txBody>
          <a:bodyPr>
            <a:normAutofit fontScale="90000"/>
          </a:bodyPr>
          <a:lstStyle/>
          <a:p>
            <a:r>
              <a:rPr lang="de-DE"/>
              <a:t>Vorlesungsstruktur</a:t>
            </a:r>
          </a:p>
        </p:txBody>
      </p:sp>
      <p:sp>
        <p:nvSpPr>
          <p:cNvPr id="3" name="Inhaltsplatzhalter 2"/>
          <p:cNvSpPr>
            <a:spLocks noGrp="1"/>
          </p:cNvSpPr>
          <p:nvPr>
            <p:ph idx="1"/>
          </p:nvPr>
        </p:nvSpPr>
        <p:spPr>
          <a:xfrm>
            <a:off x="1638300" y="1548588"/>
            <a:ext cx="8915400" cy="4415797"/>
          </a:xfrm>
        </p:spPr>
        <p:txBody>
          <a:bodyPr/>
          <a:lstStyle/>
          <a:p>
            <a:r>
              <a:rPr lang="de-DE"/>
              <a:t>7-8 Termine</a:t>
            </a:r>
          </a:p>
          <a:p>
            <a:pPr lvl="1"/>
            <a:r>
              <a:rPr lang="de-DE"/>
              <a:t>Deshalb auch längere Vorlesungszeiten, als der Java-Kurs</a:t>
            </a:r>
          </a:p>
          <a:p>
            <a:pPr lvl="1"/>
            <a:r>
              <a:rPr lang="de-DE"/>
              <a:t>Davon die letzten ~2 gemeinsam mit dem Parallelkurs</a:t>
            </a:r>
          </a:p>
          <a:p>
            <a:r>
              <a:rPr lang="de-DE"/>
              <a:t>Jeweils Wiederholung, Code Review, theoretischer &amp; praktischer Teil (Rest Hausaufgabe)</a:t>
            </a:r>
          </a:p>
          <a:p>
            <a:pPr lvl="1"/>
            <a:r>
              <a:rPr lang="de-DE"/>
              <a:t>Dazwischen: kleine Aufgaben</a:t>
            </a:r>
          </a:p>
          <a:p>
            <a:pPr lvl="1"/>
            <a:r>
              <a:rPr lang="de-DE"/>
              <a:t>5% Bonus auf die Prüfungsleistung für jeden, der etwas vor dem Kurs präsentiert hat </a:t>
            </a:r>
            <a:r>
              <a:rPr lang="de-DE">
                <a:sym typeface="Wingdings" panose="05000000000000000000" pitchFamily="2" charset="2"/>
              </a:rPr>
              <a:t> maximal 10% pro Person möglich</a:t>
            </a:r>
            <a:endParaRPr lang="de-DE"/>
          </a:p>
          <a:p>
            <a:r>
              <a:rPr lang="de-DE"/>
              <a:t>Zeit für Fragen: immer!</a:t>
            </a:r>
          </a:p>
          <a:p>
            <a:pPr lvl="1"/>
            <a:r>
              <a:rPr lang="de-DE"/>
              <a:t>ebenso für Ergänzungen, Anmerkungen</a:t>
            </a:r>
          </a:p>
        </p:txBody>
      </p:sp>
      <p:sp>
        <p:nvSpPr>
          <p:cNvPr id="2" name="Datumsplatzhalter 1"/>
          <p:cNvSpPr>
            <a:spLocks noGrp="1"/>
          </p:cNvSpPr>
          <p:nvPr>
            <p:ph type="dt" sz="half" idx="10"/>
          </p:nvPr>
        </p:nvSpPr>
        <p:spPr/>
        <p:txBody>
          <a:bodyPr/>
          <a:lstStyle/>
          <a:p>
            <a:fld id="{382B02F3-CBE8-4826-A1EF-2F044E16E970}"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10</a:t>
            </a:fld>
            <a:endParaRPr lang="de-DE"/>
          </a:p>
        </p:txBody>
      </p:sp>
    </p:spTree>
    <p:extLst>
      <p:ext uri="{BB962C8B-B14F-4D97-AF65-F5344CB8AC3E}">
        <p14:creationId xmlns:p14="http://schemas.microsoft.com/office/powerpoint/2010/main" val="353112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98272" y="570614"/>
            <a:ext cx="8911687" cy="680815"/>
          </a:xfrm>
        </p:spPr>
        <p:txBody>
          <a:bodyPr>
            <a:normAutofit fontScale="90000"/>
          </a:bodyPr>
          <a:lstStyle/>
          <a:p>
            <a:r>
              <a:rPr lang="de-DE"/>
              <a:t>Prüfungsleistung</a:t>
            </a:r>
          </a:p>
        </p:txBody>
      </p:sp>
      <p:sp>
        <p:nvSpPr>
          <p:cNvPr id="3" name="Inhaltsplatzhalter 2"/>
          <p:cNvSpPr>
            <a:spLocks noGrp="1"/>
          </p:cNvSpPr>
          <p:nvPr>
            <p:ph idx="1"/>
          </p:nvPr>
        </p:nvSpPr>
        <p:spPr>
          <a:xfrm>
            <a:off x="2589212" y="1495425"/>
            <a:ext cx="8915400" cy="4415797"/>
          </a:xfrm>
        </p:spPr>
        <p:txBody>
          <a:bodyPr/>
          <a:lstStyle/>
          <a:p>
            <a:pPr marL="364057" lvl="1" indent="0">
              <a:buNone/>
            </a:pPr>
            <a:endParaRPr lang="de-DE"/>
          </a:p>
        </p:txBody>
      </p:sp>
      <p:sp>
        <p:nvSpPr>
          <p:cNvPr id="2" name="Datumsplatzhalter 1"/>
          <p:cNvSpPr>
            <a:spLocks noGrp="1"/>
          </p:cNvSpPr>
          <p:nvPr>
            <p:ph type="dt" sz="half" idx="10"/>
          </p:nvPr>
        </p:nvSpPr>
        <p:spPr/>
        <p:txBody>
          <a:bodyPr/>
          <a:lstStyle/>
          <a:p>
            <a:fld id="{382B02F3-CBE8-4826-A1EF-2F044E16E970}"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11</a:t>
            </a:fld>
            <a:endParaRPr lang="de-DE"/>
          </a:p>
        </p:txBody>
      </p:sp>
      <p:pic>
        <p:nvPicPr>
          <p:cNvPr id="1026" name="Picture 2">
            <a:extLst>
              <a:ext uri="{FF2B5EF4-FFF2-40B4-BE49-F238E27FC236}">
                <a16:creationId xmlns:a16="http://schemas.microsoft.com/office/drawing/2014/main" id="{A6FE8921-A94F-4D25-8C60-A62C157C2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320" y="1345601"/>
            <a:ext cx="7155589" cy="5379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510249" y="634317"/>
            <a:ext cx="8911687" cy="680815"/>
          </a:xfrm>
        </p:spPr>
        <p:txBody>
          <a:bodyPr>
            <a:normAutofit fontScale="90000"/>
          </a:bodyPr>
          <a:lstStyle/>
          <a:p>
            <a:r>
              <a:rPr lang="de-DE"/>
              <a:t>Prüfungsleistung</a:t>
            </a:r>
          </a:p>
        </p:txBody>
      </p:sp>
      <p:sp>
        <p:nvSpPr>
          <p:cNvPr id="3" name="Inhaltsplatzhalter 2"/>
          <p:cNvSpPr>
            <a:spLocks noGrp="1"/>
          </p:cNvSpPr>
          <p:nvPr>
            <p:ph idx="1"/>
          </p:nvPr>
        </p:nvSpPr>
        <p:spPr>
          <a:xfrm>
            <a:off x="1638300" y="1467478"/>
            <a:ext cx="8915400" cy="4415797"/>
          </a:xfrm>
        </p:spPr>
        <p:txBody>
          <a:bodyPr/>
          <a:lstStyle/>
          <a:p>
            <a:r>
              <a:rPr lang="de-DE"/>
              <a:t>virtueller Hackathon gemeinsam mit dem Parallelkurs veranstalten</a:t>
            </a:r>
          </a:p>
          <a:p>
            <a:pPr lvl="1"/>
            <a:r>
              <a:rPr lang="de-DE"/>
              <a:t>2 Tage (die letzten beiden Tage der Klausurwoche)</a:t>
            </a:r>
          </a:p>
          <a:p>
            <a:pPr lvl="1"/>
            <a:r>
              <a:rPr lang="de-DE"/>
              <a:t>Eine Programmieraufgabe</a:t>
            </a:r>
          </a:p>
          <a:p>
            <a:pPr lvl="1"/>
            <a:r>
              <a:rPr lang="de-DE"/>
              <a:t>Ihr arbeitet in verteilten und ggf. kursübergreifenden Teams</a:t>
            </a:r>
          </a:p>
          <a:p>
            <a:pPr lvl="1"/>
            <a:r>
              <a:rPr lang="de-DE"/>
              <a:t>Ständige Betreuung von Daniel und/oder mir</a:t>
            </a:r>
          </a:p>
          <a:p>
            <a:pPr lvl="1"/>
            <a:r>
              <a:rPr lang="de-DE"/>
              <a:t>Vorstellung/“Pitch“ der Ergebnisse am Ende + Code Review</a:t>
            </a:r>
          </a:p>
          <a:p>
            <a:pPr marL="364057" lvl="1" indent="0">
              <a:buNone/>
            </a:pPr>
            <a:endParaRPr lang="de-DE"/>
          </a:p>
        </p:txBody>
      </p:sp>
      <p:sp>
        <p:nvSpPr>
          <p:cNvPr id="2" name="Datumsplatzhalter 1"/>
          <p:cNvSpPr>
            <a:spLocks noGrp="1"/>
          </p:cNvSpPr>
          <p:nvPr>
            <p:ph type="dt" sz="half" idx="10"/>
          </p:nvPr>
        </p:nvSpPr>
        <p:spPr/>
        <p:txBody>
          <a:bodyPr/>
          <a:lstStyle/>
          <a:p>
            <a:fld id="{382B02F3-CBE8-4826-A1EF-2F044E16E970}"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12</a:t>
            </a:fld>
            <a:endParaRPr lang="de-DE"/>
          </a:p>
        </p:txBody>
      </p:sp>
    </p:spTree>
    <p:extLst>
      <p:ext uri="{BB962C8B-B14F-4D97-AF65-F5344CB8AC3E}">
        <p14:creationId xmlns:p14="http://schemas.microsoft.com/office/powerpoint/2010/main" val="2046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Ausblick</a:t>
            </a:r>
          </a:p>
        </p:txBody>
      </p:sp>
      <p:sp>
        <p:nvSpPr>
          <p:cNvPr id="5" name="Textplatzhalter 4"/>
          <p:cNvSpPr>
            <a:spLocks noGrp="1"/>
          </p:cNvSpPr>
          <p:nvPr>
            <p:ph type="body" idx="1"/>
          </p:nvPr>
        </p:nvSpPr>
        <p:spPr/>
        <p:txBody>
          <a:bodyPr/>
          <a:lstStyle/>
          <a:p>
            <a:r>
              <a:rPr lang="de-DE"/>
              <a:t>Vorlesungsstruktur, Themen &amp; Organisatorisches</a:t>
            </a:r>
          </a:p>
        </p:txBody>
      </p:sp>
      <p:sp>
        <p:nvSpPr>
          <p:cNvPr id="2" name="Datumsplatzhalter 1"/>
          <p:cNvSpPr>
            <a:spLocks noGrp="1"/>
          </p:cNvSpPr>
          <p:nvPr>
            <p:ph type="dt" sz="half" idx="10"/>
          </p:nvPr>
        </p:nvSpPr>
        <p:spPr/>
        <p:txBody>
          <a:bodyPr/>
          <a:lstStyle/>
          <a:p>
            <a:fld id="{1248A2F8-F507-47AE-997F-823B07AD693C}" type="datetime1">
              <a:rPr lang="de-DE" smtClean="0"/>
              <a:t>06.05.2021</a:t>
            </a:fld>
            <a:endParaRPr lang="de-DE"/>
          </a:p>
        </p:txBody>
      </p:sp>
      <p:sp>
        <p:nvSpPr>
          <p:cNvPr id="3" name="Fußzeilenplatzhalter 2"/>
          <p:cNvSpPr>
            <a:spLocks noGrp="1"/>
          </p:cNvSpPr>
          <p:nvPr>
            <p:ph type="ftr" sz="quarter" idx="11"/>
          </p:nvPr>
        </p:nvSpPr>
        <p:spPr/>
        <p:txBody>
          <a:bodyPr/>
          <a:lstStyle/>
          <a:p>
            <a:r>
              <a:rPr lang="de-DE"/>
              <a:t>Objektorientierte Programmierung in C++</a:t>
            </a:r>
          </a:p>
        </p:txBody>
      </p:sp>
    </p:spTree>
    <p:extLst>
      <p:ext uri="{BB962C8B-B14F-4D97-AF65-F5344CB8AC3E}">
        <p14:creationId xmlns:p14="http://schemas.microsoft.com/office/powerpoint/2010/main" val="55389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Themen &amp; Ziele</a:t>
            </a:r>
          </a:p>
        </p:txBody>
      </p:sp>
      <p:sp>
        <p:nvSpPr>
          <p:cNvPr id="3" name="Inhaltsplatzhalter 2"/>
          <p:cNvSpPr>
            <a:spLocks noGrp="1"/>
          </p:cNvSpPr>
          <p:nvPr>
            <p:ph idx="1"/>
          </p:nvPr>
        </p:nvSpPr>
        <p:spPr>
          <a:xfrm>
            <a:off x="1335323" y="1421295"/>
            <a:ext cx="9555460" cy="4461980"/>
          </a:xfrm>
        </p:spPr>
        <p:txBody>
          <a:bodyPr>
            <a:normAutofit fontScale="85000" lnSpcReduction="20000"/>
          </a:bodyPr>
          <a:lstStyle/>
          <a:p>
            <a:r>
              <a:rPr lang="de-DE"/>
              <a:t>C++</a:t>
            </a:r>
          </a:p>
          <a:p>
            <a:pPr lvl="1"/>
            <a:r>
              <a:rPr lang="de-DE"/>
              <a:t>Grundlagen</a:t>
            </a:r>
          </a:p>
          <a:p>
            <a:pPr lvl="1"/>
            <a:r>
              <a:rPr lang="de-DE"/>
              <a:t>Datentypen</a:t>
            </a:r>
          </a:p>
          <a:p>
            <a:pPr lvl="1"/>
            <a:r>
              <a:rPr lang="de-DE"/>
              <a:t>Unterschiede zu anderen Sprachen</a:t>
            </a:r>
          </a:p>
          <a:p>
            <a:pPr lvl="1"/>
            <a:r>
              <a:rPr lang="de-DE"/>
              <a:t>Speicherverwaltung</a:t>
            </a:r>
          </a:p>
          <a:p>
            <a:pPr lvl="1"/>
            <a:r>
              <a:rPr lang="de-DE" err="1"/>
              <a:t>Testing</a:t>
            </a:r>
            <a:endParaRPr lang="de-DE"/>
          </a:p>
          <a:p>
            <a:pPr lvl="1"/>
            <a:r>
              <a:rPr lang="de-DE"/>
              <a:t>Standard-Library</a:t>
            </a:r>
          </a:p>
          <a:p>
            <a:r>
              <a:rPr lang="de-DE"/>
              <a:t>Konzepte der Objektorientierung</a:t>
            </a:r>
          </a:p>
          <a:p>
            <a:pPr lvl="1"/>
            <a:r>
              <a:rPr lang="de-DE"/>
              <a:t>Klassenkonzept</a:t>
            </a:r>
          </a:p>
          <a:p>
            <a:pPr lvl="1"/>
            <a:r>
              <a:rPr lang="de-DE"/>
              <a:t>Überladen &amp; Vererben von Operatoren &amp; Methoden</a:t>
            </a:r>
          </a:p>
          <a:p>
            <a:pPr lvl="1"/>
            <a:r>
              <a:rPr lang="de-DE"/>
              <a:t>Polymorphie</a:t>
            </a:r>
          </a:p>
          <a:p>
            <a:pPr lvl="1"/>
            <a:r>
              <a:rPr lang="de-DE"/>
              <a:t>…</a:t>
            </a:r>
          </a:p>
          <a:p>
            <a:r>
              <a:rPr lang="de-DE"/>
              <a:t>Programmierparadigmen, „Clean Code“, Tipps &amp; Tricks beim Programmieren, „Erfahrungen aus dem Leben eines Software-Entwicklers“</a:t>
            </a:r>
          </a:p>
          <a:p>
            <a:endParaRPr lang="de-DE"/>
          </a:p>
        </p:txBody>
      </p:sp>
      <p:sp>
        <p:nvSpPr>
          <p:cNvPr id="5" name="Datumsplatzhalter 4"/>
          <p:cNvSpPr>
            <a:spLocks noGrp="1"/>
          </p:cNvSpPr>
          <p:nvPr>
            <p:ph type="dt" sz="half" idx="10"/>
          </p:nvPr>
        </p:nvSpPr>
        <p:spPr/>
        <p:txBody>
          <a:bodyPr/>
          <a:lstStyle/>
          <a:p>
            <a:fld id="{CB676856-0E32-4D66-9A46-EAB27C8BC382}"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14</a:t>
            </a:fld>
            <a:endParaRPr lang="de-DE"/>
          </a:p>
        </p:txBody>
      </p:sp>
    </p:spTree>
    <p:extLst>
      <p:ext uri="{BB962C8B-B14F-4D97-AF65-F5344CB8AC3E}">
        <p14:creationId xmlns:p14="http://schemas.microsoft.com/office/powerpoint/2010/main" val="177129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Voraussetzungen</a:t>
            </a:r>
          </a:p>
        </p:txBody>
      </p:sp>
      <p:sp>
        <p:nvSpPr>
          <p:cNvPr id="3" name="Inhaltsplatzhalter 2"/>
          <p:cNvSpPr>
            <a:spLocks noGrp="1"/>
          </p:cNvSpPr>
          <p:nvPr>
            <p:ph idx="1"/>
          </p:nvPr>
        </p:nvSpPr>
        <p:spPr>
          <a:xfrm>
            <a:off x="2589212" y="1470991"/>
            <a:ext cx="8915400" cy="4440231"/>
          </a:xfrm>
        </p:spPr>
        <p:txBody>
          <a:bodyPr/>
          <a:lstStyle/>
          <a:p>
            <a:r>
              <a:rPr lang="de-DE"/>
              <a:t>Grundlegende prozedurale Programmierkenntnisse</a:t>
            </a:r>
          </a:p>
          <a:p>
            <a:r>
              <a:rPr lang="de-DE"/>
              <a:t>Kenntnisse der C-Syntax</a:t>
            </a:r>
          </a:p>
        </p:txBody>
      </p:sp>
      <p:sp>
        <p:nvSpPr>
          <p:cNvPr id="5" name="Datumsplatzhalter 4"/>
          <p:cNvSpPr>
            <a:spLocks noGrp="1"/>
          </p:cNvSpPr>
          <p:nvPr>
            <p:ph type="dt" sz="half" idx="10"/>
          </p:nvPr>
        </p:nvSpPr>
        <p:spPr/>
        <p:txBody>
          <a:bodyPr/>
          <a:lstStyle/>
          <a:p>
            <a:fld id="{F5D58FB1-8B83-4AA7-BE95-90D590F5F11E}"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15</a:t>
            </a:fld>
            <a:endParaRPr lang="de-DE"/>
          </a:p>
        </p:txBody>
      </p:sp>
    </p:spTree>
    <p:extLst>
      <p:ext uri="{BB962C8B-B14F-4D97-AF65-F5344CB8AC3E}">
        <p14:creationId xmlns:p14="http://schemas.microsoft.com/office/powerpoint/2010/main" val="173275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Einführung in C++</a:t>
            </a:r>
          </a:p>
        </p:txBody>
      </p:sp>
      <p:sp>
        <p:nvSpPr>
          <p:cNvPr id="5" name="Textplatzhalter 4"/>
          <p:cNvSpPr>
            <a:spLocks noGrp="1"/>
          </p:cNvSpPr>
          <p:nvPr>
            <p:ph type="body" idx="1"/>
          </p:nvPr>
        </p:nvSpPr>
        <p:spPr/>
        <p:txBody>
          <a:bodyPr/>
          <a:lstStyle/>
          <a:p>
            <a:r>
              <a:rPr lang="de-DE"/>
              <a:t>Variablen, Kontrollstrukturen, </a:t>
            </a:r>
            <a:r>
              <a:rPr lang="de-DE" err="1"/>
              <a:t>Structs</a:t>
            </a:r>
            <a:r>
              <a:rPr lang="de-DE"/>
              <a:t>, </a:t>
            </a:r>
            <a:r>
              <a:rPr lang="de-DE" err="1"/>
              <a:t>Enums</a:t>
            </a:r>
            <a:r>
              <a:rPr lang="de-DE"/>
              <a:t>, …</a:t>
            </a:r>
          </a:p>
        </p:txBody>
      </p:sp>
      <p:sp>
        <p:nvSpPr>
          <p:cNvPr id="2" name="Datumsplatzhalter 1"/>
          <p:cNvSpPr>
            <a:spLocks noGrp="1"/>
          </p:cNvSpPr>
          <p:nvPr>
            <p:ph type="dt" sz="half" idx="10"/>
          </p:nvPr>
        </p:nvSpPr>
        <p:spPr/>
        <p:txBody>
          <a:bodyPr/>
          <a:lstStyle/>
          <a:p>
            <a:fld id="{B1D3C64B-CFCC-4E96-B772-644B03AFE6AF}" type="datetime1">
              <a:rPr lang="de-DE" smtClean="0"/>
              <a:t>06.05.2021</a:t>
            </a:fld>
            <a:endParaRPr lang="de-DE"/>
          </a:p>
        </p:txBody>
      </p:sp>
      <p:sp>
        <p:nvSpPr>
          <p:cNvPr id="7" name="Fußzeilenplatzhalter 6"/>
          <p:cNvSpPr>
            <a:spLocks noGrp="1"/>
          </p:cNvSpPr>
          <p:nvPr>
            <p:ph type="ftr" sz="quarter" idx="11"/>
          </p:nvPr>
        </p:nvSpPr>
        <p:spPr/>
        <p:txBody>
          <a:bodyPr/>
          <a:lstStyle/>
          <a:p>
            <a:r>
              <a:rPr lang="de-DE"/>
              <a:t>Objektorientierte Programmierung in C++</a:t>
            </a:r>
          </a:p>
        </p:txBody>
      </p:sp>
    </p:spTree>
    <p:extLst>
      <p:ext uri="{BB962C8B-B14F-4D97-AF65-F5344CB8AC3E}">
        <p14:creationId xmlns:p14="http://schemas.microsoft.com/office/powerpoint/2010/main" val="48413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Einführung in C++</a:t>
            </a:r>
          </a:p>
        </p:txBody>
      </p:sp>
      <p:sp>
        <p:nvSpPr>
          <p:cNvPr id="3" name="Inhaltsplatzhalter 2"/>
          <p:cNvSpPr>
            <a:spLocks noGrp="1"/>
          </p:cNvSpPr>
          <p:nvPr>
            <p:ph idx="1"/>
          </p:nvPr>
        </p:nvSpPr>
        <p:spPr>
          <a:xfrm>
            <a:off x="1426442" y="1431927"/>
            <a:ext cx="9328468" cy="5324686"/>
          </a:xfrm>
        </p:spPr>
        <p:txBody>
          <a:bodyPr>
            <a:normAutofit/>
          </a:bodyPr>
          <a:lstStyle/>
          <a:p>
            <a:r>
              <a:rPr lang="de-DE"/>
              <a:t>C++ wurde seit 1979 von Bjarne </a:t>
            </a:r>
            <a:r>
              <a:rPr lang="de-DE" err="1"/>
              <a:t>Stroustrup</a:t>
            </a:r>
            <a:r>
              <a:rPr lang="de-DE"/>
              <a:t> entwickelt</a:t>
            </a:r>
          </a:p>
          <a:p>
            <a:pPr lvl="1"/>
            <a:r>
              <a:rPr lang="de-DE"/>
              <a:t>sehr alte &amp; gewachsene Programmiersprache</a:t>
            </a:r>
          </a:p>
          <a:p>
            <a:pPr lvl="1"/>
            <a:r>
              <a:rPr lang="de-DE"/>
              <a:t>nahezu jede Hardware, die seitdem bis heute entstanden ist lässt sich noch mit C++ programmieren</a:t>
            </a:r>
          </a:p>
          <a:p>
            <a:pPr lvl="2"/>
            <a:r>
              <a:rPr lang="de-DE"/>
              <a:t>Viel Legacy</a:t>
            </a:r>
          </a:p>
          <a:p>
            <a:pPr lvl="1"/>
            <a:r>
              <a:rPr lang="de-DE"/>
              <a:t>nahezu alles von Embedded, über Kernels bis zu Web- und </a:t>
            </a:r>
            <a:r>
              <a:rPr lang="de-DE" err="1"/>
              <a:t>Enterprisesoftware</a:t>
            </a:r>
            <a:r>
              <a:rPr lang="de-DE"/>
              <a:t> lässt sich mit C++ entwickeln</a:t>
            </a:r>
          </a:p>
          <a:p>
            <a:pPr>
              <a:buFont typeface="Wingdings" panose="05000000000000000000" pitchFamily="2" charset="2"/>
              <a:buChar char="Ø"/>
            </a:pPr>
            <a:r>
              <a:rPr lang="de-DE"/>
              <a:t>sehr mächtige Sprache, mit vielen Konzepten</a:t>
            </a:r>
          </a:p>
          <a:p>
            <a:r>
              <a:rPr lang="de-DE"/>
              <a:t>Optimiert für Laufzeitperformance</a:t>
            </a:r>
          </a:p>
          <a:p>
            <a:pPr lvl="1"/>
            <a:r>
              <a:rPr lang="de-DE"/>
              <a:t>nicht für Entwicklungsperformance</a:t>
            </a:r>
          </a:p>
          <a:p>
            <a:pPr lvl="1"/>
            <a:r>
              <a:rPr lang="de-DE"/>
              <a:t>nicht für </a:t>
            </a:r>
            <a:r>
              <a:rPr lang="de-DE" err="1"/>
              <a:t>Compiletimeperformance</a:t>
            </a:r>
            <a:endParaRPr lang="de-DE"/>
          </a:p>
        </p:txBody>
      </p:sp>
      <p:sp>
        <p:nvSpPr>
          <p:cNvPr id="5" name="Datumsplatzhalter 4"/>
          <p:cNvSpPr>
            <a:spLocks noGrp="1"/>
          </p:cNvSpPr>
          <p:nvPr>
            <p:ph type="dt" sz="half" idx="10"/>
          </p:nvPr>
        </p:nvSpPr>
        <p:spPr/>
        <p:txBody>
          <a:bodyPr/>
          <a:lstStyle/>
          <a:p>
            <a:fld id="{CB676856-0E32-4D66-9A46-EAB27C8BC382}"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17</a:t>
            </a:fld>
            <a:endParaRPr lang="de-DE"/>
          </a:p>
        </p:txBody>
      </p:sp>
    </p:spTree>
    <p:extLst>
      <p:ext uri="{BB962C8B-B14F-4D97-AF65-F5344CB8AC3E}">
        <p14:creationId xmlns:p14="http://schemas.microsoft.com/office/powerpoint/2010/main" val="78751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Einführung in C++</a:t>
            </a:r>
          </a:p>
        </p:txBody>
      </p:sp>
      <p:sp>
        <p:nvSpPr>
          <p:cNvPr id="3" name="Inhaltsplatzhalter 2"/>
          <p:cNvSpPr>
            <a:spLocks noGrp="1"/>
          </p:cNvSpPr>
          <p:nvPr>
            <p:ph idx="1"/>
          </p:nvPr>
        </p:nvSpPr>
        <p:spPr>
          <a:xfrm>
            <a:off x="1426442" y="1453192"/>
            <a:ext cx="9328468" cy="5324686"/>
          </a:xfrm>
        </p:spPr>
        <p:txBody>
          <a:bodyPr>
            <a:normAutofit/>
          </a:bodyPr>
          <a:lstStyle/>
          <a:p>
            <a:r>
              <a:rPr lang="de-DE"/>
              <a:t>Legt mit einer IDE eurer Wahl ein neues C++-Projekt an</a:t>
            </a:r>
          </a:p>
          <a:p>
            <a:r>
              <a:rPr lang="de-DE"/>
              <a:t>Inkludiert in der main.cxx &lt;</a:t>
            </a:r>
            <a:r>
              <a:rPr lang="de-DE" err="1"/>
              <a:t>iostream</a:t>
            </a:r>
            <a:r>
              <a:rPr lang="de-DE"/>
              <a:t>&gt; und &lt;</a:t>
            </a:r>
            <a:r>
              <a:rPr lang="de-DE" err="1"/>
              <a:t>random</a:t>
            </a:r>
            <a:r>
              <a:rPr lang="de-DE"/>
              <a:t>&gt;</a:t>
            </a:r>
          </a:p>
          <a:p>
            <a:pPr lvl="1"/>
            <a:r>
              <a:rPr lang="de-DE"/>
              <a:t>Textausgabe mit </a:t>
            </a:r>
            <a:r>
              <a:rPr lang="de-DE" err="1"/>
              <a:t>std</a:t>
            </a:r>
            <a:r>
              <a:rPr lang="de-DE"/>
              <a:t>::</a:t>
            </a:r>
            <a:r>
              <a:rPr lang="de-DE" err="1"/>
              <a:t>cout</a:t>
            </a:r>
            <a:r>
              <a:rPr lang="de-DE"/>
              <a:t> &lt;&lt; „Hello World“ &lt;&lt; </a:t>
            </a:r>
            <a:r>
              <a:rPr lang="de-DE" err="1"/>
              <a:t>std</a:t>
            </a:r>
            <a:r>
              <a:rPr lang="de-DE"/>
              <a:t>::</a:t>
            </a:r>
            <a:r>
              <a:rPr lang="de-DE" err="1"/>
              <a:t>endl</a:t>
            </a:r>
            <a:r>
              <a:rPr lang="de-DE"/>
              <a:t>; </a:t>
            </a:r>
          </a:p>
          <a:p>
            <a:pPr lvl="1"/>
            <a:r>
              <a:rPr lang="de-DE"/>
              <a:t>Text einlesen mit: </a:t>
            </a:r>
            <a:r>
              <a:rPr lang="de-DE" err="1"/>
              <a:t>std</a:t>
            </a:r>
            <a:r>
              <a:rPr lang="de-DE"/>
              <a:t>::</a:t>
            </a:r>
            <a:r>
              <a:rPr lang="de-DE" err="1"/>
              <a:t>cin</a:t>
            </a:r>
            <a:r>
              <a:rPr lang="de-DE"/>
              <a:t> &gt;&gt; </a:t>
            </a:r>
            <a:r>
              <a:rPr lang="de-DE" err="1"/>
              <a:t>myPreviouslyDeclaredVar</a:t>
            </a:r>
            <a:r>
              <a:rPr lang="de-DE"/>
              <a:t>;</a:t>
            </a:r>
          </a:p>
          <a:p>
            <a:r>
              <a:rPr lang="de-DE"/>
              <a:t>Legt mithilfe von C-Mitteln eine Mitarbeiterverwaltung an:</a:t>
            </a:r>
          </a:p>
          <a:p>
            <a:pPr lvl="1"/>
            <a:r>
              <a:rPr lang="de-DE"/>
              <a:t>Ein Nutzer (</a:t>
            </a:r>
            <a:r>
              <a:rPr lang="de-DE" err="1"/>
              <a:t>struct</a:t>
            </a:r>
            <a:r>
              <a:rPr lang="de-DE"/>
              <a:t>) hat eine ID (</a:t>
            </a:r>
            <a:r>
              <a:rPr lang="de-DE" err="1"/>
              <a:t>int</a:t>
            </a:r>
            <a:r>
              <a:rPr lang="de-DE"/>
              <a:t>), einen Vor- und einen Nachnamen (</a:t>
            </a:r>
            <a:r>
              <a:rPr lang="de-DE" err="1"/>
              <a:t>char</a:t>
            </a:r>
            <a:r>
              <a:rPr lang="de-DE"/>
              <a:t>-Array, fixe Länge), ein Gewicht (</a:t>
            </a:r>
            <a:r>
              <a:rPr lang="de-DE" err="1"/>
              <a:t>int</a:t>
            </a:r>
            <a:r>
              <a:rPr lang="de-DE"/>
              <a:t>) und ein Geschlecht (</a:t>
            </a:r>
            <a:r>
              <a:rPr lang="de-DE" err="1"/>
              <a:t>enum</a:t>
            </a:r>
            <a:r>
              <a:rPr lang="de-DE"/>
              <a:t>)</a:t>
            </a:r>
          </a:p>
          <a:p>
            <a:pPr lvl="1"/>
            <a:r>
              <a:rPr lang="de-DE"/>
              <a:t>Generiert 10 User und gebt diese mit geschlechtsbasierter Anrede aus</a:t>
            </a:r>
          </a:p>
          <a:p>
            <a:r>
              <a:rPr lang="de-DE"/>
              <a:t>Nutzt dafür</a:t>
            </a:r>
          </a:p>
          <a:p>
            <a:pPr lvl="1"/>
            <a:r>
              <a:rPr lang="de-DE"/>
              <a:t>Primitive Datentypen, Arrays, </a:t>
            </a:r>
            <a:r>
              <a:rPr lang="de-DE" err="1"/>
              <a:t>char</a:t>
            </a:r>
            <a:r>
              <a:rPr lang="de-DE"/>
              <a:t>*, </a:t>
            </a:r>
            <a:r>
              <a:rPr lang="de-DE" err="1"/>
              <a:t>if</a:t>
            </a:r>
            <a:r>
              <a:rPr lang="de-DE"/>
              <a:t>, </a:t>
            </a:r>
            <a:r>
              <a:rPr lang="de-DE" err="1"/>
              <a:t>for</a:t>
            </a:r>
            <a:r>
              <a:rPr lang="de-DE"/>
              <a:t> (/</a:t>
            </a:r>
            <a:r>
              <a:rPr lang="de-DE" err="1"/>
              <a:t>while</a:t>
            </a:r>
            <a:r>
              <a:rPr lang="de-DE"/>
              <a:t>), switch-</a:t>
            </a:r>
            <a:r>
              <a:rPr lang="de-DE" err="1"/>
              <a:t>case</a:t>
            </a:r>
            <a:r>
              <a:rPr lang="de-DE"/>
              <a:t>, </a:t>
            </a:r>
            <a:r>
              <a:rPr lang="de-DE" err="1"/>
              <a:t>enums</a:t>
            </a:r>
            <a:r>
              <a:rPr lang="de-DE"/>
              <a:t>, </a:t>
            </a:r>
            <a:r>
              <a:rPr lang="de-DE" err="1"/>
              <a:t>pre</a:t>
            </a:r>
            <a:r>
              <a:rPr lang="de-DE"/>
              <a:t>/</a:t>
            </a:r>
            <a:r>
              <a:rPr lang="de-DE" err="1"/>
              <a:t>postincrements</a:t>
            </a:r>
            <a:endParaRPr lang="de-DE"/>
          </a:p>
        </p:txBody>
      </p:sp>
      <p:sp>
        <p:nvSpPr>
          <p:cNvPr id="5" name="Datumsplatzhalter 4"/>
          <p:cNvSpPr>
            <a:spLocks noGrp="1"/>
          </p:cNvSpPr>
          <p:nvPr>
            <p:ph type="dt" sz="half" idx="10"/>
          </p:nvPr>
        </p:nvSpPr>
        <p:spPr/>
        <p:txBody>
          <a:bodyPr/>
          <a:lstStyle/>
          <a:p>
            <a:fld id="{CB676856-0E32-4D66-9A46-EAB27C8BC382}"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18</a:t>
            </a:fld>
            <a:endParaRPr lang="de-DE"/>
          </a:p>
        </p:txBody>
      </p:sp>
    </p:spTree>
    <p:extLst>
      <p:ext uri="{BB962C8B-B14F-4D97-AF65-F5344CB8AC3E}">
        <p14:creationId xmlns:p14="http://schemas.microsoft.com/office/powerpoint/2010/main" val="426576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0156" y="621088"/>
            <a:ext cx="8911687" cy="707733"/>
          </a:xfrm>
        </p:spPr>
        <p:txBody>
          <a:bodyPr/>
          <a:lstStyle/>
          <a:p>
            <a:r>
              <a:rPr lang="de-DE"/>
              <a:t>Für die Zukunft:</a:t>
            </a:r>
          </a:p>
        </p:txBody>
      </p:sp>
      <p:sp>
        <p:nvSpPr>
          <p:cNvPr id="3" name="Inhaltsplatzhalter 2"/>
          <p:cNvSpPr>
            <a:spLocks noGrp="1"/>
          </p:cNvSpPr>
          <p:nvPr>
            <p:ph idx="1"/>
          </p:nvPr>
        </p:nvSpPr>
        <p:spPr>
          <a:xfrm>
            <a:off x="2589212" y="1520687"/>
            <a:ext cx="8915400" cy="4390535"/>
          </a:xfrm>
        </p:spPr>
        <p:txBody>
          <a:bodyPr/>
          <a:lstStyle/>
          <a:p>
            <a:endParaRPr lang="de-DE"/>
          </a:p>
          <a:p>
            <a:pPr lvl="1"/>
            <a:endParaRPr lang="de-DE"/>
          </a:p>
        </p:txBody>
      </p:sp>
      <p:sp>
        <p:nvSpPr>
          <p:cNvPr id="5" name="Datumsplatzhalter 4"/>
          <p:cNvSpPr>
            <a:spLocks noGrp="1"/>
          </p:cNvSpPr>
          <p:nvPr>
            <p:ph type="dt" sz="half" idx="10"/>
          </p:nvPr>
        </p:nvSpPr>
        <p:spPr/>
        <p:txBody>
          <a:bodyPr/>
          <a:lstStyle/>
          <a:p>
            <a:fld id="{1417FA0F-A235-45A3-AF05-BBFFC5008305}" type="datetime1">
              <a:rPr lang="de-DE" smtClean="0"/>
              <a:t>06.05.2021</a:t>
            </a:fld>
            <a:endParaRPr lang="de-DE"/>
          </a:p>
        </p:txBody>
      </p:sp>
      <p:sp>
        <p:nvSpPr>
          <p:cNvPr id="7" name="Fußzeilenplatzhalter 6"/>
          <p:cNvSpPr>
            <a:spLocks noGrp="1"/>
          </p:cNvSpPr>
          <p:nvPr>
            <p:ph type="ftr" sz="quarter" idx="11"/>
          </p:nvPr>
        </p:nvSpPr>
        <p:spPr/>
        <p:txBody>
          <a:bodyPr/>
          <a:lstStyle/>
          <a:p>
            <a:r>
              <a:rPr lang="de-DE"/>
              <a:t>Objektorientierte Programmierung in C++</a:t>
            </a:r>
          </a:p>
        </p:txBody>
      </p:sp>
      <p:sp>
        <p:nvSpPr>
          <p:cNvPr id="8" name="Foliennummernplatzhalter 7"/>
          <p:cNvSpPr>
            <a:spLocks noGrp="1"/>
          </p:cNvSpPr>
          <p:nvPr>
            <p:ph type="sldNum" sz="quarter" idx="12"/>
          </p:nvPr>
        </p:nvSpPr>
        <p:spPr/>
        <p:txBody>
          <a:bodyPr/>
          <a:lstStyle/>
          <a:p>
            <a:fld id="{5661DF32-3507-4F32-9D9B-947DB51C7F59}" type="slidenum">
              <a:rPr lang="de-DE" smtClean="0"/>
              <a:t>19</a:t>
            </a:fld>
            <a:endParaRPr lang="de-DE"/>
          </a:p>
        </p:txBody>
      </p:sp>
      <p:sp>
        <p:nvSpPr>
          <p:cNvPr id="9" name="Inhaltsplatzhalter 2">
            <a:extLst>
              <a:ext uri="{FF2B5EF4-FFF2-40B4-BE49-F238E27FC236}">
                <a16:creationId xmlns:a16="http://schemas.microsoft.com/office/drawing/2014/main" id="{E5FF979E-8C9C-418B-A814-541E35BC3C4C}"/>
              </a:ext>
            </a:extLst>
          </p:cNvPr>
          <p:cNvSpPr txBox="1">
            <a:spLocks/>
          </p:cNvSpPr>
          <p:nvPr/>
        </p:nvSpPr>
        <p:spPr>
          <a:xfrm>
            <a:off x="1640156" y="1675302"/>
            <a:ext cx="8915400" cy="4390535"/>
          </a:xfrm>
          <a:prstGeom prst="rect">
            <a:avLst/>
          </a:prstGeom>
        </p:spPr>
        <p:txBody>
          <a:bodyPr vert="horz" lIns="0" tIns="0" rIns="0" bIns="0" rtlCol="0">
            <a:noAutofit/>
          </a:bodyPr>
          <a:lstStyle>
            <a:lvl1pPr marL="364058" indent="-364058" algn="l" defTabSz="1219170" rtl="0" eaLnBrk="1" latinLnBrk="0" hangingPunct="1">
              <a:spcBef>
                <a:spcPct val="20000"/>
              </a:spcBef>
              <a:buFontTx/>
              <a:buBlip>
                <a:blip r:embed="rId3"/>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3"/>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3"/>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sz="2600"/>
              <a:t>Korrekter Umgang mit </a:t>
            </a:r>
            <a:r>
              <a:rPr lang="de-DE" sz="2600" err="1"/>
              <a:t>std</a:t>
            </a:r>
            <a:r>
              <a:rPr lang="de-DE" sz="2600"/>
              <a:t>::</a:t>
            </a:r>
            <a:r>
              <a:rPr lang="de-DE" sz="2600" err="1"/>
              <a:t>cin</a:t>
            </a:r>
            <a:r>
              <a:rPr lang="de-DE" sz="2600"/>
              <a:t>:</a:t>
            </a:r>
          </a:p>
          <a:p>
            <a:pPr lvl="1"/>
            <a:r>
              <a:rPr lang="de-DE" sz="1600" err="1"/>
              <a:t>int</a:t>
            </a:r>
            <a:r>
              <a:rPr lang="de-DE" sz="1600"/>
              <a:t> </a:t>
            </a:r>
            <a:r>
              <a:rPr lang="de-DE" sz="1600" err="1"/>
              <a:t>ConsoleUtils</a:t>
            </a:r>
            <a:r>
              <a:rPr lang="de-DE" sz="1600"/>
              <a:t>::</a:t>
            </a:r>
            <a:r>
              <a:rPr lang="de-DE" sz="1600" err="1"/>
              <a:t>readInteger</a:t>
            </a:r>
            <a:r>
              <a:rPr lang="de-DE" sz="1600"/>
              <a:t>()</a:t>
            </a:r>
          </a:p>
          <a:p>
            <a:pPr lvl="1"/>
            <a:r>
              <a:rPr lang="de-DE" sz="1600"/>
              <a:t>{</a:t>
            </a:r>
          </a:p>
          <a:p>
            <a:pPr lvl="1"/>
            <a:r>
              <a:rPr lang="de-DE" sz="1600"/>
              <a:t>    </a:t>
            </a:r>
            <a:r>
              <a:rPr lang="de-DE" sz="1600" err="1"/>
              <a:t>int</a:t>
            </a:r>
            <a:r>
              <a:rPr lang="de-DE" sz="1600"/>
              <a:t> </a:t>
            </a:r>
            <a:r>
              <a:rPr lang="de-DE" sz="1600" err="1"/>
              <a:t>result</a:t>
            </a:r>
            <a:r>
              <a:rPr lang="de-DE" sz="1600"/>
              <a:t> = -1;</a:t>
            </a:r>
          </a:p>
          <a:p>
            <a:pPr lvl="1"/>
            <a:r>
              <a:rPr lang="de-DE" sz="1600"/>
              <a:t>    </a:t>
            </a:r>
            <a:r>
              <a:rPr lang="de-DE" sz="1600" err="1"/>
              <a:t>cin</a:t>
            </a:r>
            <a:r>
              <a:rPr lang="de-DE" sz="1600"/>
              <a:t> &gt;&gt; </a:t>
            </a:r>
            <a:r>
              <a:rPr lang="de-DE" sz="1600" err="1"/>
              <a:t>result</a:t>
            </a:r>
            <a:r>
              <a:rPr lang="de-DE" sz="1600"/>
              <a:t>;</a:t>
            </a:r>
          </a:p>
          <a:p>
            <a:pPr lvl="1"/>
            <a:r>
              <a:rPr lang="de-DE" sz="1600"/>
              <a:t>	</a:t>
            </a:r>
            <a:r>
              <a:rPr lang="de-DE" sz="1600" err="1"/>
              <a:t>if</a:t>
            </a:r>
            <a:r>
              <a:rPr lang="de-DE" sz="1600"/>
              <a:t> (</a:t>
            </a:r>
            <a:r>
              <a:rPr lang="de-DE" sz="1600" err="1"/>
              <a:t>cin.fail</a:t>
            </a:r>
            <a:r>
              <a:rPr lang="de-DE" sz="1600"/>
              <a:t>())</a:t>
            </a:r>
          </a:p>
          <a:p>
            <a:pPr lvl="1"/>
            <a:r>
              <a:rPr lang="de-DE" sz="1600"/>
              <a:t>	{</a:t>
            </a:r>
          </a:p>
          <a:p>
            <a:pPr lvl="1"/>
            <a:r>
              <a:rPr lang="de-DE" sz="1600"/>
              <a:t>	         </a:t>
            </a:r>
            <a:r>
              <a:rPr lang="de-DE" sz="1600" err="1"/>
              <a:t>cin.clear</a:t>
            </a:r>
            <a:r>
              <a:rPr lang="de-DE" sz="1600"/>
              <a:t>();</a:t>
            </a:r>
          </a:p>
          <a:p>
            <a:pPr lvl="1"/>
            <a:r>
              <a:rPr lang="de-DE" sz="1600"/>
              <a:t>	}</a:t>
            </a:r>
          </a:p>
          <a:p>
            <a:pPr lvl="1"/>
            <a:r>
              <a:rPr lang="de-DE" sz="1600"/>
              <a:t>	</a:t>
            </a:r>
            <a:r>
              <a:rPr lang="de-DE" sz="1600" err="1"/>
              <a:t>cin.ignore</a:t>
            </a:r>
            <a:r>
              <a:rPr lang="de-DE" sz="1600"/>
              <a:t>(</a:t>
            </a:r>
            <a:r>
              <a:rPr lang="de-DE" sz="1600" err="1"/>
              <a:t>std</a:t>
            </a:r>
            <a:r>
              <a:rPr lang="de-DE" sz="1600"/>
              <a:t>::</a:t>
            </a:r>
            <a:r>
              <a:rPr lang="de-DE" sz="1600" err="1"/>
              <a:t>numeric_limits</a:t>
            </a:r>
            <a:r>
              <a:rPr lang="de-DE" sz="1600"/>
              <a:t>&lt;</a:t>
            </a:r>
            <a:r>
              <a:rPr lang="de-DE" sz="1600" err="1"/>
              <a:t>std</a:t>
            </a:r>
            <a:r>
              <a:rPr lang="de-DE" sz="1600"/>
              <a:t>::</a:t>
            </a:r>
            <a:r>
              <a:rPr lang="de-DE" sz="1600" err="1"/>
              <a:t>streamsize</a:t>
            </a:r>
            <a:r>
              <a:rPr lang="de-DE" sz="1600"/>
              <a:t>&gt;::</a:t>
            </a:r>
            <a:r>
              <a:rPr lang="de-DE" sz="1600" err="1"/>
              <a:t>max</a:t>
            </a:r>
            <a:r>
              <a:rPr lang="de-DE" sz="1600"/>
              <a:t>(), '\n');</a:t>
            </a:r>
          </a:p>
          <a:p>
            <a:pPr lvl="1"/>
            <a:r>
              <a:rPr lang="de-DE" sz="1600"/>
              <a:t>	</a:t>
            </a:r>
            <a:r>
              <a:rPr lang="de-DE" sz="1600" err="1"/>
              <a:t>return</a:t>
            </a:r>
            <a:r>
              <a:rPr lang="de-DE" sz="1600"/>
              <a:t> </a:t>
            </a:r>
            <a:r>
              <a:rPr lang="de-DE" sz="1600" err="1"/>
              <a:t>result</a:t>
            </a:r>
            <a:r>
              <a:rPr lang="de-DE" sz="1600"/>
              <a:t>;</a:t>
            </a:r>
          </a:p>
          <a:p>
            <a:pPr lvl="1"/>
            <a:r>
              <a:rPr lang="de-DE" sz="1600"/>
              <a:t>}</a:t>
            </a:r>
          </a:p>
        </p:txBody>
      </p:sp>
    </p:spTree>
    <p:extLst>
      <p:ext uri="{BB962C8B-B14F-4D97-AF65-F5344CB8AC3E}">
        <p14:creationId xmlns:p14="http://schemas.microsoft.com/office/powerpoint/2010/main" val="197702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0156" y="609600"/>
            <a:ext cx="8911687" cy="680815"/>
          </a:xfrm>
        </p:spPr>
        <p:txBody>
          <a:bodyPr>
            <a:normAutofit fontScale="90000"/>
          </a:bodyPr>
          <a:lstStyle/>
          <a:p>
            <a:r>
              <a:rPr lang="de-DE"/>
              <a:t>Wer bin ich?</a:t>
            </a:r>
          </a:p>
        </p:txBody>
      </p:sp>
      <p:sp>
        <p:nvSpPr>
          <p:cNvPr id="3" name="Inhaltsplatzhalter 2"/>
          <p:cNvSpPr>
            <a:spLocks noGrp="1"/>
          </p:cNvSpPr>
          <p:nvPr>
            <p:ph idx="1"/>
          </p:nvPr>
        </p:nvSpPr>
        <p:spPr>
          <a:xfrm>
            <a:off x="2589212" y="1495425"/>
            <a:ext cx="8915400" cy="4415797"/>
          </a:xfrm>
        </p:spPr>
        <p:txBody>
          <a:bodyPr/>
          <a:lstStyle/>
          <a:p>
            <a:r>
              <a:rPr lang="de-DE"/>
              <a:t>Tobias Marencke</a:t>
            </a:r>
          </a:p>
          <a:p>
            <a:r>
              <a:rPr lang="de-DE"/>
              <a:t>ehemals DHBW-Student mit HP</a:t>
            </a:r>
          </a:p>
          <a:p>
            <a:r>
              <a:rPr lang="de-DE"/>
              <a:t>Bis 2020 Software-Entwickler bei IPO.Plan/ipolog</a:t>
            </a:r>
          </a:p>
          <a:p>
            <a:pPr lvl="1"/>
            <a:r>
              <a:rPr lang="de-DE"/>
              <a:t>3D-Planungssoftware für Intralogistik, C++ / Qt </a:t>
            </a:r>
          </a:p>
          <a:p>
            <a:r>
              <a:rPr lang="de-DE"/>
              <a:t>Seitdem Software-Entwickler bei Vector</a:t>
            </a:r>
          </a:p>
          <a:p>
            <a:pPr lvl="1"/>
            <a:r>
              <a:rPr lang="de-DE" err="1"/>
              <a:t>Ethernetsimulation</a:t>
            </a:r>
            <a:r>
              <a:rPr lang="de-DE"/>
              <a:t>, C++</a:t>
            </a:r>
          </a:p>
          <a:p>
            <a:r>
              <a:rPr lang="de-DE"/>
              <a:t>Seit 2016 Studienarbeitsbetreuer (T3000)</a:t>
            </a:r>
          </a:p>
          <a:p>
            <a:r>
              <a:rPr lang="de-DE"/>
              <a:t>Seit 2017 Dozent für C++</a:t>
            </a:r>
          </a:p>
          <a:p>
            <a:r>
              <a:rPr lang="de-DE"/>
              <a:t>2019 Dozent für </a:t>
            </a:r>
            <a:r>
              <a:rPr lang="de-DE" err="1"/>
              <a:t>DevOps</a:t>
            </a:r>
            <a:r>
              <a:rPr lang="de-DE"/>
              <a:t> bei der Summer School</a:t>
            </a:r>
          </a:p>
          <a:p>
            <a:r>
              <a:rPr lang="de-DE"/>
              <a:t>Fragen?</a:t>
            </a:r>
          </a:p>
        </p:txBody>
      </p:sp>
      <p:sp>
        <p:nvSpPr>
          <p:cNvPr id="2" name="Datumsplatzhalter 1"/>
          <p:cNvSpPr>
            <a:spLocks noGrp="1"/>
          </p:cNvSpPr>
          <p:nvPr>
            <p:ph type="dt" sz="half" idx="10"/>
          </p:nvPr>
        </p:nvSpPr>
        <p:spPr/>
        <p:txBody>
          <a:bodyPr/>
          <a:lstStyle/>
          <a:p>
            <a:fld id="{382B02F3-CBE8-4826-A1EF-2F044E16E970}"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2</a:t>
            </a:fld>
            <a:endParaRPr lang="de-DE"/>
          </a:p>
        </p:txBody>
      </p:sp>
      <p:pic>
        <p:nvPicPr>
          <p:cNvPr id="9" name="Grafik 8" descr="Ein Bild, das Person, Wand, Mann, drinnen enthält.&#10;&#10;Automatisch generierte Beschreibung">
            <a:extLst>
              <a:ext uri="{FF2B5EF4-FFF2-40B4-BE49-F238E27FC236}">
                <a16:creationId xmlns:a16="http://schemas.microsoft.com/office/drawing/2014/main" id="{BC1BC4EA-A361-41CE-B76E-E76E35DFC6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785"/>
          <a:stretch/>
        </p:blipFill>
        <p:spPr>
          <a:xfrm>
            <a:off x="272900" y="1573620"/>
            <a:ext cx="2112335" cy="2604975"/>
          </a:xfrm>
          <a:prstGeom prst="rect">
            <a:avLst/>
          </a:prstGeom>
        </p:spPr>
      </p:pic>
    </p:spTree>
    <p:extLst>
      <p:ext uri="{BB962C8B-B14F-4D97-AF65-F5344CB8AC3E}">
        <p14:creationId xmlns:p14="http://schemas.microsoft.com/office/powerpoint/2010/main" val="352340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Einführung in die Objektorientierung</a:t>
            </a:r>
          </a:p>
        </p:txBody>
      </p:sp>
      <p:sp>
        <p:nvSpPr>
          <p:cNvPr id="5" name="Textplatzhalter 4"/>
          <p:cNvSpPr>
            <a:spLocks noGrp="1"/>
          </p:cNvSpPr>
          <p:nvPr>
            <p:ph type="body" idx="1"/>
          </p:nvPr>
        </p:nvSpPr>
        <p:spPr/>
        <p:txBody>
          <a:bodyPr/>
          <a:lstStyle/>
          <a:p>
            <a:r>
              <a:rPr lang="de-DE"/>
              <a:t>Motivation, Klassen, Objekte, Instanzen</a:t>
            </a:r>
          </a:p>
        </p:txBody>
      </p:sp>
      <p:sp>
        <p:nvSpPr>
          <p:cNvPr id="2" name="Datumsplatzhalter 1"/>
          <p:cNvSpPr>
            <a:spLocks noGrp="1"/>
          </p:cNvSpPr>
          <p:nvPr>
            <p:ph type="dt" sz="half" idx="10"/>
          </p:nvPr>
        </p:nvSpPr>
        <p:spPr/>
        <p:txBody>
          <a:bodyPr/>
          <a:lstStyle/>
          <a:p>
            <a:fld id="{B1D3C64B-CFCC-4E96-B772-644B03AFE6AF}" type="datetime1">
              <a:rPr lang="de-DE" smtClean="0"/>
              <a:t>06.05.2021</a:t>
            </a:fld>
            <a:endParaRPr lang="de-DE"/>
          </a:p>
        </p:txBody>
      </p:sp>
      <p:sp>
        <p:nvSpPr>
          <p:cNvPr id="7" name="Fußzeilenplatzhalter 6"/>
          <p:cNvSpPr>
            <a:spLocks noGrp="1"/>
          </p:cNvSpPr>
          <p:nvPr>
            <p:ph type="ftr" sz="quarter" idx="11"/>
          </p:nvPr>
        </p:nvSpPr>
        <p:spPr/>
        <p:txBody>
          <a:bodyPr/>
          <a:lstStyle/>
          <a:p>
            <a:r>
              <a:rPr lang="de-DE"/>
              <a:t>Objektorientierte Programmierung in C++</a:t>
            </a:r>
          </a:p>
        </p:txBody>
      </p:sp>
    </p:spTree>
    <p:extLst>
      <p:ext uri="{BB962C8B-B14F-4D97-AF65-F5344CB8AC3E}">
        <p14:creationId xmlns:p14="http://schemas.microsoft.com/office/powerpoint/2010/main" val="416271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Was war nochmal prozedural?</a:t>
            </a:r>
          </a:p>
        </p:txBody>
      </p:sp>
      <p:sp>
        <p:nvSpPr>
          <p:cNvPr id="3" name="Inhaltsplatzhalter 2"/>
          <p:cNvSpPr>
            <a:spLocks noGrp="1"/>
          </p:cNvSpPr>
          <p:nvPr>
            <p:ph idx="1"/>
          </p:nvPr>
        </p:nvSpPr>
        <p:spPr>
          <a:xfrm>
            <a:off x="1632976" y="1492740"/>
            <a:ext cx="8915400" cy="4390535"/>
          </a:xfrm>
        </p:spPr>
        <p:txBody>
          <a:bodyPr>
            <a:normAutofit/>
          </a:bodyPr>
          <a:lstStyle/>
          <a:p>
            <a:r>
              <a:rPr lang="de-DE"/>
              <a:t>Trennung zwischen Funktionalität &amp; Daten</a:t>
            </a:r>
          </a:p>
          <a:p>
            <a:r>
              <a:rPr lang="de-DE"/>
              <a:t>Zur Strukturierung stehen lediglich Funktionen (Prozeduren) zur Verfügung</a:t>
            </a:r>
          </a:p>
          <a:p>
            <a:r>
              <a:rPr lang="de-DE"/>
              <a:t>Variablen sind entweder lokal (innerhalb einer Funktion) oder, wenn übergreifend benötigt, auch global verfügbar</a:t>
            </a:r>
          </a:p>
          <a:p>
            <a:r>
              <a:rPr lang="de-DE"/>
              <a:t>Funktionen sind (sobald einmal deklariert) überall verfügbar</a:t>
            </a:r>
          </a:p>
          <a:p>
            <a:pPr>
              <a:buFont typeface="Wingdings" panose="05000000000000000000" pitchFamily="2" charset="2"/>
              <a:buChar char="Ø"/>
            </a:pPr>
            <a:r>
              <a:rPr lang="de-DE"/>
              <a:t>Jede Funktion kann von überall mit jedem (vom Dateityp passenden) Parameter aufgerufen werden</a:t>
            </a:r>
          </a:p>
          <a:p>
            <a:pPr>
              <a:buFont typeface="Wingdings" panose="05000000000000000000" pitchFamily="2" charset="2"/>
              <a:buChar char="Ø"/>
            </a:pPr>
            <a:r>
              <a:rPr lang="de-DE"/>
              <a:t>Jede globale Variable kann überall bearbeitet werden</a:t>
            </a:r>
          </a:p>
          <a:p>
            <a:pPr>
              <a:buFont typeface="Wingdings" panose="05000000000000000000" pitchFamily="2" charset="2"/>
              <a:buChar char="Ø"/>
            </a:pPr>
            <a:r>
              <a:rPr lang="de-DE"/>
              <a:t>Wartbarkeit nicht gegeben</a:t>
            </a:r>
          </a:p>
        </p:txBody>
      </p:sp>
      <p:sp>
        <p:nvSpPr>
          <p:cNvPr id="4" name="Datumsplatzhalter 3"/>
          <p:cNvSpPr>
            <a:spLocks noGrp="1"/>
          </p:cNvSpPr>
          <p:nvPr>
            <p:ph type="dt" sz="half" idx="10"/>
          </p:nvPr>
        </p:nvSpPr>
        <p:spPr/>
        <p:txBody>
          <a:bodyPr/>
          <a:lstStyle/>
          <a:p>
            <a:fld id="{C16805BE-2F12-454B-9375-528AD5D14EB1}"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21</a:t>
            </a:fld>
            <a:endParaRPr lang="de-DE"/>
          </a:p>
        </p:txBody>
      </p:sp>
    </p:spTree>
    <p:extLst>
      <p:ext uri="{BB962C8B-B14F-4D97-AF65-F5344CB8AC3E}">
        <p14:creationId xmlns:p14="http://schemas.microsoft.com/office/powerpoint/2010/main" val="32327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Was war nochmal prozedural?</a:t>
            </a:r>
          </a:p>
        </p:txBody>
      </p:sp>
      <p:sp>
        <p:nvSpPr>
          <p:cNvPr id="4" name="Textfeld 3"/>
          <p:cNvSpPr txBox="1"/>
          <p:nvPr/>
        </p:nvSpPr>
        <p:spPr>
          <a:xfrm>
            <a:off x="0" y="679780"/>
            <a:ext cx="1414170" cy="584775"/>
          </a:xfrm>
          <a:prstGeom prst="rect">
            <a:avLst/>
          </a:prstGeom>
          <a:noFill/>
        </p:spPr>
        <p:txBody>
          <a:bodyPr wrap="none" rtlCol="0">
            <a:spAutoFit/>
          </a:bodyPr>
          <a:lstStyle/>
          <a:p>
            <a:r>
              <a:rPr lang="de-DE" sz="1600" err="1">
                <a:solidFill>
                  <a:schemeClr val="bg1"/>
                </a:solidFill>
              </a:rPr>
              <a:t>Objektorien</a:t>
            </a:r>
            <a:r>
              <a:rPr lang="de-DE" sz="1600">
                <a:solidFill>
                  <a:schemeClr val="bg1"/>
                </a:solidFill>
              </a:rPr>
              <a:t>-</a:t>
            </a:r>
          </a:p>
          <a:p>
            <a:r>
              <a:rPr lang="de-DE" sz="1600" err="1">
                <a:solidFill>
                  <a:schemeClr val="bg1"/>
                </a:solidFill>
              </a:rPr>
              <a:t>tierung</a:t>
            </a:r>
            <a:endParaRPr lang="de-DE" sz="1600">
              <a:solidFill>
                <a:schemeClr val="bg1"/>
              </a:solidFill>
            </a:endParaRPr>
          </a:p>
        </p:txBody>
      </p:sp>
      <p:pic>
        <p:nvPicPr>
          <p:cNvPr id="10" name="Grafik 9"/>
          <p:cNvPicPr>
            <a:picLocks noChangeAspect="1"/>
          </p:cNvPicPr>
          <p:nvPr/>
        </p:nvPicPr>
        <p:blipFill>
          <a:blip r:embed="rId3"/>
          <a:stretch>
            <a:fillRect/>
          </a:stretch>
        </p:blipFill>
        <p:spPr>
          <a:xfrm>
            <a:off x="0" y="0"/>
            <a:ext cx="12192000" cy="7050795"/>
          </a:xfrm>
          <a:prstGeom prst="rect">
            <a:avLst/>
          </a:prstGeom>
        </p:spPr>
      </p:pic>
    </p:spTree>
    <p:extLst>
      <p:ext uri="{BB962C8B-B14F-4D97-AF65-F5344CB8AC3E}">
        <p14:creationId xmlns:p14="http://schemas.microsoft.com/office/powerpoint/2010/main" val="1883200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Ein neues Konzept muss her!</a:t>
            </a:r>
          </a:p>
        </p:txBody>
      </p:sp>
      <p:sp>
        <p:nvSpPr>
          <p:cNvPr id="3" name="Inhaltsplatzhalter 2"/>
          <p:cNvSpPr>
            <a:spLocks noGrp="1"/>
          </p:cNvSpPr>
          <p:nvPr>
            <p:ph idx="1"/>
          </p:nvPr>
        </p:nvSpPr>
        <p:spPr>
          <a:xfrm>
            <a:off x="1632976" y="1492740"/>
            <a:ext cx="8915400" cy="4390535"/>
          </a:xfrm>
        </p:spPr>
        <p:txBody>
          <a:bodyPr/>
          <a:lstStyle/>
          <a:p>
            <a:r>
              <a:rPr lang="de-DE"/>
              <a:t>Kapselung</a:t>
            </a:r>
          </a:p>
          <a:p>
            <a:r>
              <a:rPr lang="de-DE"/>
              <a:t>„Verknüpfen“ von Funktionalität und Daten</a:t>
            </a:r>
          </a:p>
          <a:p>
            <a:pPr lvl="1"/>
            <a:r>
              <a:rPr lang="de-DE"/>
              <a:t>Funktionen finden nun im Kontext eines Objekts statt</a:t>
            </a:r>
          </a:p>
          <a:p>
            <a:pPr lvl="1"/>
            <a:r>
              <a:rPr lang="de-DE"/>
              <a:t>Solche Funktionen nennen wir „Methode“ oder „Member </a:t>
            </a:r>
            <a:r>
              <a:rPr lang="de-DE" err="1"/>
              <a:t>Function</a:t>
            </a:r>
            <a:r>
              <a:rPr lang="de-DE"/>
              <a:t>“</a:t>
            </a:r>
          </a:p>
          <a:p>
            <a:r>
              <a:rPr lang="de-DE"/>
              <a:t>Realitätsnähe</a:t>
            </a:r>
          </a:p>
        </p:txBody>
      </p:sp>
      <p:sp>
        <p:nvSpPr>
          <p:cNvPr id="4" name="Datumsplatzhalter 3"/>
          <p:cNvSpPr>
            <a:spLocks noGrp="1"/>
          </p:cNvSpPr>
          <p:nvPr>
            <p:ph type="dt" sz="half" idx="10"/>
          </p:nvPr>
        </p:nvSpPr>
        <p:spPr/>
        <p:txBody>
          <a:bodyPr/>
          <a:lstStyle/>
          <a:p>
            <a:fld id="{4410E495-17AB-4BF4-9080-6DB49972C41F}"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23</a:t>
            </a:fld>
            <a:endParaRPr lang="de-DE"/>
          </a:p>
        </p:txBody>
      </p:sp>
    </p:spTree>
    <p:extLst>
      <p:ext uri="{BB962C8B-B14F-4D97-AF65-F5344CB8AC3E}">
        <p14:creationId xmlns:p14="http://schemas.microsoft.com/office/powerpoint/2010/main" val="247417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Was sind Klassen?</a:t>
            </a:r>
          </a:p>
        </p:txBody>
      </p:sp>
      <p:sp>
        <p:nvSpPr>
          <p:cNvPr id="3" name="Inhaltsplatzhalter 2"/>
          <p:cNvSpPr>
            <a:spLocks noGrp="1"/>
          </p:cNvSpPr>
          <p:nvPr>
            <p:ph idx="1"/>
          </p:nvPr>
        </p:nvSpPr>
        <p:spPr>
          <a:xfrm>
            <a:off x="1632976" y="1562967"/>
            <a:ext cx="8915400" cy="4390535"/>
          </a:xfrm>
        </p:spPr>
        <p:txBody>
          <a:bodyPr/>
          <a:lstStyle/>
          <a:p>
            <a:r>
              <a:rPr lang="de-DE"/>
              <a:t>Enthält </a:t>
            </a:r>
          </a:p>
          <a:p>
            <a:pPr lvl="1"/>
            <a:r>
              <a:rPr lang="de-DE"/>
              <a:t>Funktionalität</a:t>
            </a:r>
          </a:p>
          <a:p>
            <a:pPr lvl="1"/>
            <a:r>
              <a:rPr lang="de-DE"/>
              <a:t>Daten</a:t>
            </a:r>
          </a:p>
          <a:p>
            <a:pPr lvl="1"/>
            <a:r>
              <a:rPr lang="de-DE"/>
              <a:t>Semantik</a:t>
            </a:r>
          </a:p>
          <a:p>
            <a:r>
              <a:rPr lang="de-DE"/>
              <a:t>Verhindert den Zugriff auf seine Werte =&gt; Kapselung!</a:t>
            </a:r>
          </a:p>
          <a:p>
            <a:r>
              <a:rPr lang="de-DE"/>
              <a:t>„Bauplan“ für das Erstellen von Objekten</a:t>
            </a:r>
          </a:p>
          <a:p>
            <a:r>
              <a:rPr lang="de-DE"/>
              <a:t>Technisch ein </a:t>
            </a:r>
            <a:r>
              <a:rPr lang="de-DE" err="1"/>
              <a:t>struct</a:t>
            </a:r>
            <a:endParaRPr lang="de-DE"/>
          </a:p>
          <a:p>
            <a:pPr marL="36900" indent="0">
              <a:buNone/>
            </a:pPr>
            <a:endParaRPr lang="de-DE"/>
          </a:p>
          <a:p>
            <a:pPr marL="457200" lvl="1" indent="0">
              <a:buNone/>
            </a:pPr>
            <a:endParaRPr lang="de-DE"/>
          </a:p>
        </p:txBody>
      </p:sp>
      <p:sp>
        <p:nvSpPr>
          <p:cNvPr id="4" name="Datumsplatzhalter 3"/>
          <p:cNvSpPr>
            <a:spLocks noGrp="1"/>
          </p:cNvSpPr>
          <p:nvPr>
            <p:ph type="dt" sz="half" idx="10"/>
          </p:nvPr>
        </p:nvSpPr>
        <p:spPr/>
        <p:txBody>
          <a:bodyPr/>
          <a:lstStyle/>
          <a:p>
            <a:fld id="{AB6ECCBC-4428-4FE7-A632-8395CEBE5625}"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24</a:t>
            </a:fld>
            <a:endParaRPr lang="de-DE"/>
          </a:p>
        </p:txBody>
      </p:sp>
    </p:spTree>
    <p:extLst>
      <p:ext uri="{BB962C8B-B14F-4D97-AF65-F5344CB8AC3E}">
        <p14:creationId xmlns:p14="http://schemas.microsoft.com/office/powerpoint/2010/main" val="69961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Was sind Objekte?</a:t>
            </a:r>
          </a:p>
        </p:txBody>
      </p:sp>
      <p:sp>
        <p:nvSpPr>
          <p:cNvPr id="3" name="Inhaltsplatzhalter 2"/>
          <p:cNvSpPr>
            <a:spLocks noGrp="1"/>
          </p:cNvSpPr>
          <p:nvPr>
            <p:ph idx="1"/>
          </p:nvPr>
        </p:nvSpPr>
        <p:spPr>
          <a:xfrm>
            <a:off x="1632976" y="1492740"/>
            <a:ext cx="8915400" cy="4390535"/>
          </a:xfrm>
        </p:spPr>
        <p:txBody>
          <a:bodyPr/>
          <a:lstStyle/>
          <a:p>
            <a:r>
              <a:rPr lang="de-DE"/>
              <a:t>Ausprägungen der Klassen, die bestimmte Werte enthalten</a:t>
            </a:r>
          </a:p>
          <a:p>
            <a:r>
              <a:rPr lang="de-DE"/>
              <a:t>Benutzen wir synonym zu Instanz</a:t>
            </a:r>
          </a:p>
          <a:p>
            <a:r>
              <a:rPr lang="de-DE"/>
              <a:t>Hat</a:t>
            </a:r>
          </a:p>
          <a:p>
            <a:pPr lvl="1"/>
            <a:r>
              <a:rPr lang="de-DE"/>
              <a:t>Zustand</a:t>
            </a:r>
          </a:p>
          <a:p>
            <a:pPr lvl="1"/>
            <a:r>
              <a:rPr lang="de-DE"/>
              <a:t>Verhalten</a:t>
            </a:r>
          </a:p>
          <a:p>
            <a:pPr lvl="1"/>
            <a:r>
              <a:rPr lang="de-DE"/>
              <a:t>Identität</a:t>
            </a:r>
          </a:p>
        </p:txBody>
      </p:sp>
      <p:sp>
        <p:nvSpPr>
          <p:cNvPr id="4" name="Datumsplatzhalter 3"/>
          <p:cNvSpPr>
            <a:spLocks noGrp="1"/>
          </p:cNvSpPr>
          <p:nvPr>
            <p:ph type="dt" sz="half" idx="10"/>
          </p:nvPr>
        </p:nvSpPr>
        <p:spPr/>
        <p:txBody>
          <a:bodyPr/>
          <a:lstStyle/>
          <a:p>
            <a:fld id="{6C50E8DF-ABB0-4350-B142-0D9FA87B79A8}"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25</a:t>
            </a:fld>
            <a:endParaRPr lang="de-DE"/>
          </a:p>
        </p:txBody>
      </p:sp>
    </p:spTree>
    <p:extLst>
      <p:ext uri="{BB962C8B-B14F-4D97-AF65-F5344CB8AC3E}">
        <p14:creationId xmlns:p14="http://schemas.microsoft.com/office/powerpoint/2010/main" val="39048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rotWithShape="1">
          <a:blip r:embed="rId3"/>
          <a:srcRect r="13054" b="1022"/>
          <a:stretch/>
        </p:blipFill>
        <p:spPr>
          <a:xfrm>
            <a:off x="0" y="-38100"/>
            <a:ext cx="12192000" cy="6896100"/>
          </a:xfrm>
          <a:prstGeom prst="rect">
            <a:avLst/>
          </a:prstGeom>
        </p:spPr>
      </p:pic>
      <p:sp>
        <p:nvSpPr>
          <p:cNvPr id="9" name="Rechteck 8"/>
          <p:cNvSpPr/>
          <p:nvPr/>
        </p:nvSpPr>
        <p:spPr>
          <a:xfrm>
            <a:off x="88900" y="139700"/>
            <a:ext cx="914400" cy="26670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10" name="Rechteck 9"/>
          <p:cNvSpPr/>
          <p:nvPr/>
        </p:nvSpPr>
        <p:spPr>
          <a:xfrm>
            <a:off x="7747000" y="139700"/>
            <a:ext cx="914400" cy="26670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12" name="Textfeld 11"/>
          <p:cNvSpPr txBox="1"/>
          <p:nvPr/>
        </p:nvSpPr>
        <p:spPr>
          <a:xfrm>
            <a:off x="2641600" y="520780"/>
            <a:ext cx="1293944" cy="461665"/>
          </a:xfrm>
          <a:prstGeom prst="rect">
            <a:avLst/>
          </a:prstGeom>
          <a:noFill/>
        </p:spPr>
        <p:txBody>
          <a:bodyPr wrap="none" rtlCol="0">
            <a:spAutoFit/>
          </a:bodyPr>
          <a:lstStyle/>
          <a:p>
            <a:r>
              <a:rPr lang="de-DE" sz="2400" b="1">
                <a:solidFill>
                  <a:schemeClr val="accent1"/>
                </a:solidFill>
              </a:rPr>
              <a:t>Header</a:t>
            </a:r>
          </a:p>
        </p:txBody>
      </p:sp>
      <p:sp>
        <p:nvSpPr>
          <p:cNvPr id="13" name="Textfeld 12"/>
          <p:cNvSpPr txBox="1"/>
          <p:nvPr/>
        </p:nvSpPr>
        <p:spPr>
          <a:xfrm>
            <a:off x="9536724" y="533818"/>
            <a:ext cx="2738250" cy="461665"/>
          </a:xfrm>
          <a:prstGeom prst="rect">
            <a:avLst/>
          </a:prstGeom>
          <a:noFill/>
        </p:spPr>
        <p:txBody>
          <a:bodyPr wrap="none" rtlCol="0">
            <a:spAutoFit/>
          </a:bodyPr>
          <a:lstStyle/>
          <a:p>
            <a:r>
              <a:rPr lang="de-DE" sz="2400" b="1">
                <a:solidFill>
                  <a:schemeClr val="accent1"/>
                </a:solidFill>
              </a:rPr>
              <a:t>Implementierung</a:t>
            </a:r>
          </a:p>
        </p:txBody>
      </p:sp>
      <p:cxnSp>
        <p:nvCxnSpPr>
          <p:cNvPr id="16" name="Gerade Verbindung mit Pfeil 15"/>
          <p:cNvCxnSpPr/>
          <p:nvPr/>
        </p:nvCxnSpPr>
        <p:spPr>
          <a:xfrm>
            <a:off x="3327400" y="2921000"/>
            <a:ext cx="4216400" cy="127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16300" y="3162300"/>
            <a:ext cx="4127500" cy="76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2755900" y="3409950"/>
            <a:ext cx="4787900" cy="15303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flipV="1">
            <a:off x="2641600" y="1492250"/>
            <a:ext cx="4902200" cy="831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p:nvPr/>
        </p:nvCxnSpPr>
        <p:spPr>
          <a:xfrm flipV="1">
            <a:off x="2641600" y="2324100"/>
            <a:ext cx="4902200" cy="228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5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rotWithShape="1">
          <a:blip r:embed="rId3"/>
          <a:srcRect r="13054" b="1022"/>
          <a:stretch/>
        </p:blipFill>
        <p:spPr>
          <a:xfrm>
            <a:off x="0" y="0"/>
            <a:ext cx="12192000" cy="6896100"/>
          </a:xfrm>
          <a:prstGeom prst="rect">
            <a:avLst/>
          </a:prstGeom>
        </p:spPr>
      </p:pic>
      <p:sp>
        <p:nvSpPr>
          <p:cNvPr id="9" name="Rechteck 8"/>
          <p:cNvSpPr/>
          <p:nvPr/>
        </p:nvSpPr>
        <p:spPr>
          <a:xfrm>
            <a:off x="1130300" y="647700"/>
            <a:ext cx="1193800" cy="25400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7" name="Rechteck 6"/>
          <p:cNvSpPr/>
          <p:nvPr/>
        </p:nvSpPr>
        <p:spPr>
          <a:xfrm>
            <a:off x="7454900" y="647700"/>
            <a:ext cx="2184400" cy="46990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8" name="Textfeld 7"/>
          <p:cNvSpPr txBox="1"/>
          <p:nvPr/>
        </p:nvSpPr>
        <p:spPr>
          <a:xfrm>
            <a:off x="7708900" y="1117600"/>
            <a:ext cx="4130554" cy="2185214"/>
          </a:xfrm>
          <a:prstGeom prst="rect">
            <a:avLst/>
          </a:prstGeom>
          <a:noFill/>
        </p:spPr>
        <p:txBody>
          <a:bodyPr wrap="none" rtlCol="0">
            <a:spAutoFit/>
          </a:bodyPr>
          <a:lstStyle/>
          <a:p>
            <a:r>
              <a:rPr lang="de-DE" sz="2400" b="1">
                <a:solidFill>
                  <a:schemeClr val="accent1"/>
                </a:solidFill>
              </a:rPr>
              <a:t>Alle Klassen, die in der .cxx</a:t>
            </a:r>
          </a:p>
          <a:p>
            <a:r>
              <a:rPr lang="de-DE" sz="2400" b="1">
                <a:solidFill>
                  <a:schemeClr val="accent1"/>
                </a:solidFill>
              </a:rPr>
              <a:t>genutzt werden, müssen hier </a:t>
            </a:r>
          </a:p>
          <a:p>
            <a:r>
              <a:rPr lang="de-DE" sz="2400" b="1">
                <a:solidFill>
                  <a:schemeClr val="accent1"/>
                </a:solidFill>
              </a:rPr>
              <a:t>inkludiert werden</a:t>
            </a:r>
          </a:p>
          <a:p>
            <a:endParaRPr lang="de-DE" sz="2400" b="1">
              <a:solidFill>
                <a:schemeClr val="accent1"/>
              </a:solidFill>
            </a:endParaRPr>
          </a:p>
          <a:p>
            <a:r>
              <a:rPr lang="de-DE" sz="2000" b="1">
                <a:solidFill>
                  <a:schemeClr val="accent1"/>
                </a:solidFill>
              </a:rPr>
              <a:t>eigene Klassen mit “ “</a:t>
            </a:r>
            <a:br>
              <a:rPr lang="de-DE" sz="2000" b="1">
                <a:solidFill>
                  <a:schemeClr val="accent1"/>
                </a:solidFill>
              </a:rPr>
            </a:br>
            <a:r>
              <a:rPr lang="de-DE" sz="2000" b="1">
                <a:solidFill>
                  <a:schemeClr val="accent1"/>
                </a:solidFill>
              </a:rPr>
              <a:t> fremde Klassen mit &lt;&gt;</a:t>
            </a:r>
          </a:p>
        </p:txBody>
      </p:sp>
    </p:spTree>
    <p:extLst>
      <p:ext uri="{BB962C8B-B14F-4D97-AF65-F5344CB8AC3E}">
        <p14:creationId xmlns:p14="http://schemas.microsoft.com/office/powerpoint/2010/main" val="4279603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rotWithShape="1">
          <a:blip r:embed="rId3"/>
          <a:srcRect r="13054" b="1022"/>
          <a:stretch/>
        </p:blipFill>
        <p:spPr>
          <a:xfrm>
            <a:off x="0" y="0"/>
            <a:ext cx="12192000" cy="6896100"/>
          </a:xfrm>
          <a:prstGeom prst="rect">
            <a:avLst/>
          </a:prstGeom>
        </p:spPr>
      </p:pic>
      <p:sp>
        <p:nvSpPr>
          <p:cNvPr id="9" name="Rechteck 8"/>
          <p:cNvSpPr/>
          <p:nvPr/>
        </p:nvSpPr>
        <p:spPr>
          <a:xfrm>
            <a:off x="1041400" y="990600"/>
            <a:ext cx="2806700" cy="302260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3" name="Gerade Verbindung mit Pfeil 12"/>
          <p:cNvCxnSpPr/>
          <p:nvPr/>
        </p:nvCxnSpPr>
        <p:spPr>
          <a:xfrm flipH="1" flipV="1">
            <a:off x="2641600" y="1168401"/>
            <a:ext cx="1418360" cy="1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4059960" y="937567"/>
            <a:ext cx="2707793" cy="461665"/>
          </a:xfrm>
          <a:prstGeom prst="rect">
            <a:avLst/>
          </a:prstGeom>
          <a:noFill/>
        </p:spPr>
        <p:txBody>
          <a:bodyPr wrap="none" rtlCol="0">
            <a:spAutoFit/>
          </a:bodyPr>
          <a:lstStyle/>
          <a:p>
            <a:r>
              <a:rPr lang="de-DE" sz="2400" b="1">
                <a:solidFill>
                  <a:schemeClr val="accent1"/>
                </a:solidFill>
              </a:rPr>
              <a:t>Name der Klasse</a:t>
            </a:r>
          </a:p>
        </p:txBody>
      </p:sp>
      <p:cxnSp>
        <p:nvCxnSpPr>
          <p:cNvPr id="18" name="Gerade Verbindung mit Pfeil 17"/>
          <p:cNvCxnSpPr/>
          <p:nvPr/>
        </p:nvCxnSpPr>
        <p:spPr>
          <a:xfrm flipH="1">
            <a:off x="2650260" y="1653231"/>
            <a:ext cx="14097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4068620" y="1383951"/>
            <a:ext cx="4463081" cy="461665"/>
          </a:xfrm>
          <a:prstGeom prst="rect">
            <a:avLst/>
          </a:prstGeom>
          <a:noFill/>
        </p:spPr>
        <p:txBody>
          <a:bodyPr wrap="none" rtlCol="0">
            <a:spAutoFit/>
          </a:bodyPr>
          <a:lstStyle/>
          <a:p>
            <a:r>
              <a:rPr lang="de-DE" sz="2400" b="1" err="1">
                <a:solidFill>
                  <a:schemeClr val="accent1"/>
                </a:solidFill>
              </a:rPr>
              <a:t>Membervariablen</a:t>
            </a:r>
            <a:r>
              <a:rPr lang="de-DE" sz="2400" b="1">
                <a:solidFill>
                  <a:schemeClr val="accent1"/>
                </a:solidFill>
              </a:rPr>
              <a:t> der Klasse</a:t>
            </a:r>
          </a:p>
        </p:txBody>
      </p:sp>
      <p:sp>
        <p:nvSpPr>
          <p:cNvPr id="20" name="Textfeld 19"/>
          <p:cNvSpPr txBox="1"/>
          <p:nvPr/>
        </p:nvSpPr>
        <p:spPr>
          <a:xfrm>
            <a:off x="4059960" y="2933352"/>
            <a:ext cx="5269391" cy="461665"/>
          </a:xfrm>
          <a:prstGeom prst="rect">
            <a:avLst/>
          </a:prstGeom>
          <a:noFill/>
        </p:spPr>
        <p:txBody>
          <a:bodyPr wrap="none" rtlCol="0">
            <a:spAutoFit/>
          </a:bodyPr>
          <a:lstStyle/>
          <a:p>
            <a:r>
              <a:rPr lang="de-DE" sz="2400" b="1">
                <a:solidFill>
                  <a:schemeClr val="accent1"/>
                </a:solidFill>
              </a:rPr>
              <a:t>Methoden (Funktionen) der Klasse</a:t>
            </a:r>
          </a:p>
        </p:txBody>
      </p:sp>
      <p:cxnSp>
        <p:nvCxnSpPr>
          <p:cNvPr id="21" name="Gerade Verbindung mit Pfeil 20"/>
          <p:cNvCxnSpPr>
            <a:stCxn id="24" idx="1"/>
          </p:cNvCxnSpPr>
          <p:nvPr/>
        </p:nvCxnSpPr>
        <p:spPr>
          <a:xfrm flipH="1">
            <a:off x="2658922" y="2489200"/>
            <a:ext cx="14010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H="1">
            <a:off x="3401870" y="3181696"/>
            <a:ext cx="6580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4059960" y="2258367"/>
            <a:ext cx="6830973" cy="461665"/>
          </a:xfrm>
          <a:prstGeom prst="rect">
            <a:avLst/>
          </a:prstGeom>
          <a:noFill/>
        </p:spPr>
        <p:txBody>
          <a:bodyPr wrap="none" rtlCol="0">
            <a:spAutoFit/>
          </a:bodyPr>
          <a:lstStyle/>
          <a:p>
            <a:r>
              <a:rPr lang="de-DE" sz="2400" b="1">
                <a:solidFill>
                  <a:schemeClr val="accent1"/>
                </a:solidFill>
              </a:rPr>
              <a:t>Konstruktor(gleich) &amp;  Destruktor (nächste Woche)</a:t>
            </a:r>
          </a:p>
        </p:txBody>
      </p:sp>
      <p:cxnSp>
        <p:nvCxnSpPr>
          <p:cNvPr id="39" name="Gerade Verbindung mit Pfeil 38"/>
          <p:cNvCxnSpPr/>
          <p:nvPr/>
        </p:nvCxnSpPr>
        <p:spPr>
          <a:xfrm flipH="1" flipV="1">
            <a:off x="1890572" y="2171700"/>
            <a:ext cx="2178048" cy="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4068620" y="1920875"/>
            <a:ext cx="6890028" cy="461665"/>
          </a:xfrm>
          <a:prstGeom prst="rect">
            <a:avLst/>
          </a:prstGeom>
          <a:noFill/>
        </p:spPr>
        <p:txBody>
          <a:bodyPr wrap="none" rtlCol="0">
            <a:spAutoFit/>
          </a:bodyPr>
          <a:lstStyle/>
          <a:p>
            <a:r>
              <a:rPr lang="de-DE" sz="2400" b="1" err="1">
                <a:solidFill>
                  <a:schemeClr val="accent1"/>
                </a:solidFill>
              </a:rPr>
              <a:t>Sichtbarkeitsmodifikatoren</a:t>
            </a:r>
            <a:r>
              <a:rPr lang="de-DE" sz="2400" b="1">
                <a:solidFill>
                  <a:schemeClr val="accent1"/>
                </a:solidFill>
              </a:rPr>
              <a:t> (nächste Woche) </a:t>
            </a:r>
          </a:p>
        </p:txBody>
      </p:sp>
      <p:sp>
        <p:nvSpPr>
          <p:cNvPr id="15" name="Textfeld 14">
            <a:extLst>
              <a:ext uri="{FF2B5EF4-FFF2-40B4-BE49-F238E27FC236}">
                <a16:creationId xmlns:a16="http://schemas.microsoft.com/office/drawing/2014/main" id="{17C51C77-72F5-4097-BAAA-35869AE62970}"/>
              </a:ext>
            </a:extLst>
          </p:cNvPr>
          <p:cNvSpPr txBox="1"/>
          <p:nvPr/>
        </p:nvSpPr>
        <p:spPr>
          <a:xfrm>
            <a:off x="1800659" y="4981652"/>
            <a:ext cx="4499501" cy="830997"/>
          </a:xfrm>
          <a:prstGeom prst="rect">
            <a:avLst/>
          </a:prstGeom>
          <a:noFill/>
        </p:spPr>
        <p:txBody>
          <a:bodyPr wrap="none" rtlCol="0">
            <a:spAutoFit/>
          </a:bodyPr>
          <a:lstStyle/>
          <a:p>
            <a:r>
              <a:rPr lang="de-DE" sz="2400" b="1">
                <a:solidFill>
                  <a:schemeClr val="accent1"/>
                </a:solidFill>
              </a:rPr>
              <a:t>Kennzeichnung der Funktion als </a:t>
            </a:r>
            <a:br>
              <a:rPr lang="de-DE" sz="2400" b="1">
                <a:solidFill>
                  <a:schemeClr val="accent1"/>
                </a:solidFill>
              </a:rPr>
            </a:br>
            <a:r>
              <a:rPr lang="de-DE" sz="2400" b="1">
                <a:solidFill>
                  <a:schemeClr val="accent1"/>
                </a:solidFill>
              </a:rPr>
              <a:t>Methode der </a:t>
            </a:r>
            <a:r>
              <a:rPr lang="de-DE" sz="2400" b="1" err="1">
                <a:solidFill>
                  <a:schemeClr val="accent1"/>
                </a:solidFill>
              </a:rPr>
              <a:t>Rectangle</a:t>
            </a:r>
            <a:r>
              <a:rPr lang="de-DE" sz="2400" b="1">
                <a:solidFill>
                  <a:schemeClr val="accent1"/>
                </a:solidFill>
              </a:rPr>
              <a:t>-Klasse</a:t>
            </a:r>
          </a:p>
        </p:txBody>
      </p:sp>
      <p:cxnSp>
        <p:nvCxnSpPr>
          <p:cNvPr id="16" name="Gerade Verbindung mit Pfeil 15">
            <a:extLst>
              <a:ext uri="{FF2B5EF4-FFF2-40B4-BE49-F238E27FC236}">
                <a16:creationId xmlns:a16="http://schemas.microsoft.com/office/drawing/2014/main" id="{5F0E2DEB-4558-4582-917B-C37A5D0A6A70}"/>
              </a:ext>
            </a:extLst>
          </p:cNvPr>
          <p:cNvCxnSpPr>
            <a:cxnSpLocks/>
          </p:cNvCxnSpPr>
          <p:nvPr/>
        </p:nvCxnSpPr>
        <p:spPr>
          <a:xfrm flipV="1">
            <a:off x="6096000" y="5102943"/>
            <a:ext cx="1956619" cy="3711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071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r="16"/>
          <a:stretch/>
        </p:blipFill>
        <p:spPr>
          <a:xfrm>
            <a:off x="1" y="0"/>
            <a:ext cx="13652500" cy="7200900"/>
          </a:xfrm>
          <a:prstGeom prst="rect">
            <a:avLst/>
          </a:prstGeom>
        </p:spPr>
      </p:pic>
      <p:sp>
        <p:nvSpPr>
          <p:cNvPr id="25" name="Textfeld 24"/>
          <p:cNvSpPr txBox="1"/>
          <p:nvPr/>
        </p:nvSpPr>
        <p:spPr>
          <a:xfrm>
            <a:off x="7465828" y="881348"/>
            <a:ext cx="5266185" cy="830997"/>
          </a:xfrm>
          <a:prstGeom prst="rect">
            <a:avLst/>
          </a:prstGeom>
          <a:noFill/>
        </p:spPr>
        <p:txBody>
          <a:bodyPr wrap="none" rtlCol="0">
            <a:spAutoFit/>
          </a:bodyPr>
          <a:lstStyle/>
          <a:p>
            <a:r>
              <a:rPr lang="de-DE" sz="2400" b="1">
                <a:solidFill>
                  <a:schemeClr val="accent1"/>
                </a:solidFill>
              </a:rPr>
              <a:t>Neues Objekt vom Typ </a:t>
            </a:r>
            <a:r>
              <a:rPr lang="de-DE" sz="2400" b="1" err="1">
                <a:solidFill>
                  <a:schemeClr val="accent1"/>
                </a:solidFill>
              </a:rPr>
              <a:t>Rectangle</a:t>
            </a:r>
            <a:r>
              <a:rPr lang="de-DE" sz="2400" b="1">
                <a:solidFill>
                  <a:schemeClr val="accent1"/>
                </a:solidFill>
              </a:rPr>
              <a:t>,</a:t>
            </a:r>
            <a:br>
              <a:rPr lang="de-DE" sz="2400" b="1">
                <a:solidFill>
                  <a:schemeClr val="accent1"/>
                </a:solidFill>
              </a:rPr>
            </a:br>
            <a:r>
              <a:rPr lang="de-DE" sz="2400" b="1">
                <a:solidFill>
                  <a:schemeClr val="accent1"/>
                </a:solidFill>
              </a:rPr>
              <a:t>	Aufruf vom Konstruktor</a:t>
            </a:r>
          </a:p>
        </p:txBody>
      </p:sp>
      <p:cxnSp>
        <p:nvCxnSpPr>
          <p:cNvPr id="23" name="Gerade Verbindung mit Pfeil 22"/>
          <p:cNvCxnSpPr>
            <a:cxnSpLocks/>
          </p:cNvCxnSpPr>
          <p:nvPr/>
        </p:nvCxnSpPr>
        <p:spPr>
          <a:xfrm flipH="1">
            <a:off x="9381588" y="1553581"/>
            <a:ext cx="1" cy="2251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p:nvPr/>
        </p:nvCxnSpPr>
        <p:spPr>
          <a:xfrm>
            <a:off x="6273800" y="757535"/>
            <a:ext cx="10795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1766059" y="488681"/>
            <a:ext cx="4570482" cy="461665"/>
          </a:xfrm>
          <a:prstGeom prst="rect">
            <a:avLst/>
          </a:prstGeom>
          <a:noFill/>
        </p:spPr>
        <p:txBody>
          <a:bodyPr wrap="none" rtlCol="0">
            <a:spAutoFit/>
          </a:bodyPr>
          <a:lstStyle/>
          <a:p>
            <a:r>
              <a:rPr lang="de-DE" sz="2400" b="1">
                <a:solidFill>
                  <a:schemeClr val="accent1"/>
                </a:solidFill>
              </a:rPr>
              <a:t>Notwendiges </a:t>
            </a:r>
            <a:r>
              <a:rPr lang="de-DE" sz="2400" b="1" err="1">
                <a:solidFill>
                  <a:schemeClr val="accent1"/>
                </a:solidFill>
              </a:rPr>
              <a:t>include</a:t>
            </a:r>
            <a:r>
              <a:rPr lang="de-DE" sz="2400" b="1">
                <a:solidFill>
                  <a:schemeClr val="accent1"/>
                </a:solidFill>
              </a:rPr>
              <a:t> für </a:t>
            </a:r>
            <a:r>
              <a:rPr lang="de-DE" sz="2400" b="1" err="1">
                <a:solidFill>
                  <a:schemeClr val="accent1"/>
                </a:solidFill>
              </a:rPr>
              <a:t>cout</a:t>
            </a:r>
            <a:endParaRPr lang="de-DE" sz="2400" b="1">
              <a:solidFill>
                <a:schemeClr val="accent1"/>
              </a:solidFill>
            </a:endParaRPr>
          </a:p>
        </p:txBody>
      </p:sp>
      <p:cxnSp>
        <p:nvCxnSpPr>
          <p:cNvPr id="34" name="Gerade Verbindung mit Pfeil 33"/>
          <p:cNvCxnSpPr/>
          <p:nvPr/>
        </p:nvCxnSpPr>
        <p:spPr>
          <a:xfrm flipV="1">
            <a:off x="6103287" y="2220191"/>
            <a:ext cx="1658168" cy="2704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1533291" y="881348"/>
            <a:ext cx="4684296" cy="830997"/>
          </a:xfrm>
          <a:prstGeom prst="rect">
            <a:avLst/>
          </a:prstGeom>
          <a:noFill/>
        </p:spPr>
        <p:txBody>
          <a:bodyPr wrap="none" rtlCol="0">
            <a:spAutoFit/>
          </a:bodyPr>
          <a:lstStyle/>
          <a:p>
            <a:r>
              <a:rPr lang="de-DE" sz="2400" b="1">
                <a:solidFill>
                  <a:schemeClr val="accent1"/>
                </a:solidFill>
              </a:rPr>
              <a:t>Notwendiges </a:t>
            </a:r>
            <a:r>
              <a:rPr lang="de-DE" sz="2400" b="1" err="1">
                <a:solidFill>
                  <a:schemeClr val="accent1"/>
                </a:solidFill>
              </a:rPr>
              <a:t>include</a:t>
            </a:r>
            <a:r>
              <a:rPr lang="de-DE" sz="2400" b="1">
                <a:solidFill>
                  <a:schemeClr val="accent1"/>
                </a:solidFill>
              </a:rPr>
              <a:t> für unser</a:t>
            </a:r>
          </a:p>
          <a:p>
            <a:r>
              <a:rPr lang="de-DE" sz="2400" b="1">
                <a:solidFill>
                  <a:schemeClr val="accent1"/>
                </a:solidFill>
              </a:rPr>
              <a:t>selbstdeklariertes </a:t>
            </a:r>
            <a:r>
              <a:rPr lang="de-DE" sz="2400" b="1" err="1">
                <a:solidFill>
                  <a:schemeClr val="accent1"/>
                </a:solidFill>
              </a:rPr>
              <a:t>Rectangle</a:t>
            </a:r>
            <a:endParaRPr lang="de-DE" sz="2400" b="1">
              <a:solidFill>
                <a:schemeClr val="accent1"/>
              </a:solidFill>
            </a:endParaRPr>
          </a:p>
        </p:txBody>
      </p:sp>
      <p:cxnSp>
        <p:nvCxnSpPr>
          <p:cNvPr id="41" name="Gerade Verbindung mit Pfeil 40"/>
          <p:cNvCxnSpPr>
            <a:cxnSpLocks/>
          </p:cNvCxnSpPr>
          <p:nvPr/>
        </p:nvCxnSpPr>
        <p:spPr>
          <a:xfrm flipV="1">
            <a:off x="6103287" y="2436456"/>
            <a:ext cx="1965539" cy="541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flipV="1">
            <a:off x="6103287" y="1949735"/>
            <a:ext cx="1658168" cy="5409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feld 47"/>
          <p:cNvSpPr txBox="1"/>
          <p:nvPr/>
        </p:nvSpPr>
        <p:spPr>
          <a:xfrm>
            <a:off x="2508249" y="2020958"/>
            <a:ext cx="3828292" cy="830997"/>
          </a:xfrm>
          <a:prstGeom prst="rect">
            <a:avLst/>
          </a:prstGeom>
          <a:noFill/>
        </p:spPr>
        <p:txBody>
          <a:bodyPr wrap="none" rtlCol="0">
            <a:spAutoFit/>
          </a:bodyPr>
          <a:lstStyle/>
          <a:p>
            <a:r>
              <a:rPr lang="de-DE" sz="2400" b="1">
                <a:solidFill>
                  <a:schemeClr val="accent1"/>
                </a:solidFill>
              </a:rPr>
              <a:t>Funktionsaufruf auf dem </a:t>
            </a:r>
            <a:br>
              <a:rPr lang="de-DE" sz="2400" b="1">
                <a:solidFill>
                  <a:schemeClr val="accent1"/>
                </a:solidFill>
              </a:rPr>
            </a:br>
            <a:r>
              <a:rPr lang="de-DE" sz="2400" b="1">
                <a:solidFill>
                  <a:schemeClr val="accent1"/>
                </a:solidFill>
              </a:rPr>
              <a:t>oben erstellten Objekt</a:t>
            </a:r>
          </a:p>
        </p:txBody>
      </p:sp>
      <p:cxnSp>
        <p:nvCxnSpPr>
          <p:cNvPr id="12" name="Gerade Verbindung mit Pfeil 11"/>
          <p:cNvCxnSpPr/>
          <p:nvPr/>
        </p:nvCxnSpPr>
        <p:spPr>
          <a:xfrm flipV="1">
            <a:off x="5810865" y="974868"/>
            <a:ext cx="1542435" cy="137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76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Kurs</a:t>
            </a:r>
          </a:p>
        </p:txBody>
      </p:sp>
      <p:sp>
        <p:nvSpPr>
          <p:cNvPr id="5" name="Textplatzhalter 4"/>
          <p:cNvSpPr>
            <a:spLocks noGrp="1"/>
          </p:cNvSpPr>
          <p:nvPr>
            <p:ph type="body" idx="1"/>
          </p:nvPr>
        </p:nvSpPr>
        <p:spPr/>
        <p:txBody>
          <a:bodyPr/>
          <a:lstStyle/>
          <a:p>
            <a:r>
              <a:rPr lang="de-DE"/>
              <a:t>Wer seid Ihr?</a:t>
            </a:r>
          </a:p>
        </p:txBody>
      </p:sp>
      <p:sp>
        <p:nvSpPr>
          <p:cNvPr id="2" name="Datumsplatzhalter 1"/>
          <p:cNvSpPr>
            <a:spLocks noGrp="1"/>
          </p:cNvSpPr>
          <p:nvPr>
            <p:ph type="dt" sz="half" idx="10"/>
          </p:nvPr>
        </p:nvSpPr>
        <p:spPr/>
        <p:txBody>
          <a:bodyPr/>
          <a:lstStyle/>
          <a:p>
            <a:fld id="{EFBE6317-F73D-4153-BF55-C7BA63E6E6B5}" type="datetime1">
              <a:rPr lang="de-DE" smtClean="0"/>
              <a:t>06.05.2021</a:t>
            </a:fld>
            <a:endParaRPr lang="de-DE"/>
          </a:p>
        </p:txBody>
      </p:sp>
      <p:sp>
        <p:nvSpPr>
          <p:cNvPr id="3" name="Fußzeilenplatzhalter 2"/>
          <p:cNvSpPr>
            <a:spLocks noGrp="1"/>
          </p:cNvSpPr>
          <p:nvPr>
            <p:ph type="ftr" sz="quarter" idx="11"/>
          </p:nvPr>
        </p:nvSpPr>
        <p:spPr/>
        <p:txBody>
          <a:bodyPr/>
          <a:lstStyle/>
          <a:p>
            <a:r>
              <a:rPr lang="de-DE"/>
              <a:t>Objektorientierte Programmierung in C++</a:t>
            </a:r>
          </a:p>
        </p:txBody>
      </p:sp>
    </p:spTree>
    <p:extLst>
      <p:ext uri="{BB962C8B-B14F-4D97-AF65-F5344CB8AC3E}">
        <p14:creationId xmlns:p14="http://schemas.microsoft.com/office/powerpoint/2010/main" val="1490396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Konstruktoren - Zusammenfassung</a:t>
            </a:r>
          </a:p>
        </p:txBody>
      </p:sp>
      <p:sp>
        <p:nvSpPr>
          <p:cNvPr id="3" name="Inhaltsplatzhalter 2"/>
          <p:cNvSpPr>
            <a:spLocks noGrp="1"/>
          </p:cNvSpPr>
          <p:nvPr>
            <p:ph idx="1"/>
          </p:nvPr>
        </p:nvSpPr>
        <p:spPr>
          <a:xfrm>
            <a:off x="1632976" y="1492740"/>
            <a:ext cx="8915400" cy="4390535"/>
          </a:xfrm>
        </p:spPr>
        <p:txBody>
          <a:bodyPr/>
          <a:lstStyle/>
          <a:p>
            <a:r>
              <a:rPr lang="de-DE"/>
              <a:t>Sind die Methoden, die die Objekte anlegen</a:t>
            </a:r>
          </a:p>
          <a:p>
            <a:pPr lvl="1"/>
            <a:r>
              <a:rPr lang="de-DE"/>
              <a:t>allokiert Speicher</a:t>
            </a:r>
          </a:p>
          <a:p>
            <a:pPr lvl="1"/>
            <a:r>
              <a:rPr lang="de-DE"/>
              <a:t>initialisiert Werte</a:t>
            </a:r>
          </a:p>
          <a:p>
            <a:r>
              <a:rPr lang="de-DE"/>
              <a:t>Jede Klasse hat mindestens einen Konstruktor</a:t>
            </a:r>
          </a:p>
          <a:p>
            <a:pPr lvl="1"/>
            <a:r>
              <a:rPr lang="de-DE"/>
              <a:t>hat man selbst keinen definiert, so generiert der Compiler einen Default-Konstruktor</a:t>
            </a:r>
          </a:p>
          <a:p>
            <a:pPr lvl="1"/>
            <a:r>
              <a:rPr lang="de-DE" err="1"/>
              <a:t>default</a:t>
            </a:r>
            <a:r>
              <a:rPr lang="de-DE"/>
              <a:t>-initialisiert Werte in der Klasse</a:t>
            </a:r>
          </a:p>
          <a:p>
            <a:pPr lvl="2"/>
            <a:r>
              <a:rPr lang="de-DE"/>
              <a:t>schreibt man einen Konstruktor, muss man sich selbst darum kümmern</a:t>
            </a:r>
          </a:p>
          <a:p>
            <a:r>
              <a:rPr lang="de-DE"/>
              <a:t>kann Parameter enthalten und überladen werden</a:t>
            </a:r>
          </a:p>
        </p:txBody>
      </p:sp>
      <p:sp>
        <p:nvSpPr>
          <p:cNvPr id="4" name="Datumsplatzhalter 3"/>
          <p:cNvSpPr>
            <a:spLocks noGrp="1"/>
          </p:cNvSpPr>
          <p:nvPr>
            <p:ph type="dt" sz="half" idx="10"/>
          </p:nvPr>
        </p:nvSpPr>
        <p:spPr/>
        <p:txBody>
          <a:bodyPr/>
          <a:lstStyle/>
          <a:p>
            <a:fld id="{6C50E8DF-ABB0-4350-B142-0D9FA87B79A8}"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30</a:t>
            </a:fld>
            <a:endParaRPr lang="de-DE"/>
          </a:p>
        </p:txBody>
      </p:sp>
    </p:spTree>
    <p:extLst>
      <p:ext uri="{BB962C8B-B14F-4D97-AF65-F5344CB8AC3E}">
        <p14:creationId xmlns:p14="http://schemas.microsoft.com/office/powerpoint/2010/main" val="370780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Initialisierung</a:t>
            </a:r>
          </a:p>
        </p:txBody>
      </p:sp>
      <p:sp>
        <p:nvSpPr>
          <p:cNvPr id="3" name="Inhaltsplatzhalter 2"/>
          <p:cNvSpPr>
            <a:spLocks noGrp="1"/>
          </p:cNvSpPr>
          <p:nvPr>
            <p:ph idx="1"/>
          </p:nvPr>
        </p:nvSpPr>
        <p:spPr>
          <a:xfrm>
            <a:off x="1632976" y="1535272"/>
            <a:ext cx="8915400" cy="4390535"/>
          </a:xfrm>
        </p:spPr>
        <p:txBody>
          <a:bodyPr/>
          <a:lstStyle/>
          <a:p>
            <a:r>
              <a:rPr lang="de-DE"/>
              <a:t>drei Hauptinitialisierungsformen</a:t>
            </a:r>
          </a:p>
          <a:p>
            <a:pPr lvl="1"/>
            <a:r>
              <a:rPr lang="de-DE" err="1"/>
              <a:t>int</a:t>
            </a:r>
            <a:r>
              <a:rPr lang="de-DE"/>
              <a:t> a = 5;</a:t>
            </a:r>
          </a:p>
          <a:p>
            <a:pPr lvl="1"/>
            <a:r>
              <a:rPr lang="de-DE" err="1"/>
              <a:t>int</a:t>
            </a:r>
            <a:r>
              <a:rPr lang="de-DE"/>
              <a:t> a (5);</a:t>
            </a:r>
          </a:p>
          <a:p>
            <a:pPr lvl="1"/>
            <a:r>
              <a:rPr lang="de-DE" err="1"/>
              <a:t>int</a:t>
            </a:r>
            <a:r>
              <a:rPr lang="de-DE"/>
              <a:t> a {5};</a:t>
            </a:r>
          </a:p>
        </p:txBody>
      </p:sp>
      <p:sp>
        <p:nvSpPr>
          <p:cNvPr id="4" name="Datumsplatzhalter 3"/>
          <p:cNvSpPr>
            <a:spLocks noGrp="1"/>
          </p:cNvSpPr>
          <p:nvPr>
            <p:ph type="dt" sz="half" idx="10"/>
          </p:nvPr>
        </p:nvSpPr>
        <p:spPr/>
        <p:txBody>
          <a:bodyPr/>
          <a:lstStyle/>
          <a:p>
            <a:fld id="{6C50E8DF-ABB0-4350-B142-0D9FA87B79A8}"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31</a:t>
            </a:fld>
            <a:endParaRPr lang="de-DE"/>
          </a:p>
        </p:txBody>
      </p:sp>
    </p:spTree>
    <p:extLst>
      <p:ext uri="{BB962C8B-B14F-4D97-AF65-F5344CB8AC3E}">
        <p14:creationId xmlns:p14="http://schemas.microsoft.com/office/powerpoint/2010/main" val="93134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Initialisierung</a:t>
            </a:r>
          </a:p>
        </p:txBody>
      </p:sp>
      <p:sp>
        <p:nvSpPr>
          <p:cNvPr id="3" name="Inhaltsplatzhalter 2"/>
          <p:cNvSpPr>
            <a:spLocks noGrp="1"/>
          </p:cNvSpPr>
          <p:nvPr>
            <p:ph idx="1"/>
          </p:nvPr>
        </p:nvSpPr>
        <p:spPr>
          <a:xfrm>
            <a:off x="1632976" y="1536395"/>
            <a:ext cx="8915400" cy="4390535"/>
          </a:xfrm>
        </p:spPr>
        <p:txBody>
          <a:bodyPr/>
          <a:lstStyle/>
          <a:p>
            <a:r>
              <a:rPr lang="de-DE"/>
              <a:t>drei Hauptinitialisierungsformen</a:t>
            </a:r>
          </a:p>
          <a:p>
            <a:pPr lvl="1"/>
            <a:r>
              <a:rPr lang="de-DE" err="1"/>
              <a:t>int</a:t>
            </a:r>
            <a:r>
              <a:rPr lang="de-DE"/>
              <a:t> a = 5; </a:t>
            </a:r>
            <a:r>
              <a:rPr lang="de-DE">
                <a:sym typeface="Wingdings" panose="05000000000000000000" pitchFamily="2" charset="2"/>
              </a:rPr>
              <a:t></a:t>
            </a:r>
            <a:r>
              <a:rPr lang="de-DE"/>
              <a:t> gewohnte Lesbarkeit, IDEs sind darauf optimiert</a:t>
            </a:r>
          </a:p>
          <a:p>
            <a:pPr lvl="1"/>
            <a:r>
              <a:rPr lang="de-DE" err="1"/>
              <a:t>int</a:t>
            </a:r>
            <a:r>
              <a:rPr lang="de-DE"/>
              <a:t> a (5); </a:t>
            </a:r>
            <a:r>
              <a:rPr lang="de-DE">
                <a:sym typeface="Wingdings" panose="05000000000000000000" pitchFamily="2" charset="2"/>
              </a:rPr>
              <a:t></a:t>
            </a:r>
            <a:r>
              <a:rPr lang="de-DE"/>
              <a:t> Standardschreibweise für komplexe Datentypen</a:t>
            </a:r>
          </a:p>
          <a:p>
            <a:pPr lvl="1"/>
            <a:r>
              <a:rPr lang="de-DE" err="1"/>
              <a:t>int</a:t>
            </a:r>
            <a:r>
              <a:rPr lang="de-DE"/>
              <a:t> a {5}; </a:t>
            </a:r>
            <a:r>
              <a:rPr lang="de-DE">
                <a:sym typeface="Wingdings" panose="05000000000000000000" pitchFamily="2" charset="2"/>
              </a:rPr>
              <a:t></a:t>
            </a:r>
            <a:r>
              <a:rPr lang="de-DE"/>
              <a:t> erlaubt kein </a:t>
            </a:r>
            <a:r>
              <a:rPr lang="de-DE" err="1"/>
              <a:t>Narrowing</a:t>
            </a:r>
            <a:r>
              <a:rPr lang="de-DE"/>
              <a:t> </a:t>
            </a:r>
            <a:r>
              <a:rPr lang="de-DE">
                <a:sym typeface="Wingdings" panose="05000000000000000000" pitchFamily="2" charset="2"/>
              </a:rPr>
              <a:t> vom Standard empfohlen, da am typsichersten</a:t>
            </a:r>
            <a:endParaRPr lang="de-DE"/>
          </a:p>
        </p:txBody>
      </p:sp>
      <p:sp>
        <p:nvSpPr>
          <p:cNvPr id="4" name="Datumsplatzhalter 3"/>
          <p:cNvSpPr>
            <a:spLocks noGrp="1"/>
          </p:cNvSpPr>
          <p:nvPr>
            <p:ph type="dt" sz="half" idx="10"/>
          </p:nvPr>
        </p:nvSpPr>
        <p:spPr/>
        <p:txBody>
          <a:bodyPr/>
          <a:lstStyle/>
          <a:p>
            <a:fld id="{6C50E8DF-ABB0-4350-B142-0D9FA87B79A8}"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32</a:t>
            </a:fld>
            <a:endParaRPr lang="de-DE"/>
          </a:p>
        </p:txBody>
      </p:sp>
    </p:spTree>
    <p:extLst>
      <p:ext uri="{BB962C8B-B14F-4D97-AF65-F5344CB8AC3E}">
        <p14:creationId xmlns:p14="http://schemas.microsoft.com/office/powerpoint/2010/main" val="4233667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Objektorientierung - Aufgabe</a:t>
            </a:r>
          </a:p>
        </p:txBody>
      </p:sp>
      <p:sp>
        <p:nvSpPr>
          <p:cNvPr id="3" name="Inhaltsplatzhalter 2"/>
          <p:cNvSpPr>
            <a:spLocks noGrp="1"/>
          </p:cNvSpPr>
          <p:nvPr>
            <p:ph idx="1"/>
          </p:nvPr>
        </p:nvSpPr>
        <p:spPr>
          <a:xfrm>
            <a:off x="1632976" y="1492740"/>
            <a:ext cx="8915400" cy="4390535"/>
          </a:xfrm>
        </p:spPr>
        <p:txBody>
          <a:bodyPr/>
          <a:lstStyle/>
          <a:p>
            <a:r>
              <a:rPr lang="de-DE"/>
              <a:t>Legt eine neue Konsolenapplikation an</a:t>
            </a:r>
          </a:p>
          <a:p>
            <a:pPr lvl="1"/>
            <a:r>
              <a:rPr lang="de-DE"/>
              <a:t>Erstellt eine Klasse Ort. Ein Ort zeichnet sich aus, durch eine Position (x, y) und einen Namen. Alle Werte können nur bei der Erstellung gesetzt und später nur gelesen werden</a:t>
            </a:r>
          </a:p>
          <a:p>
            <a:pPr lvl="1"/>
            <a:r>
              <a:rPr lang="de-DE"/>
              <a:t>Erstellt eine Klasse Auto. Dieses enthält zum Erstellungszeitpunkt einen Namen, eine Position (Ort) und einen durchschnittlichen Verbrauch. Es bietet euch die Möglichkeit, es zu einem anderen Ort fahren zu lassen. Außerdem könnt ihr das Auto danach fragen, wie weit es seit Erstellung gefahren ist, und wie viel es seitdem verbraucht hat.</a:t>
            </a:r>
          </a:p>
          <a:p>
            <a:r>
              <a:rPr lang="de-DE"/>
              <a:t>Strings: #</a:t>
            </a:r>
            <a:r>
              <a:rPr lang="de-DE" err="1"/>
              <a:t>include</a:t>
            </a:r>
            <a:r>
              <a:rPr lang="de-DE"/>
              <a:t> &lt;</a:t>
            </a:r>
            <a:r>
              <a:rPr lang="de-DE" err="1"/>
              <a:t>string</a:t>
            </a:r>
            <a:r>
              <a:rPr lang="de-DE"/>
              <a:t>&gt;, </a:t>
            </a:r>
            <a:r>
              <a:rPr lang="de-DE" err="1"/>
              <a:t>std</a:t>
            </a:r>
            <a:r>
              <a:rPr lang="de-DE"/>
              <a:t>::</a:t>
            </a:r>
            <a:r>
              <a:rPr lang="de-DE" err="1"/>
              <a:t>string</a:t>
            </a:r>
            <a:r>
              <a:rPr lang="de-DE"/>
              <a:t> </a:t>
            </a:r>
            <a:r>
              <a:rPr lang="de-DE" err="1"/>
              <a:t>myString</a:t>
            </a:r>
            <a:r>
              <a:rPr lang="de-DE"/>
              <a:t> = „Hi“;</a:t>
            </a:r>
          </a:p>
        </p:txBody>
      </p:sp>
      <p:sp>
        <p:nvSpPr>
          <p:cNvPr id="4" name="Datumsplatzhalter 3"/>
          <p:cNvSpPr>
            <a:spLocks noGrp="1"/>
          </p:cNvSpPr>
          <p:nvPr>
            <p:ph type="dt" sz="half" idx="10"/>
          </p:nvPr>
        </p:nvSpPr>
        <p:spPr/>
        <p:txBody>
          <a:bodyPr/>
          <a:lstStyle/>
          <a:p>
            <a:fld id="{6C50E8DF-ABB0-4350-B142-0D9FA87B79A8}"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33</a:t>
            </a:fld>
            <a:endParaRPr lang="de-DE"/>
          </a:p>
        </p:txBody>
      </p:sp>
    </p:spTree>
    <p:extLst>
      <p:ext uri="{BB962C8B-B14F-4D97-AF65-F5344CB8AC3E}">
        <p14:creationId xmlns:p14="http://schemas.microsoft.com/office/powerpoint/2010/main" val="426860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0156" y="609600"/>
            <a:ext cx="8911687" cy="707733"/>
          </a:xfrm>
        </p:spPr>
        <p:txBody>
          <a:bodyPr/>
          <a:lstStyle/>
          <a:p>
            <a:r>
              <a:rPr lang="de-DE" err="1"/>
              <a:t>Git</a:t>
            </a:r>
            <a:endParaRPr lang="de-DE"/>
          </a:p>
        </p:txBody>
      </p:sp>
      <p:pic>
        <p:nvPicPr>
          <p:cNvPr id="1026" name="Picture 2" descr="Frustrating Internet User - But it worked yesterday!">
            <a:extLst>
              <a:ext uri="{FF2B5EF4-FFF2-40B4-BE49-F238E27FC236}">
                <a16:creationId xmlns:a16="http://schemas.microsoft.com/office/drawing/2014/main" id="{A0E4E679-6DF4-4A56-B0FE-90A3C39FE13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3466"/>
          <a:stretch/>
        </p:blipFill>
        <p:spPr bwMode="auto">
          <a:xfrm>
            <a:off x="4048396" y="1829980"/>
            <a:ext cx="4095208" cy="4238844"/>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0AA4BC73-13D7-487F-8CF1-BA9EF54186DC}"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34</a:t>
            </a:fld>
            <a:endParaRPr lang="de-DE"/>
          </a:p>
        </p:txBody>
      </p:sp>
    </p:spTree>
    <p:extLst>
      <p:ext uri="{BB962C8B-B14F-4D97-AF65-F5344CB8AC3E}">
        <p14:creationId xmlns:p14="http://schemas.microsoft.com/office/powerpoint/2010/main" val="4241071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4042" y="613144"/>
            <a:ext cx="8911687" cy="707733"/>
          </a:xfrm>
        </p:spPr>
        <p:txBody>
          <a:bodyPr/>
          <a:lstStyle/>
          <a:p>
            <a:r>
              <a:rPr lang="de-DE" err="1"/>
              <a:t>Git</a:t>
            </a:r>
            <a:endParaRPr lang="de-DE"/>
          </a:p>
        </p:txBody>
      </p:sp>
      <p:sp>
        <p:nvSpPr>
          <p:cNvPr id="3" name="Inhaltsplatzhalter 2"/>
          <p:cNvSpPr>
            <a:spLocks noGrp="1"/>
          </p:cNvSpPr>
          <p:nvPr>
            <p:ph idx="1"/>
          </p:nvPr>
        </p:nvSpPr>
        <p:spPr>
          <a:xfrm>
            <a:off x="1638300" y="1412291"/>
            <a:ext cx="8915400" cy="4390535"/>
          </a:xfrm>
        </p:spPr>
        <p:txBody>
          <a:bodyPr/>
          <a:lstStyle/>
          <a:p>
            <a:r>
              <a:rPr lang="de-DE"/>
              <a:t>Ist ein Versionskontrollsystem, kurz Versionskontrolle</a:t>
            </a:r>
          </a:p>
          <a:p>
            <a:r>
              <a:rPr lang="de-DE"/>
              <a:t>Bietet uns die Möglichkeit…</a:t>
            </a:r>
          </a:p>
          <a:p>
            <a:pPr lvl="1"/>
            <a:r>
              <a:rPr lang="de-DE"/>
              <a:t>Zu einem alten Stand zurückzukehren</a:t>
            </a:r>
          </a:p>
          <a:p>
            <a:pPr lvl="1"/>
            <a:r>
              <a:rPr lang="de-DE"/>
              <a:t>Die Änderungen („das Diff“) zwischen zwei Ständen herauszufinden </a:t>
            </a:r>
          </a:p>
          <a:p>
            <a:pPr lvl="1"/>
            <a:r>
              <a:rPr lang="de-DE"/>
              <a:t>Kollaborativ zusammenzuarbeiten, ohne sich in die Quere zu kommen</a:t>
            </a:r>
          </a:p>
          <a:p>
            <a:r>
              <a:rPr lang="de-DE" err="1"/>
              <a:t>Scope</a:t>
            </a:r>
            <a:r>
              <a:rPr lang="de-DE"/>
              <a:t> für diese Vorlesung</a:t>
            </a:r>
          </a:p>
          <a:p>
            <a:pPr lvl="1"/>
            <a:r>
              <a:rPr lang="de-DE"/>
              <a:t>Ihr sammelt erste Erfahrungen mit </a:t>
            </a:r>
            <a:r>
              <a:rPr lang="de-DE" err="1"/>
              <a:t>Git</a:t>
            </a:r>
            <a:endParaRPr lang="de-DE"/>
          </a:p>
          <a:p>
            <a:pPr lvl="1"/>
            <a:r>
              <a:rPr lang="de-DE"/>
              <a:t>Ihr habt regelmäßige Sicherheitskopien</a:t>
            </a:r>
          </a:p>
        </p:txBody>
      </p:sp>
      <p:sp>
        <p:nvSpPr>
          <p:cNvPr id="4" name="Datumsplatzhalter 3"/>
          <p:cNvSpPr>
            <a:spLocks noGrp="1"/>
          </p:cNvSpPr>
          <p:nvPr>
            <p:ph type="dt" sz="half" idx="10"/>
          </p:nvPr>
        </p:nvSpPr>
        <p:spPr/>
        <p:txBody>
          <a:bodyPr/>
          <a:lstStyle/>
          <a:p>
            <a:fld id="{2B72C69C-7422-4F6A-87A8-F2A94684434D}"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35</a:t>
            </a:fld>
            <a:endParaRPr lang="de-DE"/>
          </a:p>
        </p:txBody>
      </p:sp>
    </p:spTree>
    <p:extLst>
      <p:ext uri="{BB962C8B-B14F-4D97-AF65-F5344CB8AC3E}">
        <p14:creationId xmlns:p14="http://schemas.microsoft.com/office/powerpoint/2010/main" val="40828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34832" y="534753"/>
            <a:ext cx="8911687" cy="707733"/>
          </a:xfrm>
        </p:spPr>
        <p:txBody>
          <a:bodyPr/>
          <a:lstStyle/>
          <a:p>
            <a:r>
              <a:rPr lang="de-DE" err="1"/>
              <a:t>Git</a:t>
            </a:r>
            <a:endParaRPr lang="de-DE"/>
          </a:p>
        </p:txBody>
      </p:sp>
      <p:sp>
        <p:nvSpPr>
          <p:cNvPr id="3" name="Inhaltsplatzhalter 2">
            <a:extLst>
              <a:ext uri="{FF2B5EF4-FFF2-40B4-BE49-F238E27FC236}">
                <a16:creationId xmlns:a16="http://schemas.microsoft.com/office/drawing/2014/main" id="{117D5986-3821-4C5B-A76A-2D241AD06966}"/>
              </a:ext>
            </a:extLst>
          </p:cNvPr>
          <p:cNvSpPr>
            <a:spLocks noGrp="1"/>
          </p:cNvSpPr>
          <p:nvPr>
            <p:ph idx="1"/>
          </p:nvPr>
        </p:nvSpPr>
        <p:spPr/>
        <p:txBody>
          <a:bodyPr/>
          <a:lstStyle/>
          <a:p>
            <a:endParaRPr lang="de-DE"/>
          </a:p>
        </p:txBody>
      </p:sp>
      <p:sp>
        <p:nvSpPr>
          <p:cNvPr id="4" name="Datumsplatzhalter 3"/>
          <p:cNvSpPr>
            <a:spLocks noGrp="1"/>
          </p:cNvSpPr>
          <p:nvPr>
            <p:ph type="dt" sz="half" idx="10"/>
          </p:nvPr>
        </p:nvSpPr>
        <p:spPr/>
        <p:txBody>
          <a:bodyPr/>
          <a:lstStyle/>
          <a:p>
            <a:fld id="{0AA4BC73-13D7-487F-8CF1-BA9EF54186DC}"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36</a:t>
            </a:fld>
            <a:endParaRPr lang="de-DE"/>
          </a:p>
        </p:txBody>
      </p:sp>
      <p:pic>
        <p:nvPicPr>
          <p:cNvPr id="6" name="Picture 2" descr="Bildergebnis fÃ¼r in case of fire git">
            <a:extLst>
              <a:ext uri="{FF2B5EF4-FFF2-40B4-BE49-F238E27FC236}">
                <a16:creationId xmlns:a16="http://schemas.microsoft.com/office/drawing/2014/main" id="{D968301E-3810-4699-B84D-63E1CC522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675" y="1242486"/>
            <a:ext cx="7620000" cy="53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049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92925" y="624110"/>
            <a:ext cx="8911687" cy="707733"/>
          </a:xfrm>
        </p:spPr>
        <p:txBody>
          <a:bodyPr/>
          <a:lstStyle/>
          <a:p>
            <a:r>
              <a:rPr lang="de-DE" err="1"/>
              <a:t>Git</a:t>
            </a:r>
            <a:r>
              <a:rPr lang="de-DE"/>
              <a:t> – </a:t>
            </a:r>
            <a:r>
              <a:rPr lang="de-DE" err="1"/>
              <a:t>Commits</a:t>
            </a:r>
            <a:endParaRPr lang="de-DE"/>
          </a:p>
        </p:txBody>
      </p:sp>
      <p:sp>
        <p:nvSpPr>
          <p:cNvPr id="3" name="Inhaltsplatzhalter 2"/>
          <p:cNvSpPr>
            <a:spLocks noGrp="1"/>
          </p:cNvSpPr>
          <p:nvPr>
            <p:ph idx="1"/>
          </p:nvPr>
        </p:nvSpPr>
        <p:spPr>
          <a:xfrm>
            <a:off x="2589212" y="1520687"/>
            <a:ext cx="8915400" cy="4390535"/>
          </a:xfrm>
        </p:spPr>
        <p:txBody>
          <a:bodyPr/>
          <a:lstStyle/>
          <a:p>
            <a:r>
              <a:rPr lang="de-DE"/>
              <a:t>Ein Commit ist eine vom Entwickler festgelegte Menge an Änderungen die zusätzlich einen Namen, einen Autor und ein Datum enthalten</a:t>
            </a:r>
          </a:p>
          <a:p>
            <a:r>
              <a:rPr lang="de-DE"/>
              <a:t>Wann committe ich?</a:t>
            </a:r>
          </a:p>
          <a:p>
            <a:pPr lvl="1"/>
            <a:r>
              <a:rPr lang="de-DE"/>
              <a:t>Wenn es sinnvoll ist</a:t>
            </a:r>
          </a:p>
          <a:p>
            <a:pPr lvl="2"/>
            <a:r>
              <a:rPr lang="de-DE"/>
              <a:t>ein kleinerer weiterer Teil funktioniert</a:t>
            </a:r>
          </a:p>
          <a:p>
            <a:pPr lvl="2"/>
            <a:r>
              <a:rPr lang="de-DE"/>
              <a:t>Ihr wollt etwas testen</a:t>
            </a:r>
          </a:p>
          <a:p>
            <a:pPr lvl="2"/>
            <a:r>
              <a:rPr lang="de-DE"/>
              <a:t>Idealerweise sollte das Programm kompilieren</a:t>
            </a:r>
          </a:p>
          <a:p>
            <a:pPr lvl="3"/>
            <a:r>
              <a:rPr lang="de-DE"/>
              <a:t>Bei großen Umbauten vernachlässigbar</a:t>
            </a:r>
          </a:p>
          <a:p>
            <a:pPr lvl="1"/>
            <a:r>
              <a:rPr lang="de-DE"/>
              <a:t>Lieber öfter, als seltener</a:t>
            </a:r>
          </a:p>
          <a:p>
            <a:pPr lvl="1"/>
            <a:r>
              <a:rPr lang="de-DE"/>
              <a:t>Wenn ihr nicht wisst, ob ihr committen sollt, oder nicht</a:t>
            </a:r>
          </a:p>
          <a:p>
            <a:pPr marL="719648" lvl="2" indent="0">
              <a:buNone/>
            </a:pPr>
            <a:endParaRPr lang="de-DE"/>
          </a:p>
        </p:txBody>
      </p:sp>
      <p:sp>
        <p:nvSpPr>
          <p:cNvPr id="4" name="Datumsplatzhalter 3"/>
          <p:cNvSpPr>
            <a:spLocks noGrp="1"/>
          </p:cNvSpPr>
          <p:nvPr>
            <p:ph type="dt" sz="half" idx="10"/>
          </p:nvPr>
        </p:nvSpPr>
        <p:spPr/>
        <p:txBody>
          <a:bodyPr/>
          <a:lstStyle/>
          <a:p>
            <a:fld id="{2B72C69C-7422-4F6A-87A8-F2A94684434D}"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37</a:t>
            </a:fld>
            <a:endParaRPr lang="de-DE"/>
          </a:p>
        </p:txBody>
      </p:sp>
      <p:pic>
        <p:nvPicPr>
          <p:cNvPr id="2050" name="Picture 2" descr="Bildergebnis fÃ¼r trollface">
            <a:extLst>
              <a:ext uri="{FF2B5EF4-FFF2-40B4-BE49-F238E27FC236}">
                <a16:creationId xmlns:a16="http://schemas.microsoft.com/office/drawing/2014/main" id="{0C867E50-29F6-4401-8E4E-B6C47A30ED9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3" t="320" r="-11286" b="-320"/>
          <a:stretch/>
        </p:blipFill>
        <p:spPr bwMode="auto">
          <a:xfrm>
            <a:off x="3148636" y="3202685"/>
            <a:ext cx="8055391" cy="381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15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05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0156" y="609600"/>
            <a:ext cx="8911687" cy="707733"/>
          </a:xfrm>
        </p:spPr>
        <p:txBody>
          <a:bodyPr/>
          <a:lstStyle/>
          <a:p>
            <a:r>
              <a:rPr lang="de-DE" err="1"/>
              <a:t>Git</a:t>
            </a:r>
            <a:r>
              <a:rPr lang="de-DE"/>
              <a:t> – Demo </a:t>
            </a:r>
            <a:r>
              <a:rPr lang="de-DE" err="1"/>
              <a:t>Commits</a:t>
            </a:r>
            <a:endParaRPr lang="de-DE"/>
          </a:p>
        </p:txBody>
      </p:sp>
      <p:sp>
        <p:nvSpPr>
          <p:cNvPr id="3" name="Inhaltsplatzhalter 2"/>
          <p:cNvSpPr>
            <a:spLocks noGrp="1"/>
          </p:cNvSpPr>
          <p:nvPr>
            <p:ph idx="1"/>
          </p:nvPr>
        </p:nvSpPr>
        <p:spPr>
          <a:xfrm>
            <a:off x="2589212" y="1520687"/>
            <a:ext cx="8915400" cy="4390535"/>
          </a:xfrm>
        </p:spPr>
        <p:txBody>
          <a:bodyPr/>
          <a:lstStyle/>
          <a:p>
            <a:pPr marL="0" indent="0">
              <a:buNone/>
            </a:pPr>
            <a:endParaRPr lang="de-DE"/>
          </a:p>
          <a:p>
            <a:pPr lvl="1"/>
            <a:endParaRPr lang="de-DE"/>
          </a:p>
        </p:txBody>
      </p:sp>
      <p:sp>
        <p:nvSpPr>
          <p:cNvPr id="4" name="Datumsplatzhalter 3"/>
          <p:cNvSpPr>
            <a:spLocks noGrp="1"/>
          </p:cNvSpPr>
          <p:nvPr>
            <p:ph type="dt" sz="half" idx="10"/>
          </p:nvPr>
        </p:nvSpPr>
        <p:spPr/>
        <p:txBody>
          <a:bodyPr/>
          <a:lstStyle/>
          <a:p>
            <a:fld id="{2B72C69C-7422-4F6A-87A8-F2A94684434D}"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38</a:t>
            </a:fld>
            <a:endParaRPr lang="de-DE"/>
          </a:p>
        </p:txBody>
      </p:sp>
    </p:spTree>
    <p:extLst>
      <p:ext uri="{BB962C8B-B14F-4D97-AF65-F5344CB8AC3E}">
        <p14:creationId xmlns:p14="http://schemas.microsoft.com/office/powerpoint/2010/main" val="248494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0156" y="609600"/>
            <a:ext cx="8911687" cy="707733"/>
          </a:xfrm>
        </p:spPr>
        <p:txBody>
          <a:bodyPr/>
          <a:lstStyle/>
          <a:p>
            <a:r>
              <a:rPr lang="de-DE" err="1"/>
              <a:t>Git</a:t>
            </a:r>
            <a:r>
              <a:rPr lang="de-DE"/>
              <a:t> – </a:t>
            </a:r>
            <a:r>
              <a:rPr lang="de-DE" err="1"/>
              <a:t>Branches</a:t>
            </a:r>
            <a:endParaRPr lang="de-DE"/>
          </a:p>
        </p:txBody>
      </p:sp>
      <p:sp>
        <p:nvSpPr>
          <p:cNvPr id="3" name="Inhaltsplatzhalter 2"/>
          <p:cNvSpPr>
            <a:spLocks noGrp="1"/>
          </p:cNvSpPr>
          <p:nvPr>
            <p:ph idx="1"/>
          </p:nvPr>
        </p:nvSpPr>
        <p:spPr>
          <a:xfrm>
            <a:off x="1636443" y="1492740"/>
            <a:ext cx="8915400" cy="4390535"/>
          </a:xfrm>
        </p:spPr>
        <p:txBody>
          <a:bodyPr/>
          <a:lstStyle/>
          <a:p>
            <a:r>
              <a:rPr lang="de-DE"/>
              <a:t>Um gleichzeitig an unterschiedlichen Ständen arbeiten zu können gibt es </a:t>
            </a:r>
            <a:r>
              <a:rPr lang="de-DE" err="1"/>
              <a:t>Branches</a:t>
            </a:r>
            <a:endParaRPr lang="de-DE"/>
          </a:p>
          <a:p>
            <a:pPr lvl="1"/>
            <a:r>
              <a:rPr lang="de-DE"/>
              <a:t>Man beginnt mit dem Masterbranch</a:t>
            </a:r>
          </a:p>
          <a:p>
            <a:pPr lvl="2"/>
            <a:r>
              <a:rPr lang="de-DE"/>
              <a:t>Darauf kann man </a:t>
            </a:r>
            <a:r>
              <a:rPr lang="de-DE" err="1"/>
              <a:t>Commits</a:t>
            </a:r>
            <a:r>
              <a:rPr lang="de-DE"/>
              <a:t> erstellen</a:t>
            </a:r>
          </a:p>
          <a:p>
            <a:pPr lvl="2"/>
            <a:r>
              <a:rPr lang="de-DE"/>
              <a:t>Davon kann man neue </a:t>
            </a:r>
            <a:r>
              <a:rPr lang="de-DE" err="1"/>
              <a:t>Branches</a:t>
            </a:r>
            <a:r>
              <a:rPr lang="de-DE"/>
              <a:t> abzweigen</a:t>
            </a:r>
          </a:p>
          <a:p>
            <a:pPr lvl="3"/>
            <a:r>
              <a:rPr lang="de-DE"/>
              <a:t>Darauf kann man erneut </a:t>
            </a:r>
            <a:r>
              <a:rPr lang="de-DE" err="1"/>
              <a:t>Commits</a:t>
            </a:r>
            <a:r>
              <a:rPr lang="de-DE"/>
              <a:t> erstellen</a:t>
            </a:r>
          </a:p>
          <a:p>
            <a:pPr lvl="3"/>
            <a:r>
              <a:rPr lang="de-DE"/>
              <a:t>Diese </a:t>
            </a:r>
            <a:r>
              <a:rPr lang="de-DE" err="1"/>
              <a:t>Commits</a:t>
            </a:r>
            <a:r>
              <a:rPr lang="de-DE"/>
              <a:t> sind nur dort verfügbar</a:t>
            </a:r>
          </a:p>
          <a:p>
            <a:pPr lvl="3"/>
            <a:r>
              <a:rPr lang="de-DE"/>
              <a:t>Ist das Feature fertig implementiert, kann man mit einem „</a:t>
            </a:r>
            <a:r>
              <a:rPr lang="de-DE" err="1"/>
              <a:t>merge</a:t>
            </a:r>
            <a:r>
              <a:rPr lang="de-DE"/>
              <a:t>“ die </a:t>
            </a:r>
            <a:r>
              <a:rPr lang="de-DE" err="1"/>
              <a:t>Commits</a:t>
            </a:r>
            <a:r>
              <a:rPr lang="de-DE"/>
              <a:t> auf den Master „zurückführen“</a:t>
            </a:r>
          </a:p>
          <a:p>
            <a:pPr lvl="4"/>
            <a:r>
              <a:rPr lang="de-DE"/>
              <a:t>Um Stabilität zu gewährleisten wird der Master-Branch gewöhnlich geschützt (Code-Reviews, PR-</a:t>
            </a:r>
            <a:r>
              <a:rPr lang="de-DE" err="1"/>
              <a:t>Builds</a:t>
            </a:r>
            <a:r>
              <a:rPr lang="de-DE"/>
              <a:t>, …)</a:t>
            </a:r>
          </a:p>
          <a:p>
            <a:pPr lvl="3"/>
            <a:endParaRPr lang="de-DE"/>
          </a:p>
          <a:p>
            <a:pPr marL="719648" lvl="2" indent="0">
              <a:buNone/>
            </a:pPr>
            <a:endParaRPr lang="de-DE"/>
          </a:p>
        </p:txBody>
      </p:sp>
      <p:sp>
        <p:nvSpPr>
          <p:cNvPr id="4" name="Datumsplatzhalter 3"/>
          <p:cNvSpPr>
            <a:spLocks noGrp="1"/>
          </p:cNvSpPr>
          <p:nvPr>
            <p:ph type="dt" sz="half" idx="10"/>
          </p:nvPr>
        </p:nvSpPr>
        <p:spPr/>
        <p:txBody>
          <a:bodyPr/>
          <a:lstStyle/>
          <a:p>
            <a:fld id="{2B72C69C-7422-4F6A-87A8-F2A94684434D}"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39</a:t>
            </a:fld>
            <a:endParaRPr lang="de-DE"/>
          </a:p>
        </p:txBody>
      </p:sp>
    </p:spTree>
    <p:extLst>
      <p:ext uri="{BB962C8B-B14F-4D97-AF65-F5344CB8AC3E}">
        <p14:creationId xmlns:p14="http://schemas.microsoft.com/office/powerpoint/2010/main" val="72650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510249" y="609600"/>
            <a:ext cx="8911687" cy="680815"/>
          </a:xfrm>
        </p:spPr>
        <p:txBody>
          <a:bodyPr>
            <a:normAutofit fontScale="90000"/>
          </a:bodyPr>
          <a:lstStyle/>
          <a:p>
            <a:r>
              <a:rPr lang="de-DE"/>
              <a:t>Wer seid Ihr?</a:t>
            </a:r>
          </a:p>
        </p:txBody>
      </p:sp>
      <p:sp>
        <p:nvSpPr>
          <p:cNvPr id="3" name="Inhaltsplatzhalter 2"/>
          <p:cNvSpPr>
            <a:spLocks noGrp="1"/>
          </p:cNvSpPr>
          <p:nvPr>
            <p:ph idx="1"/>
          </p:nvPr>
        </p:nvSpPr>
        <p:spPr>
          <a:xfrm>
            <a:off x="1638300" y="1467478"/>
            <a:ext cx="8915400" cy="4415797"/>
          </a:xfrm>
        </p:spPr>
        <p:txBody>
          <a:bodyPr/>
          <a:lstStyle/>
          <a:p>
            <a:r>
              <a:rPr lang="de-DE"/>
              <a:t>Name</a:t>
            </a:r>
          </a:p>
          <a:p>
            <a:r>
              <a:rPr lang="de-DE"/>
              <a:t>Firma</a:t>
            </a:r>
          </a:p>
          <a:p>
            <a:r>
              <a:rPr lang="de-DE"/>
              <a:t>Warum C++ und nicht Java?</a:t>
            </a:r>
          </a:p>
        </p:txBody>
      </p:sp>
      <p:sp>
        <p:nvSpPr>
          <p:cNvPr id="2" name="Datumsplatzhalter 1"/>
          <p:cNvSpPr>
            <a:spLocks noGrp="1"/>
          </p:cNvSpPr>
          <p:nvPr>
            <p:ph type="dt" sz="half" idx="10"/>
          </p:nvPr>
        </p:nvSpPr>
        <p:spPr/>
        <p:txBody>
          <a:bodyPr/>
          <a:lstStyle/>
          <a:p>
            <a:fld id="{382B02F3-CBE8-4826-A1EF-2F044E16E970}"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4</a:t>
            </a:fld>
            <a:endParaRPr lang="de-DE"/>
          </a:p>
        </p:txBody>
      </p:sp>
    </p:spTree>
    <p:extLst>
      <p:ext uri="{BB962C8B-B14F-4D97-AF65-F5344CB8AC3E}">
        <p14:creationId xmlns:p14="http://schemas.microsoft.com/office/powerpoint/2010/main" val="29600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0156" y="687905"/>
            <a:ext cx="8911687" cy="707733"/>
          </a:xfrm>
        </p:spPr>
        <p:txBody>
          <a:bodyPr/>
          <a:lstStyle/>
          <a:p>
            <a:r>
              <a:rPr lang="de-DE" err="1"/>
              <a:t>Git</a:t>
            </a:r>
            <a:r>
              <a:rPr lang="de-DE"/>
              <a:t> – Demo </a:t>
            </a:r>
            <a:r>
              <a:rPr lang="de-DE" err="1"/>
              <a:t>Branches</a:t>
            </a:r>
            <a:endParaRPr lang="de-DE"/>
          </a:p>
        </p:txBody>
      </p:sp>
      <p:sp>
        <p:nvSpPr>
          <p:cNvPr id="3" name="Inhaltsplatzhalter 2"/>
          <p:cNvSpPr>
            <a:spLocks noGrp="1"/>
          </p:cNvSpPr>
          <p:nvPr>
            <p:ph idx="1"/>
          </p:nvPr>
        </p:nvSpPr>
        <p:spPr>
          <a:xfrm>
            <a:off x="2589212" y="1520687"/>
            <a:ext cx="8915400" cy="4390535"/>
          </a:xfrm>
        </p:spPr>
        <p:txBody>
          <a:bodyPr/>
          <a:lstStyle/>
          <a:p>
            <a:pPr marL="0" indent="0">
              <a:buNone/>
            </a:pPr>
            <a:endParaRPr lang="de-DE"/>
          </a:p>
          <a:p>
            <a:pPr lvl="1"/>
            <a:endParaRPr lang="de-DE"/>
          </a:p>
        </p:txBody>
      </p:sp>
      <p:sp>
        <p:nvSpPr>
          <p:cNvPr id="4" name="Datumsplatzhalter 3"/>
          <p:cNvSpPr>
            <a:spLocks noGrp="1"/>
          </p:cNvSpPr>
          <p:nvPr>
            <p:ph type="dt" sz="half" idx="10"/>
          </p:nvPr>
        </p:nvSpPr>
        <p:spPr/>
        <p:txBody>
          <a:bodyPr/>
          <a:lstStyle/>
          <a:p>
            <a:fld id="{2B72C69C-7422-4F6A-87A8-F2A94684434D}"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40</a:t>
            </a:fld>
            <a:endParaRPr lang="de-DE"/>
          </a:p>
        </p:txBody>
      </p:sp>
    </p:spTree>
    <p:extLst>
      <p:ext uri="{BB962C8B-B14F-4D97-AF65-F5344CB8AC3E}">
        <p14:creationId xmlns:p14="http://schemas.microsoft.com/office/powerpoint/2010/main" val="813663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0156" y="624632"/>
            <a:ext cx="8911687" cy="707733"/>
          </a:xfrm>
        </p:spPr>
        <p:txBody>
          <a:bodyPr/>
          <a:lstStyle/>
          <a:p>
            <a:r>
              <a:rPr lang="de-DE" err="1"/>
              <a:t>Git</a:t>
            </a:r>
            <a:r>
              <a:rPr lang="de-DE"/>
              <a:t> – wichtige Befehle</a:t>
            </a:r>
          </a:p>
        </p:txBody>
      </p:sp>
      <p:sp>
        <p:nvSpPr>
          <p:cNvPr id="3" name="Inhaltsplatzhalter 2"/>
          <p:cNvSpPr>
            <a:spLocks noGrp="1"/>
          </p:cNvSpPr>
          <p:nvPr>
            <p:ph idx="1"/>
          </p:nvPr>
        </p:nvSpPr>
        <p:spPr>
          <a:xfrm>
            <a:off x="1770064" y="1584482"/>
            <a:ext cx="8915400" cy="4390535"/>
          </a:xfrm>
        </p:spPr>
        <p:txBody>
          <a:bodyPr>
            <a:normAutofit/>
          </a:bodyPr>
          <a:lstStyle/>
          <a:p>
            <a:r>
              <a:rPr lang="de-DE"/>
              <a:t>Über Konsole oder GUI steuerbar – jede brauchbare GUI enthält diese Befehle auch in irgendeiner Form</a:t>
            </a:r>
          </a:p>
          <a:p>
            <a:r>
              <a:rPr lang="de-DE" err="1"/>
              <a:t>git</a:t>
            </a:r>
            <a:r>
              <a:rPr lang="de-DE"/>
              <a:t> </a:t>
            </a:r>
            <a:r>
              <a:rPr lang="de-DE" err="1"/>
              <a:t>init</a:t>
            </a:r>
            <a:r>
              <a:rPr lang="de-DE"/>
              <a:t>: legt ein neues Repository an</a:t>
            </a:r>
          </a:p>
          <a:p>
            <a:r>
              <a:rPr lang="de-DE" err="1"/>
              <a:t>git</a:t>
            </a:r>
            <a:r>
              <a:rPr lang="de-DE"/>
              <a:t> </a:t>
            </a:r>
            <a:r>
              <a:rPr lang="de-DE" err="1"/>
              <a:t>checkout</a:t>
            </a:r>
            <a:r>
              <a:rPr lang="de-DE"/>
              <a:t> &lt;</a:t>
            </a:r>
            <a:r>
              <a:rPr lang="de-DE" err="1"/>
              <a:t>branchName</a:t>
            </a:r>
            <a:r>
              <a:rPr lang="de-DE"/>
              <a:t>&gt;: wechseln auf &lt;</a:t>
            </a:r>
            <a:r>
              <a:rPr lang="de-DE" err="1"/>
              <a:t>branchName</a:t>
            </a:r>
            <a:r>
              <a:rPr lang="de-DE"/>
              <a:t>&gt;</a:t>
            </a:r>
          </a:p>
          <a:p>
            <a:r>
              <a:rPr lang="de-DE" err="1"/>
              <a:t>git</a:t>
            </a:r>
            <a:r>
              <a:rPr lang="de-DE"/>
              <a:t> pull: hole die neuesten </a:t>
            </a:r>
            <a:r>
              <a:rPr lang="de-DE" err="1"/>
              <a:t>Commits</a:t>
            </a:r>
            <a:r>
              <a:rPr lang="de-DE"/>
              <a:t> des aktuellen Branchs</a:t>
            </a:r>
          </a:p>
          <a:p>
            <a:r>
              <a:rPr lang="de-DE" err="1"/>
              <a:t>git</a:t>
            </a:r>
            <a:r>
              <a:rPr lang="de-DE"/>
              <a:t> </a:t>
            </a:r>
            <a:r>
              <a:rPr lang="de-DE" err="1"/>
              <a:t>add</a:t>
            </a:r>
            <a:r>
              <a:rPr lang="de-DE"/>
              <a:t> &lt;</a:t>
            </a:r>
            <a:r>
              <a:rPr lang="de-DE" err="1"/>
              <a:t>fileName</a:t>
            </a:r>
            <a:r>
              <a:rPr lang="de-DE"/>
              <a:t>&gt;/--all: fügt </a:t>
            </a:r>
            <a:r>
              <a:rPr lang="de-DE" err="1"/>
              <a:t>fileName</a:t>
            </a:r>
            <a:r>
              <a:rPr lang="de-DE"/>
              <a:t>/alles der „</a:t>
            </a:r>
            <a:r>
              <a:rPr lang="de-DE" err="1"/>
              <a:t>Staging</a:t>
            </a:r>
            <a:r>
              <a:rPr lang="de-DE"/>
              <a:t>“-Area hinzu</a:t>
            </a:r>
          </a:p>
          <a:p>
            <a:r>
              <a:rPr lang="de-DE" err="1"/>
              <a:t>git</a:t>
            </a:r>
            <a:r>
              <a:rPr lang="de-DE"/>
              <a:t> </a:t>
            </a:r>
            <a:r>
              <a:rPr lang="de-DE" err="1"/>
              <a:t>commit</a:t>
            </a:r>
            <a:r>
              <a:rPr lang="de-DE"/>
              <a:t> –m „Aussagekräftige Commit-Message“: Erstellt einen Commit</a:t>
            </a:r>
          </a:p>
          <a:p>
            <a:r>
              <a:rPr lang="de-DE" err="1"/>
              <a:t>git</a:t>
            </a:r>
            <a:r>
              <a:rPr lang="de-DE"/>
              <a:t> push: lädt die </a:t>
            </a:r>
            <a:r>
              <a:rPr lang="de-DE" err="1"/>
              <a:t>Commits</a:t>
            </a:r>
            <a:r>
              <a:rPr lang="de-DE"/>
              <a:t> des aktuellen Branchs hoch</a:t>
            </a:r>
          </a:p>
          <a:p>
            <a:endParaRPr lang="de-DE"/>
          </a:p>
        </p:txBody>
      </p:sp>
      <p:sp>
        <p:nvSpPr>
          <p:cNvPr id="4" name="Datumsplatzhalter 3"/>
          <p:cNvSpPr>
            <a:spLocks noGrp="1"/>
          </p:cNvSpPr>
          <p:nvPr>
            <p:ph type="dt" sz="half" idx="10"/>
          </p:nvPr>
        </p:nvSpPr>
        <p:spPr/>
        <p:txBody>
          <a:bodyPr/>
          <a:lstStyle/>
          <a:p>
            <a:fld id="{2B72C69C-7422-4F6A-87A8-F2A94684434D}"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41</a:t>
            </a:fld>
            <a:endParaRPr lang="de-DE"/>
          </a:p>
        </p:txBody>
      </p:sp>
    </p:spTree>
    <p:extLst>
      <p:ext uri="{BB962C8B-B14F-4D97-AF65-F5344CB8AC3E}">
        <p14:creationId xmlns:p14="http://schemas.microsoft.com/office/powerpoint/2010/main" val="92967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4"/>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0156" y="609600"/>
            <a:ext cx="8911687" cy="707733"/>
          </a:xfrm>
        </p:spPr>
        <p:txBody>
          <a:bodyPr/>
          <a:lstStyle/>
          <a:p>
            <a:r>
              <a:rPr lang="de-DE" err="1"/>
              <a:t>Git</a:t>
            </a:r>
            <a:r>
              <a:rPr lang="de-DE"/>
              <a:t> – Tools, Anbieter, …</a:t>
            </a:r>
          </a:p>
        </p:txBody>
      </p:sp>
      <p:sp>
        <p:nvSpPr>
          <p:cNvPr id="3" name="Inhaltsplatzhalter 2"/>
          <p:cNvSpPr>
            <a:spLocks noGrp="1"/>
          </p:cNvSpPr>
          <p:nvPr>
            <p:ph idx="1"/>
          </p:nvPr>
        </p:nvSpPr>
        <p:spPr>
          <a:xfrm>
            <a:off x="1636155" y="1492740"/>
            <a:ext cx="8915400" cy="4390535"/>
          </a:xfrm>
        </p:spPr>
        <p:txBody>
          <a:bodyPr>
            <a:normAutofit lnSpcReduction="10000"/>
          </a:bodyPr>
          <a:lstStyle/>
          <a:p>
            <a:r>
              <a:rPr lang="de-DE"/>
              <a:t>Hoster:</a:t>
            </a:r>
          </a:p>
          <a:p>
            <a:pPr lvl="1"/>
            <a:r>
              <a:rPr lang="de-DE"/>
              <a:t>Github.com (kostenpflichtig, für Studenten gratis)</a:t>
            </a:r>
          </a:p>
          <a:p>
            <a:pPr lvl="1"/>
            <a:r>
              <a:rPr lang="de-DE"/>
              <a:t>Gitlab.com (für kleine Teams gratis)</a:t>
            </a:r>
          </a:p>
          <a:p>
            <a:pPr lvl="1"/>
            <a:r>
              <a:rPr lang="de-DE"/>
              <a:t>Bitbucket.org (für kleine Teams gratis)</a:t>
            </a:r>
          </a:p>
          <a:p>
            <a:r>
              <a:rPr lang="de-DE"/>
              <a:t>Clients:</a:t>
            </a:r>
          </a:p>
          <a:p>
            <a:pPr lvl="1"/>
            <a:r>
              <a:rPr lang="de-DE" err="1"/>
              <a:t>GitKraken</a:t>
            </a:r>
            <a:r>
              <a:rPr lang="de-DE"/>
              <a:t> (non-commercial gratis)</a:t>
            </a:r>
          </a:p>
          <a:p>
            <a:pPr lvl="1"/>
            <a:r>
              <a:rPr lang="de-DE"/>
              <a:t>GitHub Desktop (gratis)</a:t>
            </a:r>
          </a:p>
          <a:p>
            <a:pPr lvl="1"/>
            <a:r>
              <a:rPr lang="de-DE" err="1"/>
              <a:t>SourceTree</a:t>
            </a:r>
            <a:r>
              <a:rPr lang="de-DE"/>
              <a:t> (gratis)</a:t>
            </a:r>
          </a:p>
          <a:p>
            <a:pPr lvl="1"/>
            <a:r>
              <a:rPr lang="de-DE"/>
              <a:t>Integrationen in diversen IDEs (je nach IDE)</a:t>
            </a:r>
          </a:p>
          <a:p>
            <a:pPr lvl="1"/>
            <a:r>
              <a:rPr lang="de-DE" err="1"/>
              <a:t>Git</a:t>
            </a:r>
            <a:r>
              <a:rPr lang="de-DE"/>
              <a:t> Shell (gratis)</a:t>
            </a:r>
          </a:p>
          <a:p>
            <a:pPr lvl="2"/>
            <a:r>
              <a:rPr lang="de-DE"/>
              <a:t>Wichtiger </a:t>
            </a:r>
            <a:r>
              <a:rPr lang="de-DE" err="1"/>
              <a:t>Fallback</a:t>
            </a:r>
            <a:r>
              <a:rPr lang="de-DE"/>
              <a:t>, falls irgendwas in der GUI nicht geht</a:t>
            </a:r>
          </a:p>
        </p:txBody>
      </p:sp>
      <p:sp>
        <p:nvSpPr>
          <p:cNvPr id="4" name="Datumsplatzhalter 3"/>
          <p:cNvSpPr>
            <a:spLocks noGrp="1"/>
          </p:cNvSpPr>
          <p:nvPr>
            <p:ph type="dt" sz="half" idx="10"/>
          </p:nvPr>
        </p:nvSpPr>
        <p:spPr/>
        <p:txBody>
          <a:bodyPr/>
          <a:lstStyle/>
          <a:p>
            <a:fld id="{2B72C69C-7422-4F6A-87A8-F2A94684434D}"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42</a:t>
            </a:fld>
            <a:endParaRPr lang="de-DE"/>
          </a:p>
        </p:txBody>
      </p:sp>
    </p:spTree>
    <p:extLst>
      <p:ext uri="{BB962C8B-B14F-4D97-AF65-F5344CB8AC3E}">
        <p14:creationId xmlns:p14="http://schemas.microsoft.com/office/powerpoint/2010/main" val="312835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4"/>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0156" y="620858"/>
            <a:ext cx="8911687" cy="707733"/>
          </a:xfrm>
        </p:spPr>
        <p:txBody>
          <a:bodyPr/>
          <a:lstStyle/>
          <a:p>
            <a:r>
              <a:rPr lang="de-DE"/>
              <a:t>Aufgabe 2</a:t>
            </a:r>
          </a:p>
        </p:txBody>
      </p:sp>
      <p:sp>
        <p:nvSpPr>
          <p:cNvPr id="3" name="Inhaltsplatzhalter 2"/>
          <p:cNvSpPr>
            <a:spLocks noGrp="1"/>
          </p:cNvSpPr>
          <p:nvPr>
            <p:ph idx="1"/>
          </p:nvPr>
        </p:nvSpPr>
        <p:spPr>
          <a:xfrm>
            <a:off x="1640156" y="1492740"/>
            <a:ext cx="8915400" cy="4390535"/>
          </a:xfrm>
        </p:spPr>
        <p:txBody>
          <a:bodyPr/>
          <a:lstStyle/>
          <a:p>
            <a:r>
              <a:rPr lang="de-DE"/>
              <a:t>Legt euch bei einem Anbieter eurer Wahl einen </a:t>
            </a:r>
            <a:r>
              <a:rPr lang="de-DE" err="1"/>
              <a:t>Git</a:t>
            </a:r>
            <a:r>
              <a:rPr lang="de-DE"/>
              <a:t>-Account und ein Repository für die Vorlesung an.</a:t>
            </a:r>
          </a:p>
          <a:p>
            <a:r>
              <a:rPr lang="de-DE"/>
              <a:t>Checkt dieses aus und macht euch mit der Funktionsweise vertraut. Es genügt, wenn ihr danach in der Lage seid:</a:t>
            </a:r>
          </a:p>
          <a:p>
            <a:pPr lvl="1"/>
            <a:r>
              <a:rPr lang="de-DE"/>
              <a:t>einen Commit mit einer Nachricht anzulegen</a:t>
            </a:r>
          </a:p>
          <a:p>
            <a:pPr lvl="1"/>
            <a:r>
              <a:rPr lang="de-DE"/>
              <a:t>die zu committenden Zeilen gewählt auszuwählen</a:t>
            </a:r>
          </a:p>
          <a:p>
            <a:pPr lvl="1"/>
            <a:r>
              <a:rPr lang="de-DE"/>
              <a:t>das Diff eines älteren </a:t>
            </a:r>
            <a:r>
              <a:rPr lang="de-DE" err="1"/>
              <a:t>Commits</a:t>
            </a:r>
            <a:r>
              <a:rPr lang="de-DE"/>
              <a:t> einzusehen</a:t>
            </a:r>
          </a:p>
          <a:p>
            <a:pPr lvl="1"/>
            <a:r>
              <a:rPr lang="de-DE"/>
              <a:t>zu einem älteren Commit zurückzuspringen</a:t>
            </a:r>
          </a:p>
          <a:p>
            <a:r>
              <a:rPr lang="de-DE" err="1"/>
              <a:t>Committed</a:t>
            </a:r>
            <a:r>
              <a:rPr lang="de-DE"/>
              <a:t> den Code aus der nächsten Aufgabe</a:t>
            </a:r>
          </a:p>
          <a:p>
            <a:r>
              <a:rPr lang="de-DE"/>
              <a:t>Übt euch in </a:t>
            </a:r>
            <a:r>
              <a:rPr lang="de-DE" err="1"/>
              <a:t>Git</a:t>
            </a:r>
            <a:endParaRPr lang="de-DE"/>
          </a:p>
        </p:txBody>
      </p:sp>
      <p:sp>
        <p:nvSpPr>
          <p:cNvPr id="4" name="Datumsplatzhalter 3"/>
          <p:cNvSpPr>
            <a:spLocks noGrp="1"/>
          </p:cNvSpPr>
          <p:nvPr>
            <p:ph type="dt" sz="half" idx="10"/>
          </p:nvPr>
        </p:nvSpPr>
        <p:spPr/>
        <p:txBody>
          <a:bodyPr/>
          <a:lstStyle/>
          <a:p>
            <a:fld id="{2B72C69C-7422-4F6A-87A8-F2A94684434D}"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43</a:t>
            </a:fld>
            <a:endParaRPr lang="de-DE"/>
          </a:p>
        </p:txBody>
      </p:sp>
    </p:spTree>
    <p:extLst>
      <p:ext uri="{BB962C8B-B14F-4D97-AF65-F5344CB8AC3E}">
        <p14:creationId xmlns:p14="http://schemas.microsoft.com/office/powerpoint/2010/main" val="257152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4"/>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0156" y="612803"/>
            <a:ext cx="8911687" cy="707733"/>
          </a:xfrm>
        </p:spPr>
        <p:txBody>
          <a:bodyPr/>
          <a:lstStyle/>
          <a:p>
            <a:r>
              <a:rPr lang="de-DE"/>
              <a:t>Aufgabe 1</a:t>
            </a:r>
          </a:p>
        </p:txBody>
      </p:sp>
      <p:sp>
        <p:nvSpPr>
          <p:cNvPr id="3" name="Inhaltsplatzhalter 2"/>
          <p:cNvSpPr>
            <a:spLocks noGrp="1"/>
          </p:cNvSpPr>
          <p:nvPr>
            <p:ph idx="1"/>
          </p:nvPr>
        </p:nvSpPr>
        <p:spPr>
          <a:xfrm>
            <a:off x="1640156" y="1573849"/>
            <a:ext cx="8915400" cy="4390535"/>
          </a:xfrm>
        </p:spPr>
        <p:txBody>
          <a:bodyPr/>
          <a:lstStyle/>
          <a:p>
            <a:pPr marL="514350" indent="-514350">
              <a:buFont typeface="+mj-lt"/>
              <a:buAutoNum type="arabicPeriod"/>
            </a:pPr>
            <a:r>
              <a:rPr lang="de-DE"/>
              <a:t>Schreibe eine Klasse Person. Eine Person hat einen Namen und eine Nationalität (∈ {de, en, </a:t>
            </a:r>
            <a:r>
              <a:rPr lang="de-DE" err="1"/>
              <a:t>fr</a:t>
            </a:r>
            <a:r>
              <a:rPr lang="de-DE"/>
              <a:t>, </a:t>
            </a:r>
            <a:r>
              <a:rPr lang="de-DE" err="1"/>
              <a:t>it</a:t>
            </a:r>
            <a:r>
              <a:rPr lang="de-DE"/>
              <a:t>}). Implementiere eine </a:t>
            </a:r>
            <a:r>
              <a:rPr lang="de-DE" err="1"/>
              <a:t>Memberfunktion</a:t>
            </a:r>
            <a:r>
              <a:rPr lang="de-DE"/>
              <a:t> </a:t>
            </a:r>
            <a:r>
              <a:rPr lang="de-DE" err="1"/>
              <a:t>void</a:t>
            </a:r>
            <a:r>
              <a:rPr lang="de-DE"/>
              <a:t> </a:t>
            </a:r>
            <a:r>
              <a:rPr lang="de-DE" err="1"/>
              <a:t>greet</a:t>
            </a:r>
            <a:r>
              <a:rPr lang="de-DE"/>
              <a:t>(Person * </a:t>
            </a:r>
            <a:r>
              <a:rPr lang="de-DE" err="1"/>
              <a:t>other</a:t>
            </a:r>
            <a:r>
              <a:rPr lang="de-DE"/>
              <a:t>), die eine Grußformel an eine andere Person in der Muttersprache (z.B. Hello Luigi, Ciao John) in der Konsole ausgibt. Der Name einer Person kann bei Kenntnis des Pointers über eine Methode (z.B. </a:t>
            </a:r>
            <a:r>
              <a:rPr lang="de-DE" err="1"/>
              <a:t>getName</a:t>
            </a:r>
            <a:r>
              <a:rPr lang="de-DE"/>
              <a:t>()) erfragt werden. </a:t>
            </a:r>
          </a:p>
          <a:p>
            <a:pPr marL="514350" indent="-514350">
              <a:buFont typeface="+mj-lt"/>
              <a:buAutoNum type="arabicPeriod"/>
            </a:pPr>
            <a:r>
              <a:rPr lang="de-DE"/>
              <a:t>Schreibe ein Programm in dem mehrere dieser Personen angelegt sind. Der Nutzer soll auswählen können, welche Person welche andere Person grüßt.</a:t>
            </a:r>
          </a:p>
          <a:p>
            <a:pPr marL="891450" lvl="1" indent="-514350">
              <a:buFont typeface="+mj-lt"/>
              <a:buAutoNum type="arabicPeriod"/>
            </a:pPr>
            <a:r>
              <a:rPr lang="de-DE"/>
              <a:t>Der Aufruf sollte genau so aussehen: person1-&gt;</a:t>
            </a:r>
            <a:r>
              <a:rPr lang="de-DE" err="1"/>
              <a:t>greet</a:t>
            </a:r>
            <a:r>
              <a:rPr lang="de-DE"/>
              <a:t>(person2);</a:t>
            </a:r>
          </a:p>
        </p:txBody>
      </p:sp>
      <p:sp>
        <p:nvSpPr>
          <p:cNvPr id="4" name="Datumsplatzhalter 3"/>
          <p:cNvSpPr>
            <a:spLocks noGrp="1"/>
          </p:cNvSpPr>
          <p:nvPr>
            <p:ph type="dt" sz="half" idx="10"/>
          </p:nvPr>
        </p:nvSpPr>
        <p:spPr/>
        <p:txBody>
          <a:bodyPr/>
          <a:lstStyle/>
          <a:p>
            <a:fld id="{2B72C69C-7422-4F6A-87A8-F2A94684434D}" type="datetime1">
              <a:rPr lang="de-DE" smtClean="0"/>
              <a:t>06.05.2021</a:t>
            </a:fld>
            <a:endParaRPr lang="de-DE"/>
          </a:p>
        </p:txBody>
      </p:sp>
      <p:sp>
        <p:nvSpPr>
          <p:cNvPr id="5" name="Fußzeilenplatzhalter 4"/>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44</a:t>
            </a:fld>
            <a:endParaRPr lang="de-DE"/>
          </a:p>
        </p:txBody>
      </p:sp>
      <p:pic>
        <p:nvPicPr>
          <p:cNvPr id="8" name="Grafik 7">
            <a:extLst>
              <a:ext uri="{FF2B5EF4-FFF2-40B4-BE49-F238E27FC236}">
                <a16:creationId xmlns:a16="http://schemas.microsoft.com/office/drawing/2014/main" id="{DFC0A47C-CF41-4340-A375-EC237DA16F04}"/>
              </a:ext>
            </a:extLst>
          </p:cNvPr>
          <p:cNvPicPr>
            <a:picLocks noChangeAspect="1"/>
          </p:cNvPicPr>
          <p:nvPr/>
        </p:nvPicPr>
        <p:blipFill>
          <a:blip r:embed="rId3"/>
          <a:stretch>
            <a:fillRect/>
          </a:stretch>
        </p:blipFill>
        <p:spPr>
          <a:xfrm>
            <a:off x="4032538" y="4649851"/>
            <a:ext cx="4126922" cy="2012877"/>
          </a:xfrm>
          <a:prstGeom prst="rect">
            <a:avLst/>
          </a:prstGeom>
        </p:spPr>
      </p:pic>
    </p:spTree>
    <p:extLst>
      <p:ext uri="{BB962C8B-B14F-4D97-AF65-F5344CB8AC3E}">
        <p14:creationId xmlns:p14="http://schemas.microsoft.com/office/powerpoint/2010/main" val="92526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4"/>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0156" y="609600"/>
            <a:ext cx="8911687" cy="680815"/>
          </a:xfrm>
        </p:spPr>
        <p:txBody>
          <a:bodyPr>
            <a:normAutofit fontScale="90000"/>
          </a:bodyPr>
          <a:lstStyle/>
          <a:p>
            <a:r>
              <a:rPr lang="de-DE"/>
              <a:t>Wer seid Ihr?</a:t>
            </a:r>
          </a:p>
        </p:txBody>
      </p:sp>
      <p:sp>
        <p:nvSpPr>
          <p:cNvPr id="3" name="Inhaltsplatzhalter 2"/>
          <p:cNvSpPr>
            <a:spLocks noGrp="1"/>
          </p:cNvSpPr>
          <p:nvPr>
            <p:ph idx="1"/>
          </p:nvPr>
        </p:nvSpPr>
        <p:spPr>
          <a:xfrm>
            <a:off x="1640156" y="1467478"/>
            <a:ext cx="8915400" cy="4415797"/>
          </a:xfrm>
        </p:spPr>
        <p:txBody>
          <a:bodyPr/>
          <a:lstStyle/>
          <a:p>
            <a:r>
              <a:rPr lang="de-DE"/>
              <a:t>Erfahrungen mit C, C++, OOP</a:t>
            </a:r>
          </a:p>
          <a:p>
            <a:r>
              <a:rPr lang="de-DE"/>
              <a:t>Damit ich mit der Vorlesung zufrieden bin wünsche ich mir von meinem Dozenten, dass …</a:t>
            </a:r>
          </a:p>
          <a:p>
            <a:r>
              <a:rPr lang="de-DE"/>
              <a:t>Damit ich mit der Vorlesung zufrieden bin wünsche ich mir von meinem Dozenten, dass … nicht …</a:t>
            </a:r>
          </a:p>
          <a:p>
            <a:r>
              <a:rPr lang="de-DE"/>
              <a:t>https://app.sli.do/event/gukibpou</a:t>
            </a:r>
          </a:p>
        </p:txBody>
      </p:sp>
      <p:sp>
        <p:nvSpPr>
          <p:cNvPr id="2" name="Datumsplatzhalter 1"/>
          <p:cNvSpPr>
            <a:spLocks noGrp="1"/>
          </p:cNvSpPr>
          <p:nvPr>
            <p:ph type="dt" sz="half" idx="10"/>
          </p:nvPr>
        </p:nvSpPr>
        <p:spPr/>
        <p:txBody>
          <a:bodyPr/>
          <a:lstStyle/>
          <a:p>
            <a:fld id="{382B02F3-CBE8-4826-A1EF-2F044E16E970}"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5</a:t>
            </a:fld>
            <a:endParaRPr lang="de-DE"/>
          </a:p>
        </p:txBody>
      </p:sp>
      <p:pic>
        <p:nvPicPr>
          <p:cNvPr id="4" name="Grafik 3">
            <a:extLst>
              <a:ext uri="{FF2B5EF4-FFF2-40B4-BE49-F238E27FC236}">
                <a16:creationId xmlns:a16="http://schemas.microsoft.com/office/drawing/2014/main" id="{ED89389B-F6A0-427B-BEE7-AB693372838A}"/>
              </a:ext>
            </a:extLst>
          </p:cNvPr>
          <p:cNvPicPr>
            <a:picLocks noChangeAspect="1"/>
          </p:cNvPicPr>
          <p:nvPr/>
        </p:nvPicPr>
        <p:blipFill>
          <a:blip r:embed="rId3"/>
          <a:stretch>
            <a:fillRect/>
          </a:stretch>
        </p:blipFill>
        <p:spPr>
          <a:xfrm>
            <a:off x="2871756" y="4157890"/>
            <a:ext cx="4939833" cy="2409369"/>
          </a:xfrm>
          <a:prstGeom prst="rect">
            <a:avLst/>
          </a:prstGeom>
        </p:spPr>
      </p:pic>
    </p:spTree>
    <p:extLst>
      <p:ext uri="{BB962C8B-B14F-4D97-AF65-F5344CB8AC3E}">
        <p14:creationId xmlns:p14="http://schemas.microsoft.com/office/powerpoint/2010/main" val="411298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Tools</a:t>
            </a:r>
          </a:p>
        </p:txBody>
      </p:sp>
      <p:sp>
        <p:nvSpPr>
          <p:cNvPr id="5" name="Textplatzhalter 4"/>
          <p:cNvSpPr>
            <a:spLocks noGrp="1"/>
          </p:cNvSpPr>
          <p:nvPr>
            <p:ph type="body" idx="1"/>
          </p:nvPr>
        </p:nvSpPr>
        <p:spPr/>
        <p:txBody>
          <a:bodyPr/>
          <a:lstStyle/>
          <a:p>
            <a:endParaRPr lang="de-DE"/>
          </a:p>
        </p:txBody>
      </p:sp>
      <p:sp>
        <p:nvSpPr>
          <p:cNvPr id="2" name="Datumsplatzhalter 1"/>
          <p:cNvSpPr>
            <a:spLocks noGrp="1"/>
          </p:cNvSpPr>
          <p:nvPr>
            <p:ph type="dt" sz="half" idx="10"/>
          </p:nvPr>
        </p:nvSpPr>
        <p:spPr/>
        <p:txBody>
          <a:bodyPr/>
          <a:lstStyle/>
          <a:p>
            <a:fld id="{EFBE6317-F73D-4153-BF55-C7BA63E6E6B5}" type="datetime1">
              <a:rPr lang="de-DE" smtClean="0"/>
              <a:t>06.05.2021</a:t>
            </a:fld>
            <a:endParaRPr lang="de-DE"/>
          </a:p>
        </p:txBody>
      </p:sp>
      <p:sp>
        <p:nvSpPr>
          <p:cNvPr id="3" name="Fußzeilenplatzhalter 2"/>
          <p:cNvSpPr>
            <a:spLocks noGrp="1"/>
          </p:cNvSpPr>
          <p:nvPr>
            <p:ph type="ftr" sz="quarter" idx="11"/>
          </p:nvPr>
        </p:nvSpPr>
        <p:spPr/>
        <p:txBody>
          <a:bodyPr/>
          <a:lstStyle/>
          <a:p>
            <a:r>
              <a:rPr lang="de-DE"/>
              <a:t>Objektorientierte Programmierung in C++</a:t>
            </a:r>
          </a:p>
        </p:txBody>
      </p:sp>
    </p:spTree>
    <p:extLst>
      <p:ext uri="{BB962C8B-B14F-4D97-AF65-F5344CB8AC3E}">
        <p14:creationId xmlns:p14="http://schemas.microsoft.com/office/powerpoint/2010/main" val="399813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0156" y="609600"/>
            <a:ext cx="8911687" cy="680815"/>
          </a:xfrm>
        </p:spPr>
        <p:txBody>
          <a:bodyPr>
            <a:normAutofit fontScale="90000"/>
          </a:bodyPr>
          <a:lstStyle/>
          <a:p>
            <a:r>
              <a:rPr lang="de-DE" err="1"/>
              <a:t>Jitsi</a:t>
            </a:r>
            <a:endParaRPr lang="de-DE"/>
          </a:p>
        </p:txBody>
      </p:sp>
      <p:sp>
        <p:nvSpPr>
          <p:cNvPr id="3" name="Inhaltsplatzhalter 2"/>
          <p:cNvSpPr>
            <a:spLocks noGrp="1"/>
          </p:cNvSpPr>
          <p:nvPr>
            <p:ph idx="1"/>
          </p:nvPr>
        </p:nvSpPr>
        <p:spPr>
          <a:xfrm>
            <a:off x="1506536" y="1467478"/>
            <a:ext cx="8915400" cy="4415797"/>
          </a:xfrm>
        </p:spPr>
        <p:txBody>
          <a:bodyPr/>
          <a:lstStyle/>
          <a:p>
            <a:r>
              <a:rPr lang="de-DE"/>
              <a:t>Hier wird die Vorlesung stattfinden</a:t>
            </a:r>
          </a:p>
          <a:p>
            <a:r>
              <a:rPr lang="de-DE"/>
              <a:t>Wer gerade nicht redet, mutet sich</a:t>
            </a:r>
          </a:p>
          <a:p>
            <a:pPr lvl="1"/>
            <a:r>
              <a:rPr lang="de-DE"/>
              <a:t>Hierbei geht es ausschließlich um Hintergrundgeräusche</a:t>
            </a:r>
          </a:p>
          <a:p>
            <a:pPr lvl="1"/>
            <a:r>
              <a:rPr lang="de-DE"/>
              <a:t>Scheut euch nicht, euch für Zwischenfragen/Bemerkungen </a:t>
            </a:r>
            <a:r>
              <a:rPr lang="de-DE" err="1"/>
              <a:t>unzumuten</a:t>
            </a:r>
            <a:r>
              <a:rPr lang="de-DE"/>
              <a:t>!</a:t>
            </a:r>
          </a:p>
          <a:p>
            <a:r>
              <a:rPr lang="de-DE"/>
              <a:t>Bleibt bitte auch während der praktischen Übungen gemutet in der Session</a:t>
            </a:r>
          </a:p>
        </p:txBody>
      </p:sp>
      <p:sp>
        <p:nvSpPr>
          <p:cNvPr id="2" name="Datumsplatzhalter 1"/>
          <p:cNvSpPr>
            <a:spLocks noGrp="1"/>
          </p:cNvSpPr>
          <p:nvPr>
            <p:ph type="dt" sz="half" idx="10"/>
          </p:nvPr>
        </p:nvSpPr>
        <p:spPr/>
        <p:txBody>
          <a:bodyPr/>
          <a:lstStyle/>
          <a:p>
            <a:fld id="{382B02F3-CBE8-4826-A1EF-2F044E16E970}"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7</a:t>
            </a:fld>
            <a:endParaRPr lang="de-DE"/>
          </a:p>
        </p:txBody>
      </p:sp>
    </p:spTree>
    <p:extLst>
      <p:ext uri="{BB962C8B-B14F-4D97-AF65-F5344CB8AC3E}">
        <p14:creationId xmlns:p14="http://schemas.microsoft.com/office/powerpoint/2010/main" val="71818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642013" y="634317"/>
            <a:ext cx="8911687" cy="680815"/>
          </a:xfrm>
        </p:spPr>
        <p:txBody>
          <a:bodyPr>
            <a:normAutofit fontScale="90000"/>
          </a:bodyPr>
          <a:lstStyle/>
          <a:p>
            <a:r>
              <a:rPr lang="de-DE"/>
              <a:t>Teams</a:t>
            </a:r>
          </a:p>
        </p:txBody>
      </p:sp>
      <p:sp>
        <p:nvSpPr>
          <p:cNvPr id="3" name="Inhaltsplatzhalter 2"/>
          <p:cNvSpPr>
            <a:spLocks noGrp="1"/>
          </p:cNvSpPr>
          <p:nvPr>
            <p:ph idx="1"/>
          </p:nvPr>
        </p:nvSpPr>
        <p:spPr>
          <a:xfrm>
            <a:off x="1638300" y="1467478"/>
            <a:ext cx="8915400" cy="4415797"/>
          </a:xfrm>
        </p:spPr>
        <p:txBody>
          <a:bodyPr>
            <a:normAutofit/>
          </a:bodyPr>
          <a:lstStyle/>
          <a:p>
            <a:r>
              <a:rPr lang="de-DE"/>
              <a:t>Nutzen wir für organisatorisches, für Fragen und 1:1 Unterstützung</a:t>
            </a:r>
          </a:p>
          <a:p>
            <a:r>
              <a:rPr lang="de-DE"/>
              <a:t>Nutzt es auch gerne, um euch gegenseitig bei Fragen zu helfen</a:t>
            </a:r>
          </a:p>
          <a:p>
            <a:r>
              <a:rPr lang="de-DE"/>
              <a:t>Channels</a:t>
            </a:r>
          </a:p>
          <a:p>
            <a:pPr lvl="1"/>
            <a:r>
              <a:rPr lang="de-DE"/>
              <a:t>Allgemein: Allgemeine Fragen zu C++/OOP</a:t>
            </a:r>
          </a:p>
          <a:p>
            <a:pPr lvl="1"/>
            <a:r>
              <a:rPr lang="de-DE"/>
              <a:t>Kurs Daniel: Daniels Parallelkurs</a:t>
            </a:r>
          </a:p>
          <a:p>
            <a:pPr lvl="1"/>
            <a:r>
              <a:rPr lang="de-DE"/>
              <a:t>Kurs Tobias: Organisatorisches, Fragen &amp; Antworten, … zu unserem Kurs</a:t>
            </a:r>
          </a:p>
          <a:p>
            <a:pPr lvl="1"/>
            <a:r>
              <a:rPr lang="de-DE"/>
              <a:t>Random: Ihr habt was interessantes oder lustiges gefunden, was unsere Themen leicht tangiert? Dann ab in den Random-Channel damit</a:t>
            </a:r>
          </a:p>
          <a:p>
            <a:pPr lvl="1"/>
            <a:endParaRPr lang="de-DE"/>
          </a:p>
        </p:txBody>
      </p:sp>
      <p:sp>
        <p:nvSpPr>
          <p:cNvPr id="2" name="Datumsplatzhalter 1"/>
          <p:cNvSpPr>
            <a:spLocks noGrp="1"/>
          </p:cNvSpPr>
          <p:nvPr>
            <p:ph type="dt" sz="half" idx="10"/>
          </p:nvPr>
        </p:nvSpPr>
        <p:spPr/>
        <p:txBody>
          <a:bodyPr/>
          <a:lstStyle/>
          <a:p>
            <a:fld id="{382B02F3-CBE8-4826-A1EF-2F044E16E970}" type="datetime1">
              <a:rPr lang="de-DE" smtClean="0"/>
              <a:t>06.05.2021</a:t>
            </a:fld>
            <a:endParaRPr lang="de-DE"/>
          </a:p>
        </p:txBody>
      </p:sp>
      <p:sp>
        <p:nvSpPr>
          <p:cNvPr id="6" name="Fußzeilenplatzhalter 5"/>
          <p:cNvSpPr>
            <a:spLocks noGrp="1"/>
          </p:cNvSpPr>
          <p:nvPr>
            <p:ph type="ftr" sz="quarter" idx="11"/>
          </p:nvPr>
        </p:nvSpPr>
        <p:spPr/>
        <p:txBody>
          <a:bodyPr/>
          <a:lstStyle/>
          <a:p>
            <a:r>
              <a:rPr lang="de-DE"/>
              <a:t>Objektorientierte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8</a:t>
            </a:fld>
            <a:endParaRPr lang="de-DE"/>
          </a:p>
        </p:txBody>
      </p:sp>
    </p:spTree>
    <p:extLst>
      <p:ext uri="{BB962C8B-B14F-4D97-AF65-F5344CB8AC3E}">
        <p14:creationId xmlns:p14="http://schemas.microsoft.com/office/powerpoint/2010/main" val="379466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Ausblick</a:t>
            </a:r>
          </a:p>
        </p:txBody>
      </p:sp>
      <p:sp>
        <p:nvSpPr>
          <p:cNvPr id="5" name="Textplatzhalter 4"/>
          <p:cNvSpPr>
            <a:spLocks noGrp="1"/>
          </p:cNvSpPr>
          <p:nvPr>
            <p:ph type="body" idx="1"/>
          </p:nvPr>
        </p:nvSpPr>
        <p:spPr/>
        <p:txBody>
          <a:bodyPr/>
          <a:lstStyle/>
          <a:p>
            <a:r>
              <a:rPr lang="de-DE"/>
              <a:t>Vorlesungsstruktur, Themen &amp; Organisatorisches</a:t>
            </a:r>
          </a:p>
        </p:txBody>
      </p:sp>
      <p:sp>
        <p:nvSpPr>
          <p:cNvPr id="2" name="Datumsplatzhalter 1"/>
          <p:cNvSpPr>
            <a:spLocks noGrp="1"/>
          </p:cNvSpPr>
          <p:nvPr>
            <p:ph type="dt" sz="half" idx="10"/>
          </p:nvPr>
        </p:nvSpPr>
        <p:spPr/>
        <p:txBody>
          <a:bodyPr/>
          <a:lstStyle/>
          <a:p>
            <a:fld id="{1248A2F8-F507-47AE-997F-823B07AD693C}" type="datetime1">
              <a:rPr lang="de-DE" smtClean="0"/>
              <a:t>06.05.2021</a:t>
            </a:fld>
            <a:endParaRPr lang="de-DE"/>
          </a:p>
        </p:txBody>
      </p:sp>
      <p:sp>
        <p:nvSpPr>
          <p:cNvPr id="3" name="Fußzeilenplatzhalter 2"/>
          <p:cNvSpPr>
            <a:spLocks noGrp="1"/>
          </p:cNvSpPr>
          <p:nvPr>
            <p:ph type="ftr" sz="quarter" idx="11"/>
          </p:nvPr>
        </p:nvSpPr>
        <p:spPr/>
        <p:txBody>
          <a:bodyPr/>
          <a:lstStyle/>
          <a:p>
            <a:r>
              <a:rPr lang="de-DE"/>
              <a:t>Objektorientierte Programmierung in C++</a:t>
            </a:r>
          </a:p>
        </p:txBody>
      </p:sp>
    </p:spTree>
    <p:extLst>
      <p:ext uri="{BB962C8B-B14F-4D97-AF65-F5344CB8AC3E}">
        <p14:creationId xmlns:p14="http://schemas.microsoft.com/office/powerpoint/2010/main" val="3036856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iefer">
  <a:themeElements>
    <a:clrScheme name="Schiefer">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chiefer">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iefer">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DE9A0D8FAA7B442A1C89D5C3B0F577D" ma:contentTypeVersion="4" ma:contentTypeDescription="Ein neues Dokument erstellen." ma:contentTypeScope="" ma:versionID="4266209272205158ea3a5dcb557935ba">
  <xsd:schema xmlns:xsd="http://www.w3.org/2001/XMLSchema" xmlns:xs="http://www.w3.org/2001/XMLSchema" xmlns:p="http://schemas.microsoft.com/office/2006/metadata/properties" xmlns:ns2="11673d8a-6ab4-435a-878e-d49cd20e328d" targetNamespace="http://schemas.microsoft.com/office/2006/metadata/properties" ma:root="true" ma:fieldsID="ca8fc01799cb602f38534cc5f219b11f" ns2:_="">
    <xsd:import namespace="11673d8a-6ab4-435a-878e-d49cd20e32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673d8a-6ab4-435a-878e-d49cd20e32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43CEA6-0AA7-4CDC-ABB0-C15FDFA3ABFE}"/>
</file>

<file path=customXml/itemProps2.xml><?xml version="1.0" encoding="utf-8"?>
<ds:datastoreItem xmlns:ds="http://schemas.openxmlformats.org/officeDocument/2006/customXml" ds:itemID="{3A07F936-409C-429C-A3DB-D9C673C797A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F7447B-9138-4505-9779-0C1ABDEF56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Ipo</Template>
  <Application>Microsoft Office PowerPoint</Application>
  <PresentationFormat>Widescreen</PresentationFormat>
  <Slides>44</Slides>
  <Notes>42</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Schiefer</vt:lpstr>
      <vt:lpstr>Objektorientierte Programmierung</vt:lpstr>
      <vt:lpstr>Wer bin ich?</vt:lpstr>
      <vt:lpstr>Kurs</vt:lpstr>
      <vt:lpstr>Wer seid Ihr?</vt:lpstr>
      <vt:lpstr>Wer seid Ihr?</vt:lpstr>
      <vt:lpstr>Tools</vt:lpstr>
      <vt:lpstr>Jitsi</vt:lpstr>
      <vt:lpstr>Teams</vt:lpstr>
      <vt:lpstr>Ausblick</vt:lpstr>
      <vt:lpstr>Vorlesungsstruktur</vt:lpstr>
      <vt:lpstr>Prüfungsleistung</vt:lpstr>
      <vt:lpstr>Prüfungsleistung</vt:lpstr>
      <vt:lpstr>Ausblick</vt:lpstr>
      <vt:lpstr>Themen &amp; Ziele</vt:lpstr>
      <vt:lpstr>Voraussetzungen</vt:lpstr>
      <vt:lpstr>Einführung in C++</vt:lpstr>
      <vt:lpstr>Einführung in C++</vt:lpstr>
      <vt:lpstr>Einführung in C++</vt:lpstr>
      <vt:lpstr>Für die Zukunft:</vt:lpstr>
      <vt:lpstr>Einführung in die Objektorientierung</vt:lpstr>
      <vt:lpstr>Was war nochmal prozedural?</vt:lpstr>
      <vt:lpstr>Was war nochmal prozedural?</vt:lpstr>
      <vt:lpstr>Ein neues Konzept muss her!</vt:lpstr>
      <vt:lpstr>Was sind Klassen?</vt:lpstr>
      <vt:lpstr>Was sind Objekte?</vt:lpstr>
      <vt:lpstr>PowerPoint Presentation</vt:lpstr>
      <vt:lpstr>PowerPoint Presentation</vt:lpstr>
      <vt:lpstr>PowerPoint Presentation</vt:lpstr>
      <vt:lpstr>PowerPoint Presentation</vt:lpstr>
      <vt:lpstr>Konstruktoren - Zusammenfassung</vt:lpstr>
      <vt:lpstr>Initialisierung</vt:lpstr>
      <vt:lpstr>Initialisierung</vt:lpstr>
      <vt:lpstr>Objektorientierung - Aufgabe</vt:lpstr>
      <vt:lpstr>Git</vt:lpstr>
      <vt:lpstr>Git</vt:lpstr>
      <vt:lpstr>Git</vt:lpstr>
      <vt:lpstr>Git – Commits</vt:lpstr>
      <vt:lpstr>Git – Demo Commits</vt:lpstr>
      <vt:lpstr>Git – Branches</vt:lpstr>
      <vt:lpstr>Git – Demo Branches</vt:lpstr>
      <vt:lpstr>Git – wichtige Befehle</vt:lpstr>
      <vt:lpstr>Git – Tools, Anbieter, …</vt:lpstr>
      <vt:lpstr>Aufgabe 2</vt:lpstr>
      <vt:lpstr>Aufgabe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Bente Meyer</dc:creator>
  <cp:revision>1</cp:revision>
  <dcterms:created xsi:type="dcterms:W3CDTF">2017-03-11T21:58:43Z</dcterms:created>
  <dcterms:modified xsi:type="dcterms:W3CDTF">2021-05-06T09:40:50Z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0x0101002DE9A0D8FAA7B442A1C89D5C3B0F577D</vt:lpwstr>
  </property>
</Properties>
</file>