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1.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 id="2147483748" r:id="rId2"/>
  </p:sldMasterIdLst>
  <p:notesMasterIdLst>
    <p:notesMasterId r:id="rId59"/>
  </p:notesMasterIdLst>
  <p:sldIdLst>
    <p:sldId id="257" r:id="rId3"/>
    <p:sldId id="333" r:id="rId4"/>
    <p:sldId id="273" r:id="rId5"/>
    <p:sldId id="335" r:id="rId6"/>
    <p:sldId id="272" r:id="rId7"/>
    <p:sldId id="282" r:id="rId8"/>
    <p:sldId id="329" r:id="rId9"/>
    <p:sldId id="280" r:id="rId10"/>
    <p:sldId id="259" r:id="rId11"/>
    <p:sldId id="287" r:id="rId12"/>
    <p:sldId id="305" r:id="rId13"/>
    <p:sldId id="321" r:id="rId14"/>
    <p:sldId id="319" r:id="rId15"/>
    <p:sldId id="322" r:id="rId16"/>
    <p:sldId id="320" r:id="rId17"/>
    <p:sldId id="323" r:id="rId18"/>
    <p:sldId id="346" r:id="rId19"/>
    <p:sldId id="276" r:id="rId20"/>
    <p:sldId id="284" r:id="rId21"/>
    <p:sldId id="278" r:id="rId22"/>
    <p:sldId id="283" r:id="rId23"/>
    <p:sldId id="285" r:id="rId24"/>
    <p:sldId id="288" r:id="rId25"/>
    <p:sldId id="289" r:id="rId26"/>
    <p:sldId id="330" r:id="rId27"/>
    <p:sldId id="338" r:id="rId28"/>
    <p:sldId id="344" r:id="rId29"/>
    <p:sldId id="345" r:id="rId30"/>
    <p:sldId id="299" r:id="rId31"/>
    <p:sldId id="300" r:id="rId32"/>
    <p:sldId id="301" r:id="rId33"/>
    <p:sldId id="303" r:id="rId34"/>
    <p:sldId id="291" r:id="rId35"/>
    <p:sldId id="304" r:id="rId36"/>
    <p:sldId id="296" r:id="rId37"/>
    <p:sldId id="302" r:id="rId38"/>
    <p:sldId id="292" r:id="rId39"/>
    <p:sldId id="336" r:id="rId40"/>
    <p:sldId id="331" r:id="rId41"/>
    <p:sldId id="328" r:id="rId42"/>
    <p:sldId id="310" r:id="rId43"/>
    <p:sldId id="312" r:id="rId44"/>
    <p:sldId id="313" r:id="rId45"/>
    <p:sldId id="314" r:id="rId46"/>
    <p:sldId id="316" r:id="rId47"/>
    <p:sldId id="317" r:id="rId48"/>
    <p:sldId id="318" r:id="rId49"/>
    <p:sldId id="332" r:id="rId50"/>
    <p:sldId id="306" r:id="rId51"/>
    <p:sldId id="326" r:id="rId52"/>
    <p:sldId id="327" r:id="rId53"/>
    <p:sldId id="309" r:id="rId54"/>
    <p:sldId id="343" r:id="rId55"/>
    <p:sldId id="340" r:id="rId56"/>
    <p:sldId id="341" r:id="rId57"/>
    <p:sldId id="347" r:id="rId5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0" autoAdjust="0"/>
    <p:restoredTop sz="74383" autoAdjust="0"/>
  </p:normalViewPr>
  <p:slideViewPr>
    <p:cSldViewPr snapToGrid="0">
      <p:cViewPr varScale="1">
        <p:scale>
          <a:sx n="85" d="100"/>
          <a:sy n="85"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ustomXml" Target="../customXml/item3.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7A4CF-4AD9-4AF1-B234-2AF1919CA8E1}" type="datetimeFigureOut">
              <a:rPr lang="de-DE" smtClean="0"/>
              <a:t>26.05.2021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96BC6-5293-4E95-A62A-B78BD2DEFABC}" type="slidenum">
              <a:rPr lang="de-DE" smtClean="0"/>
              <a:t>‹Nr.›</a:t>
            </a:fld>
            <a:endParaRPr lang="de-DE"/>
          </a:p>
        </p:txBody>
      </p:sp>
    </p:spTree>
    <p:extLst>
      <p:ext uri="{BB962C8B-B14F-4D97-AF65-F5344CB8AC3E}">
        <p14:creationId xmlns:p14="http://schemas.microsoft.com/office/powerpoint/2010/main" val="416606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Heute noch einmal extrem wichtige Grundlagen,</a:t>
            </a:r>
            <a:r>
              <a:rPr lang="de-DE" baseline="0" dirty="0"/>
              <a:t> wenn zu schnell bitte sofort einlenken</a:t>
            </a:r>
          </a:p>
          <a:p>
            <a:r>
              <a:rPr lang="de-DE" baseline="0" dirty="0"/>
              <a:t>Wichtig, dass ihr auch das warum versteht</a:t>
            </a:r>
          </a:p>
        </p:txBody>
      </p:sp>
      <p:sp>
        <p:nvSpPr>
          <p:cNvPr id="4" name="Foliennummernplatzhalter 3"/>
          <p:cNvSpPr>
            <a:spLocks noGrp="1"/>
          </p:cNvSpPr>
          <p:nvPr>
            <p:ph type="sldNum" sz="quarter" idx="10"/>
          </p:nvPr>
        </p:nvSpPr>
        <p:spPr/>
        <p:txBody>
          <a:bodyPr/>
          <a:lstStyle/>
          <a:p>
            <a:fld id="{6A796BC6-5293-4E95-A62A-B78BD2DEFABC}" type="slidenum">
              <a:rPr lang="de-DE" smtClean="0"/>
              <a:t>1</a:t>
            </a:fld>
            <a:endParaRPr lang="de-DE"/>
          </a:p>
        </p:txBody>
      </p:sp>
    </p:spTree>
    <p:extLst>
      <p:ext uri="{BB962C8B-B14F-4D97-AF65-F5344CB8AC3E}">
        <p14:creationId xmlns:p14="http://schemas.microsoft.com/office/powerpoint/2010/main" val="3589856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Erst beschreiben, was man sieht</a:t>
            </a:r>
          </a:p>
        </p:txBody>
      </p:sp>
      <p:sp>
        <p:nvSpPr>
          <p:cNvPr id="4" name="Foliennummernplatzhalter 3"/>
          <p:cNvSpPr>
            <a:spLocks noGrp="1"/>
          </p:cNvSpPr>
          <p:nvPr>
            <p:ph type="sldNum" sz="quarter" idx="10"/>
          </p:nvPr>
        </p:nvSpPr>
        <p:spPr/>
        <p:txBody>
          <a:bodyPr/>
          <a:lstStyle/>
          <a:p>
            <a:fld id="{6A796BC6-5293-4E95-A62A-B78BD2DEFABC}" type="slidenum">
              <a:rPr lang="de-DE" smtClean="0"/>
              <a:t>10</a:t>
            </a:fld>
            <a:endParaRPr lang="de-DE"/>
          </a:p>
        </p:txBody>
      </p:sp>
    </p:spTree>
    <p:extLst>
      <p:ext uri="{BB962C8B-B14F-4D97-AF65-F5344CB8AC3E}">
        <p14:creationId xmlns:p14="http://schemas.microsoft.com/office/powerpoint/2010/main" val="418529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Virtual wird später genauer </a:t>
            </a:r>
            <a:r>
              <a:rPr lang="de-DE" dirty="0" err="1"/>
              <a:t>erklrät</a:t>
            </a:r>
            <a:r>
              <a:rPr lang="de-DE" dirty="0"/>
              <a:t> </a:t>
            </a:r>
            <a:r>
              <a:rPr lang="de-DE" dirty="0">
                <a:sym typeface="Wingdings" panose="05000000000000000000" pitchFamily="2" charset="2"/>
              </a:rPr>
              <a:t> schreibt es einfach immer davor, wenn ihr das Verhalten von Funktionen in Kindklassen verändern wollt</a:t>
            </a:r>
            <a:endParaRPr lang="de-DE" dirty="0"/>
          </a:p>
          <a:p>
            <a:r>
              <a:rPr lang="de-DE" dirty="0"/>
              <a:t>Methoden können genutzt oder überschrieben werden</a:t>
            </a:r>
          </a:p>
        </p:txBody>
      </p:sp>
      <p:sp>
        <p:nvSpPr>
          <p:cNvPr id="4" name="Foliennummernplatzhalter 3"/>
          <p:cNvSpPr>
            <a:spLocks noGrp="1"/>
          </p:cNvSpPr>
          <p:nvPr>
            <p:ph type="sldNum" sz="quarter" idx="10"/>
          </p:nvPr>
        </p:nvSpPr>
        <p:spPr/>
        <p:txBody>
          <a:bodyPr/>
          <a:lstStyle/>
          <a:p>
            <a:fld id="{6A796BC6-5293-4E95-A62A-B78BD2DEFABC}" type="slidenum">
              <a:rPr lang="de-DE" smtClean="0"/>
              <a:t>11</a:t>
            </a:fld>
            <a:endParaRPr lang="de-DE"/>
          </a:p>
        </p:txBody>
      </p:sp>
    </p:spTree>
    <p:extLst>
      <p:ext uri="{BB962C8B-B14F-4D97-AF65-F5344CB8AC3E}">
        <p14:creationId xmlns:p14="http://schemas.microsoft.com/office/powerpoint/2010/main" val="3004056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aseline="0" dirty="0"/>
              <a:t>Dies ist eine der Säulen der Objektorientierung, also aufgepasst</a:t>
            </a:r>
          </a:p>
          <a:p>
            <a:pPr marL="0" indent="0">
              <a:buNone/>
            </a:pPr>
            <a:endParaRPr lang="de-DE" baseline="0" dirty="0"/>
          </a:p>
          <a:p>
            <a:pPr marL="0" indent="0">
              <a:buNone/>
            </a:pPr>
            <a:r>
              <a:rPr lang="de-DE" baseline="0" dirty="0"/>
              <a:t>Verhinderung von Code-Duplizierung ist zwar schon ein Vorteil, aber nicht genug.</a:t>
            </a:r>
          </a:p>
        </p:txBody>
      </p:sp>
      <p:sp>
        <p:nvSpPr>
          <p:cNvPr id="4" name="Foliennummernplatzhalter 3"/>
          <p:cNvSpPr>
            <a:spLocks noGrp="1"/>
          </p:cNvSpPr>
          <p:nvPr>
            <p:ph type="sldNum" sz="quarter" idx="10"/>
          </p:nvPr>
        </p:nvSpPr>
        <p:spPr/>
        <p:txBody>
          <a:bodyPr/>
          <a:lstStyle/>
          <a:p>
            <a:fld id="{6A796BC6-5293-4E95-A62A-B78BD2DEFABC}" type="slidenum">
              <a:rPr lang="de-DE" smtClean="0"/>
              <a:t>12</a:t>
            </a:fld>
            <a:endParaRPr lang="de-DE"/>
          </a:p>
        </p:txBody>
      </p:sp>
    </p:spTree>
    <p:extLst>
      <p:ext uri="{BB962C8B-B14F-4D97-AF65-F5344CB8AC3E}">
        <p14:creationId xmlns:p14="http://schemas.microsoft.com/office/powerpoint/2010/main" val="756997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Angenommen, wir sind wieder in unserem Adventure Game vom letzten Mal. Wir</a:t>
            </a:r>
            <a:r>
              <a:rPr lang="de-DE" baseline="0" dirty="0"/>
              <a:t> wollen nun von A nach B gelangen. </a:t>
            </a:r>
            <a:br>
              <a:rPr lang="de-DE" baseline="0" dirty="0"/>
            </a:br>
            <a:r>
              <a:rPr lang="de-DE" baseline="0" dirty="0"/>
              <a:t>Dafür tun wir folgendes:</a:t>
            </a:r>
            <a:br>
              <a:rPr lang="de-DE" baseline="0" dirty="0"/>
            </a:br>
            <a:r>
              <a:rPr lang="de-DE" baseline="0" dirty="0"/>
              <a:t>1)  Wir wählen unser Fortbewegungsmittel. Dann hätten wir an dieser Stelle (hier ist der Code </a:t>
            </a:r>
            <a:r>
              <a:rPr lang="de-DE" baseline="0" dirty="0" err="1"/>
              <a:t>ausnahmsweie</a:t>
            </a:r>
            <a:r>
              <a:rPr lang="de-DE" baseline="0" dirty="0"/>
              <a:t> mal auf deutsch, damit er zum Folientext passt… wäre sicher auch anders gegangen)</a:t>
            </a:r>
          </a:p>
        </p:txBody>
      </p:sp>
      <p:sp>
        <p:nvSpPr>
          <p:cNvPr id="4" name="Foliennummernplatzhalter 3"/>
          <p:cNvSpPr>
            <a:spLocks noGrp="1"/>
          </p:cNvSpPr>
          <p:nvPr>
            <p:ph type="sldNum" sz="quarter" idx="10"/>
          </p:nvPr>
        </p:nvSpPr>
        <p:spPr/>
        <p:txBody>
          <a:bodyPr/>
          <a:lstStyle/>
          <a:p>
            <a:fld id="{6A796BC6-5293-4E95-A62A-B78BD2DEFABC}" type="slidenum">
              <a:rPr lang="de-DE" smtClean="0"/>
              <a:t>13</a:t>
            </a:fld>
            <a:endParaRPr lang="de-DE"/>
          </a:p>
        </p:txBody>
      </p:sp>
    </p:spTree>
    <p:extLst>
      <p:ext uri="{BB962C8B-B14F-4D97-AF65-F5344CB8AC3E}">
        <p14:creationId xmlns:p14="http://schemas.microsoft.com/office/powerpoint/2010/main" val="1518381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Gucken wir uns einmal die </a:t>
            </a:r>
            <a:r>
              <a:rPr lang="de-DE" baseline="0" dirty="0" err="1"/>
              <a:t>chooseFortbewegungsmittel</a:t>
            </a:r>
            <a:r>
              <a:rPr lang="de-DE" baseline="0" dirty="0"/>
              <a:t>-Methode an.</a:t>
            </a:r>
          </a:p>
          <a:p>
            <a:r>
              <a:rPr lang="de-DE" baseline="0" dirty="0"/>
              <a:t>Auf der Linken Seite kommen Gaul, Rostlaube und Drahtesel aus einem </a:t>
            </a:r>
            <a:r>
              <a:rPr lang="de-DE" baseline="0" dirty="0" err="1"/>
              <a:t>enum</a:t>
            </a:r>
            <a:r>
              <a:rPr lang="de-DE" baseline="0" dirty="0"/>
              <a:t>. Auf der Rechten Seite können wir direkt die Objekte zurückgeben</a:t>
            </a:r>
          </a:p>
          <a:p>
            <a:r>
              <a:rPr lang="de-DE" dirty="0"/>
              <a:t>Diese Methode ist bei beiden also gleich lang. Aber das wäre im Zweifel</a:t>
            </a:r>
            <a:r>
              <a:rPr lang="de-DE" baseline="0" dirty="0"/>
              <a:t> auch egal, da diese Methode genau einmal geschrieben wird und abgekapselt ist – die wird nicht häufig einer weiterentwickeln. Wichtig ist dagegen das, was verwendet wird.</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14</a:t>
            </a:fld>
            <a:endParaRPr lang="de-DE"/>
          </a:p>
        </p:txBody>
      </p:sp>
    </p:spTree>
    <p:extLst>
      <p:ext uri="{BB962C8B-B14F-4D97-AF65-F5344CB8AC3E}">
        <p14:creationId xmlns:p14="http://schemas.microsoft.com/office/powerpoint/2010/main" val="1597049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Sehr</a:t>
            </a:r>
            <a:r>
              <a:rPr lang="de-DE" baseline="0" dirty="0"/>
              <a:t> </a:t>
            </a:r>
            <a:r>
              <a:rPr lang="de-DE" baseline="0" dirty="0" err="1"/>
              <a:t>undynamisch</a:t>
            </a:r>
            <a:r>
              <a:rPr lang="de-DE" baseline="0" dirty="0"/>
              <a:t>, sehr viel </a:t>
            </a:r>
            <a:r>
              <a:rPr lang="de-DE" baseline="0" dirty="0" err="1"/>
              <a:t>code</a:t>
            </a:r>
            <a:r>
              <a:rPr lang="de-DE" baseline="0" dirty="0"/>
              <a:t> – einfach kacke</a:t>
            </a:r>
          </a:p>
          <a:p>
            <a:r>
              <a:rPr lang="de-DE" baseline="0" dirty="0"/>
              <a:t>Was meint ihr, wie viele Zeilen Code braucht man hierfür auf Objektorientiere Art und Weise?</a:t>
            </a:r>
          </a:p>
        </p:txBody>
      </p:sp>
      <p:sp>
        <p:nvSpPr>
          <p:cNvPr id="4" name="Foliennummernplatzhalter 3"/>
          <p:cNvSpPr>
            <a:spLocks noGrp="1"/>
          </p:cNvSpPr>
          <p:nvPr>
            <p:ph type="sldNum" sz="quarter" idx="10"/>
          </p:nvPr>
        </p:nvSpPr>
        <p:spPr/>
        <p:txBody>
          <a:bodyPr/>
          <a:lstStyle/>
          <a:p>
            <a:fld id="{6A796BC6-5293-4E95-A62A-B78BD2DEFABC}" type="slidenum">
              <a:rPr lang="de-DE" smtClean="0"/>
              <a:t>15</a:t>
            </a:fld>
            <a:endParaRPr lang="de-DE"/>
          </a:p>
        </p:txBody>
      </p:sp>
    </p:spTree>
    <p:extLst>
      <p:ext uri="{BB962C8B-B14F-4D97-AF65-F5344CB8AC3E}">
        <p14:creationId xmlns:p14="http://schemas.microsoft.com/office/powerpoint/2010/main" val="3607453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Ginge sogar in einer Zeile</a:t>
            </a:r>
          </a:p>
          <a:p>
            <a:endParaRPr lang="de-DE" baseline="0" dirty="0"/>
          </a:p>
          <a:p>
            <a:pPr marL="171450" indent="-171450">
              <a:buFont typeface="Wingdings" panose="05000000000000000000" pitchFamily="2" charset="2"/>
              <a:buChar char="à"/>
            </a:pPr>
            <a:r>
              <a:rPr lang="de-DE" baseline="0" dirty="0">
                <a:sym typeface="Wingdings" panose="05000000000000000000" pitchFamily="2" charset="2"/>
              </a:rPr>
              <a:t>In dieser Funktion interessiert uns das Fortbewegungsmittel überhaupt nicht mehr – wir wollen irgendetwas tun – z.B. unseren </a:t>
            </a:r>
            <a:r>
              <a:rPr lang="de-DE" baseline="0" dirty="0" err="1">
                <a:sym typeface="Wingdings" panose="05000000000000000000" pitchFamily="2" charset="2"/>
              </a:rPr>
              <a:t>Character</a:t>
            </a:r>
            <a:r>
              <a:rPr lang="de-DE" baseline="0" dirty="0">
                <a:sym typeface="Wingdings" panose="05000000000000000000" pitchFamily="2" charset="2"/>
              </a:rPr>
              <a:t> reisen lassen</a:t>
            </a:r>
          </a:p>
          <a:p>
            <a:pPr marL="171450" indent="-171450">
              <a:buFont typeface="Wingdings" panose="05000000000000000000" pitchFamily="2" charset="2"/>
              <a:buChar char="à"/>
            </a:pPr>
            <a:r>
              <a:rPr lang="de-DE" baseline="0" dirty="0">
                <a:sym typeface="Wingdings" panose="05000000000000000000" pitchFamily="2" charset="2"/>
              </a:rPr>
              <a:t>Wir haben ein Abstraktionslevel eingefügt</a:t>
            </a:r>
          </a:p>
          <a:p>
            <a:pPr marL="171450" indent="-171450">
              <a:buFont typeface="Wingdings" panose="05000000000000000000" pitchFamily="2" charset="2"/>
              <a:buChar char="à"/>
            </a:pPr>
            <a:r>
              <a:rPr lang="de-DE" baseline="0" dirty="0" err="1">
                <a:sym typeface="Wingdings" panose="05000000000000000000" pitchFamily="2" charset="2"/>
              </a:rPr>
              <a:t>Vondaher</a:t>
            </a:r>
            <a:r>
              <a:rPr lang="de-DE" baseline="0" dirty="0">
                <a:sym typeface="Wingdings" panose="05000000000000000000" pitchFamily="2" charset="2"/>
              </a:rPr>
              <a:t> wollen wir uns auch überhaupt nicht darum kümmern, was das nun für ein Fortbewegungsmittel ist</a:t>
            </a:r>
          </a:p>
          <a:p>
            <a:pPr marL="171450" indent="-171450">
              <a:buFont typeface="Wingdings" panose="05000000000000000000" pitchFamily="2" charset="2"/>
              <a:buChar char="à"/>
            </a:pPr>
            <a:r>
              <a:rPr lang="de-DE" baseline="0" dirty="0">
                <a:sym typeface="Wingdings" panose="05000000000000000000" pitchFamily="2" charset="2"/>
              </a:rPr>
              <a:t>Es reicht uns zu Wissen, wir haben ein Fortbewegungsmittel und dieses kann sich fortbewegen</a:t>
            </a:r>
          </a:p>
          <a:p>
            <a:pPr marL="171450" indent="-171450">
              <a:buFont typeface="Wingdings" panose="05000000000000000000" pitchFamily="2" charset="2"/>
              <a:buChar char="à"/>
            </a:pPr>
            <a:endParaRPr lang="de-DE" baseline="0" dirty="0">
              <a:sym typeface="Wingdings" panose="05000000000000000000" pitchFamily="2" charset="2"/>
            </a:endParaRPr>
          </a:p>
          <a:p>
            <a:pPr marL="171450" indent="-171450">
              <a:buFont typeface="Wingdings" panose="05000000000000000000" pitchFamily="2" charset="2"/>
              <a:buChar char="à"/>
            </a:pPr>
            <a:r>
              <a:rPr lang="de-DE" baseline="0" dirty="0">
                <a:sym typeface="Wingdings" panose="05000000000000000000" pitchFamily="2" charset="2"/>
              </a:rPr>
              <a:t>Soweit alles klar?</a:t>
            </a:r>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16</a:t>
            </a:fld>
            <a:endParaRPr lang="de-DE"/>
          </a:p>
        </p:txBody>
      </p:sp>
    </p:spTree>
    <p:extLst>
      <p:ext uri="{BB962C8B-B14F-4D97-AF65-F5344CB8AC3E}">
        <p14:creationId xmlns:p14="http://schemas.microsoft.com/office/powerpoint/2010/main" val="2439992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1.1) Was passiert, </a:t>
            </a:r>
            <a:r>
              <a:rPr lang="de-DE" dirty="0" err="1"/>
              <a:t>wenne</a:t>
            </a:r>
            <a:r>
              <a:rPr lang="de-DE" dirty="0"/>
              <a:t> s keinen Default-Konstruktor gibt? </a:t>
            </a:r>
            <a:r>
              <a:rPr lang="de-DE" dirty="0">
                <a:sym typeface="Wingdings" panose="05000000000000000000" pitchFamily="2" charset="2"/>
              </a:rPr>
              <a:t> Compilerfehler</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17</a:t>
            </a:fld>
            <a:endParaRPr lang="de-DE"/>
          </a:p>
        </p:txBody>
      </p:sp>
    </p:spTree>
    <p:extLst>
      <p:ext uri="{BB962C8B-B14F-4D97-AF65-F5344CB8AC3E}">
        <p14:creationId xmlns:p14="http://schemas.microsoft.com/office/powerpoint/2010/main" val="1144516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a:t>
            </a:r>
          </a:p>
          <a:p>
            <a:r>
              <a:rPr lang="de-DE" dirty="0"/>
              <a:t>Ja</a:t>
            </a:r>
          </a:p>
          <a:p>
            <a:r>
              <a:rPr lang="de-DE" dirty="0"/>
              <a:t>Nein		-&gt; Funktionalität geht verloren</a:t>
            </a:r>
          </a:p>
          <a:p>
            <a:r>
              <a:rPr lang="de-DE" dirty="0" err="1"/>
              <a:t>Jein</a:t>
            </a:r>
            <a:r>
              <a:rPr lang="de-DE" dirty="0"/>
              <a:t> 		-&gt;</a:t>
            </a:r>
            <a:r>
              <a:rPr lang="de-DE" baseline="0" dirty="0"/>
              <a:t> Korrekt ja, aber sinnvoll?</a:t>
            </a:r>
            <a:endParaRPr lang="de-DE" dirty="0"/>
          </a:p>
          <a:p>
            <a:r>
              <a:rPr lang="de-DE" dirty="0"/>
              <a:t>ja</a:t>
            </a:r>
          </a:p>
          <a:p>
            <a:r>
              <a:rPr lang="de-DE" dirty="0"/>
              <a:t>Kommt drauf an	-&gt; Radler</a:t>
            </a:r>
          </a:p>
        </p:txBody>
      </p:sp>
      <p:sp>
        <p:nvSpPr>
          <p:cNvPr id="4" name="Foliennummernplatzhalter 3"/>
          <p:cNvSpPr>
            <a:spLocks noGrp="1"/>
          </p:cNvSpPr>
          <p:nvPr>
            <p:ph type="sldNum" sz="quarter" idx="10"/>
          </p:nvPr>
        </p:nvSpPr>
        <p:spPr/>
        <p:txBody>
          <a:bodyPr/>
          <a:lstStyle/>
          <a:p>
            <a:fld id="{6A796BC6-5293-4E95-A62A-B78BD2DEFABC}" type="slidenum">
              <a:rPr lang="de-DE" smtClean="0"/>
              <a:t>18</a:t>
            </a:fld>
            <a:endParaRPr lang="de-DE"/>
          </a:p>
        </p:txBody>
      </p:sp>
    </p:spTree>
    <p:extLst>
      <p:ext uri="{BB962C8B-B14F-4D97-AF65-F5344CB8AC3E}">
        <p14:creationId xmlns:p14="http://schemas.microsoft.com/office/powerpoint/2010/main" val="3759594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Nur beschreiben, was man sieht</a:t>
            </a:r>
          </a:p>
        </p:txBody>
      </p:sp>
      <p:sp>
        <p:nvSpPr>
          <p:cNvPr id="4" name="Foliennummernplatzhalter 3"/>
          <p:cNvSpPr>
            <a:spLocks noGrp="1"/>
          </p:cNvSpPr>
          <p:nvPr>
            <p:ph type="sldNum" sz="quarter" idx="10"/>
          </p:nvPr>
        </p:nvSpPr>
        <p:spPr/>
        <p:txBody>
          <a:bodyPr/>
          <a:lstStyle/>
          <a:p>
            <a:fld id="{6A796BC6-5293-4E95-A62A-B78BD2DEFABC}" type="slidenum">
              <a:rPr lang="de-DE" smtClean="0"/>
              <a:t>20</a:t>
            </a:fld>
            <a:endParaRPr lang="de-DE"/>
          </a:p>
        </p:txBody>
      </p:sp>
    </p:spTree>
    <p:extLst>
      <p:ext uri="{BB962C8B-B14F-4D97-AF65-F5344CB8AC3E}">
        <p14:creationId xmlns:p14="http://schemas.microsoft.com/office/powerpoint/2010/main" val="100062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Sind noch Fragen aufgekommen?</a:t>
            </a:r>
          </a:p>
          <a:p>
            <a:endParaRPr lang="de-DE" dirty="0"/>
          </a:p>
          <a:p>
            <a:r>
              <a:rPr lang="de-DE" dirty="0"/>
              <a:t>Legt eine neue Konsolenapplikation an</a:t>
            </a:r>
          </a:p>
          <a:p>
            <a:pPr lvl="1"/>
            <a:r>
              <a:rPr lang="de-DE" dirty="0"/>
              <a:t>Erstellt eine Klasse Ort. Ein Ort zeichnet sich aus, durch eine Position (x, y) und einen Namen. Alle Werte können nur bei der Erstellung gesetzt und später nur gelesen werden</a:t>
            </a:r>
          </a:p>
          <a:p>
            <a:pPr lvl="1"/>
            <a:r>
              <a:rPr lang="de-DE" dirty="0"/>
              <a:t>Erstellt eine Klasse Auto. Dieses enthält zum Erstellungszeitpunkt einen Namen, eine Position (Ort) und einen durchschnittlichen Verbrauch. Es bietet euch die Möglichkeit, es zu einem anderen Ort fahren zu lassen. Außerdem könnt ihr das Auto danach fragen, wie weit es seit Erstellung gefahren ist, und wie viel es seitdem verbraucht hat.</a:t>
            </a:r>
          </a:p>
          <a:p>
            <a:r>
              <a:rPr lang="de-DE" dirty="0"/>
              <a:t>Strings: #include &lt;</a:t>
            </a:r>
            <a:r>
              <a:rPr lang="de-DE" dirty="0" err="1"/>
              <a:t>string</a:t>
            </a:r>
            <a:r>
              <a:rPr lang="de-DE" dirty="0"/>
              <a:t>&gt;, </a:t>
            </a:r>
            <a:r>
              <a:rPr lang="de-DE" dirty="0" err="1"/>
              <a:t>std</a:t>
            </a:r>
            <a:r>
              <a:rPr lang="de-DE" dirty="0"/>
              <a:t>::</a:t>
            </a:r>
            <a:r>
              <a:rPr lang="de-DE" dirty="0" err="1"/>
              <a:t>string</a:t>
            </a:r>
            <a:r>
              <a:rPr lang="de-DE" dirty="0"/>
              <a:t> </a:t>
            </a:r>
            <a:r>
              <a:rPr lang="de-DE" dirty="0" err="1"/>
              <a:t>myString</a:t>
            </a:r>
            <a:r>
              <a:rPr lang="de-DE" dirty="0"/>
              <a:t> = „Hi“;</a:t>
            </a:r>
          </a:p>
          <a:p>
            <a:endParaRPr lang="de-DE" dirty="0"/>
          </a:p>
          <a:p>
            <a:pPr marL="514350" indent="-514350">
              <a:buFont typeface="+mj-lt"/>
              <a:buAutoNum type="arabicPeriod"/>
            </a:pPr>
            <a:r>
              <a:rPr lang="de-DE" dirty="0"/>
              <a:t>Schreibe eine Klasse Person. Eine Person hat einen Namen und eine Nationalität (∈ {de, en, </a:t>
            </a:r>
            <a:r>
              <a:rPr lang="de-DE" dirty="0" err="1"/>
              <a:t>fr</a:t>
            </a:r>
            <a:r>
              <a:rPr lang="de-DE" dirty="0"/>
              <a:t>, </a:t>
            </a:r>
            <a:r>
              <a:rPr lang="de-DE" dirty="0" err="1"/>
              <a:t>it</a:t>
            </a:r>
            <a:r>
              <a:rPr lang="de-DE" dirty="0"/>
              <a:t>}). Implementiere eine </a:t>
            </a:r>
            <a:r>
              <a:rPr lang="de-DE" dirty="0" err="1"/>
              <a:t>Memberfunktion</a:t>
            </a:r>
            <a:r>
              <a:rPr lang="de-DE" dirty="0"/>
              <a:t> </a:t>
            </a:r>
            <a:r>
              <a:rPr lang="de-DE" dirty="0" err="1"/>
              <a:t>void</a:t>
            </a:r>
            <a:r>
              <a:rPr lang="de-DE" dirty="0"/>
              <a:t> </a:t>
            </a:r>
            <a:r>
              <a:rPr lang="de-DE" dirty="0" err="1"/>
              <a:t>greet</a:t>
            </a:r>
            <a:r>
              <a:rPr lang="de-DE" dirty="0"/>
              <a:t>(Person * </a:t>
            </a:r>
            <a:r>
              <a:rPr lang="de-DE" dirty="0" err="1"/>
              <a:t>other</a:t>
            </a:r>
            <a:r>
              <a:rPr lang="de-DE" dirty="0"/>
              <a:t>), die eine Grußformel an eine andere Person in der Muttersprache (z.B. Hello Luigi, Ciao John) in der Konsole ausgibt. Der Name einer Person kann bei Kenntnis des Pointers über eine Methode (z.B. </a:t>
            </a:r>
            <a:r>
              <a:rPr lang="de-DE" dirty="0" err="1"/>
              <a:t>getName</a:t>
            </a:r>
            <a:r>
              <a:rPr lang="de-DE" dirty="0"/>
              <a:t>()) erfragt werden. </a:t>
            </a:r>
          </a:p>
          <a:p>
            <a:pPr marL="514350" indent="-514350">
              <a:buFont typeface="+mj-lt"/>
              <a:buAutoNum type="arabicPeriod"/>
            </a:pPr>
            <a:r>
              <a:rPr lang="de-DE" dirty="0"/>
              <a:t>Schreibe ein Programm in dem mehrere dieser Personen angelegt sind. Der Nutzer soll auswählen können, welche Person welche andere Person grüßt.</a:t>
            </a:r>
          </a:p>
          <a:p>
            <a:pPr marL="891450" lvl="1" indent="-514350">
              <a:buFont typeface="+mj-lt"/>
              <a:buAutoNum type="arabicPeriod"/>
            </a:pPr>
            <a:r>
              <a:rPr lang="de-DE" dirty="0"/>
              <a:t>Der Aufruf sollte genau so aussehen: person1-&gt;</a:t>
            </a:r>
            <a:r>
              <a:rPr lang="de-DE" dirty="0" err="1"/>
              <a:t>greet</a:t>
            </a:r>
            <a:r>
              <a:rPr lang="de-DE"/>
              <a:t>(person2);</a:t>
            </a:r>
          </a:p>
          <a:p>
            <a:endParaRPr lang="de-DE" dirty="0"/>
          </a:p>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a:t>
            </a:fld>
            <a:endParaRPr lang="de-DE"/>
          </a:p>
        </p:txBody>
      </p:sp>
    </p:spTree>
    <p:extLst>
      <p:ext uri="{BB962C8B-B14F-4D97-AF65-F5344CB8AC3E}">
        <p14:creationId xmlns:p14="http://schemas.microsoft.com/office/powerpoint/2010/main" val="3142764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einmal das Prinzip der Kapselung erklären</a:t>
            </a:r>
          </a:p>
        </p:txBody>
      </p:sp>
      <p:sp>
        <p:nvSpPr>
          <p:cNvPr id="4" name="Foliennummernplatzhalter 3"/>
          <p:cNvSpPr>
            <a:spLocks noGrp="1"/>
          </p:cNvSpPr>
          <p:nvPr>
            <p:ph type="sldNum" sz="quarter" idx="10"/>
          </p:nvPr>
        </p:nvSpPr>
        <p:spPr/>
        <p:txBody>
          <a:bodyPr/>
          <a:lstStyle/>
          <a:p>
            <a:fld id="{6A796BC6-5293-4E95-A62A-B78BD2DEFABC}" type="slidenum">
              <a:rPr lang="de-DE" smtClean="0"/>
              <a:t>21</a:t>
            </a:fld>
            <a:endParaRPr lang="de-DE"/>
          </a:p>
        </p:txBody>
      </p:sp>
    </p:spTree>
    <p:extLst>
      <p:ext uri="{BB962C8B-B14F-4D97-AF65-F5344CB8AC3E}">
        <p14:creationId xmlns:p14="http://schemas.microsoft.com/office/powerpoint/2010/main" val="3722963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Private </a:t>
            </a:r>
            <a:r>
              <a:rPr lang="de-DE" dirty="0" err="1"/>
              <a:t>konstruktor</a:t>
            </a:r>
            <a:r>
              <a:rPr lang="de-DE" dirty="0"/>
              <a:t>/</a:t>
            </a:r>
            <a:r>
              <a:rPr lang="de-DE" dirty="0" err="1"/>
              <a:t>destruktor</a:t>
            </a:r>
            <a:r>
              <a:rPr lang="de-DE" dirty="0"/>
              <a:t> erklären</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ist der </a:t>
            </a:r>
            <a:r>
              <a:rPr lang="de-DE" dirty="0" err="1"/>
              <a:t>default</a:t>
            </a:r>
            <a:r>
              <a:rPr lang="de-DE" dirty="0"/>
              <a:t>-Wert für </a:t>
            </a:r>
            <a:r>
              <a:rPr lang="de-DE" dirty="0" err="1"/>
              <a:t>Structs</a:t>
            </a:r>
            <a:r>
              <a:rPr lang="de-DE" dirty="0"/>
              <a:t>?</a:t>
            </a:r>
          </a:p>
          <a:p>
            <a:endParaRPr lang="de-DE" dirty="0"/>
          </a:p>
          <a:p>
            <a:r>
              <a:rPr lang="de-DE" dirty="0"/>
              <a:t>Wofür könnte man einen privaten Konstruktor gebrauchen?</a:t>
            </a:r>
          </a:p>
        </p:txBody>
      </p:sp>
      <p:sp>
        <p:nvSpPr>
          <p:cNvPr id="4" name="Foliennummernplatzhalter 3"/>
          <p:cNvSpPr>
            <a:spLocks noGrp="1"/>
          </p:cNvSpPr>
          <p:nvPr>
            <p:ph type="sldNum" sz="quarter" idx="10"/>
          </p:nvPr>
        </p:nvSpPr>
        <p:spPr/>
        <p:txBody>
          <a:bodyPr/>
          <a:lstStyle/>
          <a:p>
            <a:fld id="{6A796BC6-5293-4E95-A62A-B78BD2DEFABC}" type="slidenum">
              <a:rPr lang="de-DE" smtClean="0"/>
              <a:t>22</a:t>
            </a:fld>
            <a:endParaRPr lang="de-DE"/>
          </a:p>
        </p:txBody>
      </p:sp>
    </p:spTree>
    <p:extLst>
      <p:ext uri="{BB962C8B-B14F-4D97-AF65-F5344CB8AC3E}">
        <p14:creationId xmlns:p14="http://schemas.microsoft.com/office/powerpoint/2010/main" val="59170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Genauer erklären</a:t>
            </a:r>
          </a:p>
        </p:txBody>
      </p:sp>
      <p:sp>
        <p:nvSpPr>
          <p:cNvPr id="4" name="Foliennummernplatzhalter 3"/>
          <p:cNvSpPr>
            <a:spLocks noGrp="1"/>
          </p:cNvSpPr>
          <p:nvPr>
            <p:ph type="sldNum" sz="quarter" idx="10"/>
          </p:nvPr>
        </p:nvSpPr>
        <p:spPr/>
        <p:txBody>
          <a:bodyPr/>
          <a:lstStyle/>
          <a:p>
            <a:fld id="{6A796BC6-5293-4E95-A62A-B78BD2DEFABC}" type="slidenum">
              <a:rPr lang="de-DE" smtClean="0"/>
              <a:t>23</a:t>
            </a:fld>
            <a:endParaRPr lang="de-DE"/>
          </a:p>
        </p:txBody>
      </p:sp>
    </p:spTree>
    <p:extLst>
      <p:ext uri="{BB962C8B-B14F-4D97-AF65-F5344CB8AC3E}">
        <p14:creationId xmlns:p14="http://schemas.microsoft.com/office/powerpoint/2010/main" val="1396884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Kennt</a:t>
            </a:r>
            <a:r>
              <a:rPr lang="de-DE" baseline="0" dirty="0"/>
              <a:t> ihr schon aus dem Class-</a:t>
            </a:r>
            <a:r>
              <a:rPr lang="de-DE" baseline="0" dirty="0" err="1"/>
              <a:t>Subclass</a:t>
            </a:r>
            <a:r>
              <a:rPr lang="de-DE" baseline="0" dirty="0"/>
              <a:t>-Beispiel</a:t>
            </a:r>
          </a:p>
          <a:p>
            <a:r>
              <a:rPr lang="de-DE" baseline="0" dirty="0"/>
              <a:t>Polymorphie erklären</a:t>
            </a:r>
          </a:p>
          <a:p>
            <a:r>
              <a:rPr lang="de-DE" baseline="0" dirty="0" err="1"/>
              <a:t>Override</a:t>
            </a:r>
            <a:r>
              <a:rPr lang="de-DE" baseline="0" dirty="0"/>
              <a:t> wirft Fehler, wenn die Basisfunktion nicht </a:t>
            </a:r>
            <a:r>
              <a:rPr lang="de-DE" baseline="0" dirty="0" err="1"/>
              <a:t>virtual</a:t>
            </a:r>
            <a:r>
              <a:rPr lang="de-DE" baseline="0" dirty="0"/>
              <a:t> ist</a:t>
            </a:r>
          </a:p>
        </p:txBody>
      </p:sp>
      <p:sp>
        <p:nvSpPr>
          <p:cNvPr id="4" name="Foliennummernplatzhalter 3"/>
          <p:cNvSpPr>
            <a:spLocks noGrp="1"/>
          </p:cNvSpPr>
          <p:nvPr>
            <p:ph type="sldNum" sz="quarter" idx="10"/>
          </p:nvPr>
        </p:nvSpPr>
        <p:spPr/>
        <p:txBody>
          <a:bodyPr/>
          <a:lstStyle/>
          <a:p>
            <a:fld id="{6A796BC6-5293-4E95-A62A-B78BD2DEFABC}" type="slidenum">
              <a:rPr lang="de-DE" smtClean="0"/>
              <a:t>24</a:t>
            </a:fld>
            <a:endParaRPr lang="de-DE"/>
          </a:p>
        </p:txBody>
      </p:sp>
    </p:spTree>
    <p:extLst>
      <p:ext uri="{BB962C8B-B14F-4D97-AF65-F5344CB8AC3E}">
        <p14:creationId xmlns:p14="http://schemas.microsoft.com/office/powerpoint/2010/main" val="2390592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Themen:</a:t>
            </a:r>
            <a:br>
              <a:rPr lang="de-DE" dirty="0"/>
            </a:br>
            <a:r>
              <a:rPr lang="de-DE" dirty="0"/>
              <a:t>Klasse</a:t>
            </a:r>
          </a:p>
          <a:p>
            <a:r>
              <a:rPr lang="de-DE" dirty="0"/>
              <a:t>Vererbung</a:t>
            </a:r>
          </a:p>
          <a:p>
            <a:r>
              <a:rPr lang="de-DE" dirty="0"/>
              <a:t>Überladen/Default-Parameter</a:t>
            </a:r>
          </a:p>
          <a:p>
            <a:r>
              <a:rPr lang="de-DE" dirty="0"/>
              <a:t>Public/</a:t>
            </a:r>
            <a:r>
              <a:rPr lang="de-DE" dirty="0" err="1"/>
              <a:t>Protected</a:t>
            </a:r>
            <a:r>
              <a:rPr lang="de-DE" dirty="0"/>
              <a:t>/Private</a:t>
            </a:r>
          </a:p>
        </p:txBody>
      </p:sp>
      <p:sp>
        <p:nvSpPr>
          <p:cNvPr id="4" name="Foliennummernplatzhalter 3"/>
          <p:cNvSpPr>
            <a:spLocks noGrp="1"/>
          </p:cNvSpPr>
          <p:nvPr>
            <p:ph type="sldNum" sz="quarter" idx="10"/>
          </p:nvPr>
        </p:nvSpPr>
        <p:spPr/>
        <p:txBody>
          <a:bodyPr/>
          <a:lstStyle/>
          <a:p>
            <a:fld id="{6A796BC6-5293-4E95-A62A-B78BD2DEFABC}" type="slidenum">
              <a:rPr lang="de-DE" smtClean="0"/>
              <a:t>25</a:t>
            </a:fld>
            <a:endParaRPr lang="de-DE"/>
          </a:p>
        </p:txBody>
      </p:sp>
    </p:spTree>
    <p:extLst>
      <p:ext uri="{BB962C8B-B14F-4D97-AF65-F5344CB8AC3E}">
        <p14:creationId xmlns:p14="http://schemas.microsoft.com/office/powerpoint/2010/main" val="456585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26</a:t>
            </a:fld>
            <a:endParaRPr lang="de-DE"/>
          </a:p>
        </p:txBody>
      </p:sp>
    </p:spTree>
    <p:extLst>
      <p:ext uri="{BB962C8B-B14F-4D97-AF65-F5344CB8AC3E}">
        <p14:creationId xmlns:p14="http://schemas.microsoft.com/office/powerpoint/2010/main" val="4096152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Hinweis auf Anmerkung zu englischen Namen aus letzter Vorlesung </a:t>
            </a:r>
          </a:p>
        </p:txBody>
      </p:sp>
      <p:sp>
        <p:nvSpPr>
          <p:cNvPr id="4" name="Foliennummernplatzhalter 3"/>
          <p:cNvSpPr>
            <a:spLocks noGrp="1"/>
          </p:cNvSpPr>
          <p:nvPr>
            <p:ph type="sldNum" sz="quarter" idx="10"/>
          </p:nvPr>
        </p:nvSpPr>
        <p:spPr/>
        <p:txBody>
          <a:bodyPr/>
          <a:lstStyle/>
          <a:p>
            <a:fld id="{6A796BC6-5293-4E95-A62A-B78BD2DEFABC}" type="slidenum">
              <a:rPr lang="de-DE" smtClean="0"/>
              <a:t>27</a:t>
            </a:fld>
            <a:endParaRPr lang="de-DE"/>
          </a:p>
        </p:txBody>
      </p:sp>
    </p:spTree>
    <p:extLst>
      <p:ext uri="{BB962C8B-B14F-4D97-AF65-F5344CB8AC3E}">
        <p14:creationId xmlns:p14="http://schemas.microsoft.com/office/powerpoint/2010/main" val="1427170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28</a:t>
            </a:fld>
            <a:endParaRPr lang="de-DE"/>
          </a:p>
        </p:txBody>
      </p:sp>
    </p:spTree>
    <p:extLst>
      <p:ext uri="{BB962C8B-B14F-4D97-AF65-F5344CB8AC3E}">
        <p14:creationId xmlns:p14="http://schemas.microsoft.com/office/powerpoint/2010/main" val="1370598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Funktionsweise von </a:t>
            </a:r>
            <a:r>
              <a:rPr lang="de-DE" dirty="0" err="1"/>
              <a:t>const</a:t>
            </a:r>
            <a:r>
              <a:rPr lang="de-DE" baseline="0" dirty="0"/>
              <a:t> könnte ganze Vorlesung füllen</a:t>
            </a:r>
          </a:p>
        </p:txBody>
      </p:sp>
      <p:sp>
        <p:nvSpPr>
          <p:cNvPr id="4" name="Foliennummernplatzhalter 3"/>
          <p:cNvSpPr>
            <a:spLocks noGrp="1"/>
          </p:cNvSpPr>
          <p:nvPr>
            <p:ph type="sldNum" sz="quarter" idx="10"/>
          </p:nvPr>
        </p:nvSpPr>
        <p:spPr/>
        <p:txBody>
          <a:bodyPr/>
          <a:lstStyle/>
          <a:p>
            <a:fld id="{6A796BC6-5293-4E95-A62A-B78BD2DEFABC}" type="slidenum">
              <a:rPr lang="de-DE" smtClean="0"/>
              <a:t>29</a:t>
            </a:fld>
            <a:endParaRPr lang="de-DE"/>
          </a:p>
        </p:txBody>
      </p:sp>
    </p:spTree>
    <p:extLst>
      <p:ext uri="{BB962C8B-B14F-4D97-AF65-F5344CB8AC3E}">
        <p14:creationId xmlns:p14="http://schemas.microsoft.com/office/powerpoint/2010/main" val="84011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baseline="0" dirty="0"/>
              <a:t>Kann dementsprechend von </a:t>
            </a:r>
            <a:r>
              <a:rPr lang="de-DE" baseline="0" dirty="0" err="1"/>
              <a:t>const</a:t>
            </a:r>
            <a:r>
              <a:rPr lang="de-DE" baseline="0" dirty="0"/>
              <a:t>-Parametern aufgerufen werden – wenn darin </a:t>
            </a:r>
            <a:r>
              <a:rPr lang="de-DE" baseline="0" dirty="0" err="1"/>
              <a:t>Membervariablen</a:t>
            </a:r>
            <a:r>
              <a:rPr lang="de-DE" baseline="0" dirty="0"/>
              <a:t> bearbeitet werden (oder Methoden aufgerufen werden, die das tun) gibt es Compilerfehler</a:t>
            </a:r>
          </a:p>
          <a:p>
            <a:pPr marL="228600" indent="-228600">
              <a:buAutoNum type="arabicPeriod"/>
            </a:pPr>
            <a:r>
              <a:rPr lang="de-DE" baseline="0" dirty="0"/>
              <a:t>Rückgabewert kann nur mit </a:t>
            </a:r>
            <a:r>
              <a:rPr lang="de-DE" baseline="0" dirty="0" err="1"/>
              <a:t>const</a:t>
            </a:r>
            <a:r>
              <a:rPr lang="de-DE" baseline="0" dirty="0"/>
              <a:t>-deklarierten Variablen zugewiesen werden und dementsprechend nicht bearbeitet werden – sonst </a:t>
            </a:r>
            <a:r>
              <a:rPr lang="de-DE" baseline="0" dirty="0" err="1"/>
              <a:t>compilerfehler</a:t>
            </a:r>
            <a:endParaRPr lang="de-DE" baseline="0" dirty="0"/>
          </a:p>
          <a:p>
            <a:pPr marL="228600" indent="-228600">
              <a:buAutoNum type="arabicPeriod"/>
            </a:pPr>
            <a:r>
              <a:rPr lang="de-DE" baseline="0" dirty="0" err="1"/>
              <a:t>Vgl</a:t>
            </a:r>
            <a:r>
              <a:rPr lang="de-DE" baseline="0" dirty="0"/>
              <a:t> oben, die Funktion kann aufgerufen werden</a:t>
            </a:r>
          </a:p>
          <a:p>
            <a:pPr marL="228600" indent="-228600">
              <a:buAutoNum type="arabicPeriod"/>
            </a:pPr>
            <a:r>
              <a:rPr lang="de-DE" baseline="0" dirty="0"/>
              <a:t>Kann keine neue Klasse zugewiesen bekommen</a:t>
            </a:r>
            <a:endParaRPr lang="de-DE" dirty="0"/>
          </a:p>
          <a:p>
            <a:pPr marL="685800" lvl="1" indent="-228600">
              <a:buAutoNum type="arabicParenR"/>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30</a:t>
            </a:fld>
            <a:endParaRPr lang="de-DE"/>
          </a:p>
        </p:txBody>
      </p:sp>
    </p:spTree>
    <p:extLst>
      <p:ext uri="{BB962C8B-B14F-4D97-AF65-F5344CB8AC3E}">
        <p14:creationId xmlns:p14="http://schemas.microsoft.com/office/powerpoint/2010/main" val="45023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Sind noch Fragen aufgekommen?</a:t>
            </a:r>
            <a:br>
              <a:rPr lang="de-DE" dirty="0"/>
            </a:br>
            <a:r>
              <a:rPr lang="de-DE" dirty="0"/>
              <a:t>Nein? Dann hab ich Fragen an euch!</a:t>
            </a:r>
          </a:p>
        </p:txBody>
      </p:sp>
      <p:sp>
        <p:nvSpPr>
          <p:cNvPr id="4" name="Foliennummernplatzhalter 3"/>
          <p:cNvSpPr>
            <a:spLocks noGrp="1"/>
          </p:cNvSpPr>
          <p:nvPr>
            <p:ph type="sldNum" sz="quarter" idx="10"/>
          </p:nvPr>
        </p:nvSpPr>
        <p:spPr/>
        <p:txBody>
          <a:bodyPr/>
          <a:lstStyle/>
          <a:p>
            <a:fld id="{6A796BC6-5293-4E95-A62A-B78BD2DEFABC}" type="slidenum">
              <a:rPr lang="de-DE" smtClean="0"/>
              <a:t>3</a:t>
            </a:fld>
            <a:endParaRPr lang="de-DE"/>
          </a:p>
        </p:txBody>
      </p:sp>
    </p:spTree>
    <p:extLst>
      <p:ext uri="{BB962C8B-B14F-4D97-AF65-F5344CB8AC3E}">
        <p14:creationId xmlns:p14="http://schemas.microsoft.com/office/powerpoint/2010/main" val="3339404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None/>
            </a:pPr>
            <a:r>
              <a:rPr lang="de-DE" dirty="0" err="1"/>
              <a:t>Const_cast</a:t>
            </a:r>
            <a:r>
              <a:rPr lang="de-DE" dirty="0"/>
              <a:t> ist </a:t>
            </a:r>
            <a:r>
              <a:rPr lang="de-DE" dirty="0" err="1"/>
              <a:t>undefined</a:t>
            </a:r>
            <a:r>
              <a:rPr lang="de-DE" dirty="0"/>
              <a:t> </a:t>
            </a:r>
            <a:r>
              <a:rPr lang="de-DE" dirty="0" err="1"/>
              <a:t>behaviour</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31</a:t>
            </a:fld>
            <a:endParaRPr lang="de-DE"/>
          </a:p>
        </p:txBody>
      </p:sp>
    </p:spTree>
    <p:extLst>
      <p:ext uri="{BB962C8B-B14F-4D97-AF65-F5344CB8AC3E}">
        <p14:creationId xmlns:p14="http://schemas.microsoft.com/office/powerpoint/2010/main" val="2752404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None/>
            </a:pPr>
            <a:r>
              <a:rPr lang="de-DE" dirty="0"/>
              <a:t>1) bzw. wie werden sie initialisiert, wenn sie zur </a:t>
            </a:r>
            <a:r>
              <a:rPr lang="de-DE" dirty="0" err="1"/>
              <a:t>compilezeit</a:t>
            </a:r>
            <a:r>
              <a:rPr lang="de-DE" dirty="0"/>
              <a:t> bekannt sind?</a:t>
            </a:r>
          </a:p>
          <a:p>
            <a:pPr marL="457200" lvl="1" indent="0">
              <a:buNone/>
            </a:pPr>
            <a:r>
              <a:rPr lang="de-DE" dirty="0"/>
              <a:t>2) </a:t>
            </a:r>
            <a:r>
              <a:rPr lang="de-DE" dirty="0" err="1"/>
              <a:t>Const</a:t>
            </a:r>
            <a:r>
              <a:rPr lang="de-DE" dirty="0"/>
              <a:t> kann auch benutzt werden, um zu signalisieren, dass ein Wert zur Konstruktionszeit gesetzt werden muss</a:t>
            </a:r>
          </a:p>
          <a:p>
            <a:pPr marL="457200" lvl="1" indent="0">
              <a:buNone/>
            </a:pPr>
            <a:r>
              <a:rPr lang="de-DE" dirty="0"/>
              <a:t>	2.1) warum ist das auch für nicht-</a:t>
            </a:r>
            <a:r>
              <a:rPr lang="de-DE" dirty="0" err="1"/>
              <a:t>const</a:t>
            </a:r>
            <a:r>
              <a:rPr lang="de-DE" dirty="0"/>
              <a:t>-Werte relevant? </a:t>
            </a:r>
            <a:r>
              <a:rPr lang="de-DE" dirty="0">
                <a:sym typeface="Wingdings" panose="05000000000000000000" pitchFamily="2" charset="2"/>
              </a:rPr>
              <a:t> wenn einer neuer Konstruktor erstellt wird wäre der Wert </a:t>
            </a:r>
            <a:r>
              <a:rPr lang="de-DE">
                <a:sym typeface="Wingdings" panose="05000000000000000000" pitchFamily="2" charset="2"/>
              </a:rPr>
              <a:t>nicht gesetzt</a:t>
            </a:r>
            <a:endParaRPr lang="de-DE" dirty="0"/>
          </a:p>
          <a:p>
            <a:pPr marL="457200" lvl="1" indent="0">
              <a:buNone/>
            </a:pPr>
            <a:r>
              <a:rPr lang="de-DE" dirty="0"/>
              <a:t>3) </a:t>
            </a:r>
            <a:r>
              <a:rPr lang="de-DE" dirty="0" err="1"/>
              <a:t>Init</a:t>
            </a:r>
            <a:r>
              <a:rPr lang="de-DE" dirty="0"/>
              <a:t>-Listen Verschiedenen</a:t>
            </a:r>
            <a:r>
              <a:rPr lang="de-DE" baseline="0" dirty="0"/>
              <a:t> Schreibweisen </a:t>
            </a:r>
            <a:r>
              <a:rPr lang="de-DE" baseline="0" dirty="0">
                <a:sym typeface="Wingdings" panose="05000000000000000000" pitchFamily="2" charset="2"/>
              </a:rPr>
              <a:t> diese, weil die einzelnen Zeilen leicht zu kopieren sind</a:t>
            </a:r>
          </a:p>
          <a:p>
            <a:pPr marL="457200" lvl="1" indent="0">
              <a:buNone/>
            </a:pPr>
            <a:r>
              <a:rPr lang="de-DE" dirty="0"/>
              <a:t>4) Und nicht in der Reihenfolge, in</a:t>
            </a:r>
            <a:r>
              <a:rPr lang="de-DE" baseline="0" dirty="0"/>
              <a:t> der sie in der .cxx aufgelistet sind! </a:t>
            </a:r>
            <a:r>
              <a:rPr lang="de-DE" baseline="0" dirty="0">
                <a:sym typeface="Wingdings" panose="05000000000000000000" pitchFamily="2" charset="2"/>
              </a:rPr>
              <a:t> Abhängige Initialisierungen  </a:t>
            </a:r>
            <a:r>
              <a:rPr lang="de-DE" baseline="0" dirty="0" err="1">
                <a:sym typeface="Wingdings" panose="05000000000000000000" pitchFamily="2" charset="2"/>
              </a:rPr>
              <a:t>vondaher</a:t>
            </a:r>
            <a:r>
              <a:rPr lang="de-DE" baseline="0" dirty="0">
                <a:sym typeface="Wingdings" panose="05000000000000000000" pitchFamily="2" charset="2"/>
              </a:rPr>
              <a:t> bitte immer in der gleichen Reihenfolge wie in der .h aufschreiben</a:t>
            </a:r>
          </a:p>
          <a:p>
            <a:pPr marL="457200" lvl="1" indent="0">
              <a:buNone/>
            </a:pPr>
            <a:r>
              <a:rPr lang="de-DE" baseline="0" dirty="0">
                <a:sym typeface="Wingdings" panose="05000000000000000000" pitchFamily="2" charset="2"/>
              </a:rPr>
              <a:t>Gewissermaßen veraltet – für </a:t>
            </a:r>
            <a:r>
              <a:rPr lang="de-DE" baseline="0" dirty="0" err="1">
                <a:sym typeface="Wingdings" panose="05000000000000000000" pitchFamily="2" charset="2"/>
              </a:rPr>
              <a:t>definitionen</a:t>
            </a:r>
            <a:r>
              <a:rPr lang="de-DE" baseline="0" dirty="0">
                <a:sym typeface="Wingdings" panose="05000000000000000000" pitchFamily="2" charset="2"/>
              </a:rPr>
              <a:t> die zur </a:t>
            </a:r>
            <a:r>
              <a:rPr lang="de-DE" baseline="0" dirty="0" err="1">
                <a:sym typeface="Wingdings" panose="05000000000000000000" pitchFamily="2" charset="2"/>
              </a:rPr>
              <a:t>compilezeit</a:t>
            </a:r>
            <a:r>
              <a:rPr lang="de-DE" baseline="0" dirty="0">
                <a:sym typeface="Wingdings" panose="05000000000000000000" pitchFamily="2" charset="2"/>
              </a:rPr>
              <a:t> bekannt sind</a:t>
            </a:r>
          </a:p>
        </p:txBody>
      </p:sp>
      <p:sp>
        <p:nvSpPr>
          <p:cNvPr id="4" name="Foliennummernplatzhalter 3"/>
          <p:cNvSpPr>
            <a:spLocks noGrp="1"/>
          </p:cNvSpPr>
          <p:nvPr>
            <p:ph type="sldNum" sz="quarter" idx="10"/>
          </p:nvPr>
        </p:nvSpPr>
        <p:spPr/>
        <p:txBody>
          <a:bodyPr/>
          <a:lstStyle/>
          <a:p>
            <a:fld id="{6A796BC6-5293-4E95-A62A-B78BD2DEFABC}" type="slidenum">
              <a:rPr lang="de-DE" smtClean="0"/>
              <a:t>32</a:t>
            </a:fld>
            <a:endParaRPr lang="de-DE"/>
          </a:p>
        </p:txBody>
      </p:sp>
    </p:spTree>
    <p:extLst>
      <p:ext uri="{BB962C8B-B14F-4D97-AF65-F5344CB8AC3E}">
        <p14:creationId xmlns:p14="http://schemas.microsoft.com/office/powerpoint/2010/main" val="3785869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Besserer</a:t>
            </a:r>
            <a:r>
              <a:rPr lang="de-DE" baseline="0" dirty="0"/>
              <a:t> Weg? 2! Klarer erkennbar</a:t>
            </a:r>
          </a:p>
          <a:p>
            <a:r>
              <a:rPr lang="de-DE" baseline="0" dirty="0"/>
              <a:t>Motivation dafür beschreiben</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33</a:t>
            </a:fld>
            <a:endParaRPr lang="de-DE"/>
          </a:p>
        </p:txBody>
      </p:sp>
    </p:spTree>
    <p:extLst>
      <p:ext uri="{BB962C8B-B14F-4D97-AF65-F5344CB8AC3E}">
        <p14:creationId xmlns:p14="http://schemas.microsoft.com/office/powerpoint/2010/main" val="597088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34</a:t>
            </a:fld>
            <a:endParaRPr lang="de-DE"/>
          </a:p>
        </p:txBody>
      </p:sp>
    </p:spTree>
    <p:extLst>
      <p:ext uri="{BB962C8B-B14F-4D97-AF65-F5344CB8AC3E}">
        <p14:creationId xmlns:p14="http://schemas.microsoft.com/office/powerpoint/2010/main" val="2122206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genutzt, wenn simple Funktionen </a:t>
            </a:r>
            <a:r>
              <a:rPr lang="de-DE" dirty="0" err="1"/>
              <a:t>millarden</a:t>
            </a:r>
            <a:r>
              <a:rPr lang="de-DE" dirty="0"/>
              <a:t> mal aufgerufen werden</a:t>
            </a:r>
          </a:p>
          <a:p>
            <a:endParaRPr lang="de-DE" dirty="0"/>
          </a:p>
          <a:p>
            <a:r>
              <a:rPr lang="de-DE" dirty="0"/>
              <a:t>Mal wieder ein Beispiel, das zeigt, wie gewachsen C++ ist (weil heute der Compiler das besser beurteilen kann, als wir) und, wie sehr es auf </a:t>
            </a:r>
            <a:r>
              <a:rPr lang="de-DE" dirty="0" err="1"/>
              <a:t>Runtimeoptimierung</a:t>
            </a:r>
            <a:r>
              <a:rPr lang="de-DE" dirty="0"/>
              <a:t> und nicht </a:t>
            </a:r>
            <a:r>
              <a:rPr lang="de-DE" dirty="0" err="1"/>
              <a:t>Compile</a:t>
            </a:r>
            <a:r>
              <a:rPr lang="de-DE" dirty="0"/>
              <a:t>-/Entwicklungsoptimierung ausgelegt ist</a:t>
            </a:r>
          </a:p>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35</a:t>
            </a:fld>
            <a:endParaRPr lang="de-DE"/>
          </a:p>
        </p:txBody>
      </p:sp>
    </p:spTree>
    <p:extLst>
      <p:ext uri="{BB962C8B-B14F-4D97-AF65-F5344CB8AC3E}">
        <p14:creationId xmlns:p14="http://schemas.microsoft.com/office/powerpoint/2010/main" val="702105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Bricht Kapselung auf, daher sparsam verwenden</a:t>
            </a:r>
          </a:p>
        </p:txBody>
      </p:sp>
      <p:sp>
        <p:nvSpPr>
          <p:cNvPr id="4" name="Foliennummernplatzhalter 3"/>
          <p:cNvSpPr>
            <a:spLocks noGrp="1"/>
          </p:cNvSpPr>
          <p:nvPr>
            <p:ph type="sldNum" sz="quarter" idx="10"/>
          </p:nvPr>
        </p:nvSpPr>
        <p:spPr/>
        <p:txBody>
          <a:bodyPr/>
          <a:lstStyle/>
          <a:p>
            <a:fld id="{6A796BC6-5293-4E95-A62A-B78BD2DEFABC}" type="slidenum">
              <a:rPr lang="de-DE" smtClean="0"/>
              <a:t>36</a:t>
            </a:fld>
            <a:endParaRPr lang="de-DE"/>
          </a:p>
        </p:txBody>
      </p:sp>
    </p:spTree>
    <p:extLst>
      <p:ext uri="{BB962C8B-B14F-4D97-AF65-F5344CB8AC3E}">
        <p14:creationId xmlns:p14="http://schemas.microsoft.com/office/powerpoint/2010/main" val="601803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Vollständigkeit halber noch ein paar erst einmal weniger relevante</a:t>
            </a:r>
          </a:p>
          <a:p>
            <a:r>
              <a:rPr lang="de-DE" dirty="0"/>
              <a:t>Explicit vor der</a:t>
            </a:r>
            <a:r>
              <a:rPr lang="de-DE" baseline="0" dirty="0"/>
              <a:t> </a:t>
            </a:r>
            <a:r>
              <a:rPr lang="de-DE" baseline="0" dirty="0" err="1"/>
              <a:t>methodendeklaration</a:t>
            </a:r>
            <a:r>
              <a:rPr lang="de-DE" baseline="0" dirty="0"/>
              <a:t>, dann müssen alle </a:t>
            </a:r>
            <a:r>
              <a:rPr lang="de-DE" baseline="0" dirty="0" err="1"/>
              <a:t>parameter</a:t>
            </a:r>
            <a:r>
              <a:rPr lang="de-DE" baseline="0" dirty="0"/>
              <a:t> passen</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37</a:t>
            </a:fld>
            <a:endParaRPr lang="de-DE"/>
          </a:p>
        </p:txBody>
      </p:sp>
    </p:spTree>
    <p:extLst>
      <p:ext uri="{BB962C8B-B14F-4D97-AF65-F5344CB8AC3E}">
        <p14:creationId xmlns:p14="http://schemas.microsoft.com/office/powerpoint/2010/main" val="1955167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Und noch ein Beispiel für die Optimierung der </a:t>
            </a:r>
            <a:r>
              <a:rPr lang="de-DE" dirty="0" err="1"/>
              <a:t>Runtime</a:t>
            </a:r>
            <a:r>
              <a:rPr lang="de-DE" dirty="0"/>
              <a:t> zu Kosten der </a:t>
            </a:r>
            <a:r>
              <a:rPr lang="de-DE" dirty="0" err="1"/>
              <a:t>Compilezeit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38</a:t>
            </a:fld>
            <a:endParaRPr lang="de-DE"/>
          </a:p>
        </p:txBody>
      </p:sp>
    </p:spTree>
    <p:extLst>
      <p:ext uri="{BB962C8B-B14F-4D97-AF65-F5344CB8AC3E}">
        <p14:creationId xmlns:p14="http://schemas.microsoft.com/office/powerpoint/2010/main" val="2086483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Ansonsten: </a:t>
            </a:r>
            <a:r>
              <a:rPr lang="de-DE" dirty="0" err="1"/>
              <a:t>override</a:t>
            </a:r>
            <a:r>
              <a:rPr lang="de-DE" dirty="0"/>
              <a:t> </a:t>
            </a:r>
            <a:r>
              <a:rPr lang="de-DE" dirty="0" err="1"/>
              <a:t>txt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39</a:t>
            </a:fld>
            <a:endParaRPr lang="de-DE"/>
          </a:p>
        </p:txBody>
      </p:sp>
    </p:spTree>
    <p:extLst>
      <p:ext uri="{BB962C8B-B14F-4D97-AF65-F5344CB8AC3E}">
        <p14:creationId xmlns:p14="http://schemas.microsoft.com/office/powerpoint/2010/main" val="2377085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Erst beschreiben</a:t>
            </a:r>
          </a:p>
          <a:p>
            <a:pPr marL="171450" indent="-171450">
              <a:buFontTx/>
              <a:buChar char="-"/>
            </a:pPr>
            <a:r>
              <a:rPr lang="de-DE" baseline="0" dirty="0" err="1"/>
              <a:t>Includes</a:t>
            </a:r>
            <a:r>
              <a:rPr lang="de-DE" baseline="0" dirty="0"/>
              <a:t> beider </a:t>
            </a:r>
            <a:r>
              <a:rPr lang="de-DE" baseline="0" dirty="0" err="1"/>
              <a:t>base</a:t>
            </a:r>
            <a:r>
              <a:rPr lang="de-DE" baseline="0" dirty="0"/>
              <a:t> </a:t>
            </a:r>
            <a:r>
              <a:rPr lang="de-DE" baseline="0" dirty="0" err="1"/>
              <a:t>classen</a:t>
            </a:r>
            <a:endParaRPr lang="de-DE" baseline="0" dirty="0"/>
          </a:p>
          <a:p>
            <a:pPr marL="171450" indent="-171450">
              <a:buFontTx/>
              <a:buChar char="-"/>
            </a:pPr>
            <a:r>
              <a:rPr lang="de-DE" baseline="0" dirty="0"/>
              <a:t>Man sieht, man kann auf die </a:t>
            </a:r>
            <a:r>
              <a:rPr lang="de-DE" baseline="0" dirty="0" err="1"/>
              <a:t>methoden</a:t>
            </a:r>
            <a:r>
              <a:rPr lang="de-DE" baseline="0" dirty="0"/>
              <a:t> (und natürlich auch variablen) der beiden </a:t>
            </a:r>
            <a:r>
              <a:rPr lang="de-DE" baseline="0" dirty="0" err="1"/>
              <a:t>klassen</a:t>
            </a:r>
            <a:r>
              <a:rPr lang="de-DE" baseline="0" dirty="0"/>
              <a:t> zugreifen</a:t>
            </a:r>
          </a:p>
          <a:p>
            <a:pPr marL="171450" indent="-171450">
              <a:buFontTx/>
              <a:buChar char="-"/>
            </a:pPr>
            <a:r>
              <a:rPr lang="de-DE" baseline="0" dirty="0"/>
              <a:t>Frage: warum sind die Funktionen hier </a:t>
            </a:r>
            <a:r>
              <a:rPr lang="de-DE" baseline="0" dirty="0" err="1"/>
              <a:t>protected</a:t>
            </a:r>
            <a:r>
              <a:rPr lang="de-DE" baseline="0" dirty="0"/>
              <a:t>?</a:t>
            </a:r>
          </a:p>
          <a:p>
            <a:pPr marL="171450" indent="-171450">
              <a:buFontTx/>
              <a:buChar char="-"/>
            </a:pPr>
            <a:r>
              <a:rPr lang="de-DE" baseline="0" dirty="0"/>
              <a:t>C++ ist hier eine Ausnahme, kaum eine Sprache kann das</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41</a:t>
            </a:fld>
            <a:endParaRPr lang="de-DE"/>
          </a:p>
        </p:txBody>
      </p:sp>
    </p:spTree>
    <p:extLst>
      <p:ext uri="{BB962C8B-B14F-4D97-AF65-F5344CB8AC3E}">
        <p14:creationId xmlns:p14="http://schemas.microsoft.com/office/powerpoint/2010/main" val="100699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Klasse</a:t>
            </a:r>
            <a:br>
              <a:rPr lang="de-DE" dirty="0"/>
            </a:br>
            <a:r>
              <a:rPr lang="de-DE" dirty="0"/>
              <a:t>Objekt   (Zustand, Verhalten, Identität)</a:t>
            </a:r>
          </a:p>
          <a:p>
            <a:r>
              <a:rPr lang="de-DE" dirty="0" err="1"/>
              <a:t>Git</a:t>
            </a:r>
            <a:endParaRPr lang="de-DE" dirty="0"/>
          </a:p>
          <a:p>
            <a:r>
              <a:rPr lang="de-DE" dirty="0"/>
              <a:t>Konstruktor</a:t>
            </a:r>
          </a:p>
          <a:p>
            <a:r>
              <a:rPr lang="de-DE" dirty="0"/>
              <a:t>Initialisierungsliste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Kapselung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HeaderMethode</a:t>
            </a:r>
            <a:endParaRPr lang="de-DE" dirty="0"/>
          </a:p>
          <a:p>
            <a:r>
              <a:rPr lang="de-DE" dirty="0"/>
              <a:t>Member</a:t>
            </a:r>
          </a:p>
          <a:p>
            <a:r>
              <a:rPr lang="de-DE" dirty="0"/>
              <a:t>Branch</a:t>
            </a:r>
          </a:p>
          <a:p>
            <a:r>
              <a:rPr lang="de-DE" dirty="0"/>
              <a:t>Commit</a:t>
            </a:r>
          </a:p>
          <a:p>
            <a:r>
              <a:rPr lang="de-DE" dirty="0"/>
              <a:t>Ternärer Operator</a:t>
            </a:r>
          </a:p>
          <a:p>
            <a:r>
              <a:rPr lang="de-DE" dirty="0"/>
              <a:t>Prozedural</a:t>
            </a:r>
          </a:p>
          <a:p>
            <a:r>
              <a:rPr lang="de-DE" dirty="0"/>
              <a:t>OOP</a:t>
            </a:r>
          </a:p>
          <a:p>
            <a:r>
              <a:rPr lang="de-DE" dirty="0"/>
              <a:t>Unterschied dazwischen</a:t>
            </a:r>
          </a:p>
          <a:p>
            <a:r>
              <a:rPr lang="de-DE" dirty="0"/>
              <a:t>Imperative Programmiersprache</a:t>
            </a:r>
          </a:p>
          <a:p>
            <a:r>
              <a:rPr lang="de-DE" dirty="0"/>
              <a:t>Klasse</a:t>
            </a:r>
          </a:p>
          <a:p>
            <a:r>
              <a:rPr lang="de-DE" dirty="0"/>
              <a:t>Objekt</a:t>
            </a:r>
          </a:p>
          <a:p>
            <a:r>
              <a:rPr lang="de-DE" dirty="0"/>
              <a:t>Instanz</a:t>
            </a:r>
          </a:p>
          <a:p>
            <a:r>
              <a:rPr lang="de-DE" dirty="0" err="1"/>
              <a:t>enum</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a:t>
            </a:fld>
            <a:endParaRPr lang="de-DE"/>
          </a:p>
        </p:txBody>
      </p:sp>
    </p:spTree>
    <p:extLst>
      <p:ext uri="{BB962C8B-B14F-4D97-AF65-F5344CB8AC3E}">
        <p14:creationId xmlns:p14="http://schemas.microsoft.com/office/powerpoint/2010/main" val="2495875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Also eine Klasse kann alle Teile einer bestimmten Klasse enthalten</a:t>
            </a:r>
          </a:p>
          <a:p>
            <a:pPr marL="171450" indent="-171450">
              <a:buFontTx/>
              <a:buChar char="-"/>
            </a:pPr>
            <a:r>
              <a:rPr lang="de-DE" baseline="0" dirty="0"/>
              <a:t>Ihr seid das beste Bespiel – verbindet die Welten der Arbeitnehmer &amp; der Studenten</a:t>
            </a:r>
          </a:p>
          <a:p>
            <a:pPr marL="171450" indent="-171450">
              <a:buFontTx/>
              <a:buChar char="-"/>
            </a:pPr>
            <a:r>
              <a:rPr lang="de-DE" baseline="0" dirty="0"/>
              <a:t>Man spart also </a:t>
            </a:r>
            <a:r>
              <a:rPr lang="de-DE" baseline="0" dirty="0" err="1"/>
              <a:t>code</a:t>
            </a:r>
            <a:r>
              <a:rPr lang="de-DE" baseline="0" dirty="0"/>
              <a:t>, dupliziert nichts, kann einmal implementierte Funktionalität weiter nutzen, bekommt eine implizite Struktur – geil, oder?</a:t>
            </a:r>
          </a:p>
          <a:p>
            <a:pPr marL="171450" indent="-171450">
              <a:buFontTx/>
              <a:buChar char="-"/>
            </a:pPr>
            <a:r>
              <a:rPr lang="de-DE" baseline="0" dirty="0"/>
              <a:t>Und das werden wir in Zukunft auch so nutzen.</a:t>
            </a:r>
          </a:p>
          <a:p>
            <a:pPr marL="0" indent="0">
              <a:buFontTx/>
              <a:buNone/>
            </a:pPr>
            <a:endParaRPr lang="de-DE" baseline="0"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42</a:t>
            </a:fld>
            <a:endParaRPr lang="de-DE"/>
          </a:p>
        </p:txBody>
      </p:sp>
    </p:spTree>
    <p:extLst>
      <p:ext uri="{BB962C8B-B14F-4D97-AF65-F5344CB8AC3E}">
        <p14:creationId xmlns:p14="http://schemas.microsoft.com/office/powerpoint/2010/main" val="750619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a:p>
          <a:p>
            <a:pPr marL="171450" indent="-171450">
              <a:buFontTx/>
              <a:buChar char="-"/>
            </a:pPr>
            <a:r>
              <a:rPr lang="de-DE" dirty="0" err="1"/>
              <a:t>Haaalt</a:t>
            </a:r>
            <a:r>
              <a:rPr lang="de-DE" dirty="0"/>
              <a:t> </a:t>
            </a:r>
            <a:r>
              <a:rPr lang="de-DE" dirty="0" err="1"/>
              <a:t>Stop</a:t>
            </a:r>
            <a:r>
              <a:rPr lang="de-DE" dirty="0"/>
              <a:t>, das bleibt </a:t>
            </a:r>
            <a:r>
              <a:rPr lang="de-DE" dirty="0" err="1"/>
              <a:t>ihier</a:t>
            </a:r>
            <a:r>
              <a:rPr lang="de-DE" dirty="0"/>
              <a:t> alles so, wie es ist! Wir machen keine </a:t>
            </a:r>
            <a:r>
              <a:rPr lang="de-DE" dirty="0" err="1"/>
              <a:t>Mehrfachererbung</a:t>
            </a:r>
            <a:r>
              <a:rPr lang="de-DE" dirty="0"/>
              <a:t>!</a:t>
            </a:r>
          </a:p>
        </p:txBody>
      </p:sp>
      <p:sp>
        <p:nvSpPr>
          <p:cNvPr id="4" name="Foliennummernplatzhalter 3"/>
          <p:cNvSpPr>
            <a:spLocks noGrp="1"/>
          </p:cNvSpPr>
          <p:nvPr>
            <p:ph type="sldNum" sz="quarter" idx="10"/>
          </p:nvPr>
        </p:nvSpPr>
        <p:spPr/>
        <p:txBody>
          <a:bodyPr/>
          <a:lstStyle/>
          <a:p>
            <a:fld id="{6A796BC6-5293-4E95-A62A-B78BD2DEFABC}" type="slidenum">
              <a:rPr lang="de-DE" smtClean="0"/>
              <a:t>43</a:t>
            </a:fld>
            <a:endParaRPr lang="de-DE"/>
          </a:p>
        </p:txBody>
      </p:sp>
    </p:spTree>
    <p:extLst>
      <p:ext uri="{BB962C8B-B14F-4D97-AF65-F5344CB8AC3E}">
        <p14:creationId xmlns:p14="http://schemas.microsoft.com/office/powerpoint/2010/main" val="3669934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Beschreiben: Mensch oben drauf</a:t>
            </a:r>
          </a:p>
          <a:p>
            <a:pPr marL="171450" indent="-171450">
              <a:buFontTx/>
              <a:buChar char="-"/>
            </a:pPr>
            <a:r>
              <a:rPr lang="de-DE" dirty="0"/>
              <a:t>Hat </a:t>
            </a:r>
            <a:r>
              <a:rPr lang="de-DE" dirty="0" err="1"/>
              <a:t>purely</a:t>
            </a:r>
            <a:r>
              <a:rPr lang="de-DE" dirty="0"/>
              <a:t> </a:t>
            </a:r>
            <a:r>
              <a:rPr lang="de-DE" dirty="0" err="1"/>
              <a:t>virtual</a:t>
            </a:r>
            <a:r>
              <a:rPr lang="de-DE" dirty="0"/>
              <a:t> Tagesablauf</a:t>
            </a:r>
          </a:p>
          <a:p>
            <a:pPr marL="171450" indent="-171450">
              <a:buFontTx/>
              <a:buChar char="-"/>
            </a:pPr>
            <a:r>
              <a:rPr lang="de-DE" dirty="0"/>
              <a:t>Der</a:t>
            </a:r>
            <a:r>
              <a:rPr lang="de-DE" baseline="0" dirty="0"/>
              <a:t> wird von Studenten/Arbeitern unterschiedlich implementiert</a:t>
            </a:r>
          </a:p>
          <a:p>
            <a:pPr marL="171450" indent="-171450">
              <a:buFontTx/>
              <a:buChar char="-"/>
            </a:pPr>
            <a:r>
              <a:rPr lang="de-DE" baseline="0" dirty="0"/>
              <a:t>Es ist unklar, was der Duale Student für </a:t>
            </a:r>
            <a:r>
              <a:rPr lang="de-DE" baseline="0" dirty="0" err="1"/>
              <a:t>nen</a:t>
            </a:r>
            <a:r>
              <a:rPr lang="de-DE" baseline="0" dirty="0"/>
              <a:t> Tagesablauf hat -&gt; undefiniertes Verhalten erläutern</a:t>
            </a:r>
          </a:p>
          <a:p>
            <a:pPr marL="171450" indent="-171450">
              <a:buFontTx/>
              <a:buChar char="-"/>
            </a:pPr>
            <a:r>
              <a:rPr lang="de-DE" baseline="0" dirty="0"/>
              <a:t>Dritter Fall (anmalen): Mensch hat fixen Tagesablauf, Student hat überschriebenen fixen Tagesablauf, Arbeiter hat den vom Menschen</a:t>
            </a:r>
          </a:p>
          <a:p>
            <a:pPr marL="628650" lvl="1" indent="-171450">
              <a:buFontTx/>
              <a:buChar char="-"/>
            </a:pPr>
            <a:r>
              <a:rPr lang="de-DE" baseline="0" dirty="0"/>
              <a:t>Nicht einmal sichtbar, dass der duale Student in das Problem läuft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44</a:t>
            </a:fld>
            <a:endParaRPr lang="de-DE"/>
          </a:p>
        </p:txBody>
      </p:sp>
    </p:spTree>
    <p:extLst>
      <p:ext uri="{BB962C8B-B14F-4D97-AF65-F5344CB8AC3E}">
        <p14:creationId xmlns:p14="http://schemas.microsoft.com/office/powerpoint/2010/main" val="1977613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Super &amp; Base erklären</a:t>
            </a:r>
          </a:p>
        </p:txBody>
      </p:sp>
      <p:sp>
        <p:nvSpPr>
          <p:cNvPr id="4" name="Foliennummernplatzhalter 3"/>
          <p:cNvSpPr>
            <a:spLocks noGrp="1"/>
          </p:cNvSpPr>
          <p:nvPr>
            <p:ph type="sldNum" sz="quarter" idx="10"/>
          </p:nvPr>
        </p:nvSpPr>
        <p:spPr/>
        <p:txBody>
          <a:bodyPr/>
          <a:lstStyle/>
          <a:p>
            <a:fld id="{6A796BC6-5293-4E95-A62A-B78BD2DEFABC}" type="slidenum">
              <a:rPr lang="de-DE" smtClean="0"/>
              <a:t>45</a:t>
            </a:fld>
            <a:endParaRPr lang="de-DE"/>
          </a:p>
        </p:txBody>
      </p:sp>
    </p:spTree>
    <p:extLst>
      <p:ext uri="{BB962C8B-B14F-4D97-AF65-F5344CB8AC3E}">
        <p14:creationId xmlns:p14="http://schemas.microsoft.com/office/powerpoint/2010/main" val="7177419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0) Wer</a:t>
            </a:r>
            <a:r>
              <a:rPr lang="de-DE" baseline="0" dirty="0"/>
              <a:t> von euch weiß, was in anderen Sprachen ein Interface ist? </a:t>
            </a:r>
            <a:r>
              <a:rPr lang="de-DE" baseline="0" dirty="0">
                <a:sym typeface="Wingdings" panose="05000000000000000000" pitchFamily="2" charset="2"/>
              </a:rPr>
              <a:t> interface (</a:t>
            </a:r>
            <a:r>
              <a:rPr lang="de-DE" baseline="0" dirty="0" err="1">
                <a:sym typeface="Wingdings" panose="05000000000000000000" pitchFamily="2" charset="2"/>
              </a:rPr>
              <a:t>z.B</a:t>
            </a:r>
            <a:r>
              <a:rPr lang="de-DE" baseline="0" dirty="0">
                <a:sym typeface="Wingdings" panose="05000000000000000000" pitchFamily="2" charset="2"/>
              </a:rPr>
              <a:t>: </a:t>
            </a:r>
            <a:r>
              <a:rPr lang="de-DE" baseline="0" dirty="0" err="1">
                <a:sym typeface="Wingdings" panose="05000000000000000000" pitchFamily="2" charset="2"/>
              </a:rPr>
              <a:t>movable</a:t>
            </a:r>
            <a:r>
              <a:rPr lang="de-DE" baseline="0" dirty="0">
                <a:sym typeface="Wingdings" panose="05000000000000000000" pitchFamily="2" charset="2"/>
              </a:rPr>
              <a:t>) in </a:t>
            </a:r>
            <a:r>
              <a:rPr lang="de-DE" baseline="0" dirty="0" err="1">
                <a:sym typeface="Wingdings" panose="05000000000000000000" pitchFamily="2" charset="2"/>
              </a:rPr>
              <a:t>bild</a:t>
            </a:r>
            <a:r>
              <a:rPr lang="de-DE" baseline="0" dirty="0">
                <a:sym typeface="Wingdings" panose="05000000000000000000" pitchFamily="2" charset="2"/>
              </a:rPr>
              <a:t> an der </a:t>
            </a:r>
            <a:r>
              <a:rPr lang="de-DE" baseline="0" dirty="0" err="1">
                <a:sym typeface="Wingdings" panose="05000000000000000000" pitchFamily="2" charset="2"/>
              </a:rPr>
              <a:t>tafel</a:t>
            </a:r>
            <a:r>
              <a:rPr lang="de-DE" baseline="0" dirty="0">
                <a:sym typeface="Wingdings" panose="05000000000000000000" pitchFamily="2" charset="2"/>
              </a:rPr>
              <a:t> einbauen, erklären, dass Polymorphie ermöglicht wird und wieso ein „Vertrag“ gut ist</a:t>
            </a:r>
            <a:endParaRPr lang="de-DE" baseline="0" dirty="0"/>
          </a:p>
          <a:p>
            <a:r>
              <a:rPr lang="de-DE" baseline="0" dirty="0"/>
              <a:t>2) Oder wieder </a:t>
            </a:r>
            <a:r>
              <a:rPr lang="de-DE" baseline="0" dirty="0" err="1"/>
              <a:t>abtrakt</a:t>
            </a:r>
            <a:r>
              <a:rPr lang="de-DE" baseline="0" dirty="0"/>
              <a:t> sein</a:t>
            </a:r>
          </a:p>
          <a:p>
            <a:r>
              <a:rPr lang="de-DE" baseline="0" dirty="0"/>
              <a:t>3) Zwingt den Entwickler trotzdem, die Funktion in einer </a:t>
            </a:r>
            <a:r>
              <a:rPr lang="de-DE" baseline="0" dirty="0" err="1"/>
              <a:t>Kindklasse</a:t>
            </a:r>
            <a:r>
              <a:rPr lang="de-DE" baseline="0" dirty="0"/>
              <a:t> zu implementieren.</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46</a:t>
            </a:fld>
            <a:endParaRPr lang="de-DE"/>
          </a:p>
        </p:txBody>
      </p:sp>
    </p:spTree>
    <p:extLst>
      <p:ext uri="{BB962C8B-B14F-4D97-AF65-F5344CB8AC3E}">
        <p14:creationId xmlns:p14="http://schemas.microsoft.com/office/powerpoint/2010/main" val="820283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47</a:t>
            </a:fld>
            <a:endParaRPr lang="de-DE"/>
          </a:p>
        </p:txBody>
      </p:sp>
    </p:spTree>
    <p:extLst>
      <p:ext uri="{BB962C8B-B14F-4D97-AF65-F5344CB8AC3E}">
        <p14:creationId xmlns:p14="http://schemas.microsoft.com/office/powerpoint/2010/main" val="36203378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man von der Klasse keine Objekte erzeugen kann, sondern</a:t>
            </a:r>
            <a:r>
              <a:rPr lang="de-DE" baseline="0" dirty="0"/>
              <a:t> sie nur vorgibt, was Klassen implementieren müssen, wofür sind sie dann da?!? Genau dafür!</a:t>
            </a:r>
          </a:p>
          <a:p>
            <a:r>
              <a:rPr lang="de-DE" baseline="0" dirty="0" err="1"/>
              <a:t>Drawable</a:t>
            </a:r>
            <a:r>
              <a:rPr lang="de-DE" baseline="0" dirty="0"/>
              <a:t> Item: Z.B. Dreieck, Viereck, Kreis, Kugel, … sind so unterschiedlich, dass es verwirrend wäre eine „</a:t>
            </a:r>
            <a:r>
              <a:rPr lang="de-DE" baseline="0" dirty="0" err="1"/>
              <a:t>draw</a:t>
            </a:r>
            <a:r>
              <a:rPr lang="de-DE" baseline="0" dirty="0"/>
              <a:t>“-Methode zu implementieren – trotzdem ist es sinnvoll, wenn diese alle zwangsweise die </a:t>
            </a:r>
            <a:r>
              <a:rPr lang="de-DE" baseline="0" dirty="0" err="1"/>
              <a:t>draw</a:t>
            </a:r>
            <a:r>
              <a:rPr lang="de-DE" baseline="0" dirty="0"/>
              <a:t>()-Methode haben und diese auch einheitlich genutzt werden kann</a:t>
            </a:r>
          </a:p>
          <a:p>
            <a:r>
              <a:rPr lang="de-DE" baseline="0" dirty="0"/>
              <a:t>Ggf. erbt ein Dreieck, Viereck, etc. auch noch von einer anderen Klasse, die z.B. die Koordinaten bestimmt – was man auch in eine Parent-Klasse stopfen kann, solange es keine Klassen gibt, die nicht </a:t>
            </a:r>
            <a:r>
              <a:rPr lang="de-DE" baseline="0" dirty="0" err="1"/>
              <a:t>Drawable</a:t>
            </a:r>
            <a:r>
              <a:rPr lang="de-DE" baseline="0" dirty="0"/>
              <a:t> sind – spätestens dann bracht man die Mehrfachvererbbarkeit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48</a:t>
            </a:fld>
            <a:endParaRPr lang="de-DE"/>
          </a:p>
        </p:txBody>
      </p:sp>
    </p:spTree>
    <p:extLst>
      <p:ext uri="{BB962C8B-B14F-4D97-AF65-F5344CB8AC3E}">
        <p14:creationId xmlns:p14="http://schemas.microsoft.com/office/powerpoint/2010/main" val="4604760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Alfu</a:t>
            </a:r>
            <a:r>
              <a:rPr lang="de-DE"/>
              <a:t>-Zitat</a:t>
            </a:r>
          </a:p>
          <a:p>
            <a:r>
              <a:rPr lang="de-DE" dirty="0"/>
              <a:t>1) Erklären</a:t>
            </a:r>
          </a:p>
          <a:p>
            <a:r>
              <a:rPr lang="de-DE" dirty="0"/>
              <a:t>2)</a:t>
            </a:r>
            <a:r>
              <a:rPr lang="de-DE" baseline="0" dirty="0"/>
              <a:t> </a:t>
            </a:r>
            <a:r>
              <a:rPr lang="de-DE" dirty="0"/>
              <a:t>Welche der Funktionsaufrufe</a:t>
            </a:r>
            <a:r>
              <a:rPr lang="de-DE" baseline="0" dirty="0"/>
              <a:t> in der main.cpp werfen Fehler?</a:t>
            </a:r>
          </a:p>
          <a:p>
            <a:r>
              <a:rPr lang="de-DE" baseline="0" dirty="0"/>
              <a:t>3) Was für einen Fehler? : Funktion wird nicht gefunden</a:t>
            </a:r>
          </a:p>
          <a:p>
            <a:r>
              <a:rPr lang="de-DE" baseline="0" dirty="0"/>
              <a:t>4) Warum? </a:t>
            </a:r>
            <a:r>
              <a:rPr lang="de-DE" baseline="0" dirty="0">
                <a:sym typeface="Wingdings" panose="05000000000000000000" pitchFamily="2" charset="2"/>
              </a:rPr>
              <a:t> Name </a:t>
            </a:r>
            <a:r>
              <a:rPr lang="de-DE" baseline="0" dirty="0" err="1">
                <a:sym typeface="Wingdings" panose="05000000000000000000" pitchFamily="2" charset="2"/>
              </a:rPr>
              <a:t>Hiding</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49</a:t>
            </a:fld>
            <a:endParaRPr lang="de-DE"/>
          </a:p>
        </p:txBody>
      </p:sp>
    </p:spTree>
    <p:extLst>
      <p:ext uri="{BB962C8B-B14F-4D97-AF65-F5344CB8AC3E}">
        <p14:creationId xmlns:p14="http://schemas.microsoft.com/office/powerpoint/2010/main" val="34940311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Wenn sie gar keine</a:t>
            </a:r>
            <a:r>
              <a:rPr lang="de-DE" baseline="0" dirty="0"/>
              <a:t> selbst implementieren haben sie weiter Zugriff auf alle.</a:t>
            </a:r>
          </a:p>
          <a:p>
            <a:r>
              <a:rPr lang="de-DE" baseline="0" dirty="0"/>
              <a:t>4) Und </a:t>
            </a:r>
            <a:r>
              <a:rPr lang="de-DE" baseline="0" dirty="0" err="1"/>
              <a:t>wat</a:t>
            </a:r>
            <a:r>
              <a:rPr lang="de-DE" baseline="0" dirty="0"/>
              <a:t> soll das nu?</a:t>
            </a:r>
          </a:p>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50</a:t>
            </a:fld>
            <a:endParaRPr lang="de-DE"/>
          </a:p>
        </p:txBody>
      </p:sp>
    </p:spTree>
    <p:extLst>
      <p:ext uri="{BB962C8B-B14F-4D97-AF65-F5344CB8AC3E}">
        <p14:creationId xmlns:p14="http://schemas.microsoft.com/office/powerpoint/2010/main" val="1191269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Insbesondere, wenn es aus einer Library kommt, die man nicht selber geschrieben hat oder bei der man </a:t>
            </a:r>
            <a:r>
              <a:rPr lang="de-DE" dirty="0" err="1"/>
              <a:t>nichtmal</a:t>
            </a:r>
            <a:r>
              <a:rPr lang="de-DE" dirty="0"/>
              <a:t> Zugriff auf den Source Code hat</a:t>
            </a:r>
          </a:p>
        </p:txBody>
      </p:sp>
      <p:sp>
        <p:nvSpPr>
          <p:cNvPr id="4" name="Foliennummernplatzhalter 3"/>
          <p:cNvSpPr>
            <a:spLocks noGrp="1"/>
          </p:cNvSpPr>
          <p:nvPr>
            <p:ph type="sldNum" sz="quarter" idx="10"/>
          </p:nvPr>
        </p:nvSpPr>
        <p:spPr/>
        <p:txBody>
          <a:bodyPr/>
          <a:lstStyle/>
          <a:p>
            <a:fld id="{6A796BC6-5293-4E95-A62A-B78BD2DEFABC}" type="slidenum">
              <a:rPr lang="de-DE" smtClean="0"/>
              <a:t>51</a:t>
            </a:fld>
            <a:endParaRPr lang="de-DE"/>
          </a:p>
        </p:txBody>
      </p:sp>
    </p:spTree>
    <p:extLst>
      <p:ext uri="{BB962C8B-B14F-4D97-AF65-F5344CB8AC3E}">
        <p14:creationId xmlns:p14="http://schemas.microsoft.com/office/powerpoint/2010/main" val="285202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a:t>
            </a:fld>
            <a:endParaRPr lang="de-DE"/>
          </a:p>
        </p:txBody>
      </p:sp>
    </p:spTree>
    <p:extLst>
      <p:ext uri="{BB962C8B-B14F-4D97-AF65-F5344CB8AC3E}">
        <p14:creationId xmlns:p14="http://schemas.microsoft.com/office/powerpoint/2010/main" val="7737707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1.0 von vorhin und aus der letzten Vorlesung</a:t>
            </a:r>
          </a:p>
          <a:p>
            <a:r>
              <a:rPr lang="de-DE" dirty="0"/>
              <a:t>1.2: nicht einfach überall </a:t>
            </a:r>
            <a:r>
              <a:rPr lang="de-DE" dirty="0" err="1"/>
              <a:t>const</a:t>
            </a:r>
            <a:r>
              <a:rPr lang="de-DE" dirty="0"/>
              <a:t> einfügen, und dort, wo es </a:t>
            </a:r>
            <a:r>
              <a:rPr lang="de-DE" dirty="0" err="1"/>
              <a:t>compilerfehler</a:t>
            </a:r>
            <a:r>
              <a:rPr lang="de-DE" dirty="0"/>
              <a:t> verursacht </a:t>
            </a:r>
            <a:r>
              <a:rPr lang="de-DE" dirty="0" err="1"/>
              <a:t>wieer</a:t>
            </a:r>
            <a:r>
              <a:rPr lang="de-DE" dirty="0"/>
              <a:t> entfernen</a:t>
            </a:r>
          </a:p>
          <a:p>
            <a:r>
              <a:rPr lang="de-DE" dirty="0"/>
              <a:t>	und wenn doch, dann versteht wenigstens, warum es an diesen Punkten nicht geht. Wenn ihr es an </a:t>
            </a:r>
            <a:r>
              <a:rPr lang="de-DE" dirty="0" err="1"/>
              <a:t>einerStelle</a:t>
            </a:r>
            <a:r>
              <a:rPr lang="de-DE" dirty="0"/>
              <a:t> nicht wisst ruft mich an</a:t>
            </a:r>
          </a:p>
        </p:txBody>
      </p:sp>
      <p:sp>
        <p:nvSpPr>
          <p:cNvPr id="4" name="Foliennummernplatzhalter 3"/>
          <p:cNvSpPr>
            <a:spLocks noGrp="1"/>
          </p:cNvSpPr>
          <p:nvPr>
            <p:ph type="sldNum" sz="quarter" idx="10"/>
          </p:nvPr>
        </p:nvSpPr>
        <p:spPr/>
        <p:txBody>
          <a:bodyPr/>
          <a:lstStyle/>
          <a:p>
            <a:fld id="{6A796BC6-5293-4E95-A62A-B78BD2DEFABC}" type="slidenum">
              <a:rPr lang="de-DE" smtClean="0"/>
              <a:t>53</a:t>
            </a:fld>
            <a:endParaRPr lang="de-DE"/>
          </a:p>
        </p:txBody>
      </p:sp>
    </p:spTree>
    <p:extLst>
      <p:ext uri="{BB962C8B-B14F-4D97-AF65-F5344CB8AC3E}">
        <p14:creationId xmlns:p14="http://schemas.microsoft.com/office/powerpoint/2010/main" val="208943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54</a:t>
            </a:fld>
            <a:endParaRPr lang="de-DE"/>
          </a:p>
        </p:txBody>
      </p:sp>
    </p:spTree>
    <p:extLst>
      <p:ext uri="{BB962C8B-B14F-4D97-AF65-F5344CB8AC3E}">
        <p14:creationId xmlns:p14="http://schemas.microsoft.com/office/powerpoint/2010/main" val="2818960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55</a:t>
            </a:fld>
            <a:endParaRPr lang="de-DE"/>
          </a:p>
        </p:txBody>
      </p:sp>
    </p:spTree>
    <p:extLst>
      <p:ext uri="{BB962C8B-B14F-4D97-AF65-F5344CB8AC3E}">
        <p14:creationId xmlns:p14="http://schemas.microsoft.com/office/powerpoint/2010/main" val="41890113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56</a:t>
            </a:fld>
            <a:endParaRPr lang="de-DE"/>
          </a:p>
        </p:txBody>
      </p:sp>
    </p:spTree>
    <p:extLst>
      <p:ext uri="{BB962C8B-B14F-4D97-AF65-F5344CB8AC3E}">
        <p14:creationId xmlns:p14="http://schemas.microsoft.com/office/powerpoint/2010/main" val="418901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Wofür ist das gut?</a:t>
            </a:r>
          </a:p>
          <a:p>
            <a:pPr marL="171450" indent="-171450">
              <a:buFont typeface="Arial" panose="020B0604020202020204" pitchFamily="34" charset="0"/>
              <a:buChar char="•"/>
            </a:pPr>
            <a:r>
              <a:rPr lang="de-DE" baseline="0" dirty="0"/>
              <a:t>Erstellen von Objekten mit oder ohne DB-</a:t>
            </a:r>
            <a:r>
              <a:rPr lang="de-DE" baseline="0" dirty="0" err="1"/>
              <a:t>Id</a:t>
            </a:r>
            <a:endParaRPr lang="de-DE" baseline="0" dirty="0"/>
          </a:p>
          <a:p>
            <a:pPr marL="171450" indent="-171450">
              <a:buFont typeface="Arial" panose="020B0604020202020204" pitchFamily="34" charset="0"/>
              <a:buChar char="•"/>
            </a:pPr>
            <a:r>
              <a:rPr lang="de-DE" baseline="0" dirty="0"/>
              <a:t>Einer Methode „Max“</a:t>
            </a:r>
          </a:p>
        </p:txBody>
      </p:sp>
      <p:sp>
        <p:nvSpPr>
          <p:cNvPr id="4" name="Foliennummernplatzhalter 3"/>
          <p:cNvSpPr>
            <a:spLocks noGrp="1"/>
          </p:cNvSpPr>
          <p:nvPr>
            <p:ph type="sldNum" sz="quarter" idx="10"/>
          </p:nvPr>
        </p:nvSpPr>
        <p:spPr/>
        <p:txBody>
          <a:bodyPr/>
          <a:lstStyle/>
          <a:p>
            <a:fld id="{6A796BC6-5293-4E95-A62A-B78BD2DEFABC}" type="slidenum">
              <a:rPr lang="de-DE" smtClean="0"/>
              <a:t>6</a:t>
            </a:fld>
            <a:endParaRPr lang="de-DE"/>
          </a:p>
        </p:txBody>
      </p:sp>
    </p:spTree>
    <p:extLst>
      <p:ext uri="{BB962C8B-B14F-4D97-AF65-F5344CB8AC3E}">
        <p14:creationId xmlns:p14="http://schemas.microsoft.com/office/powerpoint/2010/main" val="416905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Oben </a:t>
            </a:r>
            <a:r>
              <a:rPr lang="de-DE" baseline="0" dirty="0" err="1"/>
              <a:t>header</a:t>
            </a:r>
            <a:r>
              <a:rPr lang="de-DE" baseline="0" dirty="0"/>
              <a:t>, unten </a:t>
            </a:r>
            <a:r>
              <a:rPr lang="de-DE" baseline="0" dirty="0" err="1"/>
              <a:t>impleementierugn</a:t>
            </a:r>
            <a:endParaRPr lang="de-DE" baseline="0" dirty="0"/>
          </a:p>
          <a:p>
            <a:r>
              <a:rPr lang="de-DE" baseline="0" dirty="0"/>
              <a:t>Erklären, warum sie immer am Ende stehen</a:t>
            </a:r>
          </a:p>
          <a:p>
            <a:r>
              <a:rPr lang="de-DE" baseline="0" dirty="0"/>
              <a:t>Sinn davon erklären (Beispiele; „</a:t>
            </a:r>
            <a:r>
              <a:rPr lang="de-DE" baseline="0" dirty="0" err="1"/>
              <a:t>max</a:t>
            </a:r>
            <a:r>
              <a:rPr lang="de-DE" baseline="0" dirty="0"/>
              <a:t>“, oder auch </a:t>
            </a:r>
            <a:r>
              <a:rPr lang="de-DE" baseline="0" dirty="0" err="1"/>
              <a:t>move</a:t>
            </a:r>
            <a:r>
              <a:rPr lang="de-DE" baseline="0" dirty="0"/>
              <a:t> (Position), </a:t>
            </a:r>
            <a:r>
              <a:rPr lang="de-DE" baseline="0" dirty="0" err="1"/>
              <a:t>move</a:t>
            </a:r>
            <a:r>
              <a:rPr lang="de-DE" baseline="0" dirty="0"/>
              <a:t> (Ort), </a:t>
            </a:r>
            <a:r>
              <a:rPr lang="de-DE" baseline="0" dirty="0" err="1"/>
              <a:t>move</a:t>
            </a:r>
            <a:r>
              <a:rPr lang="de-DE" baseline="0" dirty="0"/>
              <a:t> (Person)</a:t>
            </a:r>
          </a:p>
        </p:txBody>
      </p:sp>
      <p:sp>
        <p:nvSpPr>
          <p:cNvPr id="4" name="Foliennummernplatzhalter 3"/>
          <p:cNvSpPr>
            <a:spLocks noGrp="1"/>
          </p:cNvSpPr>
          <p:nvPr>
            <p:ph type="sldNum" sz="quarter" idx="10"/>
          </p:nvPr>
        </p:nvSpPr>
        <p:spPr/>
        <p:txBody>
          <a:bodyPr/>
          <a:lstStyle/>
          <a:p>
            <a:fld id="{6A796BC6-5293-4E95-A62A-B78BD2DEFABC}" type="slidenum">
              <a:rPr lang="de-DE" smtClean="0"/>
              <a:t>7</a:t>
            </a:fld>
            <a:endParaRPr lang="de-DE"/>
          </a:p>
        </p:txBody>
      </p:sp>
    </p:spTree>
    <p:extLst>
      <p:ext uri="{BB962C8B-B14F-4D97-AF65-F5344CB8AC3E}">
        <p14:creationId xmlns:p14="http://schemas.microsoft.com/office/powerpoint/2010/main" val="837232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es länger gedauert hat kurze Pause, das nächste wird harter Tobak</a:t>
            </a:r>
          </a:p>
          <a:p>
            <a:endParaRPr lang="de-DE" dirty="0"/>
          </a:p>
          <a:p>
            <a:r>
              <a:rPr lang="de-DE" dirty="0">
                <a:sym typeface="Wingdings" panose="05000000000000000000" pitchFamily="2" charset="2"/>
              </a:rPr>
              <a:t> Wenn es noch Probleme beim Verständnis von Klassen gibt, bitte sofort jetzt einhaken</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8</a:t>
            </a:fld>
            <a:endParaRPr lang="de-DE"/>
          </a:p>
        </p:txBody>
      </p:sp>
    </p:spTree>
    <p:extLst>
      <p:ext uri="{BB962C8B-B14F-4D97-AF65-F5344CB8AC3E}">
        <p14:creationId xmlns:p14="http://schemas.microsoft.com/office/powerpoint/2010/main" val="51763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dirty="0" err="1"/>
              <a:t>GameObject</a:t>
            </a:r>
            <a:r>
              <a:rPr lang="de-DE" baseline="0" dirty="0"/>
              <a:t> -&gt; Person/</a:t>
            </a:r>
            <a:r>
              <a:rPr lang="de-DE" baseline="0" dirty="0" err="1"/>
              <a:t>Fortbewegungsmittel</a:t>
            </a:r>
            <a:r>
              <a:rPr lang="de-DE" baseline="0" dirty="0" err="1">
                <a:sym typeface="Wingdings" panose="05000000000000000000" pitchFamily="2" charset="2"/>
              </a:rPr>
              <a:t>KfZ|Öffis|Fahrrad|Pferd</a:t>
            </a:r>
            <a:r>
              <a:rPr lang="de-DE" baseline="0" dirty="0"/>
              <a:t>/Ort/Gebäude -&gt; Tür --&gt; an Tafel anmalen (hat Position, …) </a:t>
            </a:r>
          </a:p>
          <a:p>
            <a:pPr marL="228600" indent="-228600">
              <a:buAutoNum type="arabicParenR"/>
            </a:pPr>
            <a:r>
              <a:rPr lang="de-DE" baseline="0" dirty="0"/>
              <a:t>Fahren Methode der Fortbewegungsmittel </a:t>
            </a:r>
            <a:r>
              <a:rPr lang="de-DE" baseline="0" dirty="0">
                <a:sym typeface="Wingdings" panose="05000000000000000000" pitchFamily="2" charset="2"/>
              </a:rPr>
              <a:t> Tafel</a:t>
            </a:r>
            <a:endParaRPr lang="de-DE" baseline="0" dirty="0"/>
          </a:p>
          <a:p>
            <a:r>
              <a:rPr lang="de-DE" baseline="0" dirty="0"/>
              <a:t>3) Duplizierter Code: schwerer </a:t>
            </a:r>
            <a:r>
              <a:rPr lang="de-DE" baseline="0" dirty="0" err="1"/>
              <a:t>Wartbar</a:t>
            </a:r>
            <a:r>
              <a:rPr lang="de-DE" baseline="0" dirty="0"/>
              <a:t>, man muss alles an x Stellen editieren, …</a:t>
            </a:r>
          </a:p>
          <a:p>
            <a:r>
              <a:rPr lang="de-DE" baseline="0" dirty="0"/>
              <a:t>Im Zweifel braucht man ein </a:t>
            </a:r>
            <a:r>
              <a:rPr lang="de-DE" baseline="0" dirty="0" err="1"/>
              <a:t>Redesign</a:t>
            </a:r>
            <a:endParaRPr lang="de-DE" baseline="0" dirty="0"/>
          </a:p>
          <a:p>
            <a:r>
              <a:rPr lang="de-DE" baseline="0" dirty="0"/>
              <a:t>3) Wie kann man Komplexität reduzieren? (Erinnert euch: Think </a:t>
            </a:r>
            <a:r>
              <a:rPr lang="de-DE" baseline="0" dirty="0" err="1"/>
              <a:t>big</a:t>
            </a:r>
            <a:r>
              <a:rPr lang="de-DE" baseline="0" dirty="0"/>
              <a:t>)</a:t>
            </a:r>
          </a:p>
        </p:txBody>
      </p:sp>
      <p:sp>
        <p:nvSpPr>
          <p:cNvPr id="4" name="Foliennummernplatzhalter 3"/>
          <p:cNvSpPr>
            <a:spLocks noGrp="1"/>
          </p:cNvSpPr>
          <p:nvPr>
            <p:ph type="sldNum" sz="quarter" idx="10"/>
          </p:nvPr>
        </p:nvSpPr>
        <p:spPr/>
        <p:txBody>
          <a:bodyPr/>
          <a:lstStyle/>
          <a:p>
            <a:fld id="{6A796BC6-5293-4E95-A62A-B78BD2DEFABC}" type="slidenum">
              <a:rPr lang="de-DE" smtClean="0"/>
              <a:t>9</a:t>
            </a:fld>
            <a:endParaRPr lang="de-DE"/>
          </a:p>
        </p:txBody>
      </p:sp>
    </p:spTree>
    <p:extLst>
      <p:ext uri="{BB962C8B-B14F-4D97-AF65-F5344CB8AC3E}">
        <p14:creationId xmlns:p14="http://schemas.microsoft.com/office/powerpoint/2010/main" val="3113350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PO.Plan">
    <p:spTree>
      <p:nvGrpSpPr>
        <p:cNvPr id="1" name=""/>
        <p:cNvGrpSpPr/>
        <p:nvPr/>
      </p:nvGrpSpPr>
      <p:grpSpPr>
        <a:xfrm>
          <a:off x="0" y="0"/>
          <a:ext cx="0" cy="0"/>
          <a:chOff x="0" y="0"/>
          <a:chExt cx="0" cy="0"/>
        </a:xfrm>
      </p:grpSpPr>
      <p:sp>
        <p:nvSpPr>
          <p:cNvPr id="7" name="Rechteck 6"/>
          <p:cNvSpPr/>
          <p:nvPr/>
        </p:nvSpPr>
        <p:spPr>
          <a:xfrm>
            <a:off x="1123" y="2738709"/>
            <a:ext cx="12190877" cy="4126728"/>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12" name="Grafik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726" y="1655828"/>
            <a:ext cx="1551972" cy="843832"/>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9373"/>
            <a:ext cx="9648000" cy="76065"/>
          </a:xfrm>
          <a:prstGeom prst="roundRect">
            <a:avLst/>
          </a:prstGeom>
          <a:solidFill>
            <a:srgbClr val="DC1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Tree>
    <p:extLst>
      <p:ext uri="{BB962C8B-B14F-4D97-AF65-F5344CB8AC3E}">
        <p14:creationId xmlns:p14="http://schemas.microsoft.com/office/powerpoint/2010/main" val="423785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67518" y="260648"/>
            <a:ext cx="8904815" cy="864096"/>
          </a:xfrm>
        </p:spPr>
        <p:txBody>
          <a:bodyPr anchor="ctr"/>
          <a:lstStyle>
            <a:lvl1pPr algn="l">
              <a:defRPr sz="4800" b="0"/>
            </a:lvl1pPr>
          </a:lstStyle>
          <a:p>
            <a:r>
              <a:rPr lang="de-DE"/>
              <a:t>Titelmasterformat durch Klicken bearbeiten</a:t>
            </a:r>
            <a:endParaRPr lang="de-DE" dirty="0"/>
          </a:p>
        </p:txBody>
      </p:sp>
      <p:sp>
        <p:nvSpPr>
          <p:cNvPr id="3" name="Bildplatzhalter 2"/>
          <p:cNvSpPr>
            <a:spLocks noGrp="1"/>
          </p:cNvSpPr>
          <p:nvPr>
            <p:ph type="pic" idx="1"/>
          </p:nvPr>
        </p:nvSpPr>
        <p:spPr>
          <a:xfrm>
            <a:off x="2567518" y="1376622"/>
            <a:ext cx="9624481"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endParaRPr lang="de-DE" dirty="0"/>
          </a:p>
        </p:txBody>
      </p:sp>
      <p:sp>
        <p:nvSpPr>
          <p:cNvPr id="4" name="Textplatzhalter 3"/>
          <p:cNvSpPr>
            <a:spLocks noGrp="1"/>
          </p:cNvSpPr>
          <p:nvPr>
            <p:ph type="body" sz="half" idx="2"/>
          </p:nvPr>
        </p:nvSpPr>
        <p:spPr>
          <a:xfrm>
            <a:off x="2567517" y="5733256"/>
            <a:ext cx="9527744" cy="768171"/>
          </a:xfrm>
        </p:spPr>
        <p:txBody>
          <a:bodyPr tIns="0" bIns="0">
            <a:noAutofit/>
          </a:bodyPr>
          <a:lstStyle>
            <a:lvl1pPr marL="0" indent="0">
              <a:spcBef>
                <a:spcPts val="0"/>
              </a:spcBef>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Formatvorlagen des Textmasters bearbeiten</a:t>
            </a:r>
          </a:p>
        </p:txBody>
      </p:sp>
      <p:sp>
        <p:nvSpPr>
          <p:cNvPr id="8" name="Datumsplatzhalter 4"/>
          <p:cNvSpPr>
            <a:spLocks noGrp="1"/>
          </p:cNvSpPr>
          <p:nvPr>
            <p:ph type="dt" sz="half" idx="10"/>
          </p:nvPr>
        </p:nvSpPr>
        <p:spPr>
          <a:xfrm>
            <a:off x="9744406" y="6566961"/>
            <a:ext cx="1632181" cy="179020"/>
          </a:xfrm>
        </p:spPr>
        <p:txBody>
          <a:bodyPr/>
          <a:lstStyle/>
          <a:p>
            <a:fld id="{A00345F0-82F2-4562-84B1-7661CB8648FA}" type="datetime1">
              <a:rPr lang="de-DE" smtClean="0"/>
              <a:t>26.05.2021</a:t>
            </a:fld>
            <a:endParaRPr lang="de-DE"/>
          </a:p>
        </p:txBody>
      </p:sp>
      <p:sp>
        <p:nvSpPr>
          <p:cNvPr id="9" name="Fußzeilenplatzhalter 5"/>
          <p:cNvSpPr>
            <a:spLocks noGrp="1"/>
          </p:cNvSpPr>
          <p:nvPr>
            <p:ph type="ftr" sz="quarter" idx="11"/>
          </p:nvPr>
        </p:nvSpPr>
        <p:spPr>
          <a:xfrm>
            <a:off x="2563827" y="6566961"/>
            <a:ext cx="7155589" cy="179020"/>
          </a:xfrm>
        </p:spPr>
        <p:txBody>
          <a:bodyPr/>
          <a:lstStyle/>
          <a:p>
            <a:r>
              <a:rPr lang="de-DE"/>
              <a:t>Objektorienierte Programmierung in C++</a:t>
            </a:r>
          </a:p>
        </p:txBody>
      </p:sp>
      <p:sp>
        <p:nvSpPr>
          <p:cNvPr id="10" name="Foliennummernplatzhalter 6"/>
          <p:cNvSpPr>
            <a:spLocks noGrp="1"/>
          </p:cNvSpPr>
          <p:nvPr>
            <p:ph type="sldNum" sz="quarter" idx="12"/>
          </p:nvPr>
        </p:nvSpPr>
        <p:spPr>
          <a:xfrm>
            <a:off x="11472333" y="6566961"/>
            <a:ext cx="672339" cy="179020"/>
          </a:xfrm>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409559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er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67518" y="260648"/>
            <a:ext cx="8904815" cy="864096"/>
          </a:xfrm>
        </p:spPr>
        <p:txBody>
          <a:bodyPr anchor="ctr"/>
          <a:lstStyle>
            <a:lvl1pPr algn="l">
              <a:defRPr sz="4800" b="0"/>
            </a:lvl1pPr>
          </a:lstStyle>
          <a:p>
            <a:r>
              <a:rPr lang="de-DE"/>
              <a:t>Titelmasterformat durch Klicken bearbeiten</a:t>
            </a:r>
            <a:endParaRPr lang="de-DE" dirty="0"/>
          </a:p>
        </p:txBody>
      </p:sp>
      <p:sp>
        <p:nvSpPr>
          <p:cNvPr id="3" name="Bildplatzhalter 2"/>
          <p:cNvSpPr>
            <a:spLocks noGrp="1"/>
          </p:cNvSpPr>
          <p:nvPr>
            <p:ph type="pic" idx="1"/>
          </p:nvPr>
        </p:nvSpPr>
        <p:spPr>
          <a:xfrm>
            <a:off x="2567517" y="1376683"/>
            <a:ext cx="4824000"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p>
        </p:txBody>
      </p:sp>
      <p:sp>
        <p:nvSpPr>
          <p:cNvPr id="4" name="Textplatzhalter 3"/>
          <p:cNvSpPr>
            <a:spLocks noGrp="1"/>
          </p:cNvSpPr>
          <p:nvPr>
            <p:ph type="body" sz="half" idx="2"/>
          </p:nvPr>
        </p:nvSpPr>
        <p:spPr>
          <a:xfrm>
            <a:off x="2563827" y="5733256"/>
            <a:ext cx="4800000" cy="768085"/>
          </a:xfrm>
        </p:spPr>
        <p:txBody>
          <a:bodyPr vert="horz" lIns="0" tIns="0" rIns="91440" bIns="0" rtlCol="0">
            <a:noAutofit/>
          </a:bodyPr>
          <a:lstStyle>
            <a:lvl1pPr>
              <a:defRPr lang="de-DE" sz="2133" dirty="0" smtClean="0"/>
            </a:lvl1pPr>
          </a:lstStyle>
          <a:p>
            <a:pPr marL="0" lvl="0" indent="0">
              <a:spcBef>
                <a:spcPts val="0"/>
              </a:spcBef>
              <a:buNone/>
            </a:pPr>
            <a:r>
              <a:rPr lang="de-DE"/>
              <a:t>Formatvorlagen des Textmasters bearbeiten</a:t>
            </a:r>
          </a:p>
        </p:txBody>
      </p:sp>
      <p:sp>
        <p:nvSpPr>
          <p:cNvPr id="5" name="Datumsplatzhalter 4"/>
          <p:cNvSpPr>
            <a:spLocks noGrp="1"/>
          </p:cNvSpPr>
          <p:nvPr>
            <p:ph type="dt" sz="half" idx="10"/>
          </p:nvPr>
        </p:nvSpPr>
        <p:spPr/>
        <p:txBody>
          <a:bodyPr/>
          <a:lstStyle/>
          <a:p>
            <a:fld id="{DF8B290D-6EEB-4A3D-8B36-3D3FDC8216FC}" type="datetime1">
              <a:rPr lang="de-DE" smtClean="0"/>
              <a:t>26.05.2021</a:t>
            </a:fld>
            <a:endParaRPr lang="de-DE"/>
          </a:p>
        </p:txBody>
      </p:sp>
      <p:sp>
        <p:nvSpPr>
          <p:cNvPr id="6" name="Fußzeilenplatzhalter 5"/>
          <p:cNvSpPr>
            <a:spLocks noGrp="1"/>
          </p:cNvSpPr>
          <p:nvPr>
            <p:ph type="ftr" sz="quarter" idx="11"/>
          </p:nvPr>
        </p:nvSpPr>
        <p:spPr/>
        <p:txBody>
          <a:bodyPr/>
          <a:lstStyle/>
          <a:p>
            <a:r>
              <a:rPr lang="de-DE"/>
              <a:t>Objektorienierte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‹Nr.›</a:t>
            </a:fld>
            <a:endParaRPr lang="de-DE"/>
          </a:p>
        </p:txBody>
      </p:sp>
      <p:sp>
        <p:nvSpPr>
          <p:cNvPr id="8" name="Bildplatzhalter 2"/>
          <p:cNvSpPr>
            <a:spLocks noGrp="1"/>
          </p:cNvSpPr>
          <p:nvPr>
            <p:ph type="pic" idx="13"/>
          </p:nvPr>
        </p:nvSpPr>
        <p:spPr>
          <a:xfrm>
            <a:off x="7394408" y="1376683"/>
            <a:ext cx="4824000"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p>
        </p:txBody>
      </p:sp>
      <p:sp>
        <p:nvSpPr>
          <p:cNvPr id="9" name="Textplatzhalter 3"/>
          <p:cNvSpPr>
            <a:spLocks noGrp="1"/>
          </p:cNvSpPr>
          <p:nvPr>
            <p:ph type="body" sz="half" idx="14"/>
          </p:nvPr>
        </p:nvSpPr>
        <p:spPr>
          <a:xfrm>
            <a:off x="7394407" y="5733256"/>
            <a:ext cx="4800000" cy="768085"/>
          </a:xfrm>
        </p:spPr>
        <p:txBody>
          <a:bodyPr vert="horz" lIns="0" tIns="0" rIns="91440" bIns="0" rtlCol="0">
            <a:noAutofit/>
          </a:bodyPr>
          <a:lstStyle>
            <a:lvl1pPr>
              <a:defRPr lang="de-DE" sz="2133" dirty="0" smtClean="0"/>
            </a:lvl1pPr>
          </a:lstStyle>
          <a:p>
            <a:pPr marL="0" lvl="0" indent="0">
              <a:spcBef>
                <a:spcPts val="0"/>
              </a:spcBef>
              <a:buNone/>
            </a:pPr>
            <a:r>
              <a:rPr lang="de-DE"/>
              <a:t>Formatvorlagen des Textmasters bearbeiten</a:t>
            </a:r>
          </a:p>
        </p:txBody>
      </p:sp>
    </p:spTree>
    <p:extLst>
      <p:ext uri="{BB962C8B-B14F-4D97-AF65-F5344CB8AC3E}">
        <p14:creationId xmlns:p14="http://schemas.microsoft.com/office/powerpoint/2010/main" val="2275845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2EAD97E3-4592-470D-B5E5-931E2B12987A}" type="datetime1">
              <a:rPr lang="de-DE" smtClean="0"/>
              <a:t>26.05.2021</a:t>
            </a:fld>
            <a:endParaRPr lang="de-DE"/>
          </a:p>
        </p:txBody>
      </p:sp>
      <p:sp>
        <p:nvSpPr>
          <p:cNvPr id="5" name="Footer Placeholder 4"/>
          <p:cNvSpPr>
            <a:spLocks noGrp="1"/>
          </p:cNvSpPr>
          <p:nvPr>
            <p:ph type="ftr" sz="quarter" idx="11"/>
          </p:nvPr>
        </p:nvSpPr>
        <p:spPr/>
        <p:txBody>
          <a:bodyPr/>
          <a:lstStyle/>
          <a:p>
            <a:r>
              <a:rPr lang="de-DE"/>
              <a:t>Objektorienierte Programmierung in C++</a:t>
            </a:r>
          </a:p>
        </p:txBody>
      </p:sp>
      <p:sp>
        <p:nvSpPr>
          <p:cNvPr id="6" name="Slide Number Placeholder 5"/>
          <p:cNvSpPr>
            <a:spLocks noGrp="1"/>
          </p:cNvSpPr>
          <p:nvPr>
            <p:ph type="sldNum" sz="quarter" idx="12"/>
          </p:nvPr>
        </p:nvSpPr>
        <p:spPr>
          <a:xfrm>
            <a:off x="531812" y="3244139"/>
            <a:ext cx="779767" cy="365125"/>
          </a:xfrm>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63264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26.05.2021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9487724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C4EC86-8C11-4B68-B4AB-DDB7490D332F}" type="datetime1">
              <a:rPr lang="de-DE" smtClean="0"/>
              <a:t>26.05.2021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49015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EAD97E3-4592-470D-B5E5-931E2B12987A}" type="datetime1">
              <a:rPr lang="de-DE" smtClean="0"/>
              <a:t>26.05.2021</a:t>
            </a:fld>
            <a:endParaRPr lang="de-DE"/>
          </a:p>
        </p:txBody>
      </p:sp>
      <p:sp>
        <p:nvSpPr>
          <p:cNvPr id="5" name="Footer Placeholder 4"/>
          <p:cNvSpPr>
            <a:spLocks noGrp="1"/>
          </p:cNvSpPr>
          <p:nvPr>
            <p:ph type="ftr" sz="quarter" idx="11"/>
          </p:nvPr>
        </p:nvSpPr>
        <p:spPr/>
        <p:txBody>
          <a:bodyPr/>
          <a:lstStyle/>
          <a:p>
            <a:r>
              <a:rPr lang="de-DE"/>
              <a:t>Objektorienierte Programmierung in C++</a:t>
            </a:r>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425420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4C7B5C5-4141-4FF3-BE85-63DE7E9156C9}" type="datetime1">
              <a:rPr lang="de-DE" smtClean="0"/>
              <a:t>26.05.2021</a:t>
            </a:fld>
            <a:endParaRPr lang="de-DE"/>
          </a:p>
        </p:txBody>
      </p:sp>
      <p:sp>
        <p:nvSpPr>
          <p:cNvPr id="6" name="Footer Placeholder 5"/>
          <p:cNvSpPr>
            <a:spLocks noGrp="1"/>
          </p:cNvSpPr>
          <p:nvPr>
            <p:ph type="ftr" sz="quarter" idx="11"/>
          </p:nvPr>
        </p:nvSpPr>
        <p:spPr/>
        <p:txBody>
          <a:bodyPr/>
          <a:lstStyle/>
          <a:p>
            <a:r>
              <a:rPr lang="de-DE"/>
              <a:t>Objektorienierte Programmierung in C++</a:t>
            </a:r>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34889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8B6A05-A56B-4740-877A-FF1F65AD6E9A}" type="datetime1">
              <a:rPr lang="de-DE" smtClean="0"/>
              <a:t>26.05.2021</a:t>
            </a:fld>
            <a:endParaRPr lang="de-DE"/>
          </a:p>
        </p:txBody>
      </p:sp>
      <p:sp>
        <p:nvSpPr>
          <p:cNvPr id="8" name="Footer Placeholder 7"/>
          <p:cNvSpPr>
            <a:spLocks noGrp="1"/>
          </p:cNvSpPr>
          <p:nvPr>
            <p:ph type="ftr" sz="quarter" idx="11"/>
          </p:nvPr>
        </p:nvSpPr>
        <p:spPr/>
        <p:txBody>
          <a:bodyPr/>
          <a:lstStyle/>
          <a:p>
            <a:r>
              <a:rPr lang="de-DE"/>
              <a:t>Objektorienierte Programmierung in C++</a:t>
            </a:r>
          </a:p>
        </p:txBody>
      </p:sp>
      <p:sp>
        <p:nvSpPr>
          <p:cNvPr id="9" name="Slide Number Placeholder 8"/>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831745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CC5E564-CD09-4373-AA75-A5BB9D2BA10F}" type="datetime1">
              <a:rPr lang="de-DE" smtClean="0"/>
              <a:t>26.05.2021</a:t>
            </a:fld>
            <a:endParaRPr lang="de-DE"/>
          </a:p>
        </p:txBody>
      </p:sp>
      <p:sp>
        <p:nvSpPr>
          <p:cNvPr id="4" name="Footer Placeholder 3"/>
          <p:cNvSpPr>
            <a:spLocks noGrp="1"/>
          </p:cNvSpPr>
          <p:nvPr>
            <p:ph type="ftr" sz="quarter" idx="11"/>
          </p:nvPr>
        </p:nvSpPr>
        <p:spPr/>
        <p:txBody>
          <a:bodyPr/>
          <a:lstStyle/>
          <a:p>
            <a:r>
              <a:rPr lang="de-DE"/>
              <a:t>Objektorienierte Programmierung in C++</a:t>
            </a:r>
          </a:p>
        </p:txBody>
      </p:sp>
      <p:sp>
        <p:nvSpPr>
          <p:cNvPr id="5" name="Slide Number Placeholder 4"/>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383595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D2001-673B-4A94-A54A-FB13F6E44BB8}" type="datetime1">
              <a:rPr lang="de-DE" smtClean="0"/>
              <a:t>26.05.2021</a:t>
            </a:fld>
            <a:endParaRPr lang="de-DE"/>
          </a:p>
        </p:txBody>
      </p:sp>
      <p:sp>
        <p:nvSpPr>
          <p:cNvPr id="3" name="Footer Placeholder 2"/>
          <p:cNvSpPr>
            <a:spLocks noGrp="1"/>
          </p:cNvSpPr>
          <p:nvPr>
            <p:ph type="ftr" sz="quarter" idx="11"/>
          </p:nvPr>
        </p:nvSpPr>
        <p:spPr/>
        <p:txBody>
          <a:bodyPr/>
          <a:lstStyle/>
          <a:p>
            <a:r>
              <a:rPr lang="de-DE"/>
              <a:t>Objektorienierte Programmierung in C++</a:t>
            </a:r>
          </a:p>
        </p:txBody>
      </p:sp>
      <p:sp>
        <p:nvSpPr>
          <p:cNvPr id="4" name="Slide Number Placeholder 3"/>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88810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IPO.Fab">
    <p:spTree>
      <p:nvGrpSpPr>
        <p:cNvPr id="1" name=""/>
        <p:cNvGrpSpPr/>
        <p:nvPr/>
      </p:nvGrpSpPr>
      <p:grpSpPr>
        <a:xfrm>
          <a:off x="0" y="0"/>
          <a:ext cx="0" cy="0"/>
          <a:chOff x="0" y="0"/>
          <a:chExt cx="0" cy="0"/>
        </a:xfrm>
      </p:grpSpPr>
      <p:sp>
        <p:nvSpPr>
          <p:cNvPr id="7" name="Rechteck 6"/>
          <p:cNvSpPr/>
          <p:nvPr/>
        </p:nvSpPr>
        <p:spPr>
          <a:xfrm>
            <a:off x="-10219" y="2738709"/>
            <a:ext cx="12211885"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0"/>
            <a:ext cx="5054005" cy="318100"/>
          </a:xfrm>
          <a:prstGeom prst="rect">
            <a:avLst/>
          </a:prstGeom>
          <a:noFill/>
        </p:spPr>
        <p:txBody>
          <a:bodyPr wrap="square" rtlCol="0">
            <a:spAutoFit/>
          </a:bodyPr>
          <a:lstStyle/>
          <a:p>
            <a:pPr algn="r">
              <a:defRPr/>
            </a:pPr>
            <a:r>
              <a:rPr lang="de-DE" sz="1467" b="1" dirty="0">
                <a:solidFill>
                  <a:srgbClr val="6FA547"/>
                </a:solidFill>
              </a:rPr>
              <a:t>Parametrische </a:t>
            </a:r>
            <a:r>
              <a:rPr lang="de-DE" sz="1467" b="1" dirty="0" err="1">
                <a:solidFill>
                  <a:srgbClr val="6FA547"/>
                </a:solidFill>
              </a:rPr>
              <a:t>Layoutplanung</a:t>
            </a:r>
            <a:r>
              <a:rPr lang="de-DE" sz="1467" b="1" dirty="0">
                <a:solidFill>
                  <a:srgbClr val="6FA547"/>
                </a:solidFill>
              </a:rPr>
              <a:t>.</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9218" name="Picture 2" descr="P:\Vorlagen\CI\Logo\Logo_IPOFab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0725" y="1655828"/>
            <a:ext cx="2400044" cy="843832"/>
          </a:xfrm>
          <a:prstGeom prst="rect">
            <a:avLst/>
          </a:prstGeom>
          <a:noFill/>
          <a:extLst>
            <a:ext uri="{909E8E84-426E-40DD-AFC4-6F175D3DCCD1}">
              <a14:hiddenFill xmlns:a14="http://schemas.microsoft.com/office/drawing/2010/main">
                <a:solidFill>
                  <a:srgbClr val="FFFFFF"/>
                </a:solidFill>
              </a14:hiddenFill>
            </a:ext>
          </a:extLst>
        </p:spPr>
      </p:pic>
      <p:sp>
        <p:nvSpPr>
          <p:cNvPr id="13" name="Abgerundetes Rechteck 12"/>
          <p:cNvSpPr/>
          <p:nvPr/>
        </p:nvSpPr>
        <p:spPr>
          <a:xfrm>
            <a:off x="2553667" y="6788285"/>
            <a:ext cx="9648000" cy="7606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4" name="Picture 3" descr="I:\Software\IPO.Fab\Bilder\Picture1.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r="-31"/>
          <a:stretch/>
        </p:blipFill>
        <p:spPr bwMode="auto">
          <a:xfrm>
            <a:off x="1" y="2"/>
            <a:ext cx="12195788" cy="140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74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3853B28-CE19-4D2C-8637-D7197C122ECC}" type="datetime1">
              <a:rPr lang="de-DE" smtClean="0"/>
              <a:t>26.05.2021</a:t>
            </a:fld>
            <a:endParaRPr lang="de-DE"/>
          </a:p>
        </p:txBody>
      </p:sp>
      <p:sp>
        <p:nvSpPr>
          <p:cNvPr id="6" name="Footer Placeholder 5"/>
          <p:cNvSpPr>
            <a:spLocks noGrp="1"/>
          </p:cNvSpPr>
          <p:nvPr>
            <p:ph type="ftr" sz="quarter" idx="11"/>
          </p:nvPr>
        </p:nvSpPr>
        <p:spPr/>
        <p:txBody>
          <a:bodyPr/>
          <a:lstStyle/>
          <a:p>
            <a:r>
              <a:rPr lang="de-DE"/>
              <a:t>Objektorienierte Programmierung in C++</a:t>
            </a:r>
            <a:endParaRPr lang="de-DE" dirty="0"/>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5793839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A00345F0-82F2-4562-84B1-7661CB8648FA}" type="datetime1">
              <a:rPr lang="de-DE" smtClean="0"/>
              <a:t>26.05.2021</a:t>
            </a:fld>
            <a:endParaRPr lang="de-DE"/>
          </a:p>
        </p:txBody>
      </p:sp>
      <p:sp>
        <p:nvSpPr>
          <p:cNvPr id="6" name="Footer Placeholder 5"/>
          <p:cNvSpPr>
            <a:spLocks noGrp="1"/>
          </p:cNvSpPr>
          <p:nvPr>
            <p:ph type="ftr" sz="quarter" idx="11"/>
          </p:nvPr>
        </p:nvSpPr>
        <p:spPr/>
        <p:txBody>
          <a:bodyPr/>
          <a:lstStyle/>
          <a:p>
            <a:r>
              <a:rPr lang="de-DE"/>
              <a:t>Objektorienierte Programmierung in C++</a:t>
            </a:r>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393595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26.05.2021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4113965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26.05.2021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75730546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IPO.Eye">
    <p:spTree>
      <p:nvGrpSpPr>
        <p:cNvPr id="1" name=""/>
        <p:cNvGrpSpPr/>
        <p:nvPr/>
      </p:nvGrpSpPr>
      <p:grpSpPr>
        <a:xfrm>
          <a:off x="0" y="0"/>
          <a:ext cx="0" cy="0"/>
          <a:chOff x="0" y="0"/>
          <a:chExt cx="0" cy="0"/>
        </a:xfrm>
      </p:grpSpPr>
      <p:sp>
        <p:nvSpPr>
          <p:cNvPr id="7" name="Rechteck 6"/>
          <p:cNvSpPr/>
          <p:nvPr/>
        </p:nvSpPr>
        <p:spPr>
          <a:xfrm>
            <a:off x="-10219" y="2738709"/>
            <a:ext cx="12211885"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1"/>
            <a:ext cx="5054005" cy="318100"/>
          </a:xfrm>
          <a:prstGeom prst="rect">
            <a:avLst/>
          </a:prstGeom>
          <a:noFill/>
        </p:spPr>
        <p:txBody>
          <a:bodyPr wrap="square" rtlCol="0">
            <a:spAutoFit/>
          </a:bodyPr>
          <a:lstStyle/>
          <a:p>
            <a:pPr algn="r"/>
            <a:r>
              <a:rPr lang="de-DE" sz="1467" b="1" dirty="0">
                <a:solidFill>
                  <a:srgbClr val="A2C538"/>
                </a:solidFill>
              </a:rPr>
              <a:t>Visuelle Datenerfassung für effizientere Planung.</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8285"/>
            <a:ext cx="9648000" cy="760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0242" name="Picture 2" descr="P:\Vorlagen\CI\Logo\Logo_IPOEye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6762" y="1649556"/>
            <a:ext cx="2417887" cy="8501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P:\Vorlagen\CI\Broschüren\Bilddaten_Broschuren_gesammelt\TIF_org\IPO-0158-13 iStock_000021392596Large RGB OK.tif"/>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0" y="1"/>
            <a:ext cx="12192000" cy="137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65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IPO.Log">
    <p:spTree>
      <p:nvGrpSpPr>
        <p:cNvPr id="1" name=""/>
        <p:cNvGrpSpPr/>
        <p:nvPr/>
      </p:nvGrpSpPr>
      <p:grpSpPr>
        <a:xfrm>
          <a:off x="0" y="0"/>
          <a:ext cx="0" cy="0"/>
          <a:chOff x="0" y="0"/>
          <a:chExt cx="0" cy="0"/>
        </a:xfrm>
      </p:grpSpPr>
      <p:sp>
        <p:nvSpPr>
          <p:cNvPr id="7" name="Rechteck 6"/>
          <p:cNvSpPr/>
          <p:nvPr/>
        </p:nvSpPr>
        <p:spPr>
          <a:xfrm>
            <a:off x="-10219" y="2738709"/>
            <a:ext cx="12202219"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1"/>
            <a:ext cx="5054005" cy="318100"/>
          </a:xfrm>
          <a:prstGeom prst="rect">
            <a:avLst/>
          </a:prstGeom>
          <a:noFill/>
        </p:spPr>
        <p:txBody>
          <a:bodyPr wrap="square" rtlCol="0">
            <a:spAutoFit/>
          </a:bodyPr>
          <a:lstStyle/>
          <a:p>
            <a:pPr algn="r"/>
            <a:r>
              <a:rPr lang="de-DE" sz="1467" b="1" dirty="0">
                <a:solidFill>
                  <a:srgbClr val="00B0F0"/>
                </a:solidFill>
              </a:rPr>
              <a:t>Interaktive Linienaustaktung und Logistikplanung.</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8285"/>
            <a:ext cx="9648000" cy="7606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1266" name="Picture 2" descr="P:\Vorlagen\CI\Logo\Logo_IPOLog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6761" y="1649556"/>
            <a:ext cx="2417887" cy="85010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fik 1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
            <a:ext cx="12192000" cy="1381761"/>
          </a:xfrm>
          <a:prstGeom prst="rect">
            <a:avLst/>
          </a:prstGeom>
        </p:spPr>
      </p:pic>
    </p:spTree>
    <p:extLst>
      <p:ext uri="{BB962C8B-B14F-4D97-AF65-F5344CB8AC3E}">
        <p14:creationId xmlns:p14="http://schemas.microsoft.com/office/powerpoint/2010/main" val="259415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p:nvPr>
        </p:nvSpPr>
        <p:spPr/>
        <p:txBody>
          <a:bodyPr>
            <a:no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lvl1pPr>
              <a:defRPr/>
            </a:lvl1p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82988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67517" y="1600201"/>
            <a:ext cx="44160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7152117" y="1600201"/>
            <a:ext cx="44160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p:txBody>
          <a:bodyPr/>
          <a:lstStyle/>
          <a:p>
            <a:fld id="{84C7B5C5-4141-4FF3-BE85-63DE7E9156C9}" type="datetime1">
              <a:rPr lang="de-DE" smtClean="0"/>
              <a:t>26.05.2021</a:t>
            </a:fld>
            <a:endParaRPr lang="de-DE"/>
          </a:p>
        </p:txBody>
      </p:sp>
      <p:sp>
        <p:nvSpPr>
          <p:cNvPr id="6" name="Fußzeilenplatzhalter 5"/>
          <p:cNvSpPr>
            <a:spLocks noGrp="1"/>
          </p:cNvSpPr>
          <p:nvPr>
            <p:ph type="ftr" sz="quarter" idx="11"/>
          </p:nvPr>
        </p:nvSpPr>
        <p:spPr/>
        <p:txBody>
          <a:bodyPr/>
          <a:lstStyle/>
          <a:p>
            <a:r>
              <a:rPr lang="de-DE"/>
              <a:t>Objektorienierte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016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567517" y="1534584"/>
            <a:ext cx="4416000"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Formatvorlagen des Textmasters bearbeiten</a:t>
            </a:r>
          </a:p>
        </p:txBody>
      </p:sp>
      <p:sp>
        <p:nvSpPr>
          <p:cNvPr id="4" name="Inhaltsplatzhalter 3"/>
          <p:cNvSpPr>
            <a:spLocks noGrp="1"/>
          </p:cNvSpPr>
          <p:nvPr>
            <p:ph sz="half" idx="2"/>
          </p:nvPr>
        </p:nvSpPr>
        <p:spPr>
          <a:xfrm>
            <a:off x="2567517" y="2175934"/>
            <a:ext cx="4416000"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7152117" y="1534584"/>
            <a:ext cx="4416000"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Formatvorlagen des Textmasters bearbeiten</a:t>
            </a:r>
          </a:p>
        </p:txBody>
      </p:sp>
      <p:sp>
        <p:nvSpPr>
          <p:cNvPr id="6" name="Inhaltsplatzhalter 5"/>
          <p:cNvSpPr>
            <a:spLocks noGrp="1"/>
          </p:cNvSpPr>
          <p:nvPr>
            <p:ph sz="quarter" idx="4"/>
          </p:nvPr>
        </p:nvSpPr>
        <p:spPr>
          <a:xfrm>
            <a:off x="7152117" y="2175934"/>
            <a:ext cx="4416000"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6"/>
          <p:cNvSpPr>
            <a:spLocks noGrp="1"/>
          </p:cNvSpPr>
          <p:nvPr>
            <p:ph type="dt" sz="half" idx="10"/>
          </p:nvPr>
        </p:nvSpPr>
        <p:spPr/>
        <p:txBody>
          <a:bodyPr/>
          <a:lstStyle/>
          <a:p>
            <a:fld id="{658B6A05-A56B-4740-877A-FF1F65AD6E9A}" type="datetime1">
              <a:rPr lang="de-DE" smtClean="0"/>
              <a:t>26.05.2021</a:t>
            </a:fld>
            <a:endParaRPr lang="de-DE"/>
          </a:p>
        </p:txBody>
      </p:sp>
      <p:sp>
        <p:nvSpPr>
          <p:cNvPr id="8" name="Fußzeilenplatzhalter 7"/>
          <p:cNvSpPr>
            <a:spLocks noGrp="1"/>
          </p:cNvSpPr>
          <p:nvPr>
            <p:ph type="ftr" sz="quarter" idx="11"/>
          </p:nvPr>
        </p:nvSpPr>
        <p:spPr/>
        <p:txBody>
          <a:bodyPr/>
          <a:lstStyle/>
          <a:p>
            <a:r>
              <a:rPr lang="de-DE"/>
              <a:t>Objektorienierte Programmierung in C++</a:t>
            </a:r>
          </a:p>
        </p:txBody>
      </p:sp>
      <p:sp>
        <p:nvSpPr>
          <p:cNvPr id="9" name="Foliennummernplatzhalter 8"/>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08552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Datumsplatzhalter 2"/>
          <p:cNvSpPr>
            <a:spLocks noGrp="1"/>
          </p:cNvSpPr>
          <p:nvPr>
            <p:ph type="dt" sz="half" idx="10"/>
          </p:nvPr>
        </p:nvSpPr>
        <p:spPr/>
        <p:txBody>
          <a:bodyPr/>
          <a:lstStyle/>
          <a:p>
            <a:fld id="{ECC5E564-CD09-4373-AA75-A5BB9D2BA10F}" type="datetime1">
              <a:rPr lang="de-DE" smtClean="0"/>
              <a:t>26.05.2021</a:t>
            </a:fld>
            <a:endParaRPr lang="de-DE"/>
          </a:p>
        </p:txBody>
      </p:sp>
      <p:sp>
        <p:nvSpPr>
          <p:cNvPr id="4" name="Fußzeilenplatzhalter 3"/>
          <p:cNvSpPr>
            <a:spLocks noGrp="1"/>
          </p:cNvSpPr>
          <p:nvPr>
            <p:ph type="ftr" sz="quarter" idx="11"/>
          </p:nvPr>
        </p:nvSpPr>
        <p:spPr/>
        <p:txBody>
          <a:bodyPr/>
          <a:lstStyle/>
          <a:p>
            <a:r>
              <a:rPr lang="de-DE"/>
              <a:t>Objektorienierte Programmierung in C++</a:t>
            </a:r>
          </a:p>
        </p:txBody>
      </p:sp>
      <p:sp>
        <p:nvSpPr>
          <p:cNvPr id="5" name="Foliennummernplatzhalter 4"/>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587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F1D2001-673B-4A94-A54A-FB13F6E44BB8}" type="datetime1">
              <a:rPr lang="de-DE" smtClean="0"/>
              <a:t>26.05.2021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
        <p:nvSpPr>
          <p:cNvPr id="4" name="Foliennummernplatzhalter 3"/>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16870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Grafik 1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15570" y="292800"/>
            <a:ext cx="1551972" cy="843832"/>
          </a:xfrm>
          <a:prstGeom prst="rect">
            <a:avLst/>
          </a:prstGeom>
        </p:spPr>
      </p:pic>
      <p:sp>
        <p:nvSpPr>
          <p:cNvPr id="15" name="Rechteck 14"/>
          <p:cNvSpPr/>
          <p:nvPr/>
        </p:nvSpPr>
        <p:spPr>
          <a:xfrm>
            <a:off x="0" y="1380239"/>
            <a:ext cx="12192000" cy="54852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16" name="Abgerundetes Rechteck 15"/>
          <p:cNvSpPr/>
          <p:nvPr/>
        </p:nvSpPr>
        <p:spPr>
          <a:xfrm>
            <a:off x="2572532" y="6789373"/>
            <a:ext cx="9624000" cy="760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2" name="Titelplatzhalter 1"/>
          <p:cNvSpPr>
            <a:spLocks noGrp="1"/>
          </p:cNvSpPr>
          <p:nvPr>
            <p:ph type="title"/>
          </p:nvPr>
        </p:nvSpPr>
        <p:spPr>
          <a:xfrm>
            <a:off x="2567517" y="275167"/>
            <a:ext cx="8904816" cy="753567"/>
          </a:xfrm>
          <a:prstGeom prst="rect">
            <a:avLst/>
          </a:prstGeom>
        </p:spPr>
        <p:txBody>
          <a:bodyPr vert="horz" lIns="0" tIns="0" rIns="0" bIns="0" rtlCol="0" anchor="ctr">
            <a:noAutofit/>
          </a:bodyPr>
          <a:lstStyle/>
          <a:p>
            <a:r>
              <a:rPr lang="de-DE" dirty="0"/>
              <a:t>Titelmasterformat durch Klicken bearbeiten</a:t>
            </a:r>
          </a:p>
        </p:txBody>
      </p:sp>
      <p:sp>
        <p:nvSpPr>
          <p:cNvPr id="3" name="Textplatzhalter 2"/>
          <p:cNvSpPr>
            <a:spLocks noGrp="1"/>
          </p:cNvSpPr>
          <p:nvPr>
            <p:ph type="body" idx="1"/>
          </p:nvPr>
        </p:nvSpPr>
        <p:spPr>
          <a:xfrm>
            <a:off x="2567519" y="1600201"/>
            <a:ext cx="8904816" cy="452543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9744406" y="6566961"/>
            <a:ext cx="1632181" cy="179020"/>
          </a:xfrm>
          <a:prstGeom prst="rect">
            <a:avLst/>
          </a:prstGeom>
        </p:spPr>
        <p:txBody>
          <a:bodyPr vert="horz" lIns="0" tIns="0" rIns="0" bIns="0" rtlCol="0" anchor="ctr"/>
          <a:lstStyle>
            <a:lvl1pPr algn="l">
              <a:defRPr sz="1200">
                <a:solidFill>
                  <a:schemeClr val="tx1"/>
                </a:solidFill>
                <a:latin typeface="Neo Sans W01" pitchFamily="34" charset="0"/>
              </a:defRPr>
            </a:lvl1pPr>
          </a:lstStyle>
          <a:p>
            <a:fld id="{D3853B28-CE19-4D2C-8637-D7197C122ECC}" type="datetime1">
              <a:rPr lang="de-DE" smtClean="0"/>
              <a:t>26.05.2021</a:t>
            </a:fld>
            <a:endParaRPr lang="de-DE"/>
          </a:p>
        </p:txBody>
      </p:sp>
      <p:sp>
        <p:nvSpPr>
          <p:cNvPr id="5" name="Fußzeilenplatzhalter 4"/>
          <p:cNvSpPr>
            <a:spLocks noGrp="1"/>
          </p:cNvSpPr>
          <p:nvPr>
            <p:ph type="ftr" sz="quarter" idx="3"/>
          </p:nvPr>
        </p:nvSpPr>
        <p:spPr>
          <a:xfrm>
            <a:off x="2563827" y="6566961"/>
            <a:ext cx="7155589" cy="179020"/>
          </a:xfrm>
          <a:prstGeom prst="rect">
            <a:avLst/>
          </a:prstGeom>
        </p:spPr>
        <p:txBody>
          <a:bodyPr vert="horz" lIns="0" tIns="0" rIns="0" bIns="0" rtlCol="0" anchor="ctr"/>
          <a:lstStyle>
            <a:lvl1pPr algn="l">
              <a:defRPr sz="1200">
                <a:solidFill>
                  <a:schemeClr val="tx1"/>
                </a:solidFill>
                <a:latin typeface="Neo Sans W01" pitchFamily="34" charset="0"/>
              </a:defRPr>
            </a:lvl1pPr>
          </a:lstStyle>
          <a:p>
            <a:r>
              <a:rPr lang="de-DE" dirty="0" err="1"/>
              <a:t>Objektorienierte</a:t>
            </a:r>
            <a:r>
              <a:rPr lang="de-DE" dirty="0"/>
              <a:t> Programmierung in C++</a:t>
            </a:r>
          </a:p>
        </p:txBody>
      </p:sp>
      <p:sp>
        <p:nvSpPr>
          <p:cNvPr id="6" name="Foliennummernplatzhalter 5"/>
          <p:cNvSpPr>
            <a:spLocks noGrp="1"/>
          </p:cNvSpPr>
          <p:nvPr>
            <p:ph type="sldNum" sz="quarter" idx="4"/>
          </p:nvPr>
        </p:nvSpPr>
        <p:spPr>
          <a:xfrm>
            <a:off x="11472333" y="6566961"/>
            <a:ext cx="672339" cy="179020"/>
          </a:xfrm>
          <a:prstGeom prst="rect">
            <a:avLst/>
          </a:prstGeom>
        </p:spPr>
        <p:txBody>
          <a:bodyPr vert="horz" lIns="0" tIns="0" rIns="0" bIns="0" rtlCol="0" anchor="ctr"/>
          <a:lstStyle>
            <a:lvl1pPr algn="r">
              <a:defRPr sz="1200">
                <a:solidFill>
                  <a:schemeClr val="tx1"/>
                </a:solidFill>
                <a:latin typeface="Neo Sans W01" pitchFamily="34" charset="0"/>
              </a:defRPr>
            </a:lvl1pPr>
          </a:lstStyle>
          <a:p>
            <a:fld id="{5661DF32-3507-4F32-9D9B-947DB51C7F59}" type="slidenum">
              <a:rPr lang="de-DE" smtClean="0"/>
              <a:t>‹Nr.›</a:t>
            </a:fld>
            <a:endParaRPr lang="de-DE"/>
          </a:p>
        </p:txBody>
      </p:sp>
    </p:spTree>
    <p:extLst>
      <p:ext uri="{BB962C8B-B14F-4D97-AF65-F5344CB8AC3E}">
        <p14:creationId xmlns:p14="http://schemas.microsoft.com/office/powerpoint/2010/main" val="96396504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hdr="0"/>
  <p:txStyles>
    <p:titleStyle>
      <a:lvl1pPr algn="l" defTabSz="1219170" rtl="0" eaLnBrk="1" latinLnBrk="0" hangingPunct="1">
        <a:spcBef>
          <a:spcPct val="0"/>
        </a:spcBef>
        <a:buNone/>
        <a:defRPr sz="3733" kern="1200">
          <a:solidFill>
            <a:schemeClr val="tx1"/>
          </a:solidFill>
          <a:latin typeface="Neo Sans W01" pitchFamily="34" charset="0"/>
          <a:ea typeface="+mj-ea"/>
          <a:cs typeface="+mj-cs"/>
        </a:defRPr>
      </a:lvl1pPr>
    </p:titleStyle>
    <p:bodyStyle>
      <a:lvl1pPr marL="364058" indent="-364058" algn="l" defTabSz="1219170" rtl="0" eaLnBrk="1" latinLnBrk="0" hangingPunct="1">
        <a:spcBef>
          <a:spcPct val="20000"/>
        </a:spcBef>
        <a:buFontTx/>
        <a:buBlip>
          <a:blip r:embed="rId15"/>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15"/>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15"/>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15"/>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15"/>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53B28-CE19-4D2C-8637-D7197C122ECC}" type="datetime1">
              <a:rPr lang="de-DE" smtClean="0"/>
              <a:t>26.05.2021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Objektorienierte Programmierung in C++</a:t>
            </a:r>
            <a:endParaRPr lang="de-D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1DF32-3507-4F32-9D9B-947DB51C7F59}" type="slidenum">
              <a:rPr lang="de-DE" smtClean="0"/>
              <a:t>‹Nr.›</a:t>
            </a:fld>
            <a:endParaRPr lang="de-DE"/>
          </a:p>
        </p:txBody>
      </p:sp>
    </p:spTree>
    <p:extLst>
      <p:ext uri="{BB962C8B-B14F-4D97-AF65-F5344CB8AC3E}">
        <p14:creationId xmlns:p14="http://schemas.microsoft.com/office/powerpoint/2010/main" val="368976283"/>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Grundlagen der Objektorientierung</a:t>
            </a:r>
          </a:p>
        </p:txBody>
      </p:sp>
      <p:sp>
        <p:nvSpPr>
          <p:cNvPr id="3" name="Untertitel 2"/>
          <p:cNvSpPr>
            <a:spLocks noGrp="1"/>
          </p:cNvSpPr>
          <p:nvPr>
            <p:ph type="subTitle" idx="1"/>
          </p:nvPr>
        </p:nvSpPr>
        <p:spPr/>
        <p:txBody>
          <a:bodyPr/>
          <a:lstStyle/>
          <a:p>
            <a:r>
              <a:rPr lang="de-DE" dirty="0"/>
              <a:t>Überladungen, Vererbung, </a:t>
            </a:r>
            <a:r>
              <a:rPr lang="de-DE" dirty="0" err="1"/>
              <a:t>Zugriffsmodifikatoren</a:t>
            </a:r>
            <a:r>
              <a:rPr lang="de-DE" dirty="0"/>
              <a:t>, Mehrfachvererbung</a:t>
            </a:r>
          </a:p>
        </p:txBody>
      </p:sp>
    </p:spTree>
    <p:extLst>
      <p:ext uri="{BB962C8B-B14F-4D97-AF65-F5344CB8AC3E}">
        <p14:creationId xmlns:p14="http://schemas.microsoft.com/office/powerpoint/2010/main" val="169001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3"/>
          <a:srcRect r="23683"/>
          <a:stretch/>
        </p:blipFill>
        <p:spPr>
          <a:xfrm>
            <a:off x="0" y="20044"/>
            <a:ext cx="12144672" cy="6837956"/>
          </a:xfrm>
          <a:prstGeom prst="rect">
            <a:avLst/>
          </a:prstGeom>
        </p:spPr>
      </p:pic>
      <p:sp>
        <p:nvSpPr>
          <p:cNvPr id="5" name="Datumsplatzhalter 4"/>
          <p:cNvSpPr>
            <a:spLocks noGrp="1"/>
          </p:cNvSpPr>
          <p:nvPr>
            <p:ph type="dt" sz="half" idx="10"/>
          </p:nvPr>
        </p:nvSpPr>
        <p:spPr/>
        <p:txBody>
          <a:bodyPr/>
          <a:lstStyle/>
          <a:p>
            <a:fld id="{8DE93D4B-AAD5-4733-A4FD-C602B3788DE2}" type="datetime1">
              <a:rPr lang="de-DE" smtClean="0"/>
              <a:t>26.05.2021</a:t>
            </a:fld>
            <a:endParaRPr lang="de-DE"/>
          </a:p>
        </p:txBody>
      </p:sp>
      <p:sp>
        <p:nvSpPr>
          <p:cNvPr id="8" name="Fußzeilenplatzhalter 7"/>
          <p:cNvSpPr>
            <a:spLocks noGrp="1"/>
          </p:cNvSpPr>
          <p:nvPr>
            <p:ph type="ftr" sz="quarter" idx="11"/>
          </p:nvPr>
        </p:nvSpPr>
        <p:spPr/>
        <p:txBody>
          <a:bodyPr/>
          <a:lstStyle/>
          <a:p>
            <a:r>
              <a:rPr lang="de-DE"/>
              <a:t>Objektorienierte Programmierung in C++</a:t>
            </a:r>
            <a:endParaRPr lang="de-DE" dirty="0"/>
          </a:p>
        </p:txBody>
      </p:sp>
      <p:sp>
        <p:nvSpPr>
          <p:cNvPr id="9" name="Foliennummernplatzhalter 8"/>
          <p:cNvSpPr>
            <a:spLocks noGrp="1"/>
          </p:cNvSpPr>
          <p:nvPr>
            <p:ph type="sldNum" sz="quarter" idx="12"/>
          </p:nvPr>
        </p:nvSpPr>
        <p:spPr/>
        <p:txBody>
          <a:bodyPr/>
          <a:lstStyle/>
          <a:p>
            <a:fld id="{5661DF32-3507-4F32-9D9B-947DB51C7F59}" type="slidenum">
              <a:rPr lang="de-DE" smtClean="0"/>
              <a:t>10</a:t>
            </a:fld>
            <a:endParaRPr lang="de-DE"/>
          </a:p>
        </p:txBody>
      </p:sp>
    </p:spTree>
    <p:extLst>
      <p:ext uri="{BB962C8B-B14F-4D97-AF65-F5344CB8AC3E}">
        <p14:creationId xmlns:p14="http://schemas.microsoft.com/office/powerpoint/2010/main" val="137889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3"/>
          <a:srcRect r="23683"/>
          <a:stretch/>
        </p:blipFill>
        <p:spPr>
          <a:xfrm>
            <a:off x="11729" y="0"/>
            <a:ext cx="12180272" cy="6858000"/>
          </a:xfrm>
          <a:prstGeom prst="rect">
            <a:avLst/>
          </a:prstGeom>
        </p:spPr>
      </p:pic>
      <p:cxnSp>
        <p:nvCxnSpPr>
          <p:cNvPr id="7" name="Gerade Verbindung mit Pfeil 6"/>
          <p:cNvCxnSpPr/>
          <p:nvPr/>
        </p:nvCxnSpPr>
        <p:spPr>
          <a:xfrm flipV="1">
            <a:off x="8465574" y="1337126"/>
            <a:ext cx="294968" cy="384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106393" y="1470466"/>
            <a:ext cx="3461973" cy="461665"/>
          </a:xfrm>
          <a:prstGeom prst="rect">
            <a:avLst/>
          </a:prstGeom>
          <a:noFill/>
        </p:spPr>
        <p:txBody>
          <a:bodyPr wrap="none" rtlCol="0">
            <a:spAutoFit/>
          </a:bodyPr>
          <a:lstStyle/>
          <a:p>
            <a:r>
              <a:rPr lang="de-DE" sz="2400" b="1" dirty="0" err="1">
                <a:solidFill>
                  <a:schemeClr val="bg1"/>
                </a:solidFill>
              </a:rPr>
              <a:t>Include</a:t>
            </a:r>
            <a:r>
              <a:rPr lang="de-DE" sz="2400" b="1" dirty="0">
                <a:solidFill>
                  <a:schemeClr val="bg1"/>
                </a:solidFill>
              </a:rPr>
              <a:t> der </a:t>
            </a:r>
            <a:r>
              <a:rPr lang="de-DE" sz="2400" b="1" dirty="0" err="1">
                <a:solidFill>
                  <a:schemeClr val="bg1"/>
                </a:solidFill>
              </a:rPr>
              <a:t>Parentklasse</a:t>
            </a:r>
            <a:endParaRPr lang="de-DE" sz="2400" b="1" dirty="0">
              <a:solidFill>
                <a:schemeClr val="bg1"/>
              </a:solidFill>
            </a:endParaRPr>
          </a:p>
        </p:txBody>
      </p:sp>
      <p:cxnSp>
        <p:nvCxnSpPr>
          <p:cNvPr id="11" name="Gerade Verbindung mit Pfeil 10"/>
          <p:cNvCxnSpPr/>
          <p:nvPr/>
        </p:nvCxnSpPr>
        <p:spPr>
          <a:xfrm flipV="1">
            <a:off x="8605346" y="1696326"/>
            <a:ext cx="1315402" cy="635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5691489" y="2188596"/>
            <a:ext cx="3079689" cy="461665"/>
          </a:xfrm>
          <a:prstGeom prst="rect">
            <a:avLst/>
          </a:prstGeom>
          <a:noFill/>
        </p:spPr>
        <p:txBody>
          <a:bodyPr wrap="none" rtlCol="0">
            <a:spAutoFit/>
          </a:bodyPr>
          <a:lstStyle/>
          <a:p>
            <a:r>
              <a:rPr lang="de-DE" sz="2400" b="1" dirty="0">
                <a:solidFill>
                  <a:schemeClr val="bg1"/>
                </a:solidFill>
              </a:rPr>
              <a:t>Symbol für Ableitung</a:t>
            </a:r>
          </a:p>
        </p:txBody>
      </p:sp>
      <p:cxnSp>
        <p:nvCxnSpPr>
          <p:cNvPr id="15" name="Gerade Verbindung mit Pfeil 14"/>
          <p:cNvCxnSpPr/>
          <p:nvPr/>
        </p:nvCxnSpPr>
        <p:spPr>
          <a:xfrm flipH="1">
            <a:off x="2589212" y="1616754"/>
            <a:ext cx="647519" cy="9773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a:off x="2932043" y="1616754"/>
            <a:ext cx="443933" cy="1148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967934" y="1155089"/>
            <a:ext cx="5534015" cy="461665"/>
          </a:xfrm>
          <a:prstGeom prst="rect">
            <a:avLst/>
          </a:prstGeom>
          <a:noFill/>
        </p:spPr>
        <p:txBody>
          <a:bodyPr wrap="none" rtlCol="0">
            <a:spAutoFit/>
          </a:bodyPr>
          <a:lstStyle/>
          <a:p>
            <a:r>
              <a:rPr lang="de-DE" sz="2400" b="1" dirty="0">
                <a:solidFill>
                  <a:schemeClr val="bg1"/>
                </a:solidFill>
              </a:rPr>
              <a:t>Sind in </a:t>
            </a:r>
            <a:r>
              <a:rPr lang="de-DE" sz="2400" b="1" dirty="0" err="1">
                <a:solidFill>
                  <a:schemeClr val="bg1"/>
                </a:solidFill>
              </a:rPr>
              <a:t>SubClass</a:t>
            </a:r>
            <a:r>
              <a:rPr lang="de-DE" sz="2400" b="1" dirty="0">
                <a:solidFill>
                  <a:schemeClr val="bg1"/>
                </a:solidFill>
              </a:rPr>
              <a:t> automatisch verfügbar</a:t>
            </a:r>
          </a:p>
        </p:txBody>
      </p:sp>
      <p:cxnSp>
        <p:nvCxnSpPr>
          <p:cNvPr id="28" name="Gerade Verbindung mit Pfeil 27"/>
          <p:cNvCxnSpPr/>
          <p:nvPr/>
        </p:nvCxnSpPr>
        <p:spPr>
          <a:xfrm flipH="1" flipV="1">
            <a:off x="1649897" y="2932044"/>
            <a:ext cx="110161" cy="11718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967934" y="3958609"/>
            <a:ext cx="3871573" cy="830997"/>
          </a:xfrm>
          <a:prstGeom prst="rect">
            <a:avLst/>
          </a:prstGeom>
          <a:noFill/>
        </p:spPr>
        <p:txBody>
          <a:bodyPr wrap="none" rtlCol="0">
            <a:spAutoFit/>
          </a:bodyPr>
          <a:lstStyle/>
          <a:p>
            <a:r>
              <a:rPr lang="de-DE" sz="2400" b="1" dirty="0">
                <a:solidFill>
                  <a:schemeClr val="bg1"/>
                </a:solidFill>
              </a:rPr>
              <a:t>Methode kann in </a:t>
            </a:r>
            <a:r>
              <a:rPr lang="de-DE" sz="2400" b="1" dirty="0" err="1">
                <a:solidFill>
                  <a:schemeClr val="bg1"/>
                </a:solidFill>
              </a:rPr>
              <a:t>SubClass</a:t>
            </a:r>
            <a:r>
              <a:rPr lang="de-DE" sz="2400" b="1" dirty="0">
                <a:solidFill>
                  <a:schemeClr val="bg1"/>
                </a:solidFill>
              </a:rPr>
              <a:t> </a:t>
            </a:r>
            <a:br>
              <a:rPr lang="de-DE" sz="2400" b="1" dirty="0">
                <a:solidFill>
                  <a:schemeClr val="bg1"/>
                </a:solidFill>
              </a:rPr>
            </a:br>
            <a:r>
              <a:rPr lang="de-DE" sz="2400" b="1" dirty="0">
                <a:solidFill>
                  <a:schemeClr val="bg1"/>
                </a:solidFill>
              </a:rPr>
              <a:t>überschrieben werden</a:t>
            </a:r>
          </a:p>
        </p:txBody>
      </p:sp>
      <p:cxnSp>
        <p:nvCxnSpPr>
          <p:cNvPr id="37" name="Gerade Verbindung mit Pfeil 36"/>
          <p:cNvCxnSpPr/>
          <p:nvPr/>
        </p:nvCxnSpPr>
        <p:spPr>
          <a:xfrm flipV="1">
            <a:off x="7156174" y="3352800"/>
            <a:ext cx="3236523" cy="19118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flipH="1">
            <a:off x="1937854" y="5516368"/>
            <a:ext cx="1043928" cy="2192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2981782" y="5181001"/>
            <a:ext cx="4394408" cy="461665"/>
          </a:xfrm>
          <a:prstGeom prst="rect">
            <a:avLst/>
          </a:prstGeom>
          <a:noFill/>
        </p:spPr>
        <p:txBody>
          <a:bodyPr wrap="none" rtlCol="0">
            <a:spAutoFit/>
          </a:bodyPr>
          <a:lstStyle/>
          <a:p>
            <a:r>
              <a:rPr lang="de-DE" sz="2400" b="1" dirty="0" err="1">
                <a:solidFill>
                  <a:schemeClr val="bg1"/>
                </a:solidFill>
              </a:rPr>
              <a:t>m_value</a:t>
            </a:r>
            <a:r>
              <a:rPr lang="de-DE" sz="2400" b="1" dirty="0">
                <a:solidFill>
                  <a:schemeClr val="bg1"/>
                </a:solidFill>
              </a:rPr>
              <a:t> automatisch verfügbar</a:t>
            </a:r>
          </a:p>
        </p:txBody>
      </p:sp>
      <p:cxnSp>
        <p:nvCxnSpPr>
          <p:cNvPr id="47" name="Gerade Verbindung mit Pfeil 46"/>
          <p:cNvCxnSpPr/>
          <p:nvPr/>
        </p:nvCxnSpPr>
        <p:spPr>
          <a:xfrm flipH="1" flipV="1">
            <a:off x="9609830" y="2525104"/>
            <a:ext cx="17055" cy="1849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8383686" y="4327395"/>
            <a:ext cx="3201517" cy="830997"/>
          </a:xfrm>
          <a:prstGeom prst="rect">
            <a:avLst/>
          </a:prstGeom>
          <a:noFill/>
        </p:spPr>
        <p:txBody>
          <a:bodyPr wrap="none" rtlCol="0">
            <a:spAutoFit/>
          </a:bodyPr>
          <a:lstStyle/>
          <a:p>
            <a:r>
              <a:rPr lang="de-DE" sz="2400" b="1" dirty="0">
                <a:solidFill>
                  <a:schemeClr val="bg1"/>
                </a:solidFill>
              </a:rPr>
              <a:t>Methode überschreibt </a:t>
            </a:r>
            <a:br>
              <a:rPr lang="de-DE" sz="2400" b="1" dirty="0">
                <a:solidFill>
                  <a:schemeClr val="bg1"/>
                </a:solidFill>
              </a:rPr>
            </a:br>
            <a:r>
              <a:rPr lang="de-DE" sz="2400" b="1" dirty="0">
                <a:solidFill>
                  <a:schemeClr val="bg1"/>
                </a:solidFill>
              </a:rPr>
              <a:t>Methode aus Class</a:t>
            </a:r>
          </a:p>
        </p:txBody>
      </p:sp>
      <p:sp>
        <p:nvSpPr>
          <p:cNvPr id="5" name="Datumsplatzhalter 4"/>
          <p:cNvSpPr>
            <a:spLocks noGrp="1"/>
          </p:cNvSpPr>
          <p:nvPr>
            <p:ph type="dt" sz="half" idx="10"/>
          </p:nvPr>
        </p:nvSpPr>
        <p:spPr/>
        <p:txBody>
          <a:bodyPr/>
          <a:lstStyle/>
          <a:p>
            <a:fld id="{8DE93D4B-AAD5-4733-A4FD-C602B3788DE2}" type="datetime1">
              <a:rPr lang="de-DE" smtClean="0"/>
              <a:t>26.05.2021</a:t>
            </a:fld>
            <a:endParaRPr lang="de-DE"/>
          </a:p>
        </p:txBody>
      </p:sp>
      <p:sp>
        <p:nvSpPr>
          <p:cNvPr id="8" name="Fußzeilenplatzhalter 7"/>
          <p:cNvSpPr>
            <a:spLocks noGrp="1"/>
          </p:cNvSpPr>
          <p:nvPr>
            <p:ph type="ftr" sz="quarter" idx="11"/>
          </p:nvPr>
        </p:nvSpPr>
        <p:spPr/>
        <p:txBody>
          <a:bodyPr/>
          <a:lstStyle/>
          <a:p>
            <a:r>
              <a:rPr lang="de-DE"/>
              <a:t>Objektorienierte Programmierung in C++</a:t>
            </a:r>
            <a:endParaRPr lang="de-DE" dirty="0"/>
          </a:p>
        </p:txBody>
      </p:sp>
      <p:sp>
        <p:nvSpPr>
          <p:cNvPr id="9" name="Foliennummernplatzhalter 8"/>
          <p:cNvSpPr>
            <a:spLocks noGrp="1"/>
          </p:cNvSpPr>
          <p:nvPr>
            <p:ph type="sldNum" sz="quarter" idx="12"/>
          </p:nvPr>
        </p:nvSpPr>
        <p:spPr/>
        <p:txBody>
          <a:bodyPr/>
          <a:lstStyle/>
          <a:p>
            <a:fld id="{5661DF32-3507-4F32-9D9B-947DB51C7F59}" type="slidenum">
              <a:rPr lang="de-DE" smtClean="0"/>
              <a:t>11</a:t>
            </a:fld>
            <a:endParaRPr lang="de-DE"/>
          </a:p>
        </p:txBody>
      </p:sp>
    </p:spTree>
    <p:extLst>
      <p:ext uri="{BB962C8B-B14F-4D97-AF65-F5344CB8AC3E}">
        <p14:creationId xmlns:p14="http://schemas.microsoft.com/office/powerpoint/2010/main" val="138694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23" grpId="0"/>
      <p:bldP spid="35" grpId="0"/>
      <p:bldP spid="45" grpId="0"/>
      <p:bldP spid="51" grpId="0"/>
      <p:bldP spid="5"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18909"/>
            <a:ext cx="8911687" cy="680815"/>
          </a:xfrm>
        </p:spPr>
        <p:txBody>
          <a:bodyPr>
            <a:normAutofit fontScale="90000"/>
          </a:bodyPr>
          <a:lstStyle/>
          <a:p>
            <a:r>
              <a:rPr lang="de-DE" dirty="0"/>
              <a:t>Motivation</a:t>
            </a:r>
          </a:p>
        </p:txBody>
      </p:sp>
      <p:sp>
        <p:nvSpPr>
          <p:cNvPr id="3" name="Inhaltsplatzhalter 2"/>
          <p:cNvSpPr>
            <a:spLocks noGrp="1"/>
          </p:cNvSpPr>
          <p:nvPr>
            <p:ph idx="1"/>
          </p:nvPr>
        </p:nvSpPr>
        <p:spPr>
          <a:xfrm>
            <a:off x="1640156" y="1467478"/>
            <a:ext cx="8915400" cy="4415797"/>
          </a:xfrm>
        </p:spPr>
        <p:txBody>
          <a:bodyPr/>
          <a:lstStyle/>
          <a:p>
            <a:r>
              <a:rPr lang="de-DE" dirty="0"/>
              <a:t>Eigentlicher Vorteil: Wir können mit Objekten arbeiten, von denen wir den genauen Typ nicht kennen – sondern lediglich die Basisklasse </a:t>
            </a:r>
            <a:r>
              <a:rPr lang="de-DE" dirty="0">
                <a:sym typeface="Wingdings" panose="05000000000000000000" pitchFamily="2" charset="2"/>
              </a:rPr>
              <a:t> Polymorphie</a:t>
            </a:r>
            <a:endParaRPr lang="de-DE" dirty="0"/>
          </a:p>
          <a:p>
            <a:pPr lvl="1"/>
            <a:endParaRPr lang="de-DE" dirty="0"/>
          </a:p>
        </p:txBody>
      </p:sp>
      <p:sp>
        <p:nvSpPr>
          <p:cNvPr id="2" name="Datumsplatzhalter 1"/>
          <p:cNvSpPr>
            <a:spLocks noGrp="1"/>
          </p:cNvSpPr>
          <p:nvPr>
            <p:ph type="dt" sz="half" idx="10"/>
          </p:nvPr>
        </p:nvSpPr>
        <p:spPr/>
        <p:txBody>
          <a:bodyPr/>
          <a:lstStyle/>
          <a:p>
            <a:fld id="{370E2B06-D344-42BB-BDCF-766EF75D2C6D}" type="datetime1">
              <a:rPr lang="de-DE" smtClean="0"/>
              <a:t>26.05.2021</a:t>
            </a:fld>
            <a:endParaRPr lang="de-DE"/>
          </a:p>
        </p:txBody>
      </p:sp>
      <p:sp>
        <p:nvSpPr>
          <p:cNvPr id="6" name="Fußzeilenplatzhalter 5"/>
          <p:cNvSpPr>
            <a:spLocks noGrp="1"/>
          </p:cNvSpPr>
          <p:nvPr>
            <p:ph type="ftr" sz="quarter" idx="11"/>
          </p:nvPr>
        </p:nvSpPr>
        <p:spPr/>
        <p:txBody>
          <a:bodyPr/>
          <a:lstStyle/>
          <a:p>
            <a:r>
              <a:rPr lang="de-DE"/>
              <a:t>Objektorienierte Programmierung in C++</a:t>
            </a:r>
            <a:endParaRPr lang="de-DE" dirty="0"/>
          </a:p>
        </p:txBody>
      </p:sp>
      <p:sp>
        <p:nvSpPr>
          <p:cNvPr id="7" name="Foliennummernplatzhalter 6"/>
          <p:cNvSpPr>
            <a:spLocks noGrp="1"/>
          </p:cNvSpPr>
          <p:nvPr>
            <p:ph type="sldNum" sz="quarter" idx="12"/>
          </p:nvPr>
        </p:nvSpPr>
        <p:spPr/>
        <p:txBody>
          <a:bodyPr/>
          <a:lstStyle/>
          <a:p>
            <a:fld id="{5661DF32-3507-4F32-9D9B-947DB51C7F59}" type="slidenum">
              <a:rPr lang="de-DE" smtClean="0"/>
              <a:t>12</a:t>
            </a:fld>
            <a:endParaRPr lang="de-DE"/>
          </a:p>
        </p:txBody>
      </p:sp>
      <p:pic>
        <p:nvPicPr>
          <p:cNvPr id="8" name="Picture 2" descr="http://d2118lkw40i39g.cloudfront.net/wp-content/uploads/2016/03/confu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1005" y="2682435"/>
            <a:ext cx="4082395" cy="343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06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466884" y="646127"/>
            <a:ext cx="9258231" cy="680815"/>
          </a:xfrm>
        </p:spPr>
        <p:txBody>
          <a:bodyPr>
            <a:normAutofit fontScale="90000"/>
          </a:bodyPr>
          <a:lstStyle/>
          <a:p>
            <a:r>
              <a:rPr lang="de-DE" dirty="0"/>
              <a:t>Beispiel – Adventure Game vom letzten Mal</a:t>
            </a:r>
          </a:p>
        </p:txBody>
      </p:sp>
      <p:sp>
        <p:nvSpPr>
          <p:cNvPr id="3" name="Inhaltsplatzhalter 2"/>
          <p:cNvSpPr>
            <a:spLocks noGrp="1"/>
          </p:cNvSpPr>
          <p:nvPr>
            <p:ph idx="1"/>
          </p:nvPr>
        </p:nvSpPr>
        <p:spPr>
          <a:xfrm>
            <a:off x="1683920" y="1467478"/>
            <a:ext cx="8915400" cy="4415797"/>
          </a:xfrm>
        </p:spPr>
        <p:txBody>
          <a:bodyPr/>
          <a:lstStyle/>
          <a:p>
            <a:r>
              <a:rPr lang="de-DE" sz="2400" dirty="0"/>
              <a:t>Basisklasse: Fortbewegungsmittel</a:t>
            </a:r>
          </a:p>
          <a:p>
            <a:r>
              <a:rPr lang="de-DE" sz="2400" dirty="0"/>
              <a:t>Klassen: Auto, Motorrad, Fahrrad, Pferd</a:t>
            </a:r>
          </a:p>
          <a:p>
            <a:r>
              <a:rPr lang="de-DE" sz="2400" dirty="0"/>
              <a:t>Eventuelle Subklassen: Porsche, Audi, …</a:t>
            </a:r>
          </a:p>
          <a:p>
            <a:r>
              <a:rPr lang="de-DE" sz="2400" dirty="0"/>
              <a:t>Objekte: Meine 20 Jahre alte Rostlaube, mein Fahrrad, meinen alten Gaul</a:t>
            </a:r>
          </a:p>
          <a:p>
            <a:endParaRPr lang="de-DE" sz="2400" dirty="0"/>
          </a:p>
          <a:p>
            <a:endParaRPr lang="de-DE" sz="2400" dirty="0"/>
          </a:p>
          <a:p>
            <a:r>
              <a:rPr lang="de-DE" sz="2400" dirty="0"/>
              <a:t>Wie würde nun der Code aussehen, um uns von A nach B zu bewegen?</a:t>
            </a:r>
          </a:p>
          <a:p>
            <a:endParaRPr lang="de-DE" sz="2400" dirty="0"/>
          </a:p>
        </p:txBody>
      </p:sp>
      <p:sp>
        <p:nvSpPr>
          <p:cNvPr id="2" name="Datumsplatzhalter 1"/>
          <p:cNvSpPr>
            <a:spLocks noGrp="1"/>
          </p:cNvSpPr>
          <p:nvPr>
            <p:ph type="dt" sz="half" idx="10"/>
          </p:nvPr>
        </p:nvSpPr>
        <p:spPr/>
        <p:txBody>
          <a:bodyPr/>
          <a:lstStyle/>
          <a:p>
            <a:fld id="{71E4C6A4-09CA-42F4-BB20-C333112980C5}" type="datetime1">
              <a:rPr lang="de-DE" smtClean="0"/>
              <a:t>26.05.2021</a:t>
            </a:fld>
            <a:endParaRPr lang="de-DE"/>
          </a:p>
        </p:txBody>
      </p:sp>
      <p:sp>
        <p:nvSpPr>
          <p:cNvPr id="6" name="Fußzeilenplatzhalter 5"/>
          <p:cNvSpPr>
            <a:spLocks noGrp="1"/>
          </p:cNvSpPr>
          <p:nvPr>
            <p:ph type="ftr" sz="quarter" idx="11"/>
          </p:nvPr>
        </p:nvSpPr>
        <p:spPr/>
        <p:txBody>
          <a:bodyPr/>
          <a:lstStyle/>
          <a:p>
            <a:r>
              <a:rPr lang="de-DE" dirty="0" err="1"/>
              <a:t>Objektorienierte</a:t>
            </a:r>
            <a:r>
              <a:rPr lang="de-DE" dirty="0"/>
              <a:t>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13</a:t>
            </a:fld>
            <a:endParaRPr lang="de-DE"/>
          </a:p>
        </p:txBody>
      </p:sp>
      <p:pic>
        <p:nvPicPr>
          <p:cNvPr id="4" name="Grafik 3"/>
          <p:cNvPicPr>
            <a:picLocks noChangeAspect="1"/>
          </p:cNvPicPr>
          <p:nvPr/>
        </p:nvPicPr>
        <p:blipFill>
          <a:blip r:embed="rId3"/>
          <a:stretch>
            <a:fillRect/>
          </a:stretch>
        </p:blipFill>
        <p:spPr>
          <a:xfrm>
            <a:off x="2826674" y="3296758"/>
            <a:ext cx="3269325" cy="1089775"/>
          </a:xfrm>
          <a:prstGeom prst="rect">
            <a:avLst/>
          </a:prstGeom>
        </p:spPr>
      </p:pic>
    </p:spTree>
    <p:extLst>
      <p:ext uri="{BB962C8B-B14F-4D97-AF65-F5344CB8AC3E}">
        <p14:creationId xmlns:p14="http://schemas.microsoft.com/office/powerpoint/2010/main" val="122489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41157"/>
            <a:ext cx="8911687" cy="680815"/>
          </a:xfrm>
        </p:spPr>
        <p:txBody>
          <a:bodyPr>
            <a:normAutofit fontScale="90000"/>
          </a:bodyPr>
          <a:lstStyle/>
          <a:p>
            <a:r>
              <a:rPr lang="de-DE" dirty="0"/>
              <a:t>Beispiel – </a:t>
            </a:r>
            <a:r>
              <a:rPr lang="de-DE" dirty="0" err="1"/>
              <a:t>chooseFortBewegungsmittel</a:t>
            </a:r>
            <a:r>
              <a:rPr lang="de-DE" dirty="0"/>
              <a:t>()</a:t>
            </a:r>
          </a:p>
        </p:txBody>
      </p:sp>
      <p:sp>
        <p:nvSpPr>
          <p:cNvPr id="2" name="Datumsplatzhalter 1"/>
          <p:cNvSpPr>
            <a:spLocks noGrp="1"/>
          </p:cNvSpPr>
          <p:nvPr>
            <p:ph type="dt" sz="half" idx="10"/>
          </p:nvPr>
        </p:nvSpPr>
        <p:spPr/>
        <p:txBody>
          <a:bodyPr/>
          <a:lstStyle/>
          <a:p>
            <a:fld id="{71E4C6A4-09CA-42F4-BB20-C333112980C5}" type="datetime1">
              <a:rPr lang="de-DE" smtClean="0"/>
              <a:t>26.05.2021</a:t>
            </a:fld>
            <a:endParaRPr lang="de-DE"/>
          </a:p>
        </p:txBody>
      </p:sp>
      <p:sp>
        <p:nvSpPr>
          <p:cNvPr id="6" name="Fußzeilenplatzhalter 5"/>
          <p:cNvSpPr>
            <a:spLocks noGrp="1"/>
          </p:cNvSpPr>
          <p:nvPr>
            <p:ph type="ftr" sz="quarter" idx="11"/>
          </p:nvPr>
        </p:nvSpPr>
        <p:spPr/>
        <p:txBody>
          <a:bodyPr/>
          <a:lstStyle/>
          <a:p>
            <a:r>
              <a:rPr lang="de-DE" dirty="0" err="1"/>
              <a:t>Objektorienierte</a:t>
            </a:r>
            <a:r>
              <a:rPr lang="de-DE" dirty="0"/>
              <a:t>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14</a:t>
            </a:fld>
            <a:endParaRPr lang="de-DE"/>
          </a:p>
        </p:txBody>
      </p:sp>
      <p:pic>
        <p:nvPicPr>
          <p:cNvPr id="3" name="Grafik 2"/>
          <p:cNvPicPr>
            <a:picLocks noChangeAspect="1"/>
          </p:cNvPicPr>
          <p:nvPr/>
        </p:nvPicPr>
        <p:blipFill>
          <a:blip r:embed="rId3"/>
          <a:stretch>
            <a:fillRect/>
          </a:stretch>
        </p:blipFill>
        <p:spPr>
          <a:xfrm>
            <a:off x="457723" y="2077207"/>
            <a:ext cx="5334227" cy="4019812"/>
          </a:xfrm>
          <a:prstGeom prst="rect">
            <a:avLst/>
          </a:prstGeom>
        </p:spPr>
      </p:pic>
      <p:pic>
        <p:nvPicPr>
          <p:cNvPr id="4" name="Grafik 3"/>
          <p:cNvPicPr>
            <a:picLocks noChangeAspect="1"/>
          </p:cNvPicPr>
          <p:nvPr/>
        </p:nvPicPr>
        <p:blipFill>
          <a:blip r:embed="rId4"/>
          <a:stretch>
            <a:fillRect/>
          </a:stretch>
        </p:blipFill>
        <p:spPr>
          <a:xfrm>
            <a:off x="6141621" y="2066923"/>
            <a:ext cx="5803438" cy="4019812"/>
          </a:xfrm>
          <a:prstGeom prst="rect">
            <a:avLst/>
          </a:prstGeom>
        </p:spPr>
      </p:pic>
      <p:sp>
        <p:nvSpPr>
          <p:cNvPr id="15" name="Textfeld 14"/>
          <p:cNvSpPr txBox="1"/>
          <p:nvPr/>
        </p:nvSpPr>
        <p:spPr>
          <a:xfrm>
            <a:off x="7427252" y="1541086"/>
            <a:ext cx="2061462" cy="461665"/>
          </a:xfrm>
          <a:prstGeom prst="rect">
            <a:avLst/>
          </a:prstGeom>
          <a:noFill/>
        </p:spPr>
        <p:txBody>
          <a:bodyPr wrap="none" rtlCol="0">
            <a:spAutoFit/>
          </a:bodyPr>
          <a:lstStyle/>
          <a:p>
            <a:r>
              <a:rPr lang="de-DE" sz="2400" b="1" dirty="0">
                <a:solidFill>
                  <a:schemeClr val="tx2"/>
                </a:solidFill>
              </a:rPr>
              <a:t>Mit Vererbung</a:t>
            </a:r>
          </a:p>
        </p:txBody>
      </p:sp>
      <p:sp>
        <p:nvSpPr>
          <p:cNvPr id="16" name="Textfeld 15"/>
          <p:cNvSpPr txBox="1"/>
          <p:nvPr/>
        </p:nvSpPr>
        <p:spPr>
          <a:xfrm>
            <a:off x="1393635" y="1541087"/>
            <a:ext cx="2340384" cy="461665"/>
          </a:xfrm>
          <a:prstGeom prst="rect">
            <a:avLst/>
          </a:prstGeom>
          <a:noFill/>
        </p:spPr>
        <p:txBody>
          <a:bodyPr wrap="none" rtlCol="0">
            <a:spAutoFit/>
          </a:bodyPr>
          <a:lstStyle/>
          <a:p>
            <a:r>
              <a:rPr lang="de-DE" sz="2400" b="1" dirty="0">
                <a:solidFill>
                  <a:schemeClr val="tx2"/>
                </a:solidFill>
              </a:rPr>
              <a:t>Ohne Vererbung</a:t>
            </a:r>
          </a:p>
        </p:txBody>
      </p:sp>
    </p:spTree>
    <p:extLst>
      <p:ext uri="{BB962C8B-B14F-4D97-AF65-F5344CB8AC3E}">
        <p14:creationId xmlns:p14="http://schemas.microsoft.com/office/powerpoint/2010/main" val="246552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1770064" y="1415981"/>
            <a:ext cx="8887657" cy="4975452"/>
          </a:xfrm>
          <a:prstGeom prst="rect">
            <a:avLst/>
          </a:prstGeom>
        </p:spPr>
      </p:pic>
      <p:sp>
        <p:nvSpPr>
          <p:cNvPr id="5" name="Titel 4"/>
          <p:cNvSpPr>
            <a:spLocks noGrp="1"/>
          </p:cNvSpPr>
          <p:nvPr>
            <p:ph type="title"/>
          </p:nvPr>
        </p:nvSpPr>
        <p:spPr>
          <a:xfrm>
            <a:off x="1640156" y="634840"/>
            <a:ext cx="8911687" cy="680815"/>
          </a:xfrm>
        </p:spPr>
        <p:txBody>
          <a:bodyPr>
            <a:normAutofit fontScale="90000"/>
          </a:bodyPr>
          <a:lstStyle/>
          <a:p>
            <a:r>
              <a:rPr lang="de-DE" dirty="0"/>
              <a:t>Beispiel – Ohne Vererbung</a:t>
            </a:r>
          </a:p>
        </p:txBody>
      </p:sp>
      <p:sp>
        <p:nvSpPr>
          <p:cNvPr id="2" name="Datumsplatzhalter 1"/>
          <p:cNvSpPr>
            <a:spLocks noGrp="1"/>
          </p:cNvSpPr>
          <p:nvPr>
            <p:ph type="dt" sz="half" idx="10"/>
          </p:nvPr>
        </p:nvSpPr>
        <p:spPr/>
        <p:txBody>
          <a:bodyPr/>
          <a:lstStyle/>
          <a:p>
            <a:fld id="{71E4C6A4-09CA-42F4-BB20-C333112980C5}" type="datetime1">
              <a:rPr lang="de-DE" smtClean="0"/>
              <a:t>26.05.2021</a:t>
            </a:fld>
            <a:endParaRPr lang="de-DE"/>
          </a:p>
        </p:txBody>
      </p:sp>
      <p:sp>
        <p:nvSpPr>
          <p:cNvPr id="6" name="Fußzeilenplatzhalter 5"/>
          <p:cNvSpPr>
            <a:spLocks noGrp="1"/>
          </p:cNvSpPr>
          <p:nvPr>
            <p:ph type="ftr" sz="quarter" idx="11"/>
          </p:nvPr>
        </p:nvSpPr>
        <p:spPr/>
        <p:txBody>
          <a:bodyPr/>
          <a:lstStyle/>
          <a:p>
            <a:r>
              <a:rPr lang="de-DE" dirty="0" err="1"/>
              <a:t>Objektorienierte</a:t>
            </a:r>
            <a:r>
              <a:rPr lang="de-DE" dirty="0"/>
              <a:t>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15</a:t>
            </a:fld>
            <a:endParaRPr lang="de-DE"/>
          </a:p>
        </p:txBody>
      </p:sp>
      <p:cxnSp>
        <p:nvCxnSpPr>
          <p:cNvPr id="13" name="Gerade Verbindung mit Pfeil 12"/>
          <p:cNvCxnSpPr>
            <a:cxnSpLocks/>
          </p:cNvCxnSpPr>
          <p:nvPr/>
        </p:nvCxnSpPr>
        <p:spPr>
          <a:xfrm flipH="1" flipV="1">
            <a:off x="3370070" y="1663862"/>
            <a:ext cx="1442333" cy="2213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4935475" y="1663862"/>
            <a:ext cx="5845318" cy="830997"/>
          </a:xfrm>
          <a:prstGeom prst="rect">
            <a:avLst/>
          </a:prstGeom>
          <a:noFill/>
        </p:spPr>
        <p:txBody>
          <a:bodyPr wrap="none" rtlCol="0">
            <a:spAutoFit/>
          </a:bodyPr>
          <a:lstStyle/>
          <a:p>
            <a:r>
              <a:rPr lang="de-DE" sz="2400" b="1" dirty="0">
                <a:solidFill>
                  <a:schemeClr val="bg1"/>
                </a:solidFill>
              </a:rPr>
              <a:t>Alle Fortbewegungsmittel müssen zur </a:t>
            </a:r>
            <a:br>
              <a:rPr lang="de-DE" sz="2400" b="1" dirty="0">
                <a:solidFill>
                  <a:schemeClr val="bg1"/>
                </a:solidFill>
              </a:rPr>
            </a:br>
            <a:r>
              <a:rPr lang="de-DE" sz="2400" b="1" dirty="0" err="1">
                <a:solidFill>
                  <a:schemeClr val="bg1"/>
                </a:solidFill>
              </a:rPr>
              <a:t>Compilezeit</a:t>
            </a:r>
            <a:r>
              <a:rPr lang="de-DE" sz="2400" b="1" dirty="0">
                <a:solidFill>
                  <a:schemeClr val="bg1"/>
                </a:solidFill>
              </a:rPr>
              <a:t> bekannt sein </a:t>
            </a:r>
            <a:r>
              <a:rPr lang="de-DE" sz="2400" b="1" dirty="0">
                <a:solidFill>
                  <a:schemeClr val="bg1"/>
                </a:solidFill>
                <a:sym typeface="Wingdings" panose="05000000000000000000" pitchFamily="2" charset="2"/>
              </a:rPr>
              <a:t></a:t>
            </a:r>
            <a:r>
              <a:rPr lang="de-DE" sz="2400" b="1" dirty="0">
                <a:solidFill>
                  <a:schemeClr val="bg1"/>
                </a:solidFill>
              </a:rPr>
              <a:t> undynamisch</a:t>
            </a:r>
          </a:p>
        </p:txBody>
      </p:sp>
      <p:sp>
        <p:nvSpPr>
          <p:cNvPr id="18" name="Textfeld 17"/>
          <p:cNvSpPr txBox="1"/>
          <p:nvPr/>
        </p:nvSpPr>
        <p:spPr>
          <a:xfrm>
            <a:off x="6026154" y="3014775"/>
            <a:ext cx="4833550" cy="2800767"/>
          </a:xfrm>
          <a:prstGeom prst="rect">
            <a:avLst/>
          </a:prstGeom>
          <a:noFill/>
        </p:spPr>
        <p:txBody>
          <a:bodyPr wrap="square" rtlCol="0">
            <a:spAutoFit/>
          </a:bodyPr>
          <a:lstStyle/>
          <a:p>
            <a:r>
              <a:rPr lang="de-DE" sz="2200" b="1" dirty="0">
                <a:solidFill>
                  <a:schemeClr val="bg1"/>
                </a:solidFill>
              </a:rPr>
              <a:t>An </a:t>
            </a:r>
            <a:r>
              <a:rPr lang="de-DE" sz="2200" b="1" i="1" dirty="0">
                <a:solidFill>
                  <a:schemeClr val="bg1"/>
                </a:solidFill>
              </a:rPr>
              <a:t>jeder</a:t>
            </a:r>
            <a:r>
              <a:rPr lang="de-DE" sz="2200" b="1" dirty="0">
                <a:solidFill>
                  <a:schemeClr val="bg1"/>
                </a:solidFill>
              </a:rPr>
              <a:t> Stelle, an der wir mit der </a:t>
            </a:r>
            <a:r>
              <a:rPr lang="de-DE" sz="2200" b="1" dirty="0" err="1">
                <a:solidFill>
                  <a:schemeClr val="bg1"/>
                </a:solidFill>
              </a:rPr>
              <a:t>cFM</a:t>
            </a:r>
            <a:r>
              <a:rPr lang="de-DE" sz="2200" b="1" dirty="0">
                <a:solidFill>
                  <a:schemeClr val="bg1"/>
                </a:solidFill>
              </a:rPr>
              <a:t>-Methode arbeiten brauchen wir ein switch-</a:t>
            </a:r>
            <a:r>
              <a:rPr lang="de-DE" sz="2200" b="1" dirty="0" err="1">
                <a:solidFill>
                  <a:schemeClr val="bg1"/>
                </a:solidFill>
              </a:rPr>
              <a:t>case</a:t>
            </a:r>
            <a:r>
              <a:rPr lang="de-DE" sz="2200" b="1" dirty="0">
                <a:solidFill>
                  <a:schemeClr val="bg1"/>
                </a:solidFill>
              </a:rPr>
              <a:t> </a:t>
            </a:r>
          </a:p>
          <a:p>
            <a:pPr marL="342900" indent="-342900">
              <a:buFont typeface="Wingdings" panose="05000000000000000000" pitchFamily="2" charset="2"/>
              <a:buChar char="à"/>
            </a:pPr>
            <a:r>
              <a:rPr lang="de-DE" sz="2200" b="1" dirty="0">
                <a:solidFill>
                  <a:schemeClr val="bg1"/>
                </a:solidFill>
                <a:sym typeface="Wingdings" panose="05000000000000000000" pitchFamily="2" charset="2"/>
              </a:rPr>
              <a:t>viel Code, insb. bei mehr Möglichkeiten  </a:t>
            </a:r>
          </a:p>
          <a:p>
            <a:pPr marL="342900" indent="-342900">
              <a:buFont typeface="Wingdings" panose="05000000000000000000" pitchFamily="2" charset="2"/>
              <a:buChar char="à"/>
            </a:pPr>
            <a:r>
              <a:rPr lang="de-DE" sz="2200" b="1" dirty="0">
                <a:solidFill>
                  <a:schemeClr val="bg1"/>
                </a:solidFill>
                <a:sym typeface="Wingdings" panose="05000000000000000000" pitchFamily="2" charset="2"/>
              </a:rPr>
              <a:t>dieser Code muss bei jeder Änderung überall angepasst werden</a:t>
            </a:r>
            <a:endParaRPr lang="de-DE" sz="2200" b="1" dirty="0">
              <a:solidFill>
                <a:schemeClr val="bg1"/>
              </a:solidFill>
            </a:endParaRPr>
          </a:p>
        </p:txBody>
      </p:sp>
      <p:cxnSp>
        <p:nvCxnSpPr>
          <p:cNvPr id="19" name="Gerade Verbindung mit Pfeil 18"/>
          <p:cNvCxnSpPr/>
          <p:nvPr/>
        </p:nvCxnSpPr>
        <p:spPr>
          <a:xfrm flipH="1" flipV="1">
            <a:off x="5818239" y="3098535"/>
            <a:ext cx="158696" cy="3327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66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09600"/>
            <a:ext cx="8911687" cy="680815"/>
          </a:xfrm>
        </p:spPr>
        <p:txBody>
          <a:bodyPr>
            <a:normAutofit fontScale="90000"/>
          </a:bodyPr>
          <a:lstStyle/>
          <a:p>
            <a:r>
              <a:rPr lang="de-DE" dirty="0"/>
              <a:t>Beispiel – Mit Vererbung</a:t>
            </a:r>
          </a:p>
        </p:txBody>
      </p:sp>
      <p:sp>
        <p:nvSpPr>
          <p:cNvPr id="2" name="Datumsplatzhalter 1"/>
          <p:cNvSpPr>
            <a:spLocks noGrp="1"/>
          </p:cNvSpPr>
          <p:nvPr>
            <p:ph type="dt" sz="half" idx="10"/>
          </p:nvPr>
        </p:nvSpPr>
        <p:spPr/>
        <p:txBody>
          <a:bodyPr/>
          <a:lstStyle/>
          <a:p>
            <a:fld id="{71E4C6A4-09CA-42F4-BB20-C333112980C5}" type="datetime1">
              <a:rPr lang="de-DE" smtClean="0"/>
              <a:t>26.05.2021</a:t>
            </a:fld>
            <a:endParaRPr lang="de-DE"/>
          </a:p>
        </p:txBody>
      </p:sp>
      <p:sp>
        <p:nvSpPr>
          <p:cNvPr id="6" name="Fußzeilenplatzhalter 5"/>
          <p:cNvSpPr>
            <a:spLocks noGrp="1"/>
          </p:cNvSpPr>
          <p:nvPr>
            <p:ph type="ftr" sz="quarter" idx="11"/>
          </p:nvPr>
        </p:nvSpPr>
        <p:spPr/>
        <p:txBody>
          <a:bodyPr/>
          <a:lstStyle/>
          <a:p>
            <a:r>
              <a:rPr lang="de-DE" dirty="0" err="1"/>
              <a:t>Objektorienierte</a:t>
            </a:r>
            <a:r>
              <a:rPr lang="de-DE" dirty="0"/>
              <a:t>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16</a:t>
            </a:fld>
            <a:endParaRPr lang="de-DE"/>
          </a:p>
        </p:txBody>
      </p:sp>
      <p:pic>
        <p:nvPicPr>
          <p:cNvPr id="3" name="Grafik 2"/>
          <p:cNvPicPr>
            <a:picLocks noChangeAspect="1"/>
          </p:cNvPicPr>
          <p:nvPr/>
        </p:nvPicPr>
        <p:blipFill>
          <a:blip r:embed="rId3"/>
          <a:stretch>
            <a:fillRect/>
          </a:stretch>
        </p:blipFill>
        <p:spPr>
          <a:xfrm>
            <a:off x="994212" y="1663988"/>
            <a:ext cx="10294817" cy="1524576"/>
          </a:xfrm>
          <a:prstGeom prst="rect">
            <a:avLst/>
          </a:prstGeom>
        </p:spPr>
      </p:pic>
    </p:spTree>
    <p:extLst>
      <p:ext uri="{BB962C8B-B14F-4D97-AF65-F5344CB8AC3E}">
        <p14:creationId xmlns:p14="http://schemas.microsoft.com/office/powerpoint/2010/main" val="2448498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466884" y="646127"/>
            <a:ext cx="9258231" cy="680815"/>
          </a:xfrm>
        </p:spPr>
        <p:txBody>
          <a:bodyPr>
            <a:normAutofit fontScale="90000"/>
          </a:bodyPr>
          <a:lstStyle/>
          <a:p>
            <a:r>
              <a:rPr lang="de-DE" dirty="0"/>
              <a:t>Vererbung - Konstruktoren</a:t>
            </a:r>
          </a:p>
        </p:txBody>
      </p:sp>
      <p:sp>
        <p:nvSpPr>
          <p:cNvPr id="3" name="Inhaltsplatzhalter 2"/>
          <p:cNvSpPr>
            <a:spLocks noGrp="1"/>
          </p:cNvSpPr>
          <p:nvPr>
            <p:ph idx="1"/>
          </p:nvPr>
        </p:nvSpPr>
        <p:spPr>
          <a:xfrm>
            <a:off x="1598611" y="1467478"/>
            <a:ext cx="8915400" cy="4415797"/>
          </a:xfrm>
        </p:spPr>
        <p:txBody>
          <a:bodyPr/>
          <a:lstStyle/>
          <a:p>
            <a:r>
              <a:rPr lang="de-DE" sz="2400" dirty="0"/>
              <a:t>Konstruktoren rufen immer die Konstruktoren ihrer Elternklasse auf</a:t>
            </a:r>
          </a:p>
          <a:p>
            <a:pPr lvl="1"/>
            <a:r>
              <a:rPr lang="de-DE" sz="2133" dirty="0"/>
              <a:t>Wird keiner explizit aufgerufen, so wird automatisch der Default-Konstruktor aufgerufen</a:t>
            </a:r>
          </a:p>
          <a:p>
            <a:pPr lvl="1"/>
            <a:r>
              <a:rPr lang="de-DE" sz="2133" dirty="0"/>
              <a:t>Dabei ist es egal, ob die Signatur der Konstruktoren sich unterscheidet</a:t>
            </a:r>
          </a:p>
          <a:p>
            <a:pPr lvl="1"/>
            <a:endParaRPr lang="de-DE" sz="2133" dirty="0"/>
          </a:p>
          <a:p>
            <a:pPr marL="364057" lvl="1" indent="0">
              <a:buNone/>
            </a:pPr>
            <a:endParaRPr lang="de-DE" sz="2133" dirty="0"/>
          </a:p>
          <a:p>
            <a:pPr marL="0" indent="0">
              <a:buNone/>
            </a:pPr>
            <a:endParaRPr lang="de-DE" sz="2400" dirty="0"/>
          </a:p>
        </p:txBody>
      </p:sp>
      <p:sp>
        <p:nvSpPr>
          <p:cNvPr id="2" name="Datumsplatzhalter 1"/>
          <p:cNvSpPr>
            <a:spLocks noGrp="1"/>
          </p:cNvSpPr>
          <p:nvPr>
            <p:ph type="dt" sz="half" idx="10"/>
          </p:nvPr>
        </p:nvSpPr>
        <p:spPr/>
        <p:txBody>
          <a:bodyPr/>
          <a:lstStyle/>
          <a:p>
            <a:fld id="{71E4C6A4-09CA-42F4-BB20-C333112980C5}" type="datetime1">
              <a:rPr lang="de-DE" smtClean="0"/>
              <a:t>26.05.2021</a:t>
            </a:fld>
            <a:endParaRPr lang="de-DE"/>
          </a:p>
        </p:txBody>
      </p:sp>
      <p:sp>
        <p:nvSpPr>
          <p:cNvPr id="6" name="Fußzeilenplatzhalter 5"/>
          <p:cNvSpPr>
            <a:spLocks noGrp="1"/>
          </p:cNvSpPr>
          <p:nvPr>
            <p:ph type="ftr" sz="quarter" idx="11"/>
          </p:nvPr>
        </p:nvSpPr>
        <p:spPr/>
        <p:txBody>
          <a:bodyPr/>
          <a:lstStyle/>
          <a:p>
            <a:r>
              <a:rPr lang="de-DE" dirty="0" err="1"/>
              <a:t>Objektorienierte</a:t>
            </a:r>
            <a:r>
              <a:rPr lang="de-DE" dirty="0"/>
              <a:t>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17</a:t>
            </a:fld>
            <a:endParaRPr lang="de-DE"/>
          </a:p>
        </p:txBody>
      </p:sp>
      <p:pic>
        <p:nvPicPr>
          <p:cNvPr id="8" name="Grafik 7">
            <a:extLst>
              <a:ext uri="{FF2B5EF4-FFF2-40B4-BE49-F238E27FC236}">
                <a16:creationId xmlns:a16="http://schemas.microsoft.com/office/drawing/2014/main" id="{0A63CD72-E041-463D-9543-D1A47A4C41CA}"/>
              </a:ext>
            </a:extLst>
          </p:cNvPr>
          <p:cNvPicPr>
            <a:picLocks noChangeAspect="1"/>
          </p:cNvPicPr>
          <p:nvPr/>
        </p:nvPicPr>
        <p:blipFill>
          <a:blip r:embed="rId3"/>
          <a:stretch>
            <a:fillRect/>
          </a:stretch>
        </p:blipFill>
        <p:spPr>
          <a:xfrm>
            <a:off x="1840441" y="3057983"/>
            <a:ext cx="8141759" cy="3153890"/>
          </a:xfrm>
          <a:prstGeom prst="rect">
            <a:avLst/>
          </a:prstGeom>
        </p:spPr>
      </p:pic>
    </p:spTree>
    <p:extLst>
      <p:ext uri="{BB962C8B-B14F-4D97-AF65-F5344CB8AC3E}">
        <p14:creationId xmlns:p14="http://schemas.microsoft.com/office/powerpoint/2010/main" val="149894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46127"/>
            <a:ext cx="8911687" cy="680815"/>
          </a:xfrm>
        </p:spPr>
        <p:txBody>
          <a:bodyPr>
            <a:normAutofit fontScale="90000"/>
          </a:bodyPr>
          <a:lstStyle/>
          <a:p>
            <a:r>
              <a:rPr lang="de-DE" dirty="0"/>
              <a:t>Ersetzbarkeit</a:t>
            </a:r>
          </a:p>
        </p:txBody>
      </p:sp>
      <p:sp>
        <p:nvSpPr>
          <p:cNvPr id="3" name="Inhaltsplatzhalter 2"/>
          <p:cNvSpPr>
            <a:spLocks noGrp="1"/>
          </p:cNvSpPr>
          <p:nvPr>
            <p:ph idx="1"/>
          </p:nvPr>
        </p:nvSpPr>
        <p:spPr>
          <a:xfrm>
            <a:off x="1640156" y="1467478"/>
            <a:ext cx="8915400" cy="4415797"/>
          </a:xfrm>
        </p:spPr>
        <p:txBody>
          <a:bodyPr>
            <a:normAutofit/>
          </a:bodyPr>
          <a:lstStyle/>
          <a:p>
            <a:r>
              <a:rPr lang="de-DE" sz="2400" dirty="0"/>
              <a:t>Jede Klasse kann durch jede Subklasse komplett ersetzt werden</a:t>
            </a:r>
          </a:p>
          <a:p>
            <a:pPr lvl="1"/>
            <a:r>
              <a:rPr lang="de-DE" sz="2000" dirty="0"/>
              <a:t>Jede Funktionalität (und jedes Datum) die/das in der Basisklasse vorhanden ist, ist auch in der Subklasse verfügbar</a:t>
            </a:r>
          </a:p>
          <a:p>
            <a:pPr lvl="1"/>
            <a:r>
              <a:rPr lang="de-DE" sz="2000" dirty="0"/>
              <a:t>Bekannt als </a:t>
            </a:r>
            <a:r>
              <a:rPr lang="de-DE" sz="2000" dirty="0" err="1"/>
              <a:t>Liskovsches</a:t>
            </a:r>
            <a:r>
              <a:rPr lang="de-DE" sz="2000" dirty="0"/>
              <a:t> Substitutionsprinzip</a:t>
            </a:r>
          </a:p>
          <a:p>
            <a:r>
              <a:rPr lang="de-DE" sz="2400" dirty="0"/>
              <a:t>Welches der Folgenden sind „korrekte“ Ableitungen? Warum (nicht)?</a:t>
            </a:r>
          </a:p>
          <a:p>
            <a:pPr lvl="1"/>
            <a:r>
              <a:rPr lang="de-DE" sz="1800" dirty="0"/>
              <a:t>Auto -&gt; Sportwagen | Van | Combi</a:t>
            </a:r>
          </a:p>
          <a:p>
            <a:pPr lvl="1"/>
            <a:r>
              <a:rPr lang="de-DE" sz="1800" dirty="0"/>
              <a:t>Nahrungsmittel -&gt; Süßigkeiten | Fleisch | Obst | Gemüse | Teigwaren | Getränke</a:t>
            </a:r>
          </a:p>
          <a:p>
            <a:pPr lvl="1"/>
            <a:r>
              <a:rPr lang="de-DE" sz="1800" dirty="0"/>
              <a:t>Viereck -&gt; Parallelogramm -&gt; Rechteck -&gt; Quadrat</a:t>
            </a:r>
          </a:p>
          <a:p>
            <a:pPr lvl="1"/>
            <a:r>
              <a:rPr lang="de-DE" sz="1800" dirty="0"/>
              <a:t>Viereck -&gt; Parallelogramm | Rechteck | Quadrat</a:t>
            </a:r>
          </a:p>
          <a:p>
            <a:pPr lvl="1"/>
            <a:r>
              <a:rPr lang="de-DE" sz="1800" dirty="0"/>
              <a:t>Quadrat -&gt; Rechteck </a:t>
            </a:r>
          </a:p>
          <a:p>
            <a:pPr lvl="1"/>
            <a:r>
              <a:rPr lang="de-DE" sz="1800" dirty="0"/>
              <a:t>Bier -&gt; Pils | Weizen | Export | Radler</a:t>
            </a:r>
          </a:p>
        </p:txBody>
      </p:sp>
      <p:sp>
        <p:nvSpPr>
          <p:cNvPr id="2" name="Datumsplatzhalter 1"/>
          <p:cNvSpPr>
            <a:spLocks noGrp="1"/>
          </p:cNvSpPr>
          <p:nvPr>
            <p:ph type="dt" sz="half" idx="10"/>
          </p:nvPr>
        </p:nvSpPr>
        <p:spPr/>
        <p:txBody>
          <a:bodyPr/>
          <a:lstStyle/>
          <a:p>
            <a:fld id="{71E4C6A4-09CA-42F4-BB20-C333112980C5}" type="datetime1">
              <a:rPr lang="de-DE" smtClean="0"/>
              <a:t>26.05.2021</a:t>
            </a:fld>
            <a:endParaRPr lang="de-DE"/>
          </a:p>
        </p:txBody>
      </p:sp>
      <p:sp>
        <p:nvSpPr>
          <p:cNvPr id="6" name="Fußzeilenplatzhalter 5"/>
          <p:cNvSpPr>
            <a:spLocks noGrp="1"/>
          </p:cNvSpPr>
          <p:nvPr>
            <p:ph type="ftr" sz="quarter" idx="11"/>
          </p:nvPr>
        </p:nvSpPr>
        <p:spPr/>
        <p:txBody>
          <a:bodyPr/>
          <a:lstStyle/>
          <a:p>
            <a:r>
              <a:rPr lang="de-DE" dirty="0" err="1"/>
              <a:t>Objektorienierte</a:t>
            </a:r>
            <a:r>
              <a:rPr lang="de-DE" dirty="0"/>
              <a:t>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18</a:t>
            </a:fld>
            <a:endParaRPr lang="de-DE"/>
          </a:p>
        </p:txBody>
      </p:sp>
    </p:spTree>
    <p:extLst>
      <p:ext uri="{BB962C8B-B14F-4D97-AF65-F5344CB8AC3E}">
        <p14:creationId xmlns:p14="http://schemas.microsoft.com/office/powerpoint/2010/main" val="241203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Zugriffsmodifikatoren</a:t>
            </a:r>
            <a:endParaRPr lang="de-DE" dirty="0"/>
          </a:p>
        </p:txBody>
      </p:sp>
      <p:sp>
        <p:nvSpPr>
          <p:cNvPr id="3" name="Textplatzhalter 2"/>
          <p:cNvSpPr>
            <a:spLocks noGrp="1"/>
          </p:cNvSpPr>
          <p:nvPr>
            <p:ph type="body" idx="1"/>
          </p:nvPr>
        </p:nvSpPr>
        <p:spPr/>
        <p:txBody>
          <a:bodyPr/>
          <a:lstStyle/>
          <a:p>
            <a:r>
              <a:rPr lang="de-DE" dirty="0"/>
              <a:t>und weitere Keywords</a:t>
            </a:r>
          </a:p>
        </p:txBody>
      </p:sp>
      <p:sp>
        <p:nvSpPr>
          <p:cNvPr id="4" name="Datumsplatzhalter 3"/>
          <p:cNvSpPr>
            <a:spLocks noGrp="1"/>
          </p:cNvSpPr>
          <p:nvPr>
            <p:ph type="dt" sz="half" idx="10"/>
          </p:nvPr>
        </p:nvSpPr>
        <p:spPr/>
        <p:txBody>
          <a:bodyPr/>
          <a:lstStyle/>
          <a:p>
            <a:fld id="{2EAD97E3-4592-470D-B5E5-931E2B12987A}"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08945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Übungsaufgabe</a:t>
            </a:r>
          </a:p>
        </p:txBody>
      </p:sp>
      <p:sp>
        <p:nvSpPr>
          <p:cNvPr id="5" name="Textplatzhalter 4"/>
          <p:cNvSpPr>
            <a:spLocks noGrp="1"/>
          </p:cNvSpPr>
          <p:nvPr>
            <p:ph type="body" idx="1"/>
          </p:nvPr>
        </p:nvSpPr>
        <p:spPr/>
        <p:txBody>
          <a:bodyPr/>
          <a:lstStyle/>
          <a:p>
            <a:r>
              <a:rPr lang="de-DE" dirty="0"/>
              <a:t>Lösung vorstellen, Fragen &amp; Feedback</a:t>
            </a:r>
          </a:p>
        </p:txBody>
      </p:sp>
      <p:sp>
        <p:nvSpPr>
          <p:cNvPr id="2" name="Datumsplatzhalter 1"/>
          <p:cNvSpPr>
            <a:spLocks noGrp="1"/>
          </p:cNvSpPr>
          <p:nvPr>
            <p:ph type="dt" sz="half" idx="10"/>
          </p:nvPr>
        </p:nvSpPr>
        <p:spPr/>
        <p:txBody>
          <a:bodyPr/>
          <a:lstStyle/>
          <a:p>
            <a:fld id="{447D6165-BACA-4B3E-9BC8-CFE9ACA68053}" type="datetime1">
              <a:rPr lang="de-DE" smtClean="0"/>
              <a:t>26.05.2021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2630913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r="23683"/>
          <a:stretch/>
        </p:blipFill>
        <p:spPr>
          <a:xfrm>
            <a:off x="11729" y="0"/>
            <a:ext cx="12180272" cy="6858000"/>
          </a:xfrm>
          <a:prstGeom prst="rect">
            <a:avLst/>
          </a:prstGeom>
        </p:spPr>
      </p:pic>
      <p:sp>
        <p:nvSpPr>
          <p:cNvPr id="8" name="Rechteck 7"/>
          <p:cNvSpPr/>
          <p:nvPr/>
        </p:nvSpPr>
        <p:spPr>
          <a:xfrm>
            <a:off x="6586330" y="5982542"/>
            <a:ext cx="6096000" cy="253916"/>
          </a:xfrm>
          <a:prstGeom prst="rect">
            <a:avLst/>
          </a:prstGeom>
        </p:spPr>
        <p:txBody>
          <a:bodyPr>
            <a:spAutoFit/>
          </a:bodyPr>
          <a:lstStyle/>
          <a:p>
            <a:r>
              <a:rPr lang="de-DE" sz="1050" dirty="0"/>
              <a:t>http://d2118lkw40i39g.cloudfront.net/wp-content/uploads/2016/03/confuse.jpg</a:t>
            </a:r>
          </a:p>
        </p:txBody>
      </p:sp>
      <p:cxnSp>
        <p:nvCxnSpPr>
          <p:cNvPr id="24" name="Gerade Verbindung mit Pfeil 23"/>
          <p:cNvCxnSpPr/>
          <p:nvPr/>
        </p:nvCxnSpPr>
        <p:spPr>
          <a:xfrm flipH="1">
            <a:off x="1425677" y="4796752"/>
            <a:ext cx="2158579" cy="5814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DF381E6B-F81C-4E9C-9056-560B26B542F7}" type="datetime1">
              <a:rPr lang="de-DE" smtClean="0"/>
              <a:t>26.05.2021</a:t>
            </a:fld>
            <a:endParaRPr lang="de-DE"/>
          </a:p>
        </p:txBody>
      </p:sp>
      <p:sp>
        <p:nvSpPr>
          <p:cNvPr id="3" name="Fußzeilenplatzhalter 2"/>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20</a:t>
            </a:fld>
            <a:endParaRPr lang="de-DE"/>
          </a:p>
        </p:txBody>
      </p:sp>
      <p:cxnSp>
        <p:nvCxnSpPr>
          <p:cNvPr id="11" name="Gerade Verbindung mit Pfeil 10"/>
          <p:cNvCxnSpPr/>
          <p:nvPr/>
        </p:nvCxnSpPr>
        <p:spPr>
          <a:xfrm flipH="1">
            <a:off x="1307690" y="5460042"/>
            <a:ext cx="2158579" cy="5814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H="1" flipV="1">
            <a:off x="1189703" y="2005781"/>
            <a:ext cx="2276567" cy="353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8816972" y="1690346"/>
            <a:ext cx="1408576" cy="797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146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34317"/>
            <a:ext cx="8911687" cy="680815"/>
          </a:xfrm>
        </p:spPr>
        <p:txBody>
          <a:bodyPr>
            <a:normAutofit fontScale="90000"/>
          </a:bodyPr>
          <a:lstStyle/>
          <a:p>
            <a:r>
              <a:rPr lang="de-DE" dirty="0" err="1"/>
              <a:t>Zugriffsmodifikatoren</a:t>
            </a:r>
            <a:endParaRPr lang="de-DE" dirty="0"/>
          </a:p>
        </p:txBody>
      </p:sp>
      <p:sp>
        <p:nvSpPr>
          <p:cNvPr id="3" name="Inhaltsplatzhalter 2"/>
          <p:cNvSpPr>
            <a:spLocks noGrp="1"/>
          </p:cNvSpPr>
          <p:nvPr>
            <p:ph idx="1"/>
          </p:nvPr>
        </p:nvSpPr>
        <p:spPr>
          <a:xfrm>
            <a:off x="1770064" y="1467478"/>
            <a:ext cx="8915400" cy="4415797"/>
          </a:xfrm>
        </p:spPr>
        <p:txBody>
          <a:bodyPr/>
          <a:lstStyle/>
          <a:p>
            <a:r>
              <a:rPr lang="de-DE" dirty="0"/>
              <a:t>Schränken die Variablensichtbarkeit ein</a:t>
            </a:r>
          </a:p>
          <a:p>
            <a:r>
              <a:rPr lang="de-DE" dirty="0"/>
              <a:t>Dienen der Kapselung</a:t>
            </a:r>
          </a:p>
          <a:p>
            <a:r>
              <a:rPr lang="de-DE" dirty="0"/>
              <a:t>Auf Variablen, Methoden &amp; Klassen </a:t>
            </a:r>
            <a:r>
              <a:rPr lang="de-DE" dirty="0" err="1"/>
              <a:t>applizierbar</a:t>
            </a:r>
            <a:endParaRPr lang="de-DE" dirty="0"/>
          </a:p>
          <a:p>
            <a:pPr lvl="1"/>
            <a:r>
              <a:rPr lang="de-DE" dirty="0"/>
              <a:t>Public = von überall aufrufbar</a:t>
            </a:r>
          </a:p>
          <a:p>
            <a:pPr lvl="1"/>
            <a:r>
              <a:rPr lang="de-DE" dirty="0" err="1"/>
              <a:t>Protected</a:t>
            </a:r>
            <a:r>
              <a:rPr lang="de-DE" dirty="0"/>
              <a:t> = nur innerhalb der Klasse &amp; Subklasse aufrufbar</a:t>
            </a:r>
          </a:p>
          <a:p>
            <a:pPr lvl="1"/>
            <a:r>
              <a:rPr lang="de-DE" dirty="0"/>
              <a:t>Private = nur innerhalb aufrufbar</a:t>
            </a:r>
          </a:p>
          <a:p>
            <a:pPr lvl="1"/>
            <a:r>
              <a:rPr lang="de-DE" dirty="0"/>
              <a:t>In anderen OO-Sprachen häufig weitere wie „internal“ oder „</a:t>
            </a:r>
            <a:r>
              <a:rPr lang="de-DE" dirty="0" err="1"/>
              <a:t>package</a:t>
            </a: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01939869-78D8-4C4E-887A-44D087516529}" type="datetime1">
              <a:rPr lang="de-DE" smtClean="0"/>
              <a:t>26.05.2021</a:t>
            </a:fld>
            <a:endParaRPr lang="de-DE"/>
          </a:p>
        </p:txBody>
      </p:sp>
      <p:sp>
        <p:nvSpPr>
          <p:cNvPr id="4" name="Fußzeilenplatzhalter 3"/>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21</a:t>
            </a:fld>
            <a:endParaRPr lang="de-DE"/>
          </a:p>
        </p:txBody>
      </p:sp>
    </p:spTree>
    <p:extLst>
      <p:ext uri="{BB962C8B-B14F-4D97-AF65-F5344CB8AC3E}">
        <p14:creationId xmlns:p14="http://schemas.microsoft.com/office/powerpoint/2010/main" val="364035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34160" y="669523"/>
            <a:ext cx="8911687" cy="680815"/>
          </a:xfrm>
        </p:spPr>
        <p:txBody>
          <a:bodyPr>
            <a:normAutofit fontScale="90000"/>
          </a:bodyPr>
          <a:lstStyle/>
          <a:p>
            <a:r>
              <a:rPr lang="de-DE" dirty="0" err="1"/>
              <a:t>Zugriffsmodifikatoren</a:t>
            </a:r>
            <a:r>
              <a:rPr lang="de-DE" dirty="0"/>
              <a:t> - Beispiele</a:t>
            </a:r>
          </a:p>
        </p:txBody>
      </p:sp>
      <p:pic>
        <p:nvPicPr>
          <p:cNvPr id="7" name="Inhaltsplatzhalter 6"/>
          <p:cNvPicPr>
            <a:picLocks noGrp="1" noChangeAspect="1"/>
          </p:cNvPicPr>
          <p:nvPr>
            <p:ph idx="1"/>
          </p:nvPr>
        </p:nvPicPr>
        <p:blipFill>
          <a:blip r:embed="rId3"/>
          <a:stretch>
            <a:fillRect/>
          </a:stretch>
        </p:blipFill>
        <p:spPr>
          <a:xfrm>
            <a:off x="2563827" y="1424416"/>
            <a:ext cx="6452354" cy="5052871"/>
          </a:xfrm>
          <a:prstGeom prst="rect">
            <a:avLst/>
          </a:prstGeom>
        </p:spPr>
      </p:pic>
      <p:sp>
        <p:nvSpPr>
          <p:cNvPr id="2" name="Datumsplatzhalter 1"/>
          <p:cNvSpPr>
            <a:spLocks noGrp="1"/>
          </p:cNvSpPr>
          <p:nvPr>
            <p:ph type="dt" sz="half" idx="10"/>
          </p:nvPr>
        </p:nvSpPr>
        <p:spPr/>
        <p:txBody>
          <a:bodyPr/>
          <a:lstStyle/>
          <a:p>
            <a:fld id="{01939869-78D8-4C4E-887A-44D087516529}" type="datetime1">
              <a:rPr lang="de-DE" smtClean="0"/>
              <a:t>26.05.2021</a:t>
            </a:fld>
            <a:endParaRPr lang="de-DE"/>
          </a:p>
        </p:txBody>
      </p:sp>
      <p:sp>
        <p:nvSpPr>
          <p:cNvPr id="4" name="Fußzeilenplatzhalter 3"/>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22</a:t>
            </a:fld>
            <a:endParaRPr lang="de-DE"/>
          </a:p>
        </p:txBody>
      </p:sp>
      <p:cxnSp>
        <p:nvCxnSpPr>
          <p:cNvPr id="10" name="Gerade Verbindung mit Pfeil 9"/>
          <p:cNvCxnSpPr/>
          <p:nvPr/>
        </p:nvCxnSpPr>
        <p:spPr>
          <a:xfrm flipH="1">
            <a:off x="4329522" y="3362631"/>
            <a:ext cx="783252" cy="293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5112774" y="3047649"/>
            <a:ext cx="2435923" cy="461665"/>
          </a:xfrm>
          <a:prstGeom prst="rect">
            <a:avLst/>
          </a:prstGeom>
          <a:noFill/>
        </p:spPr>
        <p:txBody>
          <a:bodyPr wrap="none" rtlCol="0">
            <a:spAutoFit/>
          </a:bodyPr>
          <a:lstStyle/>
          <a:p>
            <a:r>
              <a:rPr lang="de-DE" sz="2400" b="1" dirty="0" err="1">
                <a:solidFill>
                  <a:schemeClr val="bg1"/>
                </a:solidFill>
              </a:rPr>
              <a:t>default</a:t>
            </a:r>
            <a:r>
              <a:rPr lang="de-DE" sz="2400" b="1" dirty="0">
                <a:solidFill>
                  <a:schemeClr val="bg1"/>
                </a:solidFill>
              </a:rPr>
              <a:t> ist private</a:t>
            </a:r>
          </a:p>
        </p:txBody>
      </p:sp>
      <p:sp>
        <p:nvSpPr>
          <p:cNvPr id="14" name="Textfeld 13"/>
          <p:cNvSpPr txBox="1"/>
          <p:nvPr/>
        </p:nvSpPr>
        <p:spPr>
          <a:xfrm>
            <a:off x="6942403" y="4981555"/>
            <a:ext cx="4100931" cy="1200329"/>
          </a:xfrm>
          <a:prstGeom prst="rect">
            <a:avLst/>
          </a:prstGeom>
          <a:noFill/>
        </p:spPr>
        <p:txBody>
          <a:bodyPr wrap="none" rtlCol="0">
            <a:spAutoFit/>
          </a:bodyPr>
          <a:lstStyle/>
          <a:p>
            <a:r>
              <a:rPr lang="de-DE" sz="2400" b="1" dirty="0">
                <a:solidFill>
                  <a:schemeClr val="bg1"/>
                </a:solidFill>
              </a:rPr>
              <a:t>Getter-Method</a:t>
            </a:r>
            <a:r>
              <a:rPr lang="de-DE" sz="2400" b="1" dirty="0">
                <a:solidFill>
                  <a:schemeClr val="tx2"/>
                </a:solidFill>
              </a:rPr>
              <a:t>en, um auf die </a:t>
            </a:r>
            <a:br>
              <a:rPr lang="de-DE" sz="2400" b="1" dirty="0">
                <a:solidFill>
                  <a:schemeClr val="tx2"/>
                </a:solidFill>
              </a:rPr>
            </a:br>
            <a:r>
              <a:rPr lang="de-DE" sz="2400" b="1" dirty="0">
                <a:solidFill>
                  <a:schemeClr val="bg1"/>
                </a:solidFill>
              </a:rPr>
              <a:t>private-deklarie</a:t>
            </a:r>
            <a:r>
              <a:rPr lang="de-DE" sz="2400" b="1" dirty="0">
                <a:solidFill>
                  <a:schemeClr val="tx2"/>
                </a:solidFill>
              </a:rPr>
              <a:t>rten Variablen </a:t>
            </a:r>
            <a:br>
              <a:rPr lang="de-DE" sz="2400" b="1" dirty="0">
                <a:solidFill>
                  <a:schemeClr val="tx2"/>
                </a:solidFill>
              </a:rPr>
            </a:br>
            <a:r>
              <a:rPr lang="de-DE" sz="2400" b="1" dirty="0">
                <a:solidFill>
                  <a:schemeClr val="bg1"/>
                </a:solidFill>
              </a:rPr>
              <a:t>zugreifen zu kön</a:t>
            </a:r>
            <a:r>
              <a:rPr lang="de-DE" sz="2400" b="1" dirty="0">
                <a:solidFill>
                  <a:schemeClr val="tx2"/>
                </a:solidFill>
              </a:rPr>
              <a:t>nen</a:t>
            </a:r>
          </a:p>
        </p:txBody>
      </p:sp>
      <p:cxnSp>
        <p:nvCxnSpPr>
          <p:cNvPr id="15" name="Gerade Verbindung mit Pfeil 14"/>
          <p:cNvCxnSpPr>
            <a:stCxn id="14" idx="1"/>
          </p:cNvCxnSpPr>
          <p:nvPr/>
        </p:nvCxnSpPr>
        <p:spPr>
          <a:xfrm flipH="1" flipV="1">
            <a:off x="6355555" y="5292982"/>
            <a:ext cx="586848" cy="288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a:off x="4570412" y="4254465"/>
            <a:ext cx="689846" cy="1466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60258" y="4023632"/>
            <a:ext cx="4191853" cy="461665"/>
          </a:xfrm>
          <a:prstGeom prst="rect">
            <a:avLst/>
          </a:prstGeom>
          <a:noFill/>
        </p:spPr>
        <p:txBody>
          <a:bodyPr wrap="none" rtlCol="0">
            <a:spAutoFit/>
          </a:bodyPr>
          <a:lstStyle/>
          <a:p>
            <a:r>
              <a:rPr lang="de-DE" sz="2400" b="1" dirty="0">
                <a:solidFill>
                  <a:schemeClr val="bg1"/>
                </a:solidFill>
              </a:rPr>
              <a:t>gilt auch für </a:t>
            </a:r>
            <a:r>
              <a:rPr lang="de-DE" sz="2400" b="1" dirty="0" err="1">
                <a:solidFill>
                  <a:schemeClr val="bg1"/>
                </a:solidFill>
              </a:rPr>
              <a:t>Kon</a:t>
            </a:r>
            <a:r>
              <a:rPr lang="de-DE" sz="2400" b="1" dirty="0">
                <a:solidFill>
                  <a:schemeClr val="bg1"/>
                </a:solidFill>
              </a:rPr>
              <a:t>-/</a:t>
            </a:r>
            <a:r>
              <a:rPr lang="de-DE" sz="2400" b="1" dirty="0" err="1">
                <a:solidFill>
                  <a:schemeClr val="bg1"/>
                </a:solidFill>
              </a:rPr>
              <a:t>Destruktor</a:t>
            </a:r>
            <a:r>
              <a:rPr lang="de-DE" sz="2400" b="1" dirty="0" err="1">
                <a:solidFill>
                  <a:schemeClr val="tx2"/>
                </a:solidFill>
              </a:rPr>
              <a:t>en</a:t>
            </a:r>
            <a:endParaRPr lang="de-DE" sz="2400" b="1" dirty="0">
              <a:solidFill>
                <a:schemeClr val="tx2"/>
              </a:solidFill>
            </a:endParaRPr>
          </a:p>
        </p:txBody>
      </p:sp>
    </p:spTree>
    <p:extLst>
      <p:ext uri="{BB962C8B-B14F-4D97-AF65-F5344CB8AC3E}">
        <p14:creationId xmlns:p14="http://schemas.microsoft.com/office/powerpoint/2010/main" val="3977338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89212" y="653928"/>
            <a:ext cx="8911687" cy="680815"/>
          </a:xfrm>
        </p:spPr>
        <p:txBody>
          <a:bodyPr>
            <a:normAutofit fontScale="90000"/>
          </a:bodyPr>
          <a:lstStyle/>
          <a:p>
            <a:r>
              <a:rPr lang="de-DE" dirty="0" err="1"/>
              <a:t>Zugriffsmodifikatoren</a:t>
            </a:r>
            <a:r>
              <a:rPr lang="de-DE" dirty="0"/>
              <a:t> - Beispiele</a:t>
            </a:r>
          </a:p>
        </p:txBody>
      </p:sp>
      <p:sp>
        <p:nvSpPr>
          <p:cNvPr id="3" name="Inhaltsplatzhalter 2"/>
          <p:cNvSpPr>
            <a:spLocks noGrp="1"/>
          </p:cNvSpPr>
          <p:nvPr>
            <p:ph idx="1"/>
          </p:nvPr>
        </p:nvSpPr>
        <p:spPr/>
        <p:txBody>
          <a:bodyPr/>
          <a:lstStyle/>
          <a:p>
            <a:endParaRPr lang="de-DE"/>
          </a:p>
        </p:txBody>
      </p:sp>
      <p:sp>
        <p:nvSpPr>
          <p:cNvPr id="2" name="Datumsplatzhalter 1"/>
          <p:cNvSpPr>
            <a:spLocks noGrp="1"/>
          </p:cNvSpPr>
          <p:nvPr>
            <p:ph type="dt" sz="half" idx="10"/>
          </p:nvPr>
        </p:nvSpPr>
        <p:spPr/>
        <p:txBody>
          <a:bodyPr/>
          <a:lstStyle/>
          <a:p>
            <a:fld id="{01939869-78D8-4C4E-887A-44D087516529}" type="datetime1">
              <a:rPr lang="de-DE" smtClean="0"/>
              <a:t>26.05.2021</a:t>
            </a:fld>
            <a:endParaRPr lang="de-DE"/>
          </a:p>
        </p:txBody>
      </p:sp>
      <p:sp>
        <p:nvSpPr>
          <p:cNvPr id="4" name="Fußzeilenplatzhalter 3"/>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23</a:t>
            </a:fld>
            <a:endParaRPr lang="de-DE"/>
          </a:p>
        </p:txBody>
      </p:sp>
      <p:cxnSp>
        <p:nvCxnSpPr>
          <p:cNvPr id="10" name="Gerade Verbindung mit Pfeil 9"/>
          <p:cNvCxnSpPr/>
          <p:nvPr/>
        </p:nvCxnSpPr>
        <p:spPr>
          <a:xfrm flipH="1">
            <a:off x="4329522" y="3362631"/>
            <a:ext cx="783252" cy="293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5112774" y="3047649"/>
            <a:ext cx="5057859" cy="461665"/>
          </a:xfrm>
          <a:prstGeom prst="rect">
            <a:avLst/>
          </a:prstGeom>
          <a:noFill/>
        </p:spPr>
        <p:txBody>
          <a:bodyPr wrap="none" rtlCol="0">
            <a:spAutoFit/>
          </a:bodyPr>
          <a:lstStyle/>
          <a:p>
            <a:r>
              <a:rPr lang="de-DE" sz="2400" b="1" dirty="0">
                <a:solidFill>
                  <a:schemeClr val="accent1"/>
                </a:solidFill>
              </a:rPr>
              <a:t>alles unter </a:t>
            </a:r>
            <a:r>
              <a:rPr lang="de-DE" sz="2400" b="1" dirty="0" err="1">
                <a:solidFill>
                  <a:schemeClr val="accent1"/>
                </a:solidFill>
              </a:rPr>
              <a:t>class</a:t>
            </a:r>
            <a:r>
              <a:rPr lang="de-DE" sz="2400" b="1" dirty="0">
                <a:solidFill>
                  <a:schemeClr val="accent1"/>
                </a:solidFill>
              </a:rPr>
              <a:t> automatisch private</a:t>
            </a:r>
          </a:p>
        </p:txBody>
      </p:sp>
      <p:sp>
        <p:nvSpPr>
          <p:cNvPr id="14" name="Textfeld 13"/>
          <p:cNvSpPr txBox="1"/>
          <p:nvPr/>
        </p:nvSpPr>
        <p:spPr>
          <a:xfrm>
            <a:off x="6942403" y="4981555"/>
            <a:ext cx="4216795" cy="1200329"/>
          </a:xfrm>
          <a:prstGeom prst="rect">
            <a:avLst/>
          </a:prstGeom>
          <a:noFill/>
        </p:spPr>
        <p:txBody>
          <a:bodyPr wrap="none" rtlCol="0">
            <a:spAutoFit/>
          </a:bodyPr>
          <a:lstStyle/>
          <a:p>
            <a:r>
              <a:rPr lang="de-DE" sz="2400" b="1" dirty="0">
                <a:solidFill>
                  <a:schemeClr val="accent1"/>
                </a:solidFill>
              </a:rPr>
              <a:t>Getter-Methoden, um auf die </a:t>
            </a:r>
            <a:br>
              <a:rPr lang="de-DE" sz="2400" b="1" dirty="0">
                <a:solidFill>
                  <a:schemeClr val="accent1"/>
                </a:solidFill>
              </a:rPr>
            </a:br>
            <a:r>
              <a:rPr lang="de-DE" sz="2400" b="1" dirty="0">
                <a:solidFill>
                  <a:schemeClr val="accent1"/>
                </a:solidFill>
              </a:rPr>
              <a:t>private-deklarierten Variablen </a:t>
            </a:r>
            <a:br>
              <a:rPr lang="de-DE" sz="2400" b="1" dirty="0">
                <a:solidFill>
                  <a:schemeClr val="accent1"/>
                </a:solidFill>
              </a:rPr>
            </a:br>
            <a:r>
              <a:rPr lang="de-DE" sz="2400" b="1" dirty="0">
                <a:solidFill>
                  <a:schemeClr val="accent1"/>
                </a:solidFill>
              </a:rPr>
              <a:t>zugreifen zu können</a:t>
            </a:r>
          </a:p>
        </p:txBody>
      </p:sp>
      <p:cxnSp>
        <p:nvCxnSpPr>
          <p:cNvPr id="15" name="Gerade Verbindung mit Pfeil 14"/>
          <p:cNvCxnSpPr>
            <a:stCxn id="14" idx="1"/>
          </p:cNvCxnSpPr>
          <p:nvPr/>
        </p:nvCxnSpPr>
        <p:spPr>
          <a:xfrm flipH="1" flipV="1">
            <a:off x="6355555" y="5292982"/>
            <a:ext cx="586848" cy="288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a:off x="4570412" y="4254465"/>
            <a:ext cx="689846" cy="1466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60258" y="4023632"/>
            <a:ext cx="4320606" cy="461665"/>
          </a:xfrm>
          <a:prstGeom prst="rect">
            <a:avLst/>
          </a:prstGeom>
          <a:noFill/>
        </p:spPr>
        <p:txBody>
          <a:bodyPr wrap="none" rtlCol="0">
            <a:spAutoFit/>
          </a:bodyPr>
          <a:lstStyle/>
          <a:p>
            <a:r>
              <a:rPr lang="de-DE" sz="2400" b="1" dirty="0">
                <a:solidFill>
                  <a:schemeClr val="accent1"/>
                </a:solidFill>
              </a:rPr>
              <a:t>gilt auch für </a:t>
            </a:r>
            <a:r>
              <a:rPr lang="de-DE" sz="2400" b="1" dirty="0" err="1">
                <a:solidFill>
                  <a:schemeClr val="accent1"/>
                </a:solidFill>
              </a:rPr>
              <a:t>Kon</a:t>
            </a:r>
            <a:r>
              <a:rPr lang="de-DE" sz="2400" b="1" dirty="0">
                <a:solidFill>
                  <a:schemeClr val="accent1"/>
                </a:solidFill>
              </a:rPr>
              <a:t>-/</a:t>
            </a:r>
            <a:r>
              <a:rPr lang="de-DE" sz="2400" b="1" dirty="0" err="1">
                <a:solidFill>
                  <a:schemeClr val="accent1"/>
                </a:solidFill>
              </a:rPr>
              <a:t>Destruktoren</a:t>
            </a:r>
            <a:endParaRPr lang="de-DE" sz="2400" b="1" dirty="0">
              <a:solidFill>
                <a:schemeClr val="accent1"/>
              </a:solidFill>
            </a:endParaRPr>
          </a:p>
        </p:txBody>
      </p:sp>
      <p:pic>
        <p:nvPicPr>
          <p:cNvPr id="16" name="Grafik 15"/>
          <p:cNvPicPr>
            <a:picLocks noChangeAspect="1"/>
          </p:cNvPicPr>
          <p:nvPr/>
        </p:nvPicPr>
        <p:blipFill rotWithShape="1">
          <a:blip r:embed="rId3"/>
          <a:srcRect t="19463" r="23683"/>
          <a:stretch/>
        </p:blipFill>
        <p:spPr>
          <a:xfrm>
            <a:off x="11729" y="1334742"/>
            <a:ext cx="12180272" cy="5523257"/>
          </a:xfrm>
          <a:prstGeom prst="rect">
            <a:avLst/>
          </a:prstGeom>
        </p:spPr>
      </p:pic>
      <p:cxnSp>
        <p:nvCxnSpPr>
          <p:cNvPr id="18" name="Gerade Verbindung mit Pfeil 17"/>
          <p:cNvCxnSpPr/>
          <p:nvPr/>
        </p:nvCxnSpPr>
        <p:spPr>
          <a:xfrm flipV="1">
            <a:off x="7215809" y="1691151"/>
            <a:ext cx="2822926" cy="2171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2563827" y="1507753"/>
            <a:ext cx="5296743" cy="1938992"/>
          </a:xfrm>
          <a:prstGeom prst="rect">
            <a:avLst/>
          </a:prstGeom>
          <a:noFill/>
        </p:spPr>
        <p:txBody>
          <a:bodyPr wrap="square" rtlCol="0">
            <a:spAutoFit/>
          </a:bodyPr>
          <a:lstStyle/>
          <a:p>
            <a:r>
              <a:rPr lang="de-DE" sz="2400" b="1" dirty="0">
                <a:solidFill>
                  <a:schemeClr val="bg1"/>
                </a:solidFill>
              </a:rPr>
              <a:t>ist eine Ableitung nicht </a:t>
            </a:r>
            <a:r>
              <a:rPr lang="de-DE" sz="2400" b="1" dirty="0" err="1">
                <a:solidFill>
                  <a:schemeClr val="bg1"/>
                </a:solidFill>
              </a:rPr>
              <a:t>public</a:t>
            </a:r>
            <a:r>
              <a:rPr lang="de-DE" sz="2400" b="1" dirty="0">
                <a:solidFill>
                  <a:schemeClr val="bg1"/>
                </a:solidFill>
              </a:rPr>
              <a:t>, werden</a:t>
            </a:r>
            <a:br>
              <a:rPr lang="de-DE" sz="2400" b="1" dirty="0">
                <a:solidFill>
                  <a:schemeClr val="bg1"/>
                </a:solidFill>
              </a:rPr>
            </a:br>
            <a:r>
              <a:rPr lang="de-DE" sz="2400" b="1" dirty="0">
                <a:solidFill>
                  <a:schemeClr val="bg1"/>
                </a:solidFill>
              </a:rPr>
              <a:t>alle </a:t>
            </a:r>
            <a:r>
              <a:rPr lang="de-DE" sz="2400" b="1" dirty="0" err="1">
                <a:solidFill>
                  <a:schemeClr val="bg1"/>
                </a:solidFill>
              </a:rPr>
              <a:t>Modifikatoren</a:t>
            </a:r>
            <a:r>
              <a:rPr lang="de-DE" sz="2400" b="1" dirty="0">
                <a:solidFill>
                  <a:schemeClr val="bg1"/>
                </a:solidFill>
              </a:rPr>
              <a:t> auf maximal diesen</a:t>
            </a:r>
            <a:br>
              <a:rPr lang="de-DE" sz="2400" b="1" dirty="0">
                <a:solidFill>
                  <a:schemeClr val="bg1"/>
                </a:solidFill>
              </a:rPr>
            </a:br>
            <a:r>
              <a:rPr lang="de-DE" sz="2400" b="1" dirty="0">
                <a:solidFill>
                  <a:schemeClr val="bg1"/>
                </a:solidFill>
              </a:rPr>
              <a:t>Wert gesetzt</a:t>
            </a:r>
          </a:p>
        </p:txBody>
      </p:sp>
      <p:sp>
        <p:nvSpPr>
          <p:cNvPr id="21" name="Textfeld 20"/>
          <p:cNvSpPr txBox="1"/>
          <p:nvPr/>
        </p:nvSpPr>
        <p:spPr>
          <a:xfrm>
            <a:off x="2464402" y="4437400"/>
            <a:ext cx="5637379" cy="1569660"/>
          </a:xfrm>
          <a:prstGeom prst="rect">
            <a:avLst/>
          </a:prstGeom>
          <a:noFill/>
        </p:spPr>
        <p:txBody>
          <a:bodyPr wrap="square" rtlCol="0">
            <a:spAutoFit/>
          </a:bodyPr>
          <a:lstStyle/>
          <a:p>
            <a:r>
              <a:rPr lang="de-DE" sz="2400" b="1" dirty="0">
                <a:solidFill>
                  <a:schemeClr val="bg1"/>
                </a:solidFill>
              </a:rPr>
              <a:t>Übliche Sortierung von </a:t>
            </a:r>
            <a:r>
              <a:rPr lang="de-DE" sz="2400" b="1" dirty="0" err="1">
                <a:solidFill>
                  <a:schemeClr val="bg1"/>
                </a:solidFill>
              </a:rPr>
              <a:t>public</a:t>
            </a:r>
            <a:r>
              <a:rPr lang="de-DE" sz="2400" b="1" dirty="0">
                <a:solidFill>
                  <a:schemeClr val="bg1"/>
                </a:solidFill>
              </a:rPr>
              <a:t> -&gt; private,</a:t>
            </a:r>
            <a:br>
              <a:rPr lang="de-DE" sz="2400" b="1" dirty="0">
                <a:solidFill>
                  <a:schemeClr val="bg1"/>
                </a:solidFill>
              </a:rPr>
            </a:br>
            <a:r>
              <a:rPr lang="de-DE" sz="2400" b="1" dirty="0">
                <a:solidFill>
                  <a:schemeClr val="bg1"/>
                </a:solidFill>
              </a:rPr>
              <a:t>ohne Trennung von Methoden/Variablen</a:t>
            </a:r>
          </a:p>
        </p:txBody>
      </p:sp>
      <p:cxnSp>
        <p:nvCxnSpPr>
          <p:cNvPr id="22" name="Gerade Verbindung mit Pfeil 21"/>
          <p:cNvCxnSpPr>
            <a:cxnSpLocks/>
            <a:stCxn id="21" idx="1"/>
          </p:cNvCxnSpPr>
          <p:nvPr/>
        </p:nvCxnSpPr>
        <p:spPr>
          <a:xfrm flipH="1" flipV="1">
            <a:off x="1071718" y="2076502"/>
            <a:ext cx="1392684" cy="27946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cxnSpLocks/>
            <a:stCxn id="21" idx="1"/>
          </p:cNvCxnSpPr>
          <p:nvPr/>
        </p:nvCxnSpPr>
        <p:spPr>
          <a:xfrm flipH="1">
            <a:off x="1356852" y="4871159"/>
            <a:ext cx="1107550" cy="5344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a:cxnSpLocks/>
          </p:cNvCxnSpPr>
          <p:nvPr/>
        </p:nvCxnSpPr>
        <p:spPr>
          <a:xfrm flipH="1">
            <a:off x="1071718" y="5222230"/>
            <a:ext cx="1392684" cy="7361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238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 – </a:t>
            </a:r>
            <a:r>
              <a:rPr lang="de-DE" dirty="0" err="1"/>
              <a:t>virtual</a:t>
            </a:r>
            <a:r>
              <a:rPr lang="de-DE" dirty="0"/>
              <a:t>/</a:t>
            </a:r>
            <a:r>
              <a:rPr lang="de-DE" dirty="0" err="1"/>
              <a:t>override</a:t>
            </a:r>
            <a:endParaRPr lang="de-DE" dirty="0"/>
          </a:p>
        </p:txBody>
      </p:sp>
      <p:sp>
        <p:nvSpPr>
          <p:cNvPr id="3" name="Inhaltsplatzhalter 2"/>
          <p:cNvSpPr>
            <a:spLocks noGrp="1"/>
          </p:cNvSpPr>
          <p:nvPr>
            <p:ph idx="1"/>
          </p:nvPr>
        </p:nvSpPr>
        <p:spPr>
          <a:xfrm>
            <a:off x="838200" y="1825625"/>
            <a:ext cx="10890956" cy="4351338"/>
          </a:xfrm>
        </p:spPr>
        <p:txBody>
          <a:bodyPr/>
          <a:lstStyle/>
          <a:p>
            <a:r>
              <a:rPr lang="de-DE" dirty="0"/>
              <a:t>Ermöglicht Polymorphie</a:t>
            </a:r>
          </a:p>
          <a:p>
            <a:pPr lvl="1"/>
            <a:r>
              <a:rPr lang="de-DE" dirty="0"/>
              <a:t>Dass das Verhalten von Klassen sich unterscheidet, je nachdem, ob man einen Pointer auf die Klasse oder Basisklasse hat</a:t>
            </a:r>
          </a:p>
          <a:p>
            <a:r>
              <a:rPr lang="de-DE" dirty="0" err="1"/>
              <a:t>Override</a:t>
            </a:r>
            <a:r>
              <a:rPr lang="de-DE" dirty="0"/>
              <a:t> ist technisch das gleiche wie </a:t>
            </a:r>
            <a:r>
              <a:rPr lang="de-DE" dirty="0" err="1"/>
              <a:t>virtual</a:t>
            </a:r>
            <a:endParaRPr lang="de-DE" dirty="0"/>
          </a:p>
          <a:p>
            <a:pPr lvl="1"/>
            <a:r>
              <a:rPr lang="de-DE" dirty="0" err="1"/>
              <a:t>Triggered</a:t>
            </a:r>
            <a:r>
              <a:rPr lang="de-DE" dirty="0"/>
              <a:t> einen Lookup in der Funktionstabelle</a:t>
            </a:r>
          </a:p>
          <a:p>
            <a:pPr lvl="1"/>
            <a:r>
              <a:rPr lang="de-DE" dirty="0"/>
              <a:t>Macht für den Entwickler zusätzlich klar, dass das die geerbte Funktion ist</a:t>
            </a:r>
          </a:p>
          <a:p>
            <a:pPr lvl="1"/>
            <a:r>
              <a:rPr lang="de-DE" dirty="0" err="1"/>
              <a:t>Compilefehler</a:t>
            </a:r>
            <a:r>
              <a:rPr lang="de-DE" dirty="0"/>
              <a:t>, wenn in der </a:t>
            </a:r>
            <a:r>
              <a:rPr lang="de-DE" dirty="0" err="1"/>
              <a:t>Parentklasse</a:t>
            </a:r>
            <a:r>
              <a:rPr lang="de-DE" dirty="0"/>
              <a:t> keine entsprechende Methode existiert</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24</a:t>
            </a:fld>
            <a:endParaRPr lang="de-DE"/>
          </a:p>
        </p:txBody>
      </p:sp>
      <p:pic>
        <p:nvPicPr>
          <p:cNvPr id="7" name="Grafik 6"/>
          <p:cNvPicPr>
            <a:picLocks noChangeAspect="1"/>
          </p:cNvPicPr>
          <p:nvPr/>
        </p:nvPicPr>
        <p:blipFill rotWithShape="1">
          <a:blip r:embed="rId3"/>
          <a:srcRect t="21075" r="23683" b="54872"/>
          <a:stretch/>
        </p:blipFill>
        <p:spPr>
          <a:xfrm>
            <a:off x="11728" y="4706800"/>
            <a:ext cx="12180272" cy="1649550"/>
          </a:xfrm>
          <a:prstGeom prst="rect">
            <a:avLst/>
          </a:prstGeom>
        </p:spPr>
      </p:pic>
    </p:spTree>
    <p:extLst>
      <p:ext uri="{BB962C8B-B14F-4D97-AF65-F5344CB8AC3E}">
        <p14:creationId xmlns:p14="http://schemas.microsoft.com/office/powerpoint/2010/main" val="86035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Fragerunde &amp; Mob-</a:t>
            </a:r>
            <a:r>
              <a:rPr lang="de-DE" dirty="0" err="1"/>
              <a:t>Programming</a:t>
            </a:r>
            <a:endParaRPr lang="de-DE" dirty="0"/>
          </a:p>
        </p:txBody>
      </p:sp>
      <p:sp>
        <p:nvSpPr>
          <p:cNvPr id="3" name="Textplatzhalter 2"/>
          <p:cNvSpPr>
            <a:spLocks noGrp="1"/>
          </p:cNvSpPr>
          <p:nvPr>
            <p:ph type="body" idx="1"/>
          </p:nvPr>
        </p:nvSpPr>
        <p:spPr/>
        <p:txBody>
          <a:bodyPr/>
          <a:lstStyle/>
          <a:p>
            <a:r>
              <a:rPr lang="de-DE" dirty="0"/>
              <a:t>Ihr sagt, was programmiert werden soll, um die neuen Dinge auszuprobieren, ich führe aus.  </a:t>
            </a:r>
          </a:p>
        </p:txBody>
      </p:sp>
      <p:sp>
        <p:nvSpPr>
          <p:cNvPr id="4" name="Datumsplatzhalter 3"/>
          <p:cNvSpPr>
            <a:spLocks noGrp="1"/>
          </p:cNvSpPr>
          <p:nvPr>
            <p:ph type="dt" sz="half" idx="10"/>
          </p:nvPr>
        </p:nvSpPr>
        <p:spPr/>
        <p:txBody>
          <a:bodyPr/>
          <a:lstStyle/>
          <a:p>
            <a:fld id="{2EAD97E3-4592-470D-B5E5-931E2B12987A}"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2125832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Übungen</a:t>
            </a:r>
          </a:p>
        </p:txBody>
      </p:sp>
      <p:sp>
        <p:nvSpPr>
          <p:cNvPr id="3" name="Text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2EAD97E3-4592-470D-B5E5-931E2B12987A}"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757648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Übungen</a:t>
            </a:r>
          </a:p>
        </p:txBody>
      </p:sp>
      <p:sp>
        <p:nvSpPr>
          <p:cNvPr id="3" name="Inhaltsplatzhalter 2"/>
          <p:cNvSpPr>
            <a:spLocks noGrp="1"/>
          </p:cNvSpPr>
          <p:nvPr>
            <p:ph idx="1"/>
          </p:nvPr>
        </p:nvSpPr>
        <p:spPr>
          <a:xfrm>
            <a:off x="1456714" y="1580050"/>
            <a:ext cx="9267923" cy="4525433"/>
          </a:xfrm>
        </p:spPr>
        <p:txBody>
          <a:bodyPr>
            <a:normAutofit fontScale="92500" lnSpcReduction="10000"/>
          </a:bodyPr>
          <a:lstStyle/>
          <a:p>
            <a:r>
              <a:rPr lang="de-DE" dirty="0"/>
              <a:t>Implementiere eine Klasse Ort. </a:t>
            </a:r>
          </a:p>
          <a:p>
            <a:pPr lvl="1"/>
            <a:r>
              <a:rPr lang="de-DE" dirty="0"/>
              <a:t>Ein Ort hat einen Namen, eine x- und y Koordinate, die zum Erstellungszeitpunkt gesetzt werden kann.</a:t>
            </a:r>
          </a:p>
          <a:p>
            <a:pPr lvl="1"/>
            <a:r>
              <a:rPr lang="de-DE" dirty="0"/>
              <a:t>Orte können besucht werden („</a:t>
            </a:r>
            <a:r>
              <a:rPr lang="de-DE" dirty="0" err="1"/>
              <a:t>visit</a:t>
            </a:r>
            <a:r>
              <a:rPr lang="de-DE" dirty="0"/>
              <a:t>“-Methode in der Ort-Klasse). Dabei geben sie Ihren Namen und ihre Position aus(„Stuttgart (1,2)“)</a:t>
            </a:r>
          </a:p>
          <a:p>
            <a:pPr lvl="1"/>
            <a:r>
              <a:rPr lang="de-DE" dirty="0"/>
              <a:t>Neben normalen Orten gibt es noch Sehenswürdigkeiten (z.B. „Eiffelturm“). Diese erhalten zum Erstellungszeitpunkt noch einen String, der beschreibt, was es zu sehen gibt („ganz Paris“). </a:t>
            </a:r>
            <a:br>
              <a:rPr lang="de-DE" dirty="0"/>
            </a:br>
            <a:r>
              <a:rPr lang="de-DE" dirty="0"/>
              <a:t>Beispielausgabe: „Eiffelturm (5, 10). Hier sieht man ganz Paris“</a:t>
            </a:r>
          </a:p>
          <a:p>
            <a:pPr lvl="1"/>
            <a:r>
              <a:rPr lang="de-DE" dirty="0"/>
              <a:t>Außerdem existieren noch Restaurants. Diese geben zusätzlich aus, was man da essen kann.</a:t>
            </a:r>
          </a:p>
          <a:p>
            <a:pPr lvl="1"/>
            <a:r>
              <a:rPr lang="de-DE" dirty="0"/>
              <a:t>Speichert ein Array mit 3 Orten, davon einer ein normaler Ort, einer eine Sehenswürdigkeit und einer ein Restaurant, ruft danach für alle die Methode auf.</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27</a:t>
            </a:fld>
            <a:endParaRPr lang="de-DE"/>
          </a:p>
        </p:txBody>
      </p:sp>
    </p:spTree>
    <p:extLst>
      <p:ext uri="{BB962C8B-B14F-4D97-AF65-F5344CB8AC3E}">
        <p14:creationId xmlns:p14="http://schemas.microsoft.com/office/powerpoint/2010/main" val="289706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a:t>
            </a:r>
          </a:p>
        </p:txBody>
      </p:sp>
      <p:sp>
        <p:nvSpPr>
          <p:cNvPr id="3" name="Text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2EAD97E3-4592-470D-B5E5-931E2B12987A}"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1340878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 - </a:t>
            </a:r>
            <a:r>
              <a:rPr lang="de-DE" dirty="0" err="1"/>
              <a:t>const</a:t>
            </a:r>
            <a:endParaRPr lang="de-DE" dirty="0"/>
          </a:p>
        </p:txBody>
      </p:sp>
      <p:sp>
        <p:nvSpPr>
          <p:cNvPr id="3" name="Inhaltsplatzhalter 2"/>
          <p:cNvSpPr>
            <a:spLocks noGrp="1"/>
          </p:cNvSpPr>
          <p:nvPr>
            <p:ph idx="1"/>
          </p:nvPr>
        </p:nvSpPr>
        <p:spPr/>
        <p:txBody>
          <a:bodyPr/>
          <a:lstStyle/>
          <a:p>
            <a:r>
              <a:rPr lang="de-DE" i="1" dirty="0"/>
              <a:t>ähnlich</a:t>
            </a:r>
            <a:r>
              <a:rPr lang="de-DE" dirty="0"/>
              <a:t> zu </a:t>
            </a:r>
            <a:r>
              <a:rPr lang="de-DE" b="1" dirty="0"/>
              <a:t>final</a:t>
            </a:r>
            <a:r>
              <a:rPr lang="de-DE" dirty="0"/>
              <a:t> in anderen Sprachen</a:t>
            </a:r>
          </a:p>
          <a:p>
            <a:pPr lvl="1"/>
            <a:r>
              <a:rPr lang="de-DE" dirty="0"/>
              <a:t>Achtung: final in C++ hat eine andere Bedeutung</a:t>
            </a:r>
          </a:p>
          <a:p>
            <a:r>
              <a:rPr lang="de-DE" dirty="0"/>
              <a:t>Variablen: </a:t>
            </a:r>
          </a:p>
          <a:p>
            <a:pPr lvl="1"/>
            <a:r>
              <a:rPr lang="de-DE" dirty="0"/>
              <a:t>zur Definition von Konstanten</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29</a:t>
            </a:fld>
            <a:endParaRPr lang="de-DE"/>
          </a:p>
        </p:txBody>
      </p:sp>
      <p:pic>
        <p:nvPicPr>
          <p:cNvPr id="7" name="Grafik 6"/>
          <p:cNvPicPr>
            <a:picLocks noChangeAspect="1"/>
          </p:cNvPicPr>
          <p:nvPr/>
        </p:nvPicPr>
        <p:blipFill>
          <a:blip r:embed="rId3"/>
          <a:stretch>
            <a:fillRect/>
          </a:stretch>
        </p:blipFill>
        <p:spPr>
          <a:xfrm>
            <a:off x="-59267" y="3572659"/>
            <a:ext cx="12457258" cy="1901774"/>
          </a:xfrm>
          <a:prstGeom prst="rect">
            <a:avLst/>
          </a:prstGeom>
        </p:spPr>
      </p:pic>
    </p:spTree>
    <p:extLst>
      <p:ext uri="{BB962C8B-B14F-4D97-AF65-F5344CB8AC3E}">
        <p14:creationId xmlns:p14="http://schemas.microsoft.com/office/powerpoint/2010/main" val="13428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Letzte Woche?</a:t>
            </a:r>
          </a:p>
        </p:txBody>
      </p:sp>
      <p:sp>
        <p:nvSpPr>
          <p:cNvPr id="5" name="Textplatzhalter 4"/>
          <p:cNvSpPr>
            <a:spLocks noGrp="1"/>
          </p:cNvSpPr>
          <p:nvPr>
            <p:ph type="body" idx="1"/>
          </p:nvPr>
        </p:nvSpPr>
        <p:spPr/>
        <p:txBody>
          <a:bodyPr/>
          <a:lstStyle/>
          <a:p>
            <a:r>
              <a:rPr lang="de-DE" dirty="0"/>
              <a:t>Gibt es Fragen?</a:t>
            </a:r>
          </a:p>
        </p:txBody>
      </p:sp>
      <p:sp>
        <p:nvSpPr>
          <p:cNvPr id="2" name="Datumsplatzhalter 1"/>
          <p:cNvSpPr>
            <a:spLocks noGrp="1"/>
          </p:cNvSpPr>
          <p:nvPr>
            <p:ph type="dt" sz="half" idx="10"/>
          </p:nvPr>
        </p:nvSpPr>
        <p:spPr/>
        <p:txBody>
          <a:bodyPr/>
          <a:lstStyle/>
          <a:p>
            <a:fld id="{447D6165-BACA-4B3E-9BC8-CFE9ACA68053}" type="datetime1">
              <a:rPr lang="de-DE" smtClean="0"/>
              <a:t>26.05.2021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75096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fik 27"/>
          <p:cNvPicPr>
            <a:picLocks noChangeAspect="1"/>
          </p:cNvPicPr>
          <p:nvPr/>
        </p:nvPicPr>
        <p:blipFill>
          <a:blip r:embed="rId3"/>
          <a:stretch>
            <a:fillRect/>
          </a:stretch>
        </p:blipFill>
        <p:spPr>
          <a:xfrm>
            <a:off x="-66298" y="2063059"/>
            <a:ext cx="12415837" cy="4503902"/>
          </a:xfrm>
          <a:prstGeom prst="rect">
            <a:avLst/>
          </a:prstGeom>
        </p:spPr>
      </p:pic>
      <p:sp>
        <p:nvSpPr>
          <p:cNvPr id="2" name="Titel 1"/>
          <p:cNvSpPr>
            <a:spLocks noGrp="1"/>
          </p:cNvSpPr>
          <p:nvPr>
            <p:ph type="title"/>
          </p:nvPr>
        </p:nvSpPr>
        <p:spPr/>
        <p:txBody>
          <a:bodyPr/>
          <a:lstStyle/>
          <a:p>
            <a:r>
              <a:rPr lang="de-DE" dirty="0"/>
              <a:t>Weitere Keywords - </a:t>
            </a:r>
            <a:r>
              <a:rPr lang="de-DE" dirty="0" err="1"/>
              <a:t>const</a:t>
            </a:r>
            <a:endParaRPr lang="de-DE" dirty="0"/>
          </a:p>
        </p:txBody>
      </p:sp>
      <p:sp>
        <p:nvSpPr>
          <p:cNvPr id="3" name="Inhaltsplatzhalter 2"/>
          <p:cNvSpPr>
            <a:spLocks noGrp="1"/>
          </p:cNvSpPr>
          <p:nvPr>
            <p:ph idx="1"/>
          </p:nvPr>
        </p:nvSpPr>
        <p:spPr>
          <a:xfrm>
            <a:off x="2567519" y="1600201"/>
            <a:ext cx="9142700" cy="4525433"/>
          </a:xfrm>
        </p:spPr>
        <p:txBody>
          <a:bodyPr/>
          <a:lstStyle/>
          <a:p>
            <a:r>
              <a:rPr lang="de-DE" dirty="0"/>
              <a:t>Methoden:</a:t>
            </a:r>
          </a:p>
          <a:p>
            <a:pPr marL="719648" lvl="2" indent="0">
              <a:buNone/>
            </a:pPr>
            <a:endParaRPr lang="de-DE" dirty="0"/>
          </a:p>
          <a:p>
            <a:pPr marL="719648" lvl="2"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solidFill>
                  <a:schemeClr val="tx2"/>
                </a:solidFill>
              </a:rPr>
              <a:t>Objektorienierte Programmierung in C++</a:t>
            </a:r>
            <a:endParaRPr lang="de-DE" dirty="0">
              <a:solidFill>
                <a:schemeClr val="tx2"/>
              </a:solidFill>
            </a:endParaRPr>
          </a:p>
        </p:txBody>
      </p:sp>
      <p:sp>
        <p:nvSpPr>
          <p:cNvPr id="6" name="Foliennummernplatzhalter 5"/>
          <p:cNvSpPr>
            <a:spLocks noGrp="1"/>
          </p:cNvSpPr>
          <p:nvPr>
            <p:ph type="sldNum" sz="quarter" idx="12"/>
          </p:nvPr>
        </p:nvSpPr>
        <p:spPr/>
        <p:txBody>
          <a:bodyPr/>
          <a:lstStyle/>
          <a:p>
            <a:fld id="{5661DF32-3507-4F32-9D9B-947DB51C7F59}" type="slidenum">
              <a:rPr lang="de-DE" smtClean="0"/>
              <a:t>30</a:t>
            </a:fld>
            <a:endParaRPr lang="de-DE"/>
          </a:p>
        </p:txBody>
      </p:sp>
      <p:sp>
        <p:nvSpPr>
          <p:cNvPr id="10" name="Textfeld 9"/>
          <p:cNvSpPr txBox="1"/>
          <p:nvPr/>
        </p:nvSpPr>
        <p:spPr>
          <a:xfrm>
            <a:off x="5211096" y="5268398"/>
            <a:ext cx="3017133" cy="461665"/>
          </a:xfrm>
          <a:prstGeom prst="rect">
            <a:avLst/>
          </a:prstGeom>
          <a:noFill/>
        </p:spPr>
        <p:txBody>
          <a:bodyPr wrap="square" rtlCol="0">
            <a:spAutoFit/>
          </a:bodyPr>
          <a:lstStyle/>
          <a:p>
            <a:r>
              <a:rPr lang="de-DE" sz="2400" b="1" dirty="0">
                <a:solidFill>
                  <a:schemeClr val="bg1"/>
                </a:solidFill>
              </a:rPr>
              <a:t>Pointer ist </a:t>
            </a:r>
            <a:r>
              <a:rPr lang="de-DE" sz="2400" b="1" dirty="0" err="1">
                <a:solidFill>
                  <a:schemeClr val="bg1"/>
                </a:solidFill>
              </a:rPr>
              <a:t>const</a:t>
            </a:r>
            <a:endParaRPr lang="de-DE" sz="2400" b="1" dirty="0">
              <a:solidFill>
                <a:schemeClr val="bg1"/>
              </a:solidFill>
            </a:endParaRPr>
          </a:p>
        </p:txBody>
      </p:sp>
      <p:cxnSp>
        <p:nvCxnSpPr>
          <p:cNvPr id="11" name="Gerade Verbindung mit Pfeil 10"/>
          <p:cNvCxnSpPr/>
          <p:nvPr/>
        </p:nvCxnSpPr>
        <p:spPr>
          <a:xfrm flipH="1" flipV="1">
            <a:off x="3234812" y="5452071"/>
            <a:ext cx="1976285" cy="142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H="1" flipV="1">
            <a:off x="4639929" y="5250748"/>
            <a:ext cx="571169" cy="3436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flipV="1">
            <a:off x="3452868" y="5695039"/>
            <a:ext cx="1976286" cy="242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flipV="1">
            <a:off x="4080386" y="5250750"/>
            <a:ext cx="1348768" cy="687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5366595" y="5587723"/>
            <a:ext cx="4111477" cy="830997"/>
          </a:xfrm>
          <a:prstGeom prst="rect">
            <a:avLst/>
          </a:prstGeom>
          <a:noFill/>
        </p:spPr>
        <p:txBody>
          <a:bodyPr wrap="square" rtlCol="0">
            <a:spAutoFit/>
          </a:bodyPr>
          <a:lstStyle/>
          <a:p>
            <a:r>
              <a:rPr lang="de-DE" sz="2400" b="1" dirty="0">
                <a:solidFill>
                  <a:schemeClr val="bg1"/>
                </a:solidFill>
              </a:rPr>
              <a:t>Wert ist </a:t>
            </a:r>
            <a:r>
              <a:rPr lang="de-DE" sz="2400" b="1" dirty="0" err="1">
                <a:solidFill>
                  <a:schemeClr val="bg1"/>
                </a:solidFill>
              </a:rPr>
              <a:t>const</a:t>
            </a:r>
            <a:r>
              <a:rPr lang="de-DE" sz="2400" b="1" dirty="0">
                <a:solidFill>
                  <a:schemeClr val="bg1"/>
                </a:solidFill>
              </a:rPr>
              <a:t> </a:t>
            </a:r>
            <a:r>
              <a:rPr lang="de-DE" sz="2400" b="1" dirty="0">
                <a:solidFill>
                  <a:schemeClr val="bg1"/>
                </a:solidFill>
                <a:sym typeface="Wingdings" panose="05000000000000000000" pitchFamily="2" charset="2"/>
              </a:rPr>
              <a:t> darf nur </a:t>
            </a:r>
            <a:r>
              <a:rPr lang="de-DE" sz="2400" b="1" dirty="0" err="1">
                <a:solidFill>
                  <a:schemeClr val="bg1"/>
                </a:solidFill>
                <a:sym typeface="Wingdings" panose="05000000000000000000" pitchFamily="2" charset="2"/>
              </a:rPr>
              <a:t>const</a:t>
            </a:r>
            <a:r>
              <a:rPr lang="de-DE" sz="2400" b="1" dirty="0">
                <a:solidFill>
                  <a:schemeClr val="bg1"/>
                </a:solidFill>
                <a:sym typeface="Wingdings" panose="05000000000000000000" pitchFamily="2" charset="2"/>
              </a:rPr>
              <a:t>-Methoden </a:t>
            </a:r>
            <a:r>
              <a:rPr lang="de-DE" sz="2400" b="1" dirty="0" err="1">
                <a:solidFill>
                  <a:schemeClr val="bg1"/>
                </a:solidFill>
                <a:sym typeface="Wingdings" panose="05000000000000000000" pitchFamily="2" charset="2"/>
              </a:rPr>
              <a:t>aurufen</a:t>
            </a:r>
            <a:endParaRPr lang="de-DE" sz="2400" b="1" dirty="0">
              <a:solidFill>
                <a:schemeClr val="bg1"/>
              </a:solidFill>
            </a:endParaRPr>
          </a:p>
        </p:txBody>
      </p:sp>
      <p:cxnSp>
        <p:nvCxnSpPr>
          <p:cNvPr id="24" name="Gerade Verbindung mit Pfeil 23"/>
          <p:cNvCxnSpPr/>
          <p:nvPr/>
        </p:nvCxnSpPr>
        <p:spPr>
          <a:xfrm flipH="1">
            <a:off x="1928199" y="3633265"/>
            <a:ext cx="2196434" cy="388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4080386" y="3374303"/>
            <a:ext cx="3970100" cy="461665"/>
          </a:xfrm>
          <a:prstGeom prst="rect">
            <a:avLst/>
          </a:prstGeom>
          <a:noFill/>
        </p:spPr>
        <p:txBody>
          <a:bodyPr wrap="square" rtlCol="0">
            <a:spAutoFit/>
          </a:bodyPr>
          <a:lstStyle/>
          <a:p>
            <a:r>
              <a:rPr lang="de-DE" sz="2400" b="1" dirty="0">
                <a:solidFill>
                  <a:schemeClr val="bg1"/>
                </a:solidFill>
              </a:rPr>
              <a:t>Rückgabewert ist konstant</a:t>
            </a:r>
          </a:p>
        </p:txBody>
      </p:sp>
      <p:cxnSp>
        <p:nvCxnSpPr>
          <p:cNvPr id="30" name="Gerade Verbindung mit Pfeil 29"/>
          <p:cNvCxnSpPr/>
          <p:nvPr/>
        </p:nvCxnSpPr>
        <p:spPr>
          <a:xfrm flipH="1" flipV="1">
            <a:off x="2647401" y="2415933"/>
            <a:ext cx="1444950" cy="435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4080386" y="2251710"/>
            <a:ext cx="5004620" cy="830997"/>
          </a:xfrm>
          <a:prstGeom prst="rect">
            <a:avLst/>
          </a:prstGeom>
          <a:noFill/>
        </p:spPr>
        <p:txBody>
          <a:bodyPr wrap="square" rtlCol="0">
            <a:spAutoFit/>
          </a:bodyPr>
          <a:lstStyle/>
          <a:p>
            <a:r>
              <a:rPr lang="de-DE" sz="2400" b="1" dirty="0">
                <a:solidFill>
                  <a:schemeClr val="bg1"/>
                </a:solidFill>
              </a:rPr>
              <a:t>Ändert keine </a:t>
            </a:r>
            <a:r>
              <a:rPr lang="de-DE" sz="2400" b="1" dirty="0" err="1">
                <a:solidFill>
                  <a:schemeClr val="bg1"/>
                </a:solidFill>
              </a:rPr>
              <a:t>Membervariablen</a:t>
            </a:r>
            <a:r>
              <a:rPr lang="de-DE" sz="2400" b="1" dirty="0">
                <a:solidFill>
                  <a:schemeClr val="bg1"/>
                </a:solidFill>
              </a:rPr>
              <a:t> dieser Klasse</a:t>
            </a:r>
          </a:p>
        </p:txBody>
      </p:sp>
    </p:spTree>
    <p:extLst>
      <p:ext uri="{BB962C8B-B14F-4D97-AF65-F5344CB8AC3E}">
        <p14:creationId xmlns:p14="http://schemas.microsoft.com/office/powerpoint/2010/main" val="1890365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 - </a:t>
            </a:r>
            <a:r>
              <a:rPr lang="de-DE" dirty="0" err="1"/>
              <a:t>const</a:t>
            </a:r>
            <a:endParaRPr lang="de-DE" dirty="0"/>
          </a:p>
        </p:txBody>
      </p:sp>
      <p:sp>
        <p:nvSpPr>
          <p:cNvPr id="3" name="Inhaltsplatzhalter 2"/>
          <p:cNvSpPr>
            <a:spLocks noGrp="1"/>
          </p:cNvSpPr>
          <p:nvPr>
            <p:ph idx="1"/>
          </p:nvPr>
        </p:nvSpPr>
        <p:spPr>
          <a:xfrm>
            <a:off x="1370078" y="1690688"/>
            <a:ext cx="9142700" cy="4525433"/>
          </a:xfrm>
        </p:spPr>
        <p:txBody>
          <a:bodyPr/>
          <a:lstStyle/>
          <a:p>
            <a:r>
              <a:rPr lang="de-DE" dirty="0" err="1"/>
              <a:t>const_cast</a:t>
            </a:r>
            <a:r>
              <a:rPr lang="de-DE" dirty="0"/>
              <a:t> in reinen C++-Applikationen nie benutzen!</a:t>
            </a:r>
          </a:p>
          <a:p>
            <a:pPr marL="719648" lvl="2" indent="0">
              <a:buNone/>
            </a:pPr>
            <a:endParaRPr lang="de-DE" dirty="0"/>
          </a:p>
          <a:p>
            <a:pPr marL="719648" lvl="2"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31</a:t>
            </a:fld>
            <a:endParaRPr lang="de-DE"/>
          </a:p>
        </p:txBody>
      </p:sp>
    </p:spTree>
    <p:extLst>
      <p:ext uri="{BB962C8B-B14F-4D97-AF65-F5344CB8AC3E}">
        <p14:creationId xmlns:p14="http://schemas.microsoft.com/office/powerpoint/2010/main" val="155615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 - </a:t>
            </a:r>
            <a:r>
              <a:rPr lang="de-DE" dirty="0" err="1"/>
              <a:t>const</a:t>
            </a:r>
            <a:endParaRPr lang="de-DE" dirty="0"/>
          </a:p>
        </p:txBody>
      </p:sp>
      <p:sp>
        <p:nvSpPr>
          <p:cNvPr id="3" name="Inhaltsplatzhalter 2"/>
          <p:cNvSpPr>
            <a:spLocks noGrp="1"/>
          </p:cNvSpPr>
          <p:nvPr>
            <p:ph idx="1"/>
          </p:nvPr>
        </p:nvSpPr>
        <p:spPr>
          <a:xfrm>
            <a:off x="1519326" y="1580050"/>
            <a:ext cx="9142700" cy="4525433"/>
          </a:xfrm>
        </p:spPr>
        <p:txBody>
          <a:bodyPr>
            <a:normAutofit fontScale="92500" lnSpcReduction="10000"/>
          </a:bodyPr>
          <a:lstStyle/>
          <a:p>
            <a:r>
              <a:rPr lang="de-DE" dirty="0"/>
              <a:t>Wie werden </a:t>
            </a:r>
            <a:r>
              <a:rPr lang="de-DE" dirty="0" err="1"/>
              <a:t>const</a:t>
            </a:r>
            <a:r>
              <a:rPr lang="de-DE" dirty="0"/>
              <a:t>-Variablen initialisiert, die zur </a:t>
            </a:r>
            <a:r>
              <a:rPr lang="de-DE" dirty="0" err="1"/>
              <a:t>Compilezeit</a:t>
            </a:r>
            <a:r>
              <a:rPr lang="de-DE" dirty="0"/>
              <a:t> unbekannt sind?</a:t>
            </a:r>
          </a:p>
          <a:p>
            <a:r>
              <a:rPr lang="de-DE" dirty="0" err="1"/>
              <a:t>const-vars</a:t>
            </a:r>
            <a:r>
              <a:rPr lang="de-DE" dirty="0"/>
              <a:t> </a:t>
            </a:r>
            <a:r>
              <a:rPr lang="de-DE" i="1" dirty="0"/>
              <a:t>müssen </a:t>
            </a:r>
            <a:r>
              <a:rPr lang="de-DE" dirty="0"/>
              <a:t>beim Aufruf vom Konstruktor gesetzt werden oder im Header definiert sein</a:t>
            </a:r>
          </a:p>
          <a:p>
            <a:pPr lvl="1"/>
            <a:r>
              <a:rPr lang="de-DE" dirty="0">
                <a:sym typeface="Wingdings" panose="05000000000000000000" pitchFamily="2" charset="2"/>
              </a:rPr>
              <a:t>Initialisierungen allgemein am besten immer so früh wie möglich</a:t>
            </a:r>
            <a:endParaRPr lang="de-DE" dirty="0"/>
          </a:p>
          <a:p>
            <a:r>
              <a:rPr lang="de-DE" dirty="0" err="1"/>
              <a:t>const-vars</a:t>
            </a:r>
            <a:r>
              <a:rPr lang="de-DE" dirty="0"/>
              <a:t> als linker Teil einer Zuweisung sind verboten</a:t>
            </a:r>
          </a:p>
          <a:p>
            <a:pPr lvl="1">
              <a:buFont typeface="Wingdings" panose="05000000000000000000" pitchFamily="2" charset="2"/>
              <a:buChar char="Ø"/>
            </a:pPr>
            <a:r>
              <a:rPr lang="de-DE" dirty="0"/>
              <a:t>Initialisierungslisten</a:t>
            </a:r>
          </a:p>
          <a:p>
            <a:pPr lvl="1">
              <a:buFont typeface="Wingdings" panose="05000000000000000000" pitchFamily="2" charset="2"/>
              <a:buChar char="Ø"/>
            </a:pPr>
            <a:endParaRPr lang="de-DE" dirty="0"/>
          </a:p>
          <a:p>
            <a:pPr lvl="1">
              <a:buFont typeface="Wingdings" panose="05000000000000000000" pitchFamily="2" charset="2"/>
              <a:buChar char="Ø"/>
            </a:pPr>
            <a:endParaRPr lang="de-DE" dirty="0"/>
          </a:p>
          <a:p>
            <a:pPr marL="0" indent="0">
              <a:buNone/>
            </a:pPr>
            <a:endParaRPr lang="de-DE" dirty="0"/>
          </a:p>
          <a:p>
            <a:r>
              <a:rPr lang="de-DE" dirty="0"/>
              <a:t>!Die Ausführungsreihenfolge hängt von der Reihenfolge der Deklaration in der </a:t>
            </a:r>
            <a:r>
              <a:rPr lang="de-DE" i="1" dirty="0"/>
              <a:t>.h</a:t>
            </a:r>
            <a:r>
              <a:rPr lang="de-DE" dirty="0"/>
              <a:t>-Datei ab!</a:t>
            </a:r>
          </a:p>
          <a:p>
            <a:endParaRPr lang="de-DE" dirty="0"/>
          </a:p>
          <a:p>
            <a:pPr marL="719648" lvl="2" indent="0">
              <a:buNone/>
            </a:pPr>
            <a:endParaRPr lang="de-DE" dirty="0"/>
          </a:p>
          <a:p>
            <a:pPr marL="719648" lvl="2"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32</a:t>
            </a:fld>
            <a:endParaRPr lang="de-DE"/>
          </a:p>
        </p:txBody>
      </p:sp>
      <p:pic>
        <p:nvPicPr>
          <p:cNvPr id="9" name="Grafik 8"/>
          <p:cNvPicPr>
            <a:picLocks noChangeAspect="1"/>
          </p:cNvPicPr>
          <p:nvPr/>
        </p:nvPicPr>
        <p:blipFill>
          <a:blip r:embed="rId3"/>
          <a:stretch>
            <a:fillRect/>
          </a:stretch>
        </p:blipFill>
        <p:spPr>
          <a:xfrm>
            <a:off x="-223435" y="4710374"/>
            <a:ext cx="12415435" cy="1346252"/>
          </a:xfrm>
          <a:prstGeom prst="rect">
            <a:avLst/>
          </a:prstGeom>
        </p:spPr>
      </p:pic>
      <p:cxnSp>
        <p:nvCxnSpPr>
          <p:cNvPr id="10" name="Gerade Verbindung mit Pfeil 9"/>
          <p:cNvCxnSpPr/>
          <p:nvPr/>
        </p:nvCxnSpPr>
        <p:spPr>
          <a:xfrm>
            <a:off x="7816645" y="5093357"/>
            <a:ext cx="422788" cy="1507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1671485" y="4697772"/>
            <a:ext cx="6853083" cy="830997"/>
          </a:xfrm>
          <a:prstGeom prst="rect">
            <a:avLst/>
          </a:prstGeom>
          <a:noFill/>
        </p:spPr>
        <p:txBody>
          <a:bodyPr wrap="square" rtlCol="0">
            <a:spAutoFit/>
          </a:bodyPr>
          <a:lstStyle/>
          <a:p>
            <a:r>
              <a:rPr lang="de-DE" sz="2400" b="1" dirty="0">
                <a:solidFill>
                  <a:schemeClr val="bg1"/>
                </a:solidFill>
              </a:rPr>
              <a:t>Initialisierungslisten beginnen immer mit einem „:“</a:t>
            </a:r>
          </a:p>
        </p:txBody>
      </p:sp>
      <p:sp>
        <p:nvSpPr>
          <p:cNvPr id="18" name="Textfeld 17"/>
          <p:cNvSpPr txBox="1"/>
          <p:nvPr/>
        </p:nvSpPr>
        <p:spPr>
          <a:xfrm>
            <a:off x="2399071" y="5353857"/>
            <a:ext cx="5628968" cy="830997"/>
          </a:xfrm>
          <a:prstGeom prst="rect">
            <a:avLst/>
          </a:prstGeom>
          <a:noFill/>
        </p:spPr>
        <p:txBody>
          <a:bodyPr wrap="square" rtlCol="0">
            <a:spAutoFit/>
          </a:bodyPr>
          <a:lstStyle/>
          <a:p>
            <a:r>
              <a:rPr lang="de-DE" sz="2400" b="1" dirty="0">
                <a:solidFill>
                  <a:schemeClr val="bg1"/>
                </a:solidFill>
              </a:rPr>
              <a:t>Beliebig viele weitere können mit „ ,“ abgetrennt werden</a:t>
            </a:r>
          </a:p>
        </p:txBody>
      </p:sp>
      <p:cxnSp>
        <p:nvCxnSpPr>
          <p:cNvPr id="19" name="Gerade Verbindung mit Pfeil 18"/>
          <p:cNvCxnSpPr/>
          <p:nvPr/>
        </p:nvCxnSpPr>
        <p:spPr>
          <a:xfrm>
            <a:off x="7295745" y="5426681"/>
            <a:ext cx="943688" cy="33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04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 - </a:t>
            </a:r>
            <a:r>
              <a:rPr lang="de-DE" dirty="0" err="1"/>
              <a:t>static</a:t>
            </a:r>
            <a:endParaRPr lang="de-DE" dirty="0"/>
          </a:p>
        </p:txBody>
      </p:sp>
      <p:sp>
        <p:nvSpPr>
          <p:cNvPr id="3" name="Inhaltsplatzhalter 2"/>
          <p:cNvSpPr>
            <a:spLocks noGrp="1"/>
          </p:cNvSpPr>
          <p:nvPr>
            <p:ph idx="1"/>
          </p:nvPr>
        </p:nvSpPr>
        <p:spPr>
          <a:xfrm>
            <a:off x="1619329" y="1580050"/>
            <a:ext cx="9064042" cy="4525433"/>
          </a:xfrm>
        </p:spPr>
        <p:txBody>
          <a:bodyPr/>
          <a:lstStyle/>
          <a:p>
            <a:r>
              <a:rPr lang="de-DE" dirty="0"/>
              <a:t>Alle bisher genutzten Methoden/Variablen existierten auf Objektebene</a:t>
            </a:r>
          </a:p>
          <a:p>
            <a:pPr lvl="1"/>
            <a:r>
              <a:rPr lang="de-DE" dirty="0"/>
              <a:t>Zum Aufruf der Methoden muss vorher ein Objekt erzeugt sein</a:t>
            </a:r>
          </a:p>
          <a:p>
            <a:pPr lvl="1"/>
            <a:r>
              <a:rPr lang="de-DE" dirty="0"/>
              <a:t>Die Werte der Variablen können in jedem Objekt dieser Klasse unterschiedlich sein</a:t>
            </a:r>
          </a:p>
          <a:p>
            <a:r>
              <a:rPr lang="de-DE" dirty="0"/>
              <a:t>Mithilfe von </a:t>
            </a:r>
            <a:r>
              <a:rPr lang="de-DE" dirty="0" err="1"/>
              <a:t>static</a:t>
            </a:r>
            <a:r>
              <a:rPr lang="de-DE" dirty="0"/>
              <a:t> lassen sich Variablen/Methoden definieren, die objektlos aufgerufen werden können</a:t>
            </a:r>
          </a:p>
          <a:p>
            <a:pPr lvl="1"/>
            <a:r>
              <a:rPr lang="de-DE" dirty="0"/>
              <a:t>Dieser Wert ist dann in allen Objekten dieser Klasse gleich</a:t>
            </a:r>
          </a:p>
          <a:p>
            <a:pPr lvl="1"/>
            <a:r>
              <a:rPr lang="de-DE" dirty="0"/>
              <a:t>Die Methode hat nie Abhängigkeiten zu den Daten eines spezifischen Objekts</a:t>
            </a:r>
          </a:p>
          <a:p>
            <a:pPr lvl="1"/>
            <a:endParaRPr lang="de-DE" dirty="0"/>
          </a:p>
        </p:txBody>
      </p:sp>
      <p:sp>
        <p:nvSpPr>
          <p:cNvPr id="12" name="Datumsplatzhalter 3"/>
          <p:cNvSpPr txBox="1">
            <a:spLocks/>
          </p:cNvSpPr>
          <p:nvPr/>
        </p:nvSpPr>
        <p:spPr>
          <a:xfrm>
            <a:off x="9754135" y="6580153"/>
            <a:ext cx="1632181" cy="179020"/>
          </a:xfrm>
          <a:prstGeom prst="rect">
            <a:avLst/>
          </a:prstGeom>
        </p:spPr>
        <p:txBody>
          <a:bodyPr vert="horz" lIns="0" tIns="0" rIns="0" bIns="0" rtlCol="0" anchor="ctr"/>
          <a:lstStyle>
            <a:defPPr>
              <a:defRPr lang="de-DE"/>
            </a:defPPr>
            <a:lvl1pPr marL="0" algn="l" defTabSz="914400" rtl="0" eaLnBrk="1" latinLnBrk="0" hangingPunct="1">
              <a:defRPr sz="1200" kern="1200">
                <a:solidFill>
                  <a:schemeClr val="tx1"/>
                </a:solidFill>
                <a:latin typeface="Neo Sans W01"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C4EC86-8C11-4B68-B4AB-DDB7490D332F}" type="datetime1">
              <a:rPr lang="de-DE" smtClean="0"/>
              <a:pPr/>
              <a:t>26.05.2021</a:t>
            </a:fld>
            <a:endParaRPr lang="de-DE"/>
          </a:p>
        </p:txBody>
      </p:sp>
      <p:sp>
        <p:nvSpPr>
          <p:cNvPr id="13" name="Fußzeilenplatzhalter 4"/>
          <p:cNvSpPr txBox="1">
            <a:spLocks/>
          </p:cNvSpPr>
          <p:nvPr/>
        </p:nvSpPr>
        <p:spPr>
          <a:xfrm>
            <a:off x="2573556" y="6580153"/>
            <a:ext cx="7155589" cy="179020"/>
          </a:xfrm>
          <a:prstGeom prst="rect">
            <a:avLst/>
          </a:prstGeom>
        </p:spPr>
        <p:txBody>
          <a:bodyPr vert="horz" lIns="0" tIns="0" rIns="0" bIns="0" rtlCol="0" anchor="ctr"/>
          <a:lstStyle>
            <a:defPPr>
              <a:defRPr lang="de-DE"/>
            </a:defPPr>
            <a:lvl1pPr marL="0" algn="l" defTabSz="914400" rtl="0" eaLnBrk="1" latinLnBrk="0" hangingPunct="1">
              <a:defRPr sz="1200" kern="1200">
                <a:solidFill>
                  <a:schemeClr val="tx1"/>
                </a:solidFill>
                <a:latin typeface="Neo Sans W01"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a:t>Objektorienierte Programmierung in C++</a:t>
            </a:r>
            <a:endParaRPr lang="de-DE" dirty="0"/>
          </a:p>
        </p:txBody>
      </p:sp>
      <p:sp>
        <p:nvSpPr>
          <p:cNvPr id="14" name="Foliennummernplatzhalter 5"/>
          <p:cNvSpPr txBox="1">
            <a:spLocks/>
          </p:cNvSpPr>
          <p:nvPr/>
        </p:nvSpPr>
        <p:spPr>
          <a:xfrm>
            <a:off x="11482062" y="6580153"/>
            <a:ext cx="672339" cy="179020"/>
          </a:xfrm>
          <a:prstGeom prst="rect">
            <a:avLst/>
          </a:prstGeom>
        </p:spPr>
        <p:txBody>
          <a:bodyPr vert="horz" lIns="0" tIns="0" rIns="0" bIns="0" rtlCol="0" anchor="ctr"/>
          <a:lstStyle>
            <a:defPPr>
              <a:defRPr lang="de-DE"/>
            </a:defPPr>
            <a:lvl1pPr marL="0" algn="r" defTabSz="914400" rtl="0" eaLnBrk="1" latinLnBrk="0" hangingPunct="1">
              <a:defRPr sz="1200" kern="1200">
                <a:solidFill>
                  <a:schemeClr val="tx1"/>
                </a:solidFill>
                <a:latin typeface="Neo Sans W01"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61DF32-3507-4F32-9D9B-947DB51C7F59}" type="slidenum">
              <a:rPr lang="de-DE" smtClean="0"/>
              <a:pPr/>
              <a:t>33</a:t>
            </a:fld>
            <a:endParaRPr lang="de-DE"/>
          </a:p>
        </p:txBody>
      </p:sp>
    </p:spTree>
    <p:extLst>
      <p:ext uri="{BB962C8B-B14F-4D97-AF65-F5344CB8AC3E}">
        <p14:creationId xmlns:p14="http://schemas.microsoft.com/office/powerpoint/2010/main" val="370777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 - </a:t>
            </a:r>
            <a:r>
              <a:rPr lang="de-DE" dirty="0" err="1"/>
              <a:t>static</a:t>
            </a:r>
            <a:endParaRPr lang="de-DE" dirty="0"/>
          </a:p>
        </p:txBody>
      </p:sp>
      <p:pic>
        <p:nvPicPr>
          <p:cNvPr id="16" name="Inhaltsplatzhalter 15"/>
          <p:cNvPicPr>
            <a:picLocks noGrp="1" noChangeAspect="1"/>
          </p:cNvPicPr>
          <p:nvPr>
            <p:ph idx="1"/>
          </p:nvPr>
        </p:nvPicPr>
        <p:blipFill rotWithShape="1">
          <a:blip r:embed="rId3"/>
          <a:srcRect t="6263"/>
          <a:stretch/>
        </p:blipFill>
        <p:spPr>
          <a:xfrm>
            <a:off x="0" y="2120630"/>
            <a:ext cx="12189279" cy="2714017"/>
          </a:xfrm>
          <a:prstGeom prst="rect">
            <a:avLst/>
          </a:prstGeom>
        </p:spPr>
      </p:pic>
      <p:sp>
        <p:nvSpPr>
          <p:cNvPr id="10" name="Datumsplatzhalter 3"/>
          <p:cNvSpPr txBox="1">
            <a:spLocks/>
          </p:cNvSpPr>
          <p:nvPr/>
        </p:nvSpPr>
        <p:spPr>
          <a:xfrm>
            <a:off x="9766365" y="6574563"/>
            <a:ext cx="1632181" cy="179020"/>
          </a:xfrm>
          <a:prstGeom prst="rect">
            <a:avLst/>
          </a:prstGeom>
        </p:spPr>
        <p:txBody>
          <a:bodyPr vert="horz" lIns="0" tIns="0" rIns="0" bIns="0" rtlCol="0" anchor="ctr"/>
          <a:lstStyle>
            <a:defPPr>
              <a:defRPr lang="de-DE"/>
            </a:defPPr>
            <a:lvl1pPr marL="0" algn="l" defTabSz="914400" rtl="0" eaLnBrk="1" latinLnBrk="0" hangingPunct="1">
              <a:defRPr sz="1200" kern="1200">
                <a:solidFill>
                  <a:schemeClr val="tx1"/>
                </a:solidFill>
                <a:latin typeface="Neo Sans W01"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C4EC86-8C11-4B68-B4AB-DDB7490D332F}" type="datetime1">
              <a:rPr lang="de-DE" smtClean="0"/>
              <a:pPr/>
              <a:t>26.05.2021</a:t>
            </a:fld>
            <a:endParaRPr lang="de-DE"/>
          </a:p>
        </p:txBody>
      </p:sp>
      <p:sp>
        <p:nvSpPr>
          <p:cNvPr id="11" name="Fußzeilenplatzhalter 4"/>
          <p:cNvSpPr txBox="1">
            <a:spLocks/>
          </p:cNvSpPr>
          <p:nvPr/>
        </p:nvSpPr>
        <p:spPr>
          <a:xfrm>
            <a:off x="2585786" y="6574563"/>
            <a:ext cx="7155589" cy="179020"/>
          </a:xfrm>
          <a:prstGeom prst="rect">
            <a:avLst/>
          </a:prstGeom>
        </p:spPr>
        <p:txBody>
          <a:bodyPr vert="horz" lIns="0" tIns="0" rIns="0" bIns="0" rtlCol="0" anchor="ctr"/>
          <a:lstStyle>
            <a:defPPr>
              <a:defRPr lang="de-DE"/>
            </a:defPPr>
            <a:lvl1pPr marL="0" algn="l" defTabSz="914400" rtl="0" eaLnBrk="1" latinLnBrk="0" hangingPunct="1">
              <a:defRPr sz="1200" kern="1200">
                <a:solidFill>
                  <a:schemeClr val="tx1"/>
                </a:solidFill>
                <a:latin typeface="Neo Sans W01"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a:t>Objektorienierte Programmierung in C++</a:t>
            </a:r>
            <a:endParaRPr lang="de-DE" dirty="0"/>
          </a:p>
        </p:txBody>
      </p:sp>
      <p:sp>
        <p:nvSpPr>
          <p:cNvPr id="12" name="Foliennummernplatzhalter 5"/>
          <p:cNvSpPr txBox="1">
            <a:spLocks/>
          </p:cNvSpPr>
          <p:nvPr/>
        </p:nvSpPr>
        <p:spPr>
          <a:xfrm>
            <a:off x="11494292" y="6574563"/>
            <a:ext cx="672339" cy="179020"/>
          </a:xfrm>
          <a:prstGeom prst="rect">
            <a:avLst/>
          </a:prstGeom>
        </p:spPr>
        <p:txBody>
          <a:bodyPr vert="horz" lIns="0" tIns="0" rIns="0" bIns="0" rtlCol="0" anchor="ctr"/>
          <a:lstStyle>
            <a:defPPr>
              <a:defRPr lang="de-DE"/>
            </a:defPPr>
            <a:lvl1pPr marL="0" algn="r" defTabSz="914400" rtl="0" eaLnBrk="1" latinLnBrk="0" hangingPunct="1">
              <a:defRPr sz="1200" kern="1200">
                <a:solidFill>
                  <a:schemeClr val="tx1"/>
                </a:solidFill>
                <a:latin typeface="Neo Sans W01"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61DF32-3507-4F32-9D9B-947DB51C7F59}" type="slidenum">
              <a:rPr lang="de-DE" smtClean="0"/>
              <a:pPr/>
              <a:t>34</a:t>
            </a:fld>
            <a:endParaRPr lang="de-DE"/>
          </a:p>
        </p:txBody>
      </p:sp>
      <p:cxnSp>
        <p:nvCxnSpPr>
          <p:cNvPr id="14" name="Gerade Verbindung mit Pfeil 13"/>
          <p:cNvCxnSpPr/>
          <p:nvPr/>
        </p:nvCxnSpPr>
        <p:spPr>
          <a:xfrm flipV="1">
            <a:off x="10247086" y="4688733"/>
            <a:ext cx="540888" cy="6815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6613622" y="5264369"/>
            <a:ext cx="4245402" cy="1200329"/>
          </a:xfrm>
          <a:prstGeom prst="rect">
            <a:avLst/>
          </a:prstGeom>
          <a:noFill/>
        </p:spPr>
        <p:txBody>
          <a:bodyPr wrap="square" rtlCol="0">
            <a:spAutoFit/>
          </a:bodyPr>
          <a:lstStyle/>
          <a:p>
            <a:r>
              <a:rPr lang="de-DE" sz="2400" b="1" dirty="0" err="1">
                <a:solidFill>
                  <a:schemeClr val="tx2"/>
                </a:solidFill>
              </a:rPr>
              <a:t>Scope</a:t>
            </a:r>
            <a:r>
              <a:rPr lang="de-DE" sz="2400" b="1" dirty="0">
                <a:solidFill>
                  <a:schemeClr val="tx2"/>
                </a:solidFill>
              </a:rPr>
              <a:t>-Identifier „::“ zum Zugriff auf statische Member</a:t>
            </a:r>
          </a:p>
        </p:txBody>
      </p:sp>
      <p:cxnSp>
        <p:nvCxnSpPr>
          <p:cNvPr id="19" name="Gerade Verbindung mit Pfeil 18"/>
          <p:cNvCxnSpPr/>
          <p:nvPr/>
        </p:nvCxnSpPr>
        <p:spPr>
          <a:xfrm flipV="1">
            <a:off x="4066919" y="4346192"/>
            <a:ext cx="47881" cy="6538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0" y="4921828"/>
            <a:ext cx="4245402" cy="830997"/>
          </a:xfrm>
          <a:prstGeom prst="rect">
            <a:avLst/>
          </a:prstGeom>
          <a:noFill/>
        </p:spPr>
        <p:txBody>
          <a:bodyPr wrap="square" rtlCol="0">
            <a:spAutoFit/>
          </a:bodyPr>
          <a:lstStyle/>
          <a:p>
            <a:r>
              <a:rPr lang="de-DE" sz="2400" b="1" dirty="0" err="1">
                <a:solidFill>
                  <a:schemeClr val="tx2"/>
                </a:solidFill>
              </a:rPr>
              <a:t>Const</a:t>
            </a:r>
            <a:r>
              <a:rPr lang="de-DE" sz="2400" b="1" dirty="0">
                <a:solidFill>
                  <a:schemeClr val="tx2"/>
                </a:solidFill>
              </a:rPr>
              <a:t> Werte werden in der </a:t>
            </a:r>
            <a:r>
              <a:rPr lang="de-DE" sz="2400" b="1" dirty="0" err="1">
                <a:solidFill>
                  <a:schemeClr val="tx2"/>
                </a:solidFill>
              </a:rPr>
              <a:t>cpp</a:t>
            </a:r>
            <a:r>
              <a:rPr lang="de-DE" sz="2400" b="1" dirty="0">
                <a:solidFill>
                  <a:schemeClr val="tx2"/>
                </a:solidFill>
              </a:rPr>
              <a:t> definiert, außer sie sind </a:t>
            </a:r>
            <a:r>
              <a:rPr lang="de-DE" sz="2400" b="1" dirty="0" err="1">
                <a:solidFill>
                  <a:schemeClr val="tx2"/>
                </a:solidFill>
              </a:rPr>
              <a:t>const</a:t>
            </a:r>
            <a:endParaRPr lang="de-DE" sz="2400" b="1" dirty="0">
              <a:solidFill>
                <a:schemeClr val="tx2"/>
              </a:solidFill>
            </a:endParaRPr>
          </a:p>
        </p:txBody>
      </p:sp>
      <p:cxnSp>
        <p:nvCxnSpPr>
          <p:cNvPr id="23" name="Gerade Verbindung mit Pfeil 22"/>
          <p:cNvCxnSpPr/>
          <p:nvPr/>
        </p:nvCxnSpPr>
        <p:spPr>
          <a:xfrm flipV="1">
            <a:off x="4114800" y="3511685"/>
            <a:ext cx="1906621" cy="1488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2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 - inline</a:t>
            </a:r>
          </a:p>
        </p:txBody>
      </p:sp>
      <p:sp>
        <p:nvSpPr>
          <p:cNvPr id="3" name="Inhaltsplatzhalter 2"/>
          <p:cNvSpPr>
            <a:spLocks noGrp="1"/>
          </p:cNvSpPr>
          <p:nvPr>
            <p:ph idx="1"/>
          </p:nvPr>
        </p:nvSpPr>
        <p:spPr/>
        <p:txBody>
          <a:bodyPr/>
          <a:lstStyle/>
          <a:p>
            <a:r>
              <a:rPr lang="de-DE" dirty="0"/>
              <a:t>inline-deklarierte Methoden können vom Compiler durch den Funktionsinhalt ausgetauscht werden</a:t>
            </a:r>
          </a:p>
          <a:p>
            <a:pPr lvl="1">
              <a:buFont typeface="Wingdings" panose="05000000000000000000" pitchFamily="2" charset="2"/>
              <a:buChar char="Ø"/>
            </a:pPr>
            <a:r>
              <a:rPr lang="de-DE" dirty="0"/>
              <a:t> mehr </a:t>
            </a:r>
            <a:r>
              <a:rPr lang="de-DE" dirty="0" err="1"/>
              <a:t>Compile</a:t>
            </a:r>
            <a:r>
              <a:rPr lang="de-DE" dirty="0"/>
              <a:t>-Aufwand</a:t>
            </a:r>
          </a:p>
          <a:p>
            <a:pPr lvl="1">
              <a:buFont typeface="Wingdings" panose="05000000000000000000" pitchFamily="2" charset="2"/>
              <a:buChar char="Ø"/>
            </a:pPr>
            <a:r>
              <a:rPr lang="de-DE" dirty="0"/>
              <a:t> größeres </a:t>
            </a:r>
            <a:r>
              <a:rPr lang="de-DE" dirty="0" err="1"/>
              <a:t>Kompilat</a:t>
            </a:r>
            <a:endParaRPr lang="de-DE" dirty="0"/>
          </a:p>
          <a:p>
            <a:pPr lvl="1">
              <a:buFont typeface="Wingdings" panose="05000000000000000000" pitchFamily="2" charset="2"/>
              <a:buChar char="Ø"/>
            </a:pPr>
            <a:r>
              <a:rPr lang="de-DE" dirty="0"/>
              <a:t> schneller in der Ausführung</a:t>
            </a:r>
          </a:p>
          <a:p>
            <a:pPr lvl="1">
              <a:buFont typeface="Wingdings" panose="05000000000000000000" pitchFamily="2" charset="2"/>
              <a:buChar char="Ø"/>
            </a:pPr>
            <a:r>
              <a:rPr lang="de-DE" dirty="0"/>
              <a:t> wird häufig vom Compiler ignoriert</a:t>
            </a:r>
          </a:p>
          <a:p>
            <a:pPr lvl="1">
              <a:buFont typeface="Wingdings" panose="05000000000000000000" pitchFamily="2" charset="2"/>
              <a:buChar char="Ø"/>
            </a:pPr>
            <a:r>
              <a:rPr lang="de-DE" dirty="0"/>
              <a:t> kann der Compiler ggf. heutzutage schon von sich aus</a:t>
            </a:r>
          </a:p>
          <a:p>
            <a:r>
              <a:rPr lang="de-DE" dirty="0"/>
              <a:t>dient der Performanceoptimierung</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35</a:t>
            </a:fld>
            <a:endParaRPr lang="de-DE"/>
          </a:p>
        </p:txBody>
      </p:sp>
    </p:spTree>
    <p:extLst>
      <p:ext uri="{BB962C8B-B14F-4D97-AF65-F5344CB8AC3E}">
        <p14:creationId xmlns:p14="http://schemas.microsoft.com/office/powerpoint/2010/main" val="263057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 - </a:t>
            </a:r>
            <a:r>
              <a:rPr lang="de-DE" dirty="0" err="1"/>
              <a:t>friend</a:t>
            </a:r>
            <a:endParaRPr lang="de-DE" dirty="0"/>
          </a:p>
        </p:txBody>
      </p:sp>
      <p:sp>
        <p:nvSpPr>
          <p:cNvPr id="3" name="Inhaltsplatzhalter 2"/>
          <p:cNvSpPr>
            <a:spLocks noGrp="1"/>
          </p:cNvSpPr>
          <p:nvPr>
            <p:ph idx="1"/>
          </p:nvPr>
        </p:nvSpPr>
        <p:spPr/>
        <p:txBody>
          <a:bodyPr>
            <a:normAutofit fontScale="92500" lnSpcReduction="10000"/>
          </a:bodyPr>
          <a:lstStyle/>
          <a:p>
            <a:r>
              <a:rPr lang="de-DE" dirty="0"/>
              <a:t>Variablen, die i.d.R. private sein sollen, werden teilweise von einzelnen Klassen benötigt</a:t>
            </a:r>
          </a:p>
          <a:p>
            <a:pPr lvl="1"/>
            <a:r>
              <a:rPr lang="de-DE" dirty="0" err="1"/>
              <a:t>unsinnvoll</a:t>
            </a:r>
            <a:r>
              <a:rPr lang="de-DE" dirty="0"/>
              <a:t>, diese deshalb als </a:t>
            </a:r>
            <a:r>
              <a:rPr lang="de-DE" dirty="0" err="1"/>
              <a:t>public</a:t>
            </a:r>
            <a:r>
              <a:rPr lang="de-DE" dirty="0"/>
              <a:t> zu deklarieren</a:t>
            </a:r>
          </a:p>
          <a:p>
            <a:pPr lvl="1">
              <a:buFont typeface="Wingdings" panose="05000000000000000000" pitchFamily="2" charset="2"/>
              <a:buChar char="Ø"/>
            </a:pPr>
            <a:r>
              <a:rPr lang="de-DE" dirty="0"/>
              <a:t> die benötigende Klasse kann als </a:t>
            </a:r>
            <a:r>
              <a:rPr lang="de-DE" dirty="0" err="1"/>
              <a:t>friend</a:t>
            </a:r>
            <a:r>
              <a:rPr lang="de-DE" dirty="0"/>
              <a:t> deklariert werden</a:t>
            </a:r>
          </a:p>
          <a:p>
            <a:r>
              <a:rPr lang="de-DE" dirty="0" err="1"/>
              <a:t>friend</a:t>
            </a:r>
            <a:r>
              <a:rPr lang="de-DE" dirty="0"/>
              <a:t>-Beziehungen sind nicht </a:t>
            </a:r>
            <a:r>
              <a:rPr lang="de-DE" dirty="0" err="1"/>
              <a:t>bijektiv</a:t>
            </a:r>
            <a:endParaRPr lang="de-DE" dirty="0"/>
          </a:p>
          <a:p>
            <a:r>
              <a:rPr lang="de-DE" dirty="0"/>
              <a:t>ersetzt internal/</a:t>
            </a:r>
            <a:r>
              <a:rPr lang="de-DE" dirty="0" err="1"/>
              <a:t>package</a:t>
            </a:r>
            <a:r>
              <a:rPr lang="de-DE" dirty="0"/>
              <a:t>/…-</a:t>
            </a:r>
            <a:r>
              <a:rPr lang="de-DE" dirty="0" err="1"/>
              <a:t>modifier</a:t>
            </a:r>
            <a:r>
              <a:rPr lang="de-DE" dirty="0"/>
              <a:t> anderer Sprachen</a:t>
            </a:r>
          </a:p>
          <a:p>
            <a:r>
              <a:rPr lang="de-DE" dirty="0" err="1"/>
              <a:t>Subclass</a:t>
            </a:r>
            <a:r>
              <a:rPr lang="de-DE" dirty="0"/>
              <a:t> bekommt Zugriff auf die private-Variablen der Klasse „Class“</a:t>
            </a:r>
          </a:p>
          <a:p>
            <a:endParaRPr lang="de-DE" dirty="0"/>
          </a:p>
          <a:p>
            <a:endParaRPr lang="de-DE" dirty="0"/>
          </a:p>
          <a:p>
            <a:r>
              <a:rPr lang="de-DE" dirty="0"/>
              <a:t>In Tests sinnvoll, sonst sehr sparsam verwenden</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36</a:t>
            </a:fld>
            <a:endParaRPr lang="de-DE"/>
          </a:p>
        </p:txBody>
      </p:sp>
      <p:pic>
        <p:nvPicPr>
          <p:cNvPr id="7" name="Grafik 6"/>
          <p:cNvPicPr>
            <a:picLocks noChangeAspect="1"/>
          </p:cNvPicPr>
          <p:nvPr/>
        </p:nvPicPr>
        <p:blipFill rotWithShape="1">
          <a:blip r:embed="rId3"/>
          <a:srcRect t="6977" b="8826"/>
          <a:stretch/>
        </p:blipFill>
        <p:spPr>
          <a:xfrm>
            <a:off x="1539368" y="4536815"/>
            <a:ext cx="6024714" cy="845435"/>
          </a:xfrm>
          <a:prstGeom prst="rect">
            <a:avLst/>
          </a:prstGeom>
        </p:spPr>
      </p:pic>
    </p:spTree>
    <p:extLst>
      <p:ext uri="{BB962C8B-B14F-4D97-AF65-F5344CB8AC3E}">
        <p14:creationId xmlns:p14="http://schemas.microsoft.com/office/powerpoint/2010/main" val="77793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a:t>
            </a:r>
          </a:p>
        </p:txBody>
      </p:sp>
      <p:sp>
        <p:nvSpPr>
          <p:cNvPr id="3" name="Inhaltsplatzhalter 2"/>
          <p:cNvSpPr>
            <a:spLocks noGrp="1"/>
          </p:cNvSpPr>
          <p:nvPr>
            <p:ph idx="1"/>
          </p:nvPr>
        </p:nvSpPr>
        <p:spPr/>
        <p:txBody>
          <a:bodyPr>
            <a:normAutofit lnSpcReduction="10000"/>
          </a:bodyPr>
          <a:lstStyle/>
          <a:p>
            <a:r>
              <a:rPr lang="de-DE" dirty="0"/>
              <a:t>explicit</a:t>
            </a:r>
          </a:p>
          <a:p>
            <a:pPr lvl="1"/>
            <a:r>
              <a:rPr lang="de-DE" dirty="0"/>
              <a:t>erlaubt keine automatische Typumwandlung</a:t>
            </a:r>
          </a:p>
          <a:p>
            <a:r>
              <a:rPr lang="de-DE" dirty="0"/>
              <a:t>extern</a:t>
            </a:r>
          </a:p>
          <a:p>
            <a:pPr lvl="1"/>
            <a:r>
              <a:rPr lang="de-DE" dirty="0"/>
              <a:t>zur Deklaration von globalen Funktionen, die verwendet werden können, ohne im Header eingebunden werden können</a:t>
            </a:r>
          </a:p>
          <a:p>
            <a:r>
              <a:rPr lang="de-DE" dirty="0" err="1"/>
              <a:t>mutable</a:t>
            </a:r>
            <a:endParaRPr lang="de-DE" dirty="0"/>
          </a:p>
          <a:p>
            <a:pPr lvl="1"/>
            <a:r>
              <a:rPr lang="de-DE" dirty="0"/>
              <a:t>macht Felder/Methoden in </a:t>
            </a:r>
            <a:r>
              <a:rPr lang="de-DE" dirty="0" err="1"/>
              <a:t>const</a:t>
            </a:r>
            <a:r>
              <a:rPr lang="de-DE" dirty="0"/>
              <a:t>-Klassen bearbeitbar</a:t>
            </a:r>
          </a:p>
          <a:p>
            <a:r>
              <a:rPr lang="de-DE" dirty="0"/>
              <a:t>volatile</a:t>
            </a:r>
          </a:p>
          <a:p>
            <a:pPr lvl="1"/>
            <a:r>
              <a:rPr lang="de-DE" dirty="0"/>
              <a:t>sorgt dafür, dass Compileroptimierungen (wie z.B. rauskürzen von Variablen) verhindert wird, wenn diese Werte von außen gesetzt werden können</a:t>
            </a:r>
          </a:p>
          <a:p>
            <a:pPr lvl="1"/>
            <a:r>
              <a:rPr lang="de-DE" dirty="0"/>
              <a:t>Achtung: Wird meistens vom Compiler ignoriert</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37</a:t>
            </a:fld>
            <a:endParaRPr lang="de-DE"/>
          </a:p>
        </p:txBody>
      </p:sp>
    </p:spTree>
    <p:extLst>
      <p:ext uri="{BB962C8B-B14F-4D97-AF65-F5344CB8AC3E}">
        <p14:creationId xmlns:p14="http://schemas.microsoft.com/office/powerpoint/2010/main" val="11991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Keywords</a:t>
            </a:r>
          </a:p>
        </p:txBody>
      </p:sp>
      <p:sp>
        <p:nvSpPr>
          <p:cNvPr id="3" name="Inhaltsplatzhalter 2"/>
          <p:cNvSpPr>
            <a:spLocks noGrp="1"/>
          </p:cNvSpPr>
          <p:nvPr>
            <p:ph idx="1"/>
          </p:nvPr>
        </p:nvSpPr>
        <p:spPr/>
        <p:txBody>
          <a:bodyPr/>
          <a:lstStyle/>
          <a:p>
            <a:r>
              <a:rPr lang="de-DE" dirty="0"/>
              <a:t>final</a:t>
            </a:r>
          </a:p>
          <a:p>
            <a:pPr lvl="1"/>
            <a:r>
              <a:rPr lang="de-DE" dirty="0"/>
              <a:t>Sorgt dafür, dass einzelne Methoden oder von ganzen Klassen nicht mehr abgeleitet werden kann</a:t>
            </a:r>
          </a:p>
          <a:p>
            <a:r>
              <a:rPr lang="de-DE" dirty="0" err="1"/>
              <a:t>constexpr</a:t>
            </a:r>
            <a:endParaRPr lang="de-DE" dirty="0"/>
          </a:p>
          <a:p>
            <a:pPr lvl="1"/>
            <a:r>
              <a:rPr lang="de-DE" dirty="0"/>
              <a:t>für Ausdrücke (Variablendeklarationen, Methoden, Klassen) die zur </a:t>
            </a:r>
            <a:r>
              <a:rPr lang="de-DE" dirty="0" err="1"/>
              <a:t>Compilezeit</a:t>
            </a:r>
            <a:r>
              <a:rPr lang="de-DE" dirty="0"/>
              <a:t> konstant sind</a:t>
            </a:r>
          </a:p>
          <a:p>
            <a:pPr lvl="1"/>
            <a:r>
              <a:rPr lang="de-DE" dirty="0"/>
              <a:t>Kann dazu führen, dass Methodenaufrufe durch fixe Werte ersetzt werden, insofern die Methode zur </a:t>
            </a:r>
            <a:r>
              <a:rPr lang="de-DE" dirty="0" err="1"/>
              <a:t>Compilezeit</a:t>
            </a:r>
            <a:r>
              <a:rPr lang="de-DE" dirty="0"/>
              <a:t> evaluiert werden kann </a:t>
            </a:r>
            <a:r>
              <a:rPr lang="de-DE" dirty="0">
                <a:sym typeface="Wingdings" panose="05000000000000000000" pitchFamily="2" charset="2"/>
              </a:rPr>
              <a:t> </a:t>
            </a:r>
            <a:r>
              <a:rPr lang="de-DE" dirty="0" err="1">
                <a:sym typeface="Wingdings" panose="05000000000000000000" pitchFamily="2" charset="2"/>
              </a:rPr>
              <a:t>Runtimeoptimierung</a:t>
            </a:r>
            <a:endParaRPr lang="de-DE" dirty="0">
              <a:sym typeface="Wingdings" panose="05000000000000000000" pitchFamily="2" charset="2"/>
            </a:endParaRPr>
          </a:p>
          <a:p>
            <a:r>
              <a:rPr lang="de-DE" dirty="0">
                <a:sym typeface="Wingdings" panose="05000000000000000000" pitchFamily="2" charset="2"/>
              </a:rPr>
              <a:t>…</a:t>
            </a: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38</a:t>
            </a:fld>
            <a:endParaRPr lang="de-DE"/>
          </a:p>
        </p:txBody>
      </p:sp>
    </p:spTree>
    <p:extLst>
      <p:ext uri="{BB962C8B-B14F-4D97-AF65-F5344CB8AC3E}">
        <p14:creationId xmlns:p14="http://schemas.microsoft.com/office/powerpoint/2010/main" val="335102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Fragerunde &amp; Mob-</a:t>
            </a:r>
            <a:r>
              <a:rPr lang="de-DE" dirty="0" err="1"/>
              <a:t>Programming</a:t>
            </a:r>
            <a:endParaRPr lang="de-DE" dirty="0"/>
          </a:p>
        </p:txBody>
      </p:sp>
      <p:sp>
        <p:nvSpPr>
          <p:cNvPr id="3" name="Textplatzhalter 2"/>
          <p:cNvSpPr>
            <a:spLocks noGrp="1"/>
          </p:cNvSpPr>
          <p:nvPr>
            <p:ph type="body" idx="1"/>
          </p:nvPr>
        </p:nvSpPr>
        <p:spPr/>
        <p:txBody>
          <a:bodyPr/>
          <a:lstStyle/>
          <a:p>
            <a:r>
              <a:rPr lang="de-DE" dirty="0"/>
              <a:t>Ihr sagt, was programmiert werden soll, um die neuen Dinge auszuprobieren, ich führe aus.  </a:t>
            </a:r>
          </a:p>
        </p:txBody>
      </p:sp>
      <p:sp>
        <p:nvSpPr>
          <p:cNvPr id="4" name="Datumsplatzhalter 3"/>
          <p:cNvSpPr>
            <a:spLocks noGrp="1"/>
          </p:cNvSpPr>
          <p:nvPr>
            <p:ph type="dt" sz="half" idx="10"/>
          </p:nvPr>
        </p:nvSpPr>
        <p:spPr/>
        <p:txBody>
          <a:bodyPr/>
          <a:lstStyle/>
          <a:p>
            <a:fld id="{2EAD97E3-4592-470D-B5E5-931E2B12987A}"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92607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Wiederholung</a:t>
            </a:r>
          </a:p>
        </p:txBody>
      </p:sp>
      <p:sp>
        <p:nvSpPr>
          <p:cNvPr id="5" name="Textplatzhalter 4"/>
          <p:cNvSpPr>
            <a:spLocks noGrp="1"/>
          </p:cNvSpPr>
          <p:nvPr>
            <p:ph type="body" idx="1"/>
          </p:nvPr>
        </p:nvSpPr>
        <p:spPr/>
        <p:txBody>
          <a:bodyPr/>
          <a:lstStyle/>
          <a:p>
            <a:endParaRPr lang="de-DE" dirty="0"/>
          </a:p>
        </p:txBody>
      </p:sp>
      <p:sp>
        <p:nvSpPr>
          <p:cNvPr id="2" name="Datumsplatzhalter 1"/>
          <p:cNvSpPr>
            <a:spLocks noGrp="1"/>
          </p:cNvSpPr>
          <p:nvPr>
            <p:ph type="dt" sz="half" idx="10"/>
          </p:nvPr>
        </p:nvSpPr>
        <p:spPr/>
        <p:txBody>
          <a:bodyPr/>
          <a:lstStyle/>
          <a:p>
            <a:fld id="{447D6165-BACA-4B3E-9BC8-CFE9ACA68053}" type="datetime1">
              <a:rPr lang="de-DE" smtClean="0"/>
              <a:t>26.05.2021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1148617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Mehrfachvererbung</a:t>
            </a:r>
          </a:p>
        </p:txBody>
      </p:sp>
      <p:sp>
        <p:nvSpPr>
          <p:cNvPr id="3" name="Text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2EAD97E3-4592-470D-B5E5-931E2B12987A}"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1970044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Mehrfachvererbung</a:t>
            </a:r>
          </a:p>
        </p:txBody>
      </p:sp>
      <p:sp>
        <p:nvSpPr>
          <p:cNvPr id="3" name="Inhaltsplatzhalter 2"/>
          <p:cNvSpPr>
            <a:spLocks noGrp="1"/>
          </p:cNvSpPr>
          <p:nvPr>
            <p:ph idx="1"/>
          </p:nvPr>
        </p:nvSpPr>
        <p:spPr/>
        <p:txBody>
          <a:bodyPr/>
          <a:lstStyle/>
          <a:p>
            <a:r>
              <a:rPr lang="de-DE" dirty="0"/>
              <a:t>In C++ können Klassen von mehreren Klassen gleichzeitig erben</a:t>
            </a:r>
          </a:p>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41</a:t>
            </a:fld>
            <a:endParaRPr lang="de-DE"/>
          </a:p>
        </p:txBody>
      </p:sp>
      <p:pic>
        <p:nvPicPr>
          <p:cNvPr id="7" name="Grafik 6"/>
          <p:cNvPicPr>
            <a:picLocks noChangeAspect="1"/>
          </p:cNvPicPr>
          <p:nvPr/>
        </p:nvPicPr>
        <p:blipFill>
          <a:blip r:embed="rId3"/>
          <a:stretch>
            <a:fillRect/>
          </a:stretch>
        </p:blipFill>
        <p:spPr>
          <a:xfrm>
            <a:off x="0" y="2499360"/>
            <a:ext cx="12192000" cy="3655838"/>
          </a:xfrm>
          <a:prstGeom prst="rect">
            <a:avLst/>
          </a:prstGeom>
        </p:spPr>
      </p:pic>
      <p:cxnSp>
        <p:nvCxnSpPr>
          <p:cNvPr id="8" name="Gerade Verbindung mit Pfeil 7"/>
          <p:cNvCxnSpPr>
            <a:stCxn id="9" idx="2"/>
          </p:cNvCxnSpPr>
          <p:nvPr/>
        </p:nvCxnSpPr>
        <p:spPr>
          <a:xfrm flipH="1">
            <a:off x="10679038" y="3226684"/>
            <a:ext cx="57988" cy="378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8614325" y="2765019"/>
            <a:ext cx="4245402" cy="461665"/>
          </a:xfrm>
          <a:prstGeom prst="rect">
            <a:avLst/>
          </a:prstGeom>
          <a:noFill/>
        </p:spPr>
        <p:txBody>
          <a:bodyPr wrap="square" rtlCol="0">
            <a:spAutoFit/>
          </a:bodyPr>
          <a:lstStyle/>
          <a:p>
            <a:r>
              <a:rPr lang="de-DE" sz="2400" b="1" dirty="0">
                <a:solidFill>
                  <a:schemeClr val="tx2"/>
                </a:solidFill>
              </a:rPr>
              <a:t>Durch Komma getrennt</a:t>
            </a:r>
          </a:p>
        </p:txBody>
      </p:sp>
      <p:sp>
        <p:nvSpPr>
          <p:cNvPr id="12" name="Textfeld 11"/>
          <p:cNvSpPr txBox="1"/>
          <p:nvPr/>
        </p:nvSpPr>
        <p:spPr>
          <a:xfrm>
            <a:off x="2482547" y="5345659"/>
            <a:ext cx="5654874" cy="461665"/>
          </a:xfrm>
          <a:prstGeom prst="rect">
            <a:avLst/>
          </a:prstGeom>
          <a:noFill/>
        </p:spPr>
        <p:txBody>
          <a:bodyPr wrap="square" rtlCol="0">
            <a:spAutoFit/>
          </a:bodyPr>
          <a:lstStyle/>
          <a:p>
            <a:r>
              <a:rPr lang="de-DE" sz="2400" b="1" dirty="0">
                <a:solidFill>
                  <a:schemeClr val="tx2"/>
                </a:solidFill>
              </a:rPr>
              <a:t>Zugriff auf Methoden beider Klassen</a:t>
            </a:r>
          </a:p>
        </p:txBody>
      </p:sp>
      <p:cxnSp>
        <p:nvCxnSpPr>
          <p:cNvPr id="13" name="Gerade Verbindung mit Pfeil 12"/>
          <p:cNvCxnSpPr/>
          <p:nvPr/>
        </p:nvCxnSpPr>
        <p:spPr>
          <a:xfrm>
            <a:off x="7924800" y="5576491"/>
            <a:ext cx="517490" cy="1478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44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Mehrfachvererbung – warum &amp; wofür?</a:t>
            </a:r>
          </a:p>
        </p:txBody>
      </p:sp>
      <p:sp>
        <p:nvSpPr>
          <p:cNvPr id="3" name="Inhaltsplatzhalter 2"/>
          <p:cNvSpPr>
            <a:spLocks noGrp="1"/>
          </p:cNvSpPr>
          <p:nvPr>
            <p:ph idx="1"/>
          </p:nvPr>
        </p:nvSpPr>
        <p:spPr/>
        <p:txBody>
          <a:bodyPr/>
          <a:lstStyle/>
          <a:p>
            <a:r>
              <a:rPr lang="de-DE" dirty="0"/>
              <a:t>Klassen können </a:t>
            </a:r>
            <a:r>
              <a:rPr lang="de-DE" dirty="0" err="1"/>
              <a:t>Is</a:t>
            </a:r>
            <a:r>
              <a:rPr lang="de-DE" dirty="0"/>
              <a:t>-A-Beziehungen zu mehreren Elternklassen haben</a:t>
            </a:r>
          </a:p>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42</a:t>
            </a:fld>
            <a:endParaRPr lang="de-DE"/>
          </a:p>
        </p:txBody>
      </p:sp>
      <p:pic>
        <p:nvPicPr>
          <p:cNvPr id="10" name="Grafik 9"/>
          <p:cNvPicPr>
            <a:picLocks noChangeAspect="1"/>
          </p:cNvPicPr>
          <p:nvPr/>
        </p:nvPicPr>
        <p:blipFill rotWithShape="1">
          <a:blip r:embed="rId3">
            <a:extLst>
              <a:ext uri="{28A0092B-C50C-407E-A947-70E740481C1C}">
                <a14:useLocalDpi xmlns:a14="http://schemas.microsoft.com/office/drawing/2010/main" val="0"/>
              </a:ext>
            </a:extLst>
          </a:blip>
          <a:srcRect l="31547" t="16" b="6575"/>
          <a:stretch/>
        </p:blipFill>
        <p:spPr>
          <a:xfrm>
            <a:off x="2750554" y="2335665"/>
            <a:ext cx="6690891" cy="3677081"/>
          </a:xfrm>
          <a:prstGeom prst="rect">
            <a:avLst/>
          </a:prstGeom>
        </p:spPr>
      </p:pic>
    </p:spTree>
    <p:extLst>
      <p:ext uri="{BB962C8B-B14F-4D97-AF65-F5344CB8AC3E}">
        <p14:creationId xmlns:p14="http://schemas.microsoft.com/office/powerpoint/2010/main" val="181282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Mehrfachvererbung</a:t>
            </a:r>
          </a:p>
        </p:txBody>
      </p:sp>
      <p:sp>
        <p:nvSpPr>
          <p:cNvPr id="3" name="Inhaltsplatzhalter 2"/>
          <p:cNvSpPr>
            <a:spLocks noGrp="1"/>
          </p:cNvSpPr>
          <p:nvPr>
            <p:ph idx="1"/>
          </p:nvPr>
        </p:nvSpPr>
        <p:spPr/>
        <p:txBody>
          <a:bodyPr/>
          <a:lstStyle/>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43</a:t>
            </a:fld>
            <a:endParaRPr lang="de-DE"/>
          </a:p>
        </p:txBody>
      </p:sp>
      <p:pic>
        <p:nvPicPr>
          <p:cNvPr id="7" name="Grafik 6"/>
          <p:cNvPicPr>
            <a:picLocks noChangeAspect="1"/>
          </p:cNvPicPr>
          <p:nvPr/>
        </p:nvPicPr>
        <p:blipFill>
          <a:blip r:embed="rId3"/>
          <a:stretch>
            <a:fillRect/>
          </a:stretch>
        </p:blipFill>
        <p:spPr>
          <a:xfrm>
            <a:off x="3067381" y="1357842"/>
            <a:ext cx="6677025" cy="5010150"/>
          </a:xfrm>
          <a:prstGeom prst="rect">
            <a:avLst/>
          </a:prstGeom>
        </p:spPr>
      </p:pic>
    </p:spTree>
    <p:extLst>
      <p:ext uri="{BB962C8B-B14F-4D97-AF65-F5344CB8AC3E}">
        <p14:creationId xmlns:p14="http://schemas.microsoft.com/office/powerpoint/2010/main" val="3602565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Mehrfachvererbung – doch nicht so gut?</a:t>
            </a:r>
          </a:p>
        </p:txBody>
      </p:sp>
      <p:sp>
        <p:nvSpPr>
          <p:cNvPr id="3" name="Inhaltsplatzhalter 2"/>
          <p:cNvSpPr>
            <a:spLocks noGrp="1"/>
          </p:cNvSpPr>
          <p:nvPr>
            <p:ph idx="1"/>
          </p:nvPr>
        </p:nvSpPr>
        <p:spPr/>
        <p:txBody>
          <a:bodyPr/>
          <a:lstStyle/>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44</a:t>
            </a:fld>
            <a:endParaRPr lang="de-DE"/>
          </a:p>
        </p:txBody>
      </p:sp>
      <p:pic>
        <p:nvPicPr>
          <p:cNvPr id="11" name="Grafik 10"/>
          <p:cNvPicPr>
            <a:picLocks noChangeAspect="1"/>
          </p:cNvPicPr>
          <p:nvPr/>
        </p:nvPicPr>
        <p:blipFill rotWithShape="1">
          <a:blip r:embed="rId3">
            <a:extLst>
              <a:ext uri="{28A0092B-C50C-407E-A947-70E740481C1C}">
                <a14:useLocalDpi xmlns:a14="http://schemas.microsoft.com/office/drawing/2010/main" val="0"/>
              </a:ext>
            </a:extLst>
          </a:blip>
          <a:srcRect l="23134" t="17990" r="2758" b="3280"/>
          <a:stretch/>
        </p:blipFill>
        <p:spPr>
          <a:xfrm>
            <a:off x="2877947" y="1480114"/>
            <a:ext cx="6436106" cy="4876236"/>
          </a:xfrm>
          <a:prstGeom prst="rect">
            <a:avLst/>
          </a:prstGeom>
        </p:spPr>
      </p:pic>
      <p:sp>
        <p:nvSpPr>
          <p:cNvPr id="14" name="Textfeld 13"/>
          <p:cNvSpPr txBox="1"/>
          <p:nvPr/>
        </p:nvSpPr>
        <p:spPr>
          <a:xfrm>
            <a:off x="2014679" y="5663968"/>
            <a:ext cx="2882645" cy="461665"/>
          </a:xfrm>
          <a:prstGeom prst="rect">
            <a:avLst/>
          </a:prstGeom>
          <a:noFill/>
        </p:spPr>
        <p:txBody>
          <a:bodyPr wrap="square" rtlCol="0">
            <a:spAutoFit/>
          </a:bodyPr>
          <a:lstStyle/>
          <a:p>
            <a:r>
              <a:rPr lang="de-DE" sz="2400" b="1" dirty="0">
                <a:solidFill>
                  <a:schemeClr val="tx2"/>
                </a:solidFill>
              </a:rPr>
              <a:t>Tagesablauf </a:t>
            </a:r>
            <a:r>
              <a:rPr lang="de-DE" sz="2400" b="1" dirty="0">
                <a:solidFill>
                  <a:schemeClr val="bg1"/>
                </a:solidFill>
              </a:rPr>
              <a:t>= ???</a:t>
            </a:r>
          </a:p>
        </p:txBody>
      </p:sp>
      <p:cxnSp>
        <p:nvCxnSpPr>
          <p:cNvPr id="15" name="Gerade Verbindung mit Pfeil 14"/>
          <p:cNvCxnSpPr/>
          <p:nvPr/>
        </p:nvCxnSpPr>
        <p:spPr>
          <a:xfrm flipV="1">
            <a:off x="4897324" y="5873941"/>
            <a:ext cx="810567" cy="208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23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Mehrfachvererbung - Fazit</a:t>
            </a:r>
          </a:p>
        </p:txBody>
      </p:sp>
      <p:sp>
        <p:nvSpPr>
          <p:cNvPr id="3" name="Inhaltsplatzhalter 2"/>
          <p:cNvSpPr>
            <a:spLocks noGrp="1"/>
          </p:cNvSpPr>
          <p:nvPr>
            <p:ph idx="1"/>
          </p:nvPr>
        </p:nvSpPr>
        <p:spPr/>
        <p:txBody>
          <a:bodyPr/>
          <a:lstStyle/>
          <a:p>
            <a:r>
              <a:rPr lang="de-DE" dirty="0"/>
              <a:t>Ist der Grund, weshalb es in C++ kein „super“ oder „</a:t>
            </a:r>
            <a:r>
              <a:rPr lang="de-DE" dirty="0" err="1"/>
              <a:t>base</a:t>
            </a:r>
            <a:r>
              <a:rPr lang="de-DE" dirty="0"/>
              <a:t>“ gibt</a:t>
            </a:r>
          </a:p>
          <a:p>
            <a:r>
              <a:rPr lang="de-DE" dirty="0"/>
              <a:t>Nur in Ausnahmen benutzen!</a:t>
            </a:r>
          </a:p>
          <a:p>
            <a:r>
              <a:rPr lang="de-DE" dirty="0"/>
              <a:t>Diamond-Problem vermeiden!</a:t>
            </a:r>
          </a:p>
          <a:p>
            <a:r>
              <a:rPr lang="de-DE" dirty="0"/>
              <a:t>Wenn es nach mir geht:</a:t>
            </a:r>
            <a:br>
              <a:rPr lang="de-DE" dirty="0"/>
            </a:br>
            <a:r>
              <a:rPr lang="de-DE" dirty="0"/>
              <a:t>Nur in Verwendung mit Abstrakten Basisklassen, wenn es als Interface fungiert!</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45</a:t>
            </a:fld>
            <a:endParaRPr lang="de-DE"/>
          </a:p>
        </p:txBody>
      </p:sp>
    </p:spTree>
    <p:extLst>
      <p:ext uri="{BB962C8B-B14F-4D97-AF65-F5344CB8AC3E}">
        <p14:creationId xmlns:p14="http://schemas.microsoft.com/office/powerpoint/2010/main" val="32687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Abstrakte Basisklassen</a:t>
            </a:r>
          </a:p>
        </p:txBody>
      </p:sp>
      <p:sp>
        <p:nvSpPr>
          <p:cNvPr id="3" name="Inhaltsplatzhalter 2"/>
          <p:cNvSpPr>
            <a:spLocks noGrp="1"/>
          </p:cNvSpPr>
          <p:nvPr>
            <p:ph idx="1"/>
          </p:nvPr>
        </p:nvSpPr>
        <p:spPr/>
        <p:txBody>
          <a:bodyPr/>
          <a:lstStyle/>
          <a:p>
            <a:r>
              <a:rPr lang="de-DE" dirty="0"/>
              <a:t>Klassen, die nicht instanziiert werden können</a:t>
            </a:r>
          </a:p>
          <a:p>
            <a:pPr lvl="1"/>
            <a:r>
              <a:rPr lang="de-DE" dirty="0"/>
              <a:t>Das sind alle Klassen, die mindestens eine „pure </a:t>
            </a:r>
            <a:r>
              <a:rPr lang="de-DE" dirty="0" err="1"/>
              <a:t>virtual</a:t>
            </a:r>
            <a:r>
              <a:rPr lang="de-DE" dirty="0"/>
              <a:t>“ Funktion enthalten.</a:t>
            </a:r>
          </a:p>
          <a:p>
            <a:r>
              <a:rPr lang="de-DE" dirty="0"/>
              <a:t>Pure </a:t>
            </a:r>
            <a:r>
              <a:rPr lang="de-DE" dirty="0" err="1"/>
              <a:t>virtual</a:t>
            </a:r>
            <a:r>
              <a:rPr lang="de-DE" dirty="0"/>
              <a:t> Funktionen müssen in den </a:t>
            </a:r>
            <a:r>
              <a:rPr lang="de-DE" dirty="0" err="1"/>
              <a:t>Kindklassen</a:t>
            </a:r>
            <a:r>
              <a:rPr lang="de-DE" dirty="0"/>
              <a:t> implementiert werden</a:t>
            </a:r>
          </a:p>
          <a:p>
            <a:r>
              <a:rPr lang="de-DE" dirty="0"/>
              <a:t>Pure </a:t>
            </a:r>
            <a:r>
              <a:rPr lang="de-DE" dirty="0" err="1"/>
              <a:t>virtual</a:t>
            </a:r>
            <a:r>
              <a:rPr lang="de-DE" dirty="0"/>
              <a:t> Funktionen haben i.d.R. keine Implementierung</a:t>
            </a:r>
          </a:p>
          <a:p>
            <a:pPr lvl="1"/>
            <a:r>
              <a:rPr lang="de-DE" dirty="0"/>
              <a:t>Es ist aber möglich</a:t>
            </a:r>
          </a:p>
          <a:p>
            <a:pPr lvl="2"/>
            <a:r>
              <a:rPr lang="de-DE" dirty="0"/>
              <a:t>Pure-</a:t>
            </a:r>
            <a:r>
              <a:rPr lang="de-DE" dirty="0" err="1"/>
              <a:t>virtual</a:t>
            </a:r>
            <a:r>
              <a:rPr lang="de-DE" dirty="0"/>
              <a:t>-Methode kann aus </a:t>
            </a:r>
            <a:r>
              <a:rPr lang="de-DE" dirty="0" err="1"/>
              <a:t>Kindklassen</a:t>
            </a:r>
            <a:r>
              <a:rPr lang="de-DE" dirty="0"/>
              <a:t> aufgerufen werden</a:t>
            </a:r>
          </a:p>
          <a:p>
            <a:pPr lvl="2"/>
            <a:r>
              <a:rPr lang="de-DE" dirty="0"/>
              <a:t>Pure-</a:t>
            </a:r>
            <a:r>
              <a:rPr lang="de-DE" dirty="0" err="1"/>
              <a:t>virtual</a:t>
            </a:r>
            <a:r>
              <a:rPr lang="de-DE" dirty="0"/>
              <a:t>-Methode kann von non-(pure-)</a:t>
            </a:r>
            <a:r>
              <a:rPr lang="de-DE" dirty="0" err="1"/>
              <a:t>virtual</a:t>
            </a:r>
            <a:r>
              <a:rPr lang="de-DE" dirty="0"/>
              <a:t>-Methoden der abstrakten Klasse aufgerufen werden</a:t>
            </a:r>
          </a:p>
          <a:p>
            <a:pPr marL="0" indent="0">
              <a:buNone/>
            </a:pPr>
            <a:endParaRPr lang="de-DE" dirty="0"/>
          </a:p>
          <a:p>
            <a:pPr lvl="2"/>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46</a:t>
            </a:fld>
            <a:endParaRPr lang="de-DE"/>
          </a:p>
        </p:txBody>
      </p:sp>
      <p:pic>
        <p:nvPicPr>
          <p:cNvPr id="7" name="Grafik 6"/>
          <p:cNvPicPr>
            <a:picLocks noChangeAspect="1"/>
          </p:cNvPicPr>
          <p:nvPr/>
        </p:nvPicPr>
        <p:blipFill rotWithShape="1">
          <a:blip r:embed="rId3"/>
          <a:srcRect t="17173" r="3074" b="24468"/>
          <a:stretch/>
        </p:blipFill>
        <p:spPr>
          <a:xfrm>
            <a:off x="2525762" y="3253902"/>
            <a:ext cx="5013089" cy="350196"/>
          </a:xfrm>
          <a:prstGeom prst="rect">
            <a:avLst/>
          </a:prstGeom>
        </p:spPr>
      </p:pic>
    </p:spTree>
    <p:extLst>
      <p:ext uri="{BB962C8B-B14F-4D97-AF65-F5344CB8AC3E}">
        <p14:creationId xmlns:p14="http://schemas.microsoft.com/office/powerpoint/2010/main" val="286320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Abstrakte Basisklassen - Nutzen</a:t>
            </a:r>
          </a:p>
        </p:txBody>
      </p:sp>
      <p:sp>
        <p:nvSpPr>
          <p:cNvPr id="3" name="Inhaltsplatzhalter 2"/>
          <p:cNvSpPr>
            <a:spLocks noGrp="1"/>
          </p:cNvSpPr>
          <p:nvPr>
            <p:ph idx="1"/>
          </p:nvPr>
        </p:nvSpPr>
        <p:spPr/>
        <p:txBody>
          <a:bodyPr/>
          <a:lstStyle/>
          <a:p>
            <a:r>
              <a:rPr lang="de-DE" dirty="0"/>
              <a:t>Man erhält eine gemeinsame Basisklasse für viele Subklassen</a:t>
            </a:r>
          </a:p>
          <a:p>
            <a:pPr lvl="1"/>
            <a:r>
              <a:rPr lang="de-DE" dirty="0"/>
              <a:t>Wofür das gut ist haben wir am Beispiel „Fortbewegungsmittel“ gesehen</a:t>
            </a:r>
          </a:p>
          <a:p>
            <a:pPr lvl="1"/>
            <a:r>
              <a:rPr lang="de-DE" dirty="0"/>
              <a:t>Die Klassen haben eine gemeinsame, wohldefinierte Schnittstelle, nach der andere Entwickler entwickeln können</a:t>
            </a:r>
          </a:p>
          <a:p>
            <a:r>
              <a:rPr lang="de-DE" dirty="0"/>
              <a:t>Es gibt Klassen, die sind einfach so Abstrakt, dass sie keine Implementierung brauchen können – trotzdem ist es sinnvoll ihnen ein einheitliches Interface zu geben</a:t>
            </a:r>
          </a:p>
          <a:p>
            <a:pPr lvl="1"/>
            <a:r>
              <a:rPr lang="de-DE" dirty="0"/>
              <a:t>Z.B. ein </a:t>
            </a:r>
            <a:r>
              <a:rPr lang="de-DE" dirty="0" err="1"/>
              <a:t>DrawableItem</a:t>
            </a:r>
            <a:endParaRPr lang="de-DE" dirty="0"/>
          </a:p>
          <a:p>
            <a:r>
              <a:rPr lang="de-DE" dirty="0"/>
              <a:t>Man verhindert Probleme bei Multi-</a:t>
            </a:r>
            <a:r>
              <a:rPr lang="de-DE" dirty="0" err="1"/>
              <a:t>Inheritance</a:t>
            </a:r>
            <a:endParaRPr lang="de-DE" dirty="0"/>
          </a:p>
          <a:p>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47</a:t>
            </a:fld>
            <a:endParaRPr lang="de-DE"/>
          </a:p>
        </p:txBody>
      </p:sp>
    </p:spTree>
    <p:extLst>
      <p:ext uri="{BB962C8B-B14F-4D97-AF65-F5344CB8AC3E}">
        <p14:creationId xmlns:p14="http://schemas.microsoft.com/office/powerpoint/2010/main" val="129849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Abstrakte Basisklassen vs. Interfaces</a:t>
            </a:r>
          </a:p>
        </p:txBody>
      </p:sp>
      <p:sp>
        <p:nvSpPr>
          <p:cNvPr id="3" name="Inhaltsplatzhalter 2"/>
          <p:cNvSpPr>
            <a:spLocks noGrp="1"/>
          </p:cNvSpPr>
          <p:nvPr>
            <p:ph idx="1"/>
          </p:nvPr>
        </p:nvSpPr>
        <p:spPr/>
        <p:txBody>
          <a:bodyPr/>
          <a:lstStyle/>
          <a:p>
            <a:r>
              <a:rPr lang="de-DE" dirty="0"/>
              <a:t>Beide können nicht instanziiert werden</a:t>
            </a:r>
          </a:p>
          <a:p>
            <a:r>
              <a:rPr lang="de-DE" dirty="0"/>
              <a:t>Beide Stellen einen Vertrag da („</a:t>
            </a:r>
            <a:r>
              <a:rPr lang="de-DE" dirty="0" err="1"/>
              <a:t>Contract</a:t>
            </a:r>
            <a:r>
              <a:rPr lang="de-DE" dirty="0"/>
              <a:t>“)</a:t>
            </a:r>
          </a:p>
          <a:p>
            <a:r>
              <a:rPr lang="de-DE" dirty="0"/>
              <a:t>Interfaces bestehen ausschließlich aus abstrakten Funktionen (= 0)</a:t>
            </a:r>
          </a:p>
          <a:p>
            <a:r>
              <a:rPr lang="de-DE" dirty="0"/>
              <a:t>Interfaces haben (gewöhnlich keine Member)</a:t>
            </a:r>
          </a:p>
          <a:p>
            <a:r>
              <a:rPr lang="de-DE" dirty="0"/>
              <a:t>Interfaces sind in C++ nicht als eigener Typ verfügbar, in OOP aber ein wichtiges Konzept!</a:t>
            </a:r>
          </a:p>
          <a:p>
            <a:pPr lvl="1"/>
            <a:r>
              <a:rPr lang="de-DE" dirty="0"/>
              <a:t>Werden in C++ auch als abstrakte Klasse umgesetzt</a:t>
            </a:r>
          </a:p>
          <a:p>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48</a:t>
            </a:fld>
            <a:endParaRPr lang="de-DE"/>
          </a:p>
        </p:txBody>
      </p:sp>
    </p:spTree>
    <p:extLst>
      <p:ext uri="{BB962C8B-B14F-4D97-AF65-F5344CB8AC3E}">
        <p14:creationId xmlns:p14="http://schemas.microsoft.com/office/powerpoint/2010/main" val="300663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Name </a:t>
            </a:r>
            <a:r>
              <a:rPr lang="de-DE" dirty="0" err="1"/>
              <a:t>Hiding</a:t>
            </a:r>
            <a:r>
              <a:rPr lang="de-DE" dirty="0"/>
              <a:t> - Beispiel</a:t>
            </a:r>
          </a:p>
        </p:txBody>
      </p:sp>
      <p:sp>
        <p:nvSpPr>
          <p:cNvPr id="3" name="Inhaltsplatzhalter 2"/>
          <p:cNvSpPr>
            <a:spLocks noGrp="1"/>
          </p:cNvSpPr>
          <p:nvPr>
            <p:ph idx="1"/>
          </p:nvPr>
        </p:nvSpPr>
        <p:spPr/>
        <p:txBody>
          <a:bodyPr/>
          <a:lstStyle/>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49</a:t>
            </a:fld>
            <a:endParaRPr lang="de-DE"/>
          </a:p>
        </p:txBody>
      </p:sp>
      <p:pic>
        <p:nvPicPr>
          <p:cNvPr id="9" name="Grafik 8"/>
          <p:cNvPicPr>
            <a:picLocks noChangeAspect="1"/>
          </p:cNvPicPr>
          <p:nvPr/>
        </p:nvPicPr>
        <p:blipFill>
          <a:blip r:embed="rId3"/>
          <a:stretch>
            <a:fillRect/>
          </a:stretch>
        </p:blipFill>
        <p:spPr>
          <a:xfrm>
            <a:off x="0" y="1470061"/>
            <a:ext cx="6115733" cy="3871196"/>
          </a:xfrm>
          <a:prstGeom prst="rect">
            <a:avLst/>
          </a:prstGeom>
        </p:spPr>
      </p:pic>
      <p:pic>
        <p:nvPicPr>
          <p:cNvPr id="10" name="Grafik 9"/>
          <p:cNvPicPr>
            <a:picLocks noChangeAspect="1"/>
          </p:cNvPicPr>
          <p:nvPr/>
        </p:nvPicPr>
        <p:blipFill>
          <a:blip r:embed="rId4"/>
          <a:stretch>
            <a:fillRect/>
          </a:stretch>
        </p:blipFill>
        <p:spPr>
          <a:xfrm>
            <a:off x="6141621" y="1470061"/>
            <a:ext cx="6065294" cy="3871196"/>
          </a:xfrm>
          <a:prstGeom prst="rect">
            <a:avLst/>
          </a:prstGeom>
        </p:spPr>
      </p:pic>
      <p:pic>
        <p:nvPicPr>
          <p:cNvPr id="12" name="Grafik 11"/>
          <p:cNvPicPr>
            <a:picLocks noChangeAspect="1"/>
          </p:cNvPicPr>
          <p:nvPr/>
        </p:nvPicPr>
        <p:blipFill>
          <a:blip r:embed="rId5"/>
          <a:stretch>
            <a:fillRect/>
          </a:stretch>
        </p:blipFill>
        <p:spPr>
          <a:xfrm>
            <a:off x="4025030" y="4858809"/>
            <a:ext cx="5355634" cy="1708152"/>
          </a:xfrm>
          <a:prstGeom prst="rect">
            <a:avLst/>
          </a:prstGeom>
        </p:spPr>
      </p:pic>
      <p:cxnSp>
        <p:nvCxnSpPr>
          <p:cNvPr id="13" name="Gerade Verbindung mit Pfeil 12"/>
          <p:cNvCxnSpPr/>
          <p:nvPr/>
        </p:nvCxnSpPr>
        <p:spPr>
          <a:xfrm flipH="1">
            <a:off x="9114971" y="5370287"/>
            <a:ext cx="1132115" cy="8853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51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Überladung</a:t>
            </a:r>
          </a:p>
        </p:txBody>
      </p:sp>
      <p:sp>
        <p:nvSpPr>
          <p:cNvPr id="5" name="Textplatzhalter 4"/>
          <p:cNvSpPr>
            <a:spLocks noGrp="1"/>
          </p:cNvSpPr>
          <p:nvPr>
            <p:ph type="body" idx="1"/>
          </p:nvPr>
        </p:nvSpPr>
        <p:spPr/>
        <p:txBody>
          <a:bodyPr/>
          <a:lstStyle/>
          <a:p>
            <a:endParaRPr lang="de-DE" dirty="0"/>
          </a:p>
        </p:txBody>
      </p:sp>
      <p:sp>
        <p:nvSpPr>
          <p:cNvPr id="2" name="Datumsplatzhalter 1"/>
          <p:cNvSpPr>
            <a:spLocks noGrp="1"/>
          </p:cNvSpPr>
          <p:nvPr>
            <p:ph type="dt" sz="half" idx="10"/>
          </p:nvPr>
        </p:nvSpPr>
        <p:spPr/>
        <p:txBody>
          <a:bodyPr/>
          <a:lstStyle/>
          <a:p>
            <a:fld id="{51E821CB-E5A8-46AD-8954-916EA1E8E343}" type="datetime1">
              <a:rPr lang="de-DE" smtClean="0"/>
              <a:t>26.05.2021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449844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Name </a:t>
            </a:r>
            <a:r>
              <a:rPr lang="de-DE" dirty="0" err="1"/>
              <a:t>Hiding</a:t>
            </a:r>
            <a:r>
              <a:rPr lang="de-DE" dirty="0"/>
              <a:t> - Funktionsweise</a:t>
            </a:r>
          </a:p>
        </p:txBody>
      </p:sp>
      <p:sp>
        <p:nvSpPr>
          <p:cNvPr id="3" name="Inhaltsplatzhalter 2"/>
          <p:cNvSpPr>
            <a:spLocks noGrp="1"/>
          </p:cNvSpPr>
          <p:nvPr>
            <p:ph idx="1"/>
          </p:nvPr>
        </p:nvSpPr>
        <p:spPr/>
        <p:txBody>
          <a:bodyPr/>
          <a:lstStyle/>
          <a:p>
            <a:r>
              <a:rPr lang="de-DE" dirty="0"/>
              <a:t>In C++ wird bei Überladungen die Funktion gewählt, die die am ehesten zu den übergebenen Parametertypen passt</a:t>
            </a:r>
          </a:p>
          <a:p>
            <a:pPr lvl="1"/>
            <a:r>
              <a:rPr lang="de-DE" dirty="0"/>
              <a:t>Wird eine Funktion mit einem </a:t>
            </a:r>
            <a:r>
              <a:rPr lang="de-DE" dirty="0" err="1"/>
              <a:t>int</a:t>
            </a:r>
            <a:r>
              <a:rPr lang="de-DE" dirty="0"/>
              <a:t> aufgerufen und es gibt eine Überladung mit einem String und eine mit einem </a:t>
            </a:r>
            <a:r>
              <a:rPr lang="de-DE" dirty="0" err="1"/>
              <a:t>float</a:t>
            </a:r>
            <a:r>
              <a:rPr lang="de-DE" dirty="0"/>
              <a:t>, so wird die mit dem </a:t>
            </a:r>
            <a:r>
              <a:rPr lang="de-DE" dirty="0" err="1"/>
              <a:t>float</a:t>
            </a:r>
            <a:r>
              <a:rPr lang="de-DE" dirty="0"/>
              <a:t> genommen</a:t>
            </a:r>
          </a:p>
          <a:p>
            <a:r>
              <a:rPr lang="de-DE" dirty="0"/>
              <a:t>Abgeleitete Klassen haben </a:t>
            </a:r>
            <a:r>
              <a:rPr lang="de-DE" i="1" dirty="0"/>
              <a:t>wenn</a:t>
            </a:r>
            <a:r>
              <a:rPr lang="de-DE" dirty="0"/>
              <a:t> sie mindestens eine überladene Funktion implementieren nur noch Zugriff auf die selbst implementierten Methoden</a:t>
            </a:r>
          </a:p>
          <a:p>
            <a:pPr lvl="1"/>
            <a:r>
              <a:rPr lang="de-DE" dirty="0"/>
              <a:t>Gilt auch für </a:t>
            </a:r>
            <a:r>
              <a:rPr lang="de-DE" dirty="0" err="1"/>
              <a:t>Defaultparameter</a:t>
            </a:r>
            <a:endParaRPr lang="de-DE" dirty="0"/>
          </a:p>
          <a:p>
            <a:r>
              <a:rPr lang="de-DE" dirty="0"/>
              <a:t>Durch 				               im Header erhält man Zugriff auf die anderen Überladungen</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50</a:t>
            </a:fld>
            <a:endParaRPr lang="de-DE"/>
          </a:p>
        </p:txBody>
      </p:sp>
      <p:pic>
        <p:nvPicPr>
          <p:cNvPr id="7" name="Grafik 6"/>
          <p:cNvPicPr>
            <a:picLocks noChangeAspect="1"/>
          </p:cNvPicPr>
          <p:nvPr/>
        </p:nvPicPr>
        <p:blipFill>
          <a:blip r:embed="rId3"/>
          <a:stretch>
            <a:fillRect/>
          </a:stretch>
        </p:blipFill>
        <p:spPr>
          <a:xfrm>
            <a:off x="2079978" y="5109081"/>
            <a:ext cx="4548415" cy="530888"/>
          </a:xfrm>
          <a:prstGeom prst="rect">
            <a:avLst/>
          </a:prstGeom>
        </p:spPr>
      </p:pic>
    </p:spTree>
    <p:extLst>
      <p:ext uri="{BB962C8B-B14F-4D97-AF65-F5344CB8AC3E}">
        <p14:creationId xmlns:p14="http://schemas.microsoft.com/office/powerpoint/2010/main" val="125291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Name </a:t>
            </a:r>
            <a:r>
              <a:rPr lang="de-DE" dirty="0" err="1"/>
              <a:t>Hiding</a:t>
            </a:r>
            <a:r>
              <a:rPr lang="de-DE" dirty="0"/>
              <a:t> - Vorteile</a:t>
            </a:r>
          </a:p>
        </p:txBody>
      </p:sp>
      <p:sp>
        <p:nvSpPr>
          <p:cNvPr id="3" name="Inhaltsplatzhalter 2"/>
          <p:cNvSpPr>
            <a:spLocks noGrp="1"/>
          </p:cNvSpPr>
          <p:nvPr>
            <p:ph idx="1"/>
          </p:nvPr>
        </p:nvSpPr>
        <p:spPr/>
        <p:txBody>
          <a:bodyPr/>
          <a:lstStyle/>
          <a:p>
            <a:r>
              <a:rPr lang="de-DE" dirty="0"/>
              <a:t>Verhindert ungewünschtes/unerwartetes Verhalten</a:t>
            </a:r>
          </a:p>
          <a:p>
            <a:pPr lvl="1"/>
            <a:r>
              <a:rPr lang="de-DE" dirty="0"/>
              <a:t>Im Gegensatz zu anderen Funktionen erkennt man bei Überladungen nicht, dass es da noch weitere Funktionen gibt</a:t>
            </a:r>
          </a:p>
          <a:p>
            <a:pPr lvl="1"/>
            <a:r>
              <a:rPr lang="de-DE" dirty="0"/>
              <a:t>Die Existenz einer unbekannten Überladung mit einem „passenderen“ Parameter könnte dazu führen, dass die unbekannte Funktion aufgerufen wird</a:t>
            </a:r>
          </a:p>
          <a:p>
            <a:pPr lvl="1"/>
            <a:r>
              <a:rPr lang="de-DE" dirty="0"/>
              <a:t>Insbesondere kritisch bei tieferen Vererbungshierarchien</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51</a:t>
            </a:fld>
            <a:endParaRPr lang="de-DE"/>
          </a:p>
        </p:txBody>
      </p:sp>
    </p:spTree>
    <p:extLst>
      <p:ext uri="{BB962C8B-B14F-4D97-AF65-F5344CB8AC3E}">
        <p14:creationId xmlns:p14="http://schemas.microsoft.com/office/powerpoint/2010/main" val="36685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2EAD97E3-4592-470D-B5E5-931E2B12987A}"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11392781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3" name="Inhaltsplatzhalter 2"/>
          <p:cNvSpPr>
            <a:spLocks noGrp="1"/>
          </p:cNvSpPr>
          <p:nvPr>
            <p:ph idx="1"/>
          </p:nvPr>
        </p:nvSpPr>
        <p:spPr>
          <a:xfrm>
            <a:off x="714277" y="1577624"/>
            <a:ext cx="10924567" cy="4525433"/>
          </a:xfrm>
        </p:spPr>
        <p:txBody>
          <a:bodyPr>
            <a:normAutofit/>
          </a:bodyPr>
          <a:lstStyle/>
          <a:p>
            <a:r>
              <a:rPr lang="de-DE" dirty="0"/>
              <a:t>Nehmt die von euch geschriebenen Auto- und Ortklassen</a:t>
            </a:r>
          </a:p>
          <a:p>
            <a:pPr lvl="1"/>
            <a:r>
              <a:rPr lang="de-DE" dirty="0"/>
              <a:t>Setzt alles </a:t>
            </a:r>
            <a:r>
              <a:rPr lang="de-DE" dirty="0" err="1"/>
              <a:t>const</a:t>
            </a:r>
            <a:r>
              <a:rPr lang="de-DE" dirty="0"/>
              <a:t>, was ihr </a:t>
            </a:r>
            <a:r>
              <a:rPr lang="de-DE" dirty="0" err="1"/>
              <a:t>const</a:t>
            </a:r>
            <a:r>
              <a:rPr lang="de-DE" dirty="0"/>
              <a:t> setzen könnt</a:t>
            </a:r>
          </a:p>
          <a:p>
            <a:pPr lvl="1"/>
            <a:r>
              <a:rPr lang="de-DE" dirty="0"/>
              <a:t>Versucht nicht zu raten sondern zu wissen</a:t>
            </a:r>
          </a:p>
          <a:p>
            <a:r>
              <a:rPr lang="de-DE" dirty="0"/>
              <a:t>Erstellt eine Klasse User</a:t>
            </a:r>
          </a:p>
          <a:p>
            <a:pPr lvl="1"/>
            <a:r>
              <a:rPr lang="de-DE" dirty="0"/>
              <a:t>Dieser User hat einen Namen (Standard: Hans) und eine einzigartige ID</a:t>
            </a:r>
          </a:p>
          <a:p>
            <a:pPr lvl="1"/>
            <a:r>
              <a:rPr lang="de-DE" dirty="0"/>
              <a:t>Der Name wird im Konstruktor übergeben, die ID im Konstruktor erstellt. Die Namensklasse erstellt die ID selbst.</a:t>
            </a:r>
          </a:p>
          <a:p>
            <a:pPr lvl="1"/>
            <a:r>
              <a:rPr lang="de-DE" dirty="0"/>
              <a:t>Der Nutzer hat eine Print-Methode, die den Namen und die ID ausgibt</a:t>
            </a:r>
          </a:p>
          <a:p>
            <a:pPr lvl="1"/>
            <a:r>
              <a:rPr lang="de-DE" dirty="0"/>
              <a:t>Die ID soll für die Nutzer hochzählend sein, beginnend bei 0</a:t>
            </a:r>
          </a:p>
          <a:p>
            <a:pPr lvl="1"/>
            <a:r>
              <a:rPr lang="de-DE" dirty="0"/>
              <a:t>Legt mehrere Nutzer an und gebt sie aus</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53</a:t>
            </a:fld>
            <a:endParaRPr lang="de-DE"/>
          </a:p>
        </p:txBody>
      </p:sp>
    </p:spTree>
    <p:extLst>
      <p:ext uri="{BB962C8B-B14F-4D97-AF65-F5344CB8AC3E}">
        <p14:creationId xmlns:p14="http://schemas.microsoft.com/office/powerpoint/2010/main" val="44532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3" name="Inhaltsplatzhalter 2"/>
          <p:cNvSpPr>
            <a:spLocks noGrp="1"/>
          </p:cNvSpPr>
          <p:nvPr>
            <p:ph idx="1"/>
          </p:nvPr>
        </p:nvSpPr>
        <p:spPr/>
        <p:txBody>
          <a:bodyPr>
            <a:normAutofit/>
          </a:bodyPr>
          <a:lstStyle/>
          <a:p>
            <a:r>
              <a:rPr lang="de-DE" dirty="0"/>
              <a:t>Implementiert den folgenden Code und pusht es ins </a:t>
            </a:r>
            <a:r>
              <a:rPr lang="de-DE" dirty="0" err="1"/>
              <a:t>Git</a:t>
            </a:r>
            <a:endParaRPr lang="de-DE" dirty="0"/>
          </a:p>
          <a:p>
            <a:r>
              <a:rPr lang="de-DE" dirty="0"/>
              <a:t>Erstellt eine Verwaltung von Bankkonten</a:t>
            </a:r>
          </a:p>
          <a:p>
            <a:pPr lvl="1"/>
            <a:r>
              <a:rPr lang="de-DE" dirty="0"/>
              <a:t>Ein Konto definiert sich über eine Kontonummer (zufällig generiert und unveränderlich), einen Kontotyp (auswählbar aus Girokonto, Tagesgeldkonto und Bausparvertrag) , eine BLZ (unveränderlich), ein aktuelles Guthaben und einen Zinssatz</a:t>
            </a:r>
          </a:p>
          <a:p>
            <a:pPr lvl="2"/>
            <a:r>
              <a:rPr lang="de-DE" dirty="0"/>
              <a:t>Nutzt zur Generierung der Zufallszahl den </a:t>
            </a:r>
            <a:r>
              <a:rPr lang="de-DE" dirty="0" err="1"/>
              <a:t>std</a:t>
            </a:r>
            <a:r>
              <a:rPr lang="de-DE" dirty="0"/>
              <a:t>::mt19337</a:t>
            </a:r>
          </a:p>
          <a:p>
            <a:pPr lvl="1"/>
            <a:r>
              <a:rPr lang="de-DE" dirty="0"/>
              <a:t>Alle nicht automatisch generierten Werte können über die Konsole einlesbar sein oder alternativ </a:t>
            </a:r>
            <a:r>
              <a:rPr lang="de-DE" dirty="0" err="1"/>
              <a:t>hardgecoded</a:t>
            </a:r>
            <a:r>
              <a:rPr lang="de-DE"/>
              <a:t> eingefügt werden</a:t>
            </a:r>
            <a:endParaRPr lang="de-DE" dirty="0"/>
          </a:p>
          <a:p>
            <a:pPr lvl="1"/>
            <a:r>
              <a:rPr lang="de-DE" dirty="0"/>
              <a:t>Jedes Konto hat eine Methode, die alles nennenswerte ausgibt und eine Methode, mit der man Geld einzahlen kann</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54</a:t>
            </a:fld>
            <a:endParaRPr lang="de-DE"/>
          </a:p>
        </p:txBody>
      </p:sp>
    </p:spTree>
    <p:extLst>
      <p:ext uri="{BB962C8B-B14F-4D97-AF65-F5344CB8AC3E}">
        <p14:creationId xmlns:p14="http://schemas.microsoft.com/office/powerpoint/2010/main" val="339453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3" name="Inhaltsplatzhalter 2"/>
          <p:cNvSpPr>
            <a:spLocks noGrp="1"/>
          </p:cNvSpPr>
          <p:nvPr>
            <p:ph idx="1"/>
          </p:nvPr>
        </p:nvSpPr>
        <p:spPr>
          <a:xfrm>
            <a:off x="1456714" y="1580050"/>
            <a:ext cx="9267923" cy="4525433"/>
          </a:xfrm>
        </p:spPr>
        <p:txBody>
          <a:bodyPr/>
          <a:lstStyle/>
          <a:p>
            <a:r>
              <a:rPr lang="de-DE" dirty="0"/>
              <a:t>Es gibt spezielle Konten:</a:t>
            </a:r>
          </a:p>
          <a:p>
            <a:pPr lvl="1"/>
            <a:r>
              <a:rPr lang="de-DE" dirty="0"/>
              <a:t>Das Girokonto: hat einen Dispo</a:t>
            </a:r>
          </a:p>
          <a:p>
            <a:pPr lvl="2"/>
            <a:r>
              <a:rPr lang="de-DE" dirty="0"/>
              <a:t>Hier können auch negative Werte eingezahlt werden</a:t>
            </a:r>
          </a:p>
          <a:p>
            <a:pPr lvl="1"/>
            <a:r>
              <a:rPr lang="de-DE" dirty="0"/>
              <a:t>Einen Bausparvertrag: hat eine Bausparsumme (unveränderbar)</a:t>
            </a:r>
          </a:p>
          <a:p>
            <a:pPr lvl="2"/>
            <a:r>
              <a:rPr lang="de-DE" dirty="0"/>
              <a:t>Geld einzahlbar, solange Bausparsumme nicht erreicht</a:t>
            </a:r>
          </a:p>
          <a:p>
            <a:pPr lvl="1"/>
            <a:r>
              <a:rPr lang="de-DE" dirty="0"/>
              <a:t>Ein Tagesgeldkonto: hat eine Mindestlaufzeit (unveränderbar)</a:t>
            </a:r>
          </a:p>
          <a:p>
            <a:pPr lvl="2"/>
            <a:r>
              <a:rPr lang="de-DE" dirty="0"/>
              <a:t>Hier kann nur einmal initial Geld eingezahlt werden</a:t>
            </a:r>
          </a:p>
          <a:p>
            <a:r>
              <a:rPr lang="de-DE" dirty="0"/>
              <a:t>Testet die Konten, in denen ihr mehrere jeder Art anlegt und mit verschiedenen Werten befüllt und verschiedene Operationen aufruft. Die Werte der Objekte dürfen nur über Methoden geändert werden. Vermeidet Codeduplikation</a:t>
            </a:r>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55</a:t>
            </a:fld>
            <a:endParaRPr lang="de-DE"/>
          </a:p>
        </p:txBody>
      </p:sp>
    </p:spTree>
    <p:extLst>
      <p:ext uri="{BB962C8B-B14F-4D97-AF65-F5344CB8AC3E}">
        <p14:creationId xmlns:p14="http://schemas.microsoft.com/office/powerpoint/2010/main" val="212327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Feedback </a:t>
            </a:r>
            <a:r>
              <a:rPr lang="de-DE" dirty="0" err="1"/>
              <a:t>pls</a:t>
            </a:r>
            <a:r>
              <a:rPr lang="de-DE" dirty="0"/>
              <a:t>!</a:t>
            </a:r>
          </a:p>
        </p:txBody>
      </p:sp>
      <p:sp>
        <p:nvSpPr>
          <p:cNvPr id="3" name="Inhaltsplatzhalter 2"/>
          <p:cNvSpPr>
            <a:spLocks noGrp="1"/>
          </p:cNvSpPr>
          <p:nvPr>
            <p:ph idx="1"/>
          </p:nvPr>
        </p:nvSpPr>
        <p:spPr>
          <a:xfrm>
            <a:off x="2567518" y="1600201"/>
            <a:ext cx="9267923" cy="4525433"/>
          </a:xfrm>
        </p:spPr>
        <p:txBody>
          <a:bodyPr/>
          <a:lstStyle/>
          <a:p>
            <a:r>
              <a:rPr lang="de-DE" dirty="0"/>
              <a:t>https://app.sli.do/event/gukibpou</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26.05.2021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56</a:t>
            </a:fld>
            <a:endParaRPr lang="de-DE"/>
          </a:p>
        </p:txBody>
      </p:sp>
      <p:pic>
        <p:nvPicPr>
          <p:cNvPr id="8" name="Grafik 7">
            <a:extLst>
              <a:ext uri="{FF2B5EF4-FFF2-40B4-BE49-F238E27FC236}">
                <a16:creationId xmlns:a16="http://schemas.microsoft.com/office/drawing/2014/main" id="{041ACA4B-4D08-49EF-A6C4-C1E47723A7EA}"/>
              </a:ext>
            </a:extLst>
          </p:cNvPr>
          <p:cNvPicPr>
            <a:picLocks noChangeAspect="1"/>
          </p:cNvPicPr>
          <p:nvPr/>
        </p:nvPicPr>
        <p:blipFill>
          <a:blip r:embed="rId3"/>
          <a:stretch>
            <a:fillRect/>
          </a:stretch>
        </p:blipFill>
        <p:spPr>
          <a:xfrm>
            <a:off x="2567518" y="2181339"/>
            <a:ext cx="7553894" cy="3684359"/>
          </a:xfrm>
          <a:prstGeom prst="rect">
            <a:avLst/>
          </a:prstGeom>
        </p:spPr>
      </p:pic>
    </p:spTree>
    <p:extLst>
      <p:ext uri="{BB962C8B-B14F-4D97-AF65-F5344CB8AC3E}">
        <p14:creationId xmlns:p14="http://schemas.microsoft.com/office/powerpoint/2010/main" val="148930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598756"/>
            <a:ext cx="8911687" cy="680815"/>
          </a:xfrm>
        </p:spPr>
        <p:txBody>
          <a:bodyPr>
            <a:normAutofit fontScale="90000"/>
          </a:bodyPr>
          <a:lstStyle/>
          <a:p>
            <a:r>
              <a:rPr lang="de-DE" dirty="0"/>
              <a:t>Überladen</a:t>
            </a:r>
          </a:p>
        </p:txBody>
      </p:sp>
      <p:sp>
        <p:nvSpPr>
          <p:cNvPr id="3" name="Inhaltsplatzhalter 2"/>
          <p:cNvSpPr>
            <a:spLocks noGrp="1"/>
          </p:cNvSpPr>
          <p:nvPr>
            <p:ph idx="1"/>
          </p:nvPr>
        </p:nvSpPr>
        <p:spPr>
          <a:xfrm>
            <a:off x="1636443" y="1500717"/>
            <a:ext cx="8915400" cy="4415797"/>
          </a:xfrm>
        </p:spPr>
        <p:txBody>
          <a:bodyPr>
            <a:normAutofit fontScale="92500" lnSpcReduction="10000"/>
          </a:bodyPr>
          <a:lstStyle/>
          <a:p>
            <a:r>
              <a:rPr lang="de-DE" dirty="0"/>
              <a:t>Methoden können überladen werden</a:t>
            </a:r>
          </a:p>
          <a:p>
            <a:pPr lvl="1"/>
            <a:r>
              <a:rPr lang="de-DE" dirty="0"/>
              <a:t>Entweder unterschiedliche Parametertypen oder -Anzahl</a:t>
            </a:r>
          </a:p>
          <a:p>
            <a:pPr lvl="1"/>
            <a:r>
              <a:rPr lang="de-DE" dirty="0"/>
              <a:t>Unterschiedlicher </a:t>
            </a:r>
            <a:r>
              <a:rPr lang="de-DE" dirty="0" err="1"/>
              <a:t>Returntype</a:t>
            </a:r>
            <a:r>
              <a:rPr lang="de-DE" dirty="0"/>
              <a:t> ist nicht ausreichend</a:t>
            </a:r>
          </a:p>
          <a:p>
            <a:endParaRPr lang="de-DE" dirty="0"/>
          </a:p>
          <a:p>
            <a:pPr lvl="1"/>
            <a:endParaRPr lang="de-DE" dirty="0"/>
          </a:p>
          <a:p>
            <a:pPr lvl="1"/>
            <a:endParaRPr lang="de-DE" dirty="0"/>
          </a:p>
          <a:p>
            <a:pPr lvl="1"/>
            <a:endParaRPr lang="de-DE" dirty="0"/>
          </a:p>
          <a:p>
            <a:pPr lvl="1"/>
            <a:endParaRPr lang="de-DE" dirty="0"/>
          </a:p>
          <a:p>
            <a:pPr lvl="1"/>
            <a:endParaRPr lang="de-DE" dirty="0"/>
          </a:p>
          <a:p>
            <a:pPr marL="364057" lvl="1" indent="0">
              <a:buNone/>
            </a:pPr>
            <a:endParaRPr lang="de-DE" dirty="0"/>
          </a:p>
          <a:p>
            <a:pPr lvl="1"/>
            <a:endParaRPr lang="de-DE" dirty="0"/>
          </a:p>
          <a:p>
            <a:pPr lvl="1"/>
            <a:r>
              <a:rPr lang="de-DE" dirty="0"/>
              <a:t>Gilt selbstverständlich auch für Konstruktoren</a:t>
            </a:r>
          </a:p>
        </p:txBody>
      </p:sp>
      <p:sp>
        <p:nvSpPr>
          <p:cNvPr id="2" name="Datumsplatzhalter 1"/>
          <p:cNvSpPr>
            <a:spLocks noGrp="1"/>
          </p:cNvSpPr>
          <p:nvPr>
            <p:ph type="dt" sz="half" idx="10"/>
          </p:nvPr>
        </p:nvSpPr>
        <p:spPr/>
        <p:txBody>
          <a:bodyPr/>
          <a:lstStyle/>
          <a:p>
            <a:fld id="{1BF30605-6E78-49D8-9F15-D5A9DE600364}" type="datetime1">
              <a:rPr lang="de-DE" smtClean="0"/>
              <a:t>26.05.2021</a:t>
            </a:fld>
            <a:endParaRPr lang="de-DE"/>
          </a:p>
        </p:txBody>
      </p:sp>
      <p:sp>
        <p:nvSpPr>
          <p:cNvPr id="6" name="Fußzeilenplatzhalter 5"/>
          <p:cNvSpPr>
            <a:spLocks noGrp="1"/>
          </p:cNvSpPr>
          <p:nvPr>
            <p:ph type="ftr" sz="quarter" idx="11"/>
          </p:nvPr>
        </p:nvSpPr>
        <p:spPr/>
        <p:txBody>
          <a:bodyPr/>
          <a:lstStyle/>
          <a:p>
            <a:r>
              <a:rPr lang="de-DE"/>
              <a:t>Objektorienierte Programmierung in C++</a:t>
            </a:r>
            <a:endParaRPr lang="de-DE" dirty="0"/>
          </a:p>
        </p:txBody>
      </p:sp>
      <p:sp>
        <p:nvSpPr>
          <p:cNvPr id="7" name="Foliennummernplatzhalter 6"/>
          <p:cNvSpPr>
            <a:spLocks noGrp="1"/>
          </p:cNvSpPr>
          <p:nvPr>
            <p:ph type="sldNum" sz="quarter" idx="12"/>
          </p:nvPr>
        </p:nvSpPr>
        <p:spPr/>
        <p:txBody>
          <a:bodyPr/>
          <a:lstStyle/>
          <a:p>
            <a:fld id="{5661DF32-3507-4F32-9D9B-947DB51C7F59}" type="slidenum">
              <a:rPr lang="de-DE" smtClean="0"/>
              <a:t>6</a:t>
            </a:fld>
            <a:endParaRPr lang="de-DE"/>
          </a:p>
        </p:txBody>
      </p:sp>
      <p:pic>
        <p:nvPicPr>
          <p:cNvPr id="8" name="Grafik 7"/>
          <p:cNvPicPr>
            <a:picLocks noChangeAspect="1"/>
          </p:cNvPicPr>
          <p:nvPr/>
        </p:nvPicPr>
        <p:blipFill>
          <a:blip r:embed="rId3"/>
          <a:stretch>
            <a:fillRect/>
          </a:stretch>
        </p:blipFill>
        <p:spPr>
          <a:xfrm>
            <a:off x="2428097" y="2497092"/>
            <a:ext cx="5725303" cy="2754627"/>
          </a:xfrm>
          <a:prstGeom prst="rect">
            <a:avLst/>
          </a:prstGeom>
        </p:spPr>
      </p:pic>
    </p:spTree>
    <p:extLst>
      <p:ext uri="{BB962C8B-B14F-4D97-AF65-F5344CB8AC3E}">
        <p14:creationId xmlns:p14="http://schemas.microsoft.com/office/powerpoint/2010/main" val="23036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09600"/>
            <a:ext cx="8911687" cy="680815"/>
          </a:xfrm>
        </p:spPr>
        <p:txBody>
          <a:bodyPr>
            <a:normAutofit fontScale="90000"/>
          </a:bodyPr>
          <a:lstStyle/>
          <a:p>
            <a:r>
              <a:rPr lang="de-DE" dirty="0"/>
              <a:t>Default-Parameter</a:t>
            </a:r>
          </a:p>
        </p:txBody>
      </p:sp>
      <p:sp>
        <p:nvSpPr>
          <p:cNvPr id="3" name="Inhaltsplatzhalter 2"/>
          <p:cNvSpPr>
            <a:spLocks noGrp="1"/>
          </p:cNvSpPr>
          <p:nvPr>
            <p:ph idx="1"/>
          </p:nvPr>
        </p:nvSpPr>
        <p:spPr>
          <a:xfrm>
            <a:off x="1770064" y="1366272"/>
            <a:ext cx="8915400" cy="4882128"/>
          </a:xfrm>
        </p:spPr>
        <p:txBody>
          <a:bodyPr>
            <a:normAutofit/>
          </a:bodyPr>
          <a:lstStyle/>
          <a:p>
            <a:r>
              <a:rPr lang="de-DE" dirty="0"/>
              <a:t>Wenn man Default-Parameter eingibt, wird automatisch eine implizite Überladung erzeugt</a:t>
            </a:r>
          </a:p>
          <a:p>
            <a:pPr lvl="1"/>
            <a:endParaRPr lang="de-DE" dirty="0"/>
          </a:p>
          <a:p>
            <a:pPr lvl="1"/>
            <a:endParaRPr lang="de-DE" dirty="0"/>
          </a:p>
          <a:p>
            <a:pPr lvl="1"/>
            <a:endParaRPr lang="de-DE" dirty="0"/>
          </a:p>
          <a:p>
            <a:pPr lvl="1"/>
            <a:endParaRPr lang="de-DE" dirty="0"/>
          </a:p>
          <a:p>
            <a:pPr marL="364057" lvl="1" indent="0">
              <a:buNone/>
            </a:pPr>
            <a:endParaRPr lang="de-DE" dirty="0"/>
          </a:p>
          <a:p>
            <a:pPr lvl="1"/>
            <a:r>
              <a:rPr lang="de-DE" dirty="0"/>
              <a:t>Default-Parameter sind optional</a:t>
            </a:r>
          </a:p>
          <a:p>
            <a:pPr lvl="1"/>
            <a:r>
              <a:rPr lang="de-DE" dirty="0"/>
              <a:t>Optionale Parameter stehen immer am Ende</a:t>
            </a:r>
          </a:p>
          <a:p>
            <a:pPr lvl="1"/>
            <a:r>
              <a:rPr lang="de-DE" dirty="0"/>
              <a:t>Es kann mehrere optionale Parameter geben</a:t>
            </a:r>
          </a:p>
          <a:p>
            <a:pPr lvl="1"/>
            <a:r>
              <a:rPr lang="de-DE" dirty="0"/>
              <a:t>Gilt selbstverständlich auch für Konstruktoren</a:t>
            </a:r>
          </a:p>
        </p:txBody>
      </p:sp>
      <p:sp>
        <p:nvSpPr>
          <p:cNvPr id="2" name="Datumsplatzhalter 1"/>
          <p:cNvSpPr>
            <a:spLocks noGrp="1"/>
          </p:cNvSpPr>
          <p:nvPr>
            <p:ph type="dt" sz="half" idx="10"/>
          </p:nvPr>
        </p:nvSpPr>
        <p:spPr/>
        <p:txBody>
          <a:bodyPr/>
          <a:lstStyle/>
          <a:p>
            <a:fld id="{1BF30605-6E78-49D8-9F15-D5A9DE600364}" type="datetime1">
              <a:rPr lang="de-DE" smtClean="0"/>
              <a:t>26.05.2021</a:t>
            </a:fld>
            <a:endParaRPr lang="de-DE"/>
          </a:p>
        </p:txBody>
      </p:sp>
      <p:sp>
        <p:nvSpPr>
          <p:cNvPr id="6" name="Fußzeilenplatzhalter 5"/>
          <p:cNvSpPr>
            <a:spLocks noGrp="1"/>
          </p:cNvSpPr>
          <p:nvPr>
            <p:ph type="ftr" sz="quarter" idx="11"/>
          </p:nvPr>
        </p:nvSpPr>
        <p:spPr/>
        <p:txBody>
          <a:bodyPr/>
          <a:lstStyle/>
          <a:p>
            <a:r>
              <a:rPr lang="de-DE"/>
              <a:t>Objektorienierte Programmierung in C++</a:t>
            </a:r>
            <a:endParaRPr lang="de-DE" dirty="0"/>
          </a:p>
        </p:txBody>
      </p:sp>
      <p:sp>
        <p:nvSpPr>
          <p:cNvPr id="7" name="Foliennummernplatzhalter 6"/>
          <p:cNvSpPr>
            <a:spLocks noGrp="1"/>
          </p:cNvSpPr>
          <p:nvPr>
            <p:ph type="sldNum" sz="quarter" idx="12"/>
          </p:nvPr>
        </p:nvSpPr>
        <p:spPr/>
        <p:txBody>
          <a:bodyPr/>
          <a:lstStyle/>
          <a:p>
            <a:fld id="{5661DF32-3507-4F32-9D9B-947DB51C7F59}" type="slidenum">
              <a:rPr lang="de-DE" smtClean="0"/>
              <a:t>7</a:t>
            </a:fld>
            <a:endParaRPr lang="de-DE"/>
          </a:p>
        </p:txBody>
      </p:sp>
      <p:pic>
        <p:nvPicPr>
          <p:cNvPr id="4" name="Grafik 3"/>
          <p:cNvPicPr>
            <a:picLocks noChangeAspect="1"/>
          </p:cNvPicPr>
          <p:nvPr/>
        </p:nvPicPr>
        <p:blipFill>
          <a:blip r:embed="rId3"/>
          <a:stretch>
            <a:fillRect/>
          </a:stretch>
        </p:blipFill>
        <p:spPr>
          <a:xfrm>
            <a:off x="2209800" y="2294311"/>
            <a:ext cx="7270280" cy="1749694"/>
          </a:xfrm>
          <a:prstGeom prst="rect">
            <a:avLst/>
          </a:prstGeom>
        </p:spPr>
      </p:pic>
    </p:spTree>
    <p:extLst>
      <p:ext uri="{BB962C8B-B14F-4D97-AF65-F5344CB8AC3E}">
        <p14:creationId xmlns:p14="http://schemas.microsoft.com/office/powerpoint/2010/main" val="225177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Vererbung</a:t>
            </a:r>
          </a:p>
        </p:txBody>
      </p:sp>
      <p:sp>
        <p:nvSpPr>
          <p:cNvPr id="5" name="Textplatzhalter 4"/>
          <p:cNvSpPr>
            <a:spLocks noGrp="1"/>
          </p:cNvSpPr>
          <p:nvPr>
            <p:ph type="body" idx="1"/>
          </p:nvPr>
        </p:nvSpPr>
        <p:spPr/>
        <p:txBody>
          <a:bodyPr/>
          <a:lstStyle/>
          <a:p>
            <a:endParaRPr lang="de-DE" dirty="0"/>
          </a:p>
        </p:txBody>
      </p:sp>
      <p:sp>
        <p:nvSpPr>
          <p:cNvPr id="2" name="Datumsplatzhalter 1"/>
          <p:cNvSpPr>
            <a:spLocks noGrp="1"/>
          </p:cNvSpPr>
          <p:nvPr>
            <p:ph type="dt" sz="half" idx="10"/>
          </p:nvPr>
        </p:nvSpPr>
        <p:spPr/>
        <p:txBody>
          <a:bodyPr/>
          <a:lstStyle/>
          <a:p>
            <a:fld id="{07EAE5A3-A036-48BB-AFE5-5FA911F686D9}" type="datetime1">
              <a:rPr lang="de-DE" smtClean="0"/>
              <a:t>26.05.2021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66493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99083"/>
            <a:ext cx="8911687" cy="680815"/>
          </a:xfrm>
        </p:spPr>
        <p:txBody>
          <a:bodyPr>
            <a:normAutofit fontScale="90000"/>
          </a:bodyPr>
          <a:lstStyle/>
          <a:p>
            <a:r>
              <a:rPr lang="de-DE" dirty="0"/>
              <a:t>Motivation</a:t>
            </a:r>
          </a:p>
        </p:txBody>
      </p:sp>
      <p:sp>
        <p:nvSpPr>
          <p:cNvPr id="3" name="Inhaltsplatzhalter 2"/>
          <p:cNvSpPr>
            <a:spLocks noGrp="1"/>
          </p:cNvSpPr>
          <p:nvPr>
            <p:ph idx="1"/>
          </p:nvPr>
        </p:nvSpPr>
        <p:spPr>
          <a:xfrm>
            <a:off x="1770064" y="1467478"/>
            <a:ext cx="8915400" cy="4415797"/>
          </a:xfrm>
        </p:spPr>
        <p:txBody>
          <a:bodyPr>
            <a:normAutofit lnSpcReduction="10000"/>
          </a:bodyPr>
          <a:lstStyle/>
          <a:p>
            <a:r>
              <a:rPr lang="de-DE" dirty="0"/>
              <a:t>Versuch der Klassifikation von Objekten</a:t>
            </a:r>
          </a:p>
          <a:p>
            <a:pPr lvl="1"/>
            <a:r>
              <a:rPr lang="de-DE" dirty="0" err="1"/>
              <a:t>Has</a:t>
            </a:r>
            <a:r>
              <a:rPr lang="de-DE" dirty="0"/>
              <a:t>-a-Beziehung: </a:t>
            </a:r>
            <a:r>
              <a:rPr lang="de-DE" dirty="0" err="1"/>
              <a:t>member</a:t>
            </a:r>
            <a:r>
              <a:rPr lang="de-DE" dirty="0"/>
              <a:t>-Variablen</a:t>
            </a:r>
          </a:p>
          <a:p>
            <a:pPr lvl="1"/>
            <a:r>
              <a:rPr lang="de-DE" dirty="0" err="1"/>
              <a:t>Is</a:t>
            </a:r>
            <a:r>
              <a:rPr lang="de-DE" dirty="0"/>
              <a:t>-a-Beziehung: Vererbung</a:t>
            </a:r>
          </a:p>
          <a:p>
            <a:r>
              <a:rPr lang="de-DE" dirty="0"/>
              <a:t>Nutzung einer einheitlichen Schnittstelle</a:t>
            </a:r>
          </a:p>
          <a:p>
            <a:r>
              <a:rPr lang="de-DE" dirty="0"/>
              <a:t>Häufig haben unterschiedliche Klassen einen Teil an gleicher Funktionalität</a:t>
            </a:r>
          </a:p>
          <a:p>
            <a:pPr lvl="1"/>
            <a:r>
              <a:rPr lang="de-DE" dirty="0"/>
              <a:t>Dieser Code soll nicht dupliziert werden</a:t>
            </a:r>
          </a:p>
          <a:p>
            <a:pPr lvl="2"/>
            <a:r>
              <a:rPr lang="de-DE" dirty="0"/>
              <a:t>!Ist eine Beziehung keine echte </a:t>
            </a:r>
            <a:r>
              <a:rPr lang="de-DE" dirty="0" err="1"/>
              <a:t>is</a:t>
            </a:r>
            <a:r>
              <a:rPr lang="de-DE" dirty="0"/>
              <a:t>-a-Beziehung, sollte zur Reduzierung der Code-Dopplung keinesfalls eine Vererbung genutzt werden!</a:t>
            </a:r>
          </a:p>
          <a:p>
            <a:r>
              <a:rPr lang="de-DE" dirty="0"/>
              <a:t>Komplexität reduzieren</a:t>
            </a:r>
          </a:p>
          <a:p>
            <a:pPr lvl="1"/>
            <a:r>
              <a:rPr lang="de-DE" dirty="0"/>
              <a:t>Abstraktionsebene / Verallgemeinerung schaffen</a:t>
            </a:r>
          </a:p>
          <a:p>
            <a:pPr lvl="1"/>
            <a:endParaRPr lang="de-DE" dirty="0"/>
          </a:p>
        </p:txBody>
      </p:sp>
      <p:sp>
        <p:nvSpPr>
          <p:cNvPr id="2" name="Datumsplatzhalter 1"/>
          <p:cNvSpPr>
            <a:spLocks noGrp="1"/>
          </p:cNvSpPr>
          <p:nvPr>
            <p:ph type="dt" sz="half" idx="10"/>
          </p:nvPr>
        </p:nvSpPr>
        <p:spPr/>
        <p:txBody>
          <a:bodyPr/>
          <a:lstStyle/>
          <a:p>
            <a:fld id="{370E2B06-D344-42BB-BDCF-766EF75D2C6D}" type="datetime1">
              <a:rPr lang="de-DE" smtClean="0"/>
              <a:t>26.05.2021</a:t>
            </a:fld>
            <a:endParaRPr lang="de-DE"/>
          </a:p>
        </p:txBody>
      </p:sp>
      <p:sp>
        <p:nvSpPr>
          <p:cNvPr id="6" name="Fußzeilenplatzhalter 5"/>
          <p:cNvSpPr>
            <a:spLocks noGrp="1"/>
          </p:cNvSpPr>
          <p:nvPr>
            <p:ph type="ftr" sz="quarter" idx="11"/>
          </p:nvPr>
        </p:nvSpPr>
        <p:spPr/>
        <p:txBody>
          <a:bodyPr/>
          <a:lstStyle/>
          <a:p>
            <a:r>
              <a:rPr lang="de-DE"/>
              <a:t>Objektorienierte Programmierung in C++</a:t>
            </a:r>
            <a:endParaRPr lang="de-DE" dirty="0"/>
          </a:p>
        </p:txBody>
      </p:sp>
      <p:sp>
        <p:nvSpPr>
          <p:cNvPr id="7" name="Foliennummernplatzhalter 6"/>
          <p:cNvSpPr>
            <a:spLocks noGrp="1"/>
          </p:cNvSpPr>
          <p:nvPr>
            <p:ph type="sldNum" sz="quarter" idx="12"/>
          </p:nvPr>
        </p:nvSpPr>
        <p:spPr/>
        <p:txBody>
          <a:bodyPr/>
          <a:lstStyle/>
          <a:p>
            <a:fld id="{5661DF32-3507-4F32-9D9B-947DB51C7F59}" type="slidenum">
              <a:rPr lang="de-DE" smtClean="0"/>
              <a:t>9</a:t>
            </a:fld>
            <a:endParaRPr lang="de-DE"/>
          </a:p>
        </p:txBody>
      </p:sp>
    </p:spTree>
    <p:extLst>
      <p:ext uri="{BB962C8B-B14F-4D97-AF65-F5344CB8AC3E}">
        <p14:creationId xmlns:p14="http://schemas.microsoft.com/office/powerpoint/2010/main" val="35311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ipo">
  <a:themeElements>
    <a:clrScheme name="IPO">
      <a:dk1>
        <a:srgbClr val="8F949A"/>
      </a:dk1>
      <a:lt1>
        <a:sysClr val="window" lastClr="FFFFFF"/>
      </a:lt1>
      <a:dk2>
        <a:srgbClr val="000000"/>
      </a:dk2>
      <a:lt2>
        <a:srgbClr val="EEECE1"/>
      </a:lt2>
      <a:accent1>
        <a:srgbClr val="C31525"/>
      </a:accent1>
      <a:accent2>
        <a:srgbClr val="A2C538"/>
      </a:accent2>
      <a:accent3>
        <a:srgbClr val="6FA547"/>
      </a:accent3>
      <a:accent4>
        <a:srgbClr val="00B0F0"/>
      </a:accent4>
      <a:accent5>
        <a:srgbClr val="0070C0"/>
      </a:accent5>
      <a:accent6>
        <a:srgbClr val="F79646"/>
      </a:accent6>
      <a:hlink>
        <a:srgbClr val="0000FF"/>
      </a:hlink>
      <a:folHlink>
        <a:srgbClr val="800080"/>
      </a:folHlink>
    </a:clrScheme>
    <a:fontScheme name="IPO">
      <a:majorFont>
        <a:latin typeface="Neo Sans W01"/>
        <a:ea typeface=""/>
        <a:cs typeface=""/>
      </a:majorFont>
      <a:minorFont>
        <a:latin typeface="Neo Sans W01"/>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po" id="{9CBDBB82-22BC-4024-92E4-0CC49281D2AA}" vid="{5CDFF593-96F4-43B1-936D-C6DC52F5DE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DE9A0D8FAA7B442A1C89D5C3B0F577D" ma:contentTypeVersion="4" ma:contentTypeDescription="Ein neues Dokument erstellen." ma:contentTypeScope="" ma:versionID="4266209272205158ea3a5dcb557935ba">
  <xsd:schema xmlns:xsd="http://www.w3.org/2001/XMLSchema" xmlns:xs="http://www.w3.org/2001/XMLSchema" xmlns:p="http://schemas.microsoft.com/office/2006/metadata/properties" xmlns:ns2="11673d8a-6ab4-435a-878e-d49cd20e328d" targetNamespace="http://schemas.microsoft.com/office/2006/metadata/properties" ma:root="true" ma:fieldsID="ca8fc01799cb602f38534cc5f219b11f" ns2:_="">
    <xsd:import namespace="11673d8a-6ab4-435a-878e-d49cd20e32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673d8a-6ab4-435a-878e-d49cd20e32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154451-87DF-44C1-89C6-737780BCAAD8}"/>
</file>

<file path=customXml/itemProps2.xml><?xml version="1.0" encoding="utf-8"?>
<ds:datastoreItem xmlns:ds="http://schemas.openxmlformats.org/officeDocument/2006/customXml" ds:itemID="{8BAF6F54-6DEC-4256-BB2B-1DB7BE91DA42}"/>
</file>

<file path=customXml/itemProps3.xml><?xml version="1.0" encoding="utf-8"?>
<ds:datastoreItem xmlns:ds="http://schemas.openxmlformats.org/officeDocument/2006/customXml" ds:itemID="{04C8D6DB-0125-4C49-83D5-5D2385F5DC9E}"/>
</file>

<file path=docProps/app.xml><?xml version="1.0" encoding="utf-8"?>
<Properties xmlns="http://schemas.openxmlformats.org/officeDocument/2006/extended-properties" xmlns:vt="http://schemas.openxmlformats.org/officeDocument/2006/docPropsVTypes">
  <Template/>
  <TotalTime>0</TotalTime>
  <Words>4168</Words>
  <Application>Microsoft Office PowerPoint</Application>
  <PresentationFormat>Breitbild</PresentationFormat>
  <Paragraphs>625</Paragraphs>
  <Slides>56</Slides>
  <Notes>53</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56</vt:i4>
      </vt:variant>
    </vt:vector>
  </HeadingPairs>
  <TitlesOfParts>
    <vt:vector size="64" baseType="lpstr">
      <vt:lpstr>Arial</vt:lpstr>
      <vt:lpstr>Calibri</vt:lpstr>
      <vt:lpstr>Calibri Light</vt:lpstr>
      <vt:lpstr>Centennial LT W01 55 Roman</vt:lpstr>
      <vt:lpstr>Neo Sans W01</vt:lpstr>
      <vt:lpstr>Wingdings</vt:lpstr>
      <vt:lpstr>ipo</vt:lpstr>
      <vt:lpstr>Office Theme</vt:lpstr>
      <vt:lpstr>Grundlagen der Objektorientierung</vt:lpstr>
      <vt:lpstr>Übungsaufgabe</vt:lpstr>
      <vt:lpstr>Letzte Woche?</vt:lpstr>
      <vt:lpstr>Wiederholung</vt:lpstr>
      <vt:lpstr>Überladung</vt:lpstr>
      <vt:lpstr>Überladen</vt:lpstr>
      <vt:lpstr>Default-Parameter</vt:lpstr>
      <vt:lpstr>Vererbung</vt:lpstr>
      <vt:lpstr>Motivation</vt:lpstr>
      <vt:lpstr>PowerPoint-Präsentation</vt:lpstr>
      <vt:lpstr>PowerPoint-Präsentation</vt:lpstr>
      <vt:lpstr>Motivation</vt:lpstr>
      <vt:lpstr>Beispiel – Adventure Game vom letzten Mal</vt:lpstr>
      <vt:lpstr>Beispiel – chooseFortBewegungsmittel()</vt:lpstr>
      <vt:lpstr>Beispiel – Ohne Vererbung</vt:lpstr>
      <vt:lpstr>Beispiel – Mit Vererbung</vt:lpstr>
      <vt:lpstr>Vererbung - Konstruktoren</vt:lpstr>
      <vt:lpstr>Ersetzbarkeit</vt:lpstr>
      <vt:lpstr>Zugriffsmodifikatoren</vt:lpstr>
      <vt:lpstr>PowerPoint-Präsentation</vt:lpstr>
      <vt:lpstr>Zugriffsmodifikatoren</vt:lpstr>
      <vt:lpstr>Zugriffsmodifikatoren - Beispiele</vt:lpstr>
      <vt:lpstr>Zugriffsmodifikatoren - Beispiele</vt:lpstr>
      <vt:lpstr>Weitere Keywords – virtual/override</vt:lpstr>
      <vt:lpstr>Fragerunde &amp; Mob-Programming</vt:lpstr>
      <vt:lpstr>Übungen</vt:lpstr>
      <vt:lpstr>Übungen</vt:lpstr>
      <vt:lpstr>Weitere Keywords</vt:lpstr>
      <vt:lpstr>Weitere Keywords - const</vt:lpstr>
      <vt:lpstr>Weitere Keywords - const</vt:lpstr>
      <vt:lpstr>Weitere Keywords - const</vt:lpstr>
      <vt:lpstr>Weitere Keywords - const</vt:lpstr>
      <vt:lpstr>Weitere Keywords - static</vt:lpstr>
      <vt:lpstr>Weitere Keywords - static</vt:lpstr>
      <vt:lpstr>Weitere Keywords - inline</vt:lpstr>
      <vt:lpstr>Weitere Keywords - friend</vt:lpstr>
      <vt:lpstr>Weitere Keywords</vt:lpstr>
      <vt:lpstr>Weitere Keywords</vt:lpstr>
      <vt:lpstr>Fragerunde &amp; Mob-Programming</vt:lpstr>
      <vt:lpstr>Mehrfachvererbung</vt:lpstr>
      <vt:lpstr>Mehrfachvererbung</vt:lpstr>
      <vt:lpstr>Mehrfachvererbung – warum &amp; wofür?</vt:lpstr>
      <vt:lpstr>Mehrfachvererbung</vt:lpstr>
      <vt:lpstr>Mehrfachvererbung – doch nicht so gut?</vt:lpstr>
      <vt:lpstr>Mehrfachvererbung - Fazit</vt:lpstr>
      <vt:lpstr>Abstrakte Basisklassen</vt:lpstr>
      <vt:lpstr>Abstrakte Basisklassen - Nutzen</vt:lpstr>
      <vt:lpstr>Abstrakte Basisklassen vs. Interfaces</vt:lpstr>
      <vt:lpstr>Name Hiding - Beispiel</vt:lpstr>
      <vt:lpstr>Name Hiding - Funktionsweise</vt:lpstr>
      <vt:lpstr>Name Hiding - Vorteile</vt:lpstr>
      <vt:lpstr>Aufgabe</vt:lpstr>
      <vt:lpstr>Aufgabe</vt:lpstr>
      <vt:lpstr>Aufgabe</vt:lpstr>
      <vt:lpstr>Aufgabe</vt:lpstr>
      <vt:lpstr>Feedback pls!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Bente Meyer</dc:creator>
  <cp:lastModifiedBy>Tobias Marencke</cp:lastModifiedBy>
  <cp:revision>439</cp:revision>
  <dcterms:created xsi:type="dcterms:W3CDTF">2017-03-11T21:58:43Z</dcterms:created>
  <dcterms:modified xsi:type="dcterms:W3CDTF">2021-05-26T17:11:38Z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0x0101002DE9A0D8FAA7B442A1C89D5C3B0F577D</vt:lpwstr>
  </property>
</Properties>
</file>