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3" r:id="rId4"/>
    <p:sldMasterId id="2147483820" r:id="rId5"/>
  </p:sldMasterIdLst>
  <p:notesMasterIdLst>
    <p:notesMasterId r:id="rId65"/>
  </p:notesMasterIdLst>
  <p:sldIdLst>
    <p:sldId id="257" r:id="rId6"/>
    <p:sldId id="259" r:id="rId7"/>
    <p:sldId id="317" r:id="rId8"/>
    <p:sldId id="318" r:id="rId9"/>
    <p:sldId id="260" r:id="rId10"/>
    <p:sldId id="274" r:id="rId11"/>
    <p:sldId id="333" r:id="rId12"/>
    <p:sldId id="279" r:id="rId13"/>
    <p:sldId id="280" r:id="rId14"/>
    <p:sldId id="281" r:id="rId15"/>
    <p:sldId id="283" r:id="rId16"/>
    <p:sldId id="284" r:id="rId17"/>
    <p:sldId id="285" r:id="rId18"/>
    <p:sldId id="286" r:id="rId19"/>
    <p:sldId id="287" r:id="rId20"/>
    <p:sldId id="341" r:id="rId21"/>
    <p:sldId id="278" r:id="rId22"/>
    <p:sldId id="325" r:id="rId23"/>
    <p:sldId id="327" r:id="rId24"/>
    <p:sldId id="277" r:id="rId25"/>
    <p:sldId id="276" r:id="rId26"/>
    <p:sldId id="288" r:id="rId27"/>
    <p:sldId id="289" r:id="rId28"/>
    <p:sldId id="293" r:id="rId29"/>
    <p:sldId id="315" r:id="rId30"/>
    <p:sldId id="316" r:id="rId31"/>
    <p:sldId id="291" r:id="rId32"/>
    <p:sldId id="294" r:id="rId33"/>
    <p:sldId id="295" r:id="rId34"/>
    <p:sldId id="296" r:id="rId35"/>
    <p:sldId id="297" r:id="rId36"/>
    <p:sldId id="328" r:id="rId37"/>
    <p:sldId id="329" r:id="rId38"/>
    <p:sldId id="299" r:id="rId39"/>
    <p:sldId id="292" r:id="rId40"/>
    <p:sldId id="338" r:id="rId41"/>
    <p:sldId id="310" r:id="rId42"/>
    <p:sldId id="300" r:id="rId43"/>
    <p:sldId id="311" r:id="rId44"/>
    <p:sldId id="312" r:id="rId45"/>
    <p:sldId id="313" r:id="rId46"/>
    <p:sldId id="314" r:id="rId47"/>
    <p:sldId id="304" r:id="rId48"/>
    <p:sldId id="331" r:id="rId49"/>
    <p:sldId id="330" r:id="rId50"/>
    <p:sldId id="306" r:id="rId51"/>
    <p:sldId id="305" r:id="rId52"/>
    <p:sldId id="307" r:id="rId53"/>
    <p:sldId id="308" r:id="rId54"/>
    <p:sldId id="309" r:id="rId55"/>
    <p:sldId id="326" r:id="rId56"/>
    <p:sldId id="273" r:id="rId57"/>
    <p:sldId id="271" r:id="rId58"/>
    <p:sldId id="319" r:id="rId59"/>
    <p:sldId id="335" r:id="rId60"/>
    <p:sldId id="337" r:id="rId61"/>
    <p:sldId id="342" r:id="rId62"/>
    <p:sldId id="343" r:id="rId63"/>
    <p:sldId id="340" r:id="rId6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60" autoAdjust="0"/>
    <p:restoredTop sz="84371" autoAdjust="0"/>
  </p:normalViewPr>
  <p:slideViewPr>
    <p:cSldViewPr snapToGrid="0">
      <p:cViewPr varScale="1">
        <p:scale>
          <a:sx n="115" d="100"/>
          <a:sy n="115"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77A4CF-4AD9-4AF1-B234-2AF1919CA8E1}" type="datetimeFigureOut">
              <a:rPr lang="de-DE" smtClean="0"/>
              <a:t>20.06.2021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96BC6-5293-4E95-A62A-B78BD2DEFABC}" type="slidenum">
              <a:rPr lang="de-DE" smtClean="0"/>
              <a:t>‹Nr.›</a:t>
            </a:fld>
            <a:endParaRPr lang="de-DE"/>
          </a:p>
        </p:txBody>
      </p:sp>
    </p:spTree>
    <p:extLst>
      <p:ext uri="{BB962C8B-B14F-4D97-AF65-F5344CB8AC3E}">
        <p14:creationId xmlns:p14="http://schemas.microsoft.com/office/powerpoint/2010/main" val="4166064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1</a:t>
            </a:fld>
            <a:endParaRPr lang="de-DE"/>
          </a:p>
        </p:txBody>
      </p:sp>
    </p:spTree>
    <p:extLst>
      <p:ext uri="{BB962C8B-B14F-4D97-AF65-F5344CB8AC3E}">
        <p14:creationId xmlns:p14="http://schemas.microsoft.com/office/powerpoint/2010/main" val="2813304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err="1"/>
              <a:t>Using</a:t>
            </a:r>
            <a:r>
              <a:rPr lang="de-DE" baseline="0" dirty="0"/>
              <a:t> </a:t>
            </a:r>
            <a:r>
              <a:rPr lang="de-DE" baseline="0" dirty="0" err="1"/>
              <a:t>namespace</a:t>
            </a:r>
            <a:r>
              <a:rPr lang="de-DE" baseline="0" dirty="0"/>
              <a:t> </a:t>
            </a:r>
            <a:r>
              <a:rPr lang="de-DE" baseline="0" dirty="0" err="1"/>
              <a:t>std</a:t>
            </a:r>
            <a:r>
              <a:rPr lang="de-DE" baseline="0" dirty="0"/>
              <a:t>; bitte in Zukunft nicht mehr nutzen</a:t>
            </a:r>
          </a:p>
          <a:p>
            <a:pPr marL="0" lvl="0" indent="0">
              <a:buNone/>
            </a:pPr>
            <a:r>
              <a:rPr lang="de-DE" baseline="0" dirty="0"/>
              <a:t>	- in Ausnahmesituationen</a:t>
            </a:r>
          </a:p>
          <a:p>
            <a:pPr marL="0" lvl="0" indent="0">
              <a:buNone/>
            </a:pPr>
            <a:r>
              <a:rPr lang="de-DE" baseline="0" dirty="0"/>
              <a:t>	- aber auch da nicht </a:t>
            </a:r>
            <a:r>
              <a:rPr lang="de-DE" baseline="0" dirty="0">
                <a:sym typeface="Wingdings" panose="05000000000000000000" pitchFamily="2" charset="2"/>
              </a:rPr>
              <a:t> Datei wächst, man vergisst es  </a:t>
            </a:r>
            <a:r>
              <a:rPr lang="de-DE" baseline="0" dirty="0" err="1">
                <a:sym typeface="Wingdings" panose="05000000000000000000" pitchFamily="2" charset="2"/>
              </a:rPr>
              <a:t>nameclash</a:t>
            </a:r>
            <a:r>
              <a:rPr lang="de-DE" baseline="0" dirty="0">
                <a:sym typeface="Wingdings" panose="05000000000000000000" pitchFamily="2" charset="2"/>
              </a:rPr>
              <a:t>, der Probleme verursacht</a:t>
            </a:r>
          </a:p>
          <a:p>
            <a:pPr marL="0" lvl="0" indent="0">
              <a:buNone/>
            </a:pPr>
            <a:r>
              <a:rPr lang="de-DE" baseline="0" dirty="0">
                <a:sym typeface="Wingdings" panose="05000000000000000000" pitchFamily="2" charset="2"/>
              </a:rPr>
              <a:t>4) Das heißt, alle Vorteile sind weiterhin da!</a:t>
            </a:r>
          </a:p>
          <a:p>
            <a:pPr marL="0" lvl="0" indent="0">
              <a:buNone/>
            </a:pPr>
            <a:r>
              <a:rPr lang="de-DE" baseline="0" dirty="0">
                <a:sym typeface="Wingdings" panose="05000000000000000000" pitchFamily="2" charset="2"/>
              </a:rPr>
              <a:t>C# WPF/Windows Form Beispiel</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10</a:t>
            </a:fld>
            <a:endParaRPr lang="de-DE"/>
          </a:p>
        </p:txBody>
      </p:sp>
    </p:spTree>
    <p:extLst>
      <p:ext uri="{BB962C8B-B14F-4D97-AF65-F5344CB8AC3E}">
        <p14:creationId xmlns:p14="http://schemas.microsoft.com/office/powerpoint/2010/main" val="3978666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Erklären, was das bedeutet</a:t>
            </a:r>
          </a:p>
        </p:txBody>
      </p:sp>
      <p:sp>
        <p:nvSpPr>
          <p:cNvPr id="4" name="Foliennummernplatzhalter 3"/>
          <p:cNvSpPr>
            <a:spLocks noGrp="1"/>
          </p:cNvSpPr>
          <p:nvPr>
            <p:ph type="sldNum" sz="quarter" idx="10"/>
          </p:nvPr>
        </p:nvSpPr>
        <p:spPr/>
        <p:txBody>
          <a:bodyPr/>
          <a:lstStyle/>
          <a:p>
            <a:fld id="{6A796BC6-5293-4E95-A62A-B78BD2DEFABC}" type="slidenum">
              <a:rPr lang="de-DE" smtClean="0"/>
              <a:t>11</a:t>
            </a:fld>
            <a:endParaRPr lang="de-DE"/>
          </a:p>
        </p:txBody>
      </p:sp>
    </p:spTree>
    <p:extLst>
      <p:ext uri="{BB962C8B-B14F-4D97-AF65-F5344CB8AC3E}">
        <p14:creationId xmlns:p14="http://schemas.microsoft.com/office/powerpoint/2010/main" val="3171775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12</a:t>
            </a:fld>
            <a:endParaRPr lang="de-DE"/>
          </a:p>
        </p:txBody>
      </p:sp>
    </p:spTree>
    <p:extLst>
      <p:ext uri="{BB962C8B-B14F-4D97-AF65-F5344CB8AC3E}">
        <p14:creationId xmlns:p14="http://schemas.microsoft.com/office/powerpoint/2010/main" val="2962078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Annahme: wir wollen „</a:t>
            </a:r>
            <a:r>
              <a:rPr lang="de-DE" dirty="0" err="1"/>
              <a:t>cout</a:t>
            </a:r>
            <a:r>
              <a:rPr lang="de-DE" dirty="0"/>
              <a:t>“ und „</a:t>
            </a:r>
            <a:r>
              <a:rPr lang="de-DE" dirty="0" err="1"/>
              <a:t>cin</a:t>
            </a:r>
            <a:r>
              <a:rPr lang="de-DE" dirty="0"/>
              <a:t>“ in zwei Dateien implementieren</a:t>
            </a:r>
          </a:p>
          <a:p>
            <a:pPr marL="0" lvl="0" indent="0">
              <a:buNone/>
            </a:pPr>
            <a:r>
              <a:rPr lang="de-DE" dirty="0"/>
              <a:t>Wir sehen 2 Header</a:t>
            </a:r>
          </a:p>
        </p:txBody>
      </p:sp>
      <p:sp>
        <p:nvSpPr>
          <p:cNvPr id="4" name="Foliennummernplatzhalter 3"/>
          <p:cNvSpPr>
            <a:spLocks noGrp="1"/>
          </p:cNvSpPr>
          <p:nvPr>
            <p:ph type="sldNum" sz="quarter" idx="10"/>
          </p:nvPr>
        </p:nvSpPr>
        <p:spPr/>
        <p:txBody>
          <a:bodyPr/>
          <a:lstStyle/>
          <a:p>
            <a:fld id="{6A796BC6-5293-4E95-A62A-B78BD2DEFABC}" type="slidenum">
              <a:rPr lang="de-DE" smtClean="0"/>
              <a:t>13</a:t>
            </a:fld>
            <a:endParaRPr lang="de-DE"/>
          </a:p>
        </p:txBody>
      </p:sp>
    </p:spTree>
    <p:extLst>
      <p:ext uri="{BB962C8B-B14F-4D97-AF65-F5344CB8AC3E}">
        <p14:creationId xmlns:p14="http://schemas.microsoft.com/office/powerpoint/2010/main" val="3241170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Ziemlicher Sonderfall,</a:t>
            </a:r>
            <a:r>
              <a:rPr lang="de-DE" baseline="0" dirty="0"/>
              <a:t> gibt’s nicht sehr häufig</a:t>
            </a:r>
          </a:p>
          <a:p>
            <a:pPr marL="0" lvl="0" indent="0">
              <a:buNone/>
            </a:pPr>
            <a:r>
              <a:rPr lang="de-DE" baseline="0" dirty="0"/>
              <a:t>Erklären, was man sieht</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14</a:t>
            </a:fld>
            <a:endParaRPr lang="de-DE"/>
          </a:p>
        </p:txBody>
      </p:sp>
    </p:spTree>
    <p:extLst>
      <p:ext uri="{BB962C8B-B14F-4D97-AF65-F5344CB8AC3E}">
        <p14:creationId xmlns:p14="http://schemas.microsoft.com/office/powerpoint/2010/main" val="3748099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Alles klar? Dann zurück zu den Containern</a:t>
            </a:r>
          </a:p>
          <a:p>
            <a:pPr marL="0" lvl="0" indent="0">
              <a:buNone/>
            </a:pPr>
            <a:r>
              <a:rPr lang="de-DE" dirty="0"/>
              <a:t>„Antipattern“ erklären</a:t>
            </a:r>
          </a:p>
        </p:txBody>
      </p:sp>
      <p:sp>
        <p:nvSpPr>
          <p:cNvPr id="4" name="Foliennummernplatzhalter 3"/>
          <p:cNvSpPr>
            <a:spLocks noGrp="1"/>
          </p:cNvSpPr>
          <p:nvPr>
            <p:ph type="sldNum" sz="quarter" idx="10"/>
          </p:nvPr>
        </p:nvSpPr>
        <p:spPr/>
        <p:txBody>
          <a:bodyPr/>
          <a:lstStyle/>
          <a:p>
            <a:fld id="{6A796BC6-5293-4E95-A62A-B78BD2DEFABC}" type="slidenum">
              <a:rPr lang="de-DE" smtClean="0"/>
              <a:t>15</a:t>
            </a:fld>
            <a:endParaRPr lang="de-DE"/>
          </a:p>
        </p:txBody>
      </p:sp>
    </p:spTree>
    <p:extLst>
      <p:ext uri="{BB962C8B-B14F-4D97-AF65-F5344CB8AC3E}">
        <p14:creationId xmlns:p14="http://schemas.microsoft.com/office/powerpoint/2010/main" val="1240438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Kurze 10 Minuten Übung, damit ihr das mal angewandt habt</a:t>
            </a:r>
          </a:p>
        </p:txBody>
      </p:sp>
      <p:sp>
        <p:nvSpPr>
          <p:cNvPr id="4" name="Foliennummernplatzhalter 3"/>
          <p:cNvSpPr>
            <a:spLocks noGrp="1"/>
          </p:cNvSpPr>
          <p:nvPr>
            <p:ph type="sldNum" sz="quarter" idx="10"/>
          </p:nvPr>
        </p:nvSpPr>
        <p:spPr/>
        <p:txBody>
          <a:bodyPr/>
          <a:lstStyle/>
          <a:p>
            <a:fld id="{6A796BC6-5293-4E95-A62A-B78BD2DEFABC}" type="slidenum">
              <a:rPr lang="de-DE" smtClean="0"/>
              <a:t>16</a:t>
            </a:fld>
            <a:endParaRPr lang="de-DE"/>
          </a:p>
        </p:txBody>
      </p:sp>
    </p:spTree>
    <p:extLst>
      <p:ext uri="{BB962C8B-B14F-4D97-AF65-F5344CB8AC3E}">
        <p14:creationId xmlns:p14="http://schemas.microsoft.com/office/powerpoint/2010/main" val="1240438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STL bringt 2 große Blöcke mit: Algorithmen und Container</a:t>
            </a:r>
          </a:p>
          <a:p>
            <a:pPr marL="0" lvl="0" indent="0">
              <a:buNone/>
            </a:pPr>
            <a:r>
              <a:rPr lang="de-DE" dirty="0"/>
              <a:t>Container &amp; </a:t>
            </a:r>
            <a:r>
              <a:rPr lang="de-DE" dirty="0" err="1"/>
              <a:t>Algos</a:t>
            </a:r>
            <a:r>
              <a:rPr lang="de-DE" dirty="0"/>
              <a:t> sind disjunkte Systeme</a:t>
            </a:r>
          </a:p>
          <a:p>
            <a:pPr marL="0" lvl="0" indent="0">
              <a:buNone/>
            </a:pPr>
            <a:r>
              <a:rPr lang="de-DE" dirty="0"/>
              <a:t>Algorithmen sind generisch und nur abhängig von Iteratoren </a:t>
            </a:r>
            <a:r>
              <a:rPr lang="de-DE" dirty="0">
                <a:sym typeface="Wingdings" panose="05000000000000000000" pitchFamily="2" charset="2"/>
              </a:rPr>
              <a:t> was ist ein Iterator? Was ist ein Container? Und warum ist dieses System so extrem mächtig? Das erfahrt ihr auf den nächsten Folien</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17</a:t>
            </a:fld>
            <a:endParaRPr lang="de-DE"/>
          </a:p>
        </p:txBody>
      </p:sp>
    </p:spTree>
    <p:extLst>
      <p:ext uri="{BB962C8B-B14F-4D97-AF65-F5344CB8AC3E}">
        <p14:creationId xmlns:p14="http://schemas.microsoft.com/office/powerpoint/2010/main" val="877682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0) was ist allgemein ein Container?</a:t>
            </a:r>
          </a:p>
          <a:p>
            <a:pPr marL="0" lvl="0" indent="0">
              <a:buNone/>
            </a:pPr>
            <a:r>
              <a:rPr lang="de-DE" dirty="0"/>
              <a:t>1.2 genau wie bei </a:t>
            </a:r>
            <a:r>
              <a:rPr lang="de-DE" dirty="0" err="1"/>
              <a:t>nem</a:t>
            </a:r>
            <a:r>
              <a:rPr lang="de-DE" dirty="0"/>
              <a:t> Array: auch hier könnt ihr ja nicht in einem Array einen </a:t>
            </a:r>
            <a:r>
              <a:rPr lang="de-DE" dirty="0" err="1"/>
              <a:t>int</a:t>
            </a:r>
            <a:r>
              <a:rPr lang="de-DE" dirty="0"/>
              <a:t> und </a:t>
            </a:r>
            <a:r>
              <a:rPr lang="de-DE" dirty="0" err="1"/>
              <a:t>nen</a:t>
            </a:r>
            <a:r>
              <a:rPr lang="de-DE" dirty="0"/>
              <a:t> String im Wechsel speichern</a:t>
            </a:r>
          </a:p>
          <a:p>
            <a:pPr marL="0" lvl="0" indent="0">
              <a:buNone/>
            </a:pPr>
            <a:r>
              <a:rPr lang="de-DE" dirty="0"/>
              <a:t>Was ist ein Iterator? Iteratoren kurz erklären</a:t>
            </a:r>
          </a:p>
          <a:p>
            <a:pPr marL="0" lvl="0" indent="0">
              <a:buNone/>
            </a:pPr>
            <a:r>
              <a:rPr lang="de-DE" dirty="0"/>
              <a:t>    Pointer, der auf ein Objekt innerhalb einer Menge z.B. Liste verweist und mit dessen Hilfe man durch die Elemente durchiterieren kann</a:t>
            </a:r>
          </a:p>
        </p:txBody>
      </p:sp>
      <p:sp>
        <p:nvSpPr>
          <p:cNvPr id="4" name="Foliennummernplatzhalter 3"/>
          <p:cNvSpPr>
            <a:spLocks noGrp="1"/>
          </p:cNvSpPr>
          <p:nvPr>
            <p:ph type="sldNum" sz="quarter" idx="10"/>
          </p:nvPr>
        </p:nvSpPr>
        <p:spPr/>
        <p:txBody>
          <a:bodyPr/>
          <a:lstStyle/>
          <a:p>
            <a:fld id="{6A796BC6-5293-4E95-A62A-B78BD2DEFABC}" type="slidenum">
              <a:rPr lang="de-DE" smtClean="0"/>
              <a:t>18</a:t>
            </a:fld>
            <a:endParaRPr lang="de-DE"/>
          </a:p>
        </p:txBody>
      </p:sp>
    </p:spTree>
    <p:extLst>
      <p:ext uri="{BB962C8B-B14F-4D97-AF65-F5344CB8AC3E}">
        <p14:creationId xmlns:p14="http://schemas.microsoft.com/office/powerpoint/2010/main" val="753092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Container teilen sich auf in assoziative und sequentielle Container. Wir starten mit den sequentiellen</a:t>
            </a:r>
          </a:p>
          <a:p>
            <a:endParaRPr lang="de-DE" baseline="0" dirty="0"/>
          </a:p>
          <a:p>
            <a:endParaRPr lang="de-DE" baseline="0" dirty="0"/>
          </a:p>
          <a:p>
            <a:r>
              <a:rPr lang="de-DE" baseline="0" dirty="0"/>
              <a:t>Ich werde euch nun die </a:t>
            </a:r>
            <a:r>
              <a:rPr lang="de-DE" baseline="0" dirty="0" err="1"/>
              <a:t>container</a:t>
            </a:r>
            <a:r>
              <a:rPr lang="de-DE" baseline="0" dirty="0"/>
              <a:t> vorstellen, dabei immer die generelle Funktionsweise &amp; Einsatzzwecke Programmiersprachenübergreifend erklären und dann auf die C++-STL-eingehen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lvl="0" indent="0">
              <a:buNone/>
            </a:pP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19</a:t>
            </a:fld>
            <a:endParaRPr lang="de-DE"/>
          </a:p>
        </p:txBody>
      </p:sp>
    </p:spTree>
    <p:extLst>
      <p:ext uri="{BB962C8B-B14F-4D97-AF65-F5344CB8AC3E}">
        <p14:creationId xmlns:p14="http://schemas.microsoft.com/office/powerpoint/2010/main" val="2462545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2</a:t>
            </a:fld>
            <a:endParaRPr lang="de-DE"/>
          </a:p>
        </p:txBody>
      </p:sp>
    </p:spTree>
    <p:extLst>
      <p:ext uri="{BB962C8B-B14F-4D97-AF65-F5344CB8AC3E}">
        <p14:creationId xmlns:p14="http://schemas.microsoft.com/office/powerpoint/2010/main" val="1978492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Ich erkläre immer erst, was ein entsprechender Datentyp generell ist und dann die Spezifika der STL-Implementierung</a:t>
            </a:r>
          </a:p>
          <a:p>
            <a:pPr marL="0" lvl="0" indent="0">
              <a:buNone/>
            </a:pPr>
            <a:endParaRPr lang="de-DE" dirty="0"/>
          </a:p>
          <a:p>
            <a:pPr marL="0" lvl="0" indent="0">
              <a:buNone/>
            </a:pPr>
            <a:r>
              <a:rPr lang="de-DE" dirty="0"/>
              <a:t>Q:</a:t>
            </a:r>
            <a:r>
              <a:rPr lang="de-DE" baseline="0" dirty="0"/>
              <a:t> </a:t>
            </a:r>
            <a:r>
              <a:rPr lang="de-DE" dirty="0"/>
              <a:t>Was ist ein Array?</a:t>
            </a:r>
          </a:p>
          <a:p>
            <a:pPr marL="0" lvl="0" indent="0">
              <a:buNone/>
            </a:pPr>
            <a:endParaRPr lang="de-DE" dirty="0"/>
          </a:p>
          <a:p>
            <a:pPr marL="0" lvl="0" indent="0">
              <a:buNone/>
            </a:pPr>
            <a:r>
              <a:rPr lang="de-DE" dirty="0"/>
              <a:t>..und was</a:t>
            </a:r>
            <a:r>
              <a:rPr lang="de-DE" baseline="0" dirty="0"/>
              <a:t> ist nun das STL-Array?</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20</a:t>
            </a:fld>
            <a:endParaRPr lang="de-DE"/>
          </a:p>
        </p:txBody>
      </p:sp>
    </p:spTree>
    <p:extLst>
      <p:ext uri="{BB962C8B-B14F-4D97-AF65-F5344CB8AC3E}">
        <p14:creationId xmlns:p14="http://schemas.microsoft.com/office/powerpoint/2010/main" val="3679396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3) z.B. </a:t>
            </a:r>
            <a:r>
              <a:rPr lang="de-DE" dirty="0" err="1"/>
              <a:t>swap</a:t>
            </a:r>
            <a:r>
              <a:rPr lang="de-DE" dirty="0"/>
              <a:t>, </a:t>
            </a:r>
            <a:r>
              <a:rPr lang="de-DE" dirty="0" err="1"/>
              <a:t>get</a:t>
            </a:r>
            <a:r>
              <a:rPr lang="de-DE" dirty="0"/>
              <a:t>, front, back</a:t>
            </a:r>
          </a:p>
        </p:txBody>
      </p:sp>
      <p:sp>
        <p:nvSpPr>
          <p:cNvPr id="4" name="Foliennummernplatzhalter 3"/>
          <p:cNvSpPr>
            <a:spLocks noGrp="1"/>
          </p:cNvSpPr>
          <p:nvPr>
            <p:ph type="sldNum" sz="quarter" idx="10"/>
          </p:nvPr>
        </p:nvSpPr>
        <p:spPr/>
        <p:txBody>
          <a:bodyPr/>
          <a:lstStyle/>
          <a:p>
            <a:fld id="{6A796BC6-5293-4E95-A62A-B78BD2DEFABC}" type="slidenum">
              <a:rPr lang="de-DE" smtClean="0"/>
              <a:t>21</a:t>
            </a:fld>
            <a:endParaRPr lang="de-DE"/>
          </a:p>
        </p:txBody>
      </p:sp>
    </p:spTree>
    <p:extLst>
      <p:ext uri="{BB962C8B-B14F-4D97-AF65-F5344CB8AC3E}">
        <p14:creationId xmlns:p14="http://schemas.microsoft.com/office/powerpoint/2010/main" val="4132489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Nächst komplexere Container </a:t>
            </a:r>
          </a:p>
          <a:p>
            <a:pPr marL="0" lvl="0" indent="0">
              <a:buNone/>
            </a:pPr>
            <a:r>
              <a:rPr lang="de-DE" dirty="0"/>
              <a:t>2.1 Was würdet ihr für die Konten und die User nun für einen Datentyp nehmen?</a:t>
            </a:r>
          </a:p>
        </p:txBody>
      </p:sp>
      <p:sp>
        <p:nvSpPr>
          <p:cNvPr id="4" name="Foliennummernplatzhalter 3"/>
          <p:cNvSpPr>
            <a:spLocks noGrp="1"/>
          </p:cNvSpPr>
          <p:nvPr>
            <p:ph type="sldNum" sz="quarter" idx="10"/>
          </p:nvPr>
        </p:nvSpPr>
        <p:spPr/>
        <p:txBody>
          <a:bodyPr/>
          <a:lstStyle/>
          <a:p>
            <a:fld id="{6A796BC6-5293-4E95-A62A-B78BD2DEFABC}" type="slidenum">
              <a:rPr lang="de-DE" smtClean="0"/>
              <a:t>22</a:t>
            </a:fld>
            <a:endParaRPr lang="de-DE"/>
          </a:p>
        </p:txBody>
      </p:sp>
    </p:spTree>
    <p:extLst>
      <p:ext uri="{BB962C8B-B14F-4D97-AF65-F5344CB8AC3E}">
        <p14:creationId xmlns:p14="http://schemas.microsoft.com/office/powerpoint/2010/main" val="2963889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1) Falls ihr bis jetzt noch nie </a:t>
            </a:r>
            <a:r>
              <a:rPr lang="de-DE" dirty="0" err="1"/>
              <a:t>nen</a:t>
            </a:r>
            <a:r>
              <a:rPr lang="de-DE" dirty="0"/>
              <a:t> </a:t>
            </a:r>
            <a:r>
              <a:rPr lang="de-DE" dirty="0" err="1"/>
              <a:t>default</a:t>
            </a:r>
            <a:r>
              <a:rPr lang="de-DE" dirty="0"/>
              <a:t>-parameter gebraucht </a:t>
            </a:r>
            <a:r>
              <a:rPr lang="de-DE" dirty="0" err="1"/>
              <a:t>ahbt</a:t>
            </a:r>
            <a:r>
              <a:rPr lang="de-DE" dirty="0"/>
              <a:t>, dann wisst ihr spätestens jetzt, wofür die sinnvoll sind </a:t>
            </a:r>
            <a:r>
              <a:rPr lang="de-DE" dirty="0">
                <a:sym typeface="Wingdings" panose="05000000000000000000" pitchFamily="2" charset="2"/>
              </a:rPr>
              <a:t> sonst müsste jedes mal dem Vektor ein </a:t>
            </a:r>
            <a:r>
              <a:rPr lang="de-DE" dirty="0" err="1">
                <a:sym typeface="Wingdings" panose="05000000000000000000" pitchFamily="2" charset="2"/>
              </a:rPr>
              <a:t>allocator</a:t>
            </a:r>
            <a:r>
              <a:rPr lang="de-DE" dirty="0">
                <a:sym typeface="Wingdings" panose="05000000000000000000" pitchFamily="2" charset="2"/>
              </a:rPr>
              <a:t> mit übergeben werden</a:t>
            </a:r>
            <a:endParaRPr lang="de-DE" dirty="0"/>
          </a:p>
          <a:p>
            <a:pPr marL="0" lvl="0" indent="0">
              <a:buNone/>
            </a:pPr>
            <a:r>
              <a:rPr lang="de-DE" dirty="0"/>
              <a:t>2.2: Vektoren sind schlauer</a:t>
            </a:r>
          </a:p>
          <a:p>
            <a:pPr marL="0" lvl="0" indent="0">
              <a:buNone/>
            </a:pPr>
            <a:r>
              <a:rPr lang="de-DE" dirty="0"/>
              <a:t>2.2:</a:t>
            </a:r>
            <a:r>
              <a:rPr lang="de-DE" baseline="0" dirty="0"/>
              <a:t> dafür braucht man das </a:t>
            </a:r>
            <a:r>
              <a:rPr lang="de-DE" baseline="0" dirty="0" err="1"/>
              <a:t>default</a:t>
            </a:r>
            <a:r>
              <a:rPr lang="de-DE" baseline="0" dirty="0"/>
              <a:t> Argument mit dem </a:t>
            </a:r>
            <a:r>
              <a:rPr lang="de-DE" baseline="0" dirty="0" err="1"/>
              <a:t>Allocator</a:t>
            </a:r>
            <a:r>
              <a:rPr lang="de-DE" baseline="0" dirty="0"/>
              <a:t> – man kann die Art und Weise, wie Vektoren allokieren überschreiben – noch nie gesehen</a:t>
            </a:r>
            <a:endParaRPr lang="de-DE" dirty="0"/>
          </a:p>
          <a:p>
            <a:pPr marL="0" lvl="0" indent="0">
              <a:buNone/>
            </a:pPr>
            <a:r>
              <a:rPr lang="de-DE" dirty="0"/>
              <a:t>Ende: Dafür braucht man also andere Mechanismen</a:t>
            </a:r>
          </a:p>
          <a:p>
            <a:pPr marL="0" lvl="0" indent="0">
              <a:buNone/>
            </a:pPr>
            <a:r>
              <a:rPr lang="de-DE" dirty="0"/>
              <a:t>Reserve-Funktion lässt einen aktiv</a:t>
            </a:r>
            <a:r>
              <a:rPr lang="de-DE" baseline="0" dirty="0"/>
              <a:t> aus dem Code Speicher referenzieren – z.B. wenn man in einer Schleife 1000 </a:t>
            </a:r>
            <a:r>
              <a:rPr lang="de-DE" baseline="0" dirty="0" err="1"/>
              <a:t>elemente</a:t>
            </a:r>
            <a:r>
              <a:rPr lang="de-DE" baseline="0" dirty="0"/>
              <a:t> anlegt, kann man vorher den Speicher schon reservieren, dann wird das nicht automatisch gemacht und x mal hin und her kopiert</a:t>
            </a:r>
          </a:p>
          <a:p>
            <a:pPr marL="0" lvl="0" indent="0">
              <a:buNone/>
            </a:pPr>
            <a:r>
              <a:rPr lang="de-DE" baseline="0" dirty="0">
                <a:sym typeface="Wingdings" panose="05000000000000000000" pitchFamily="2" charset="2"/>
              </a:rPr>
              <a:t> Tafel!</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23</a:t>
            </a:fld>
            <a:endParaRPr lang="de-DE"/>
          </a:p>
        </p:txBody>
      </p:sp>
    </p:spTree>
    <p:extLst>
      <p:ext uri="{BB962C8B-B14F-4D97-AF65-F5344CB8AC3E}">
        <p14:creationId xmlns:p14="http://schemas.microsoft.com/office/powerpoint/2010/main" val="4248653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24</a:t>
            </a:fld>
            <a:endParaRPr lang="de-DE"/>
          </a:p>
        </p:txBody>
      </p:sp>
    </p:spTree>
    <p:extLst>
      <p:ext uri="{BB962C8B-B14F-4D97-AF65-F5344CB8AC3E}">
        <p14:creationId xmlns:p14="http://schemas.microsoft.com/office/powerpoint/2010/main" val="1400826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Geschichte über </a:t>
            </a:r>
            <a:r>
              <a:rPr lang="de-DE" dirty="0" err="1"/>
              <a:t>Qlist</a:t>
            </a:r>
            <a:r>
              <a:rPr lang="de-DE" dirty="0"/>
              <a:t>/</a:t>
            </a:r>
            <a:r>
              <a:rPr lang="de-DE" dirty="0" err="1"/>
              <a:t>QLinkedlist</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25</a:t>
            </a:fld>
            <a:endParaRPr lang="de-DE"/>
          </a:p>
        </p:txBody>
      </p:sp>
    </p:spTree>
    <p:extLst>
      <p:ext uri="{BB962C8B-B14F-4D97-AF65-F5344CB8AC3E}">
        <p14:creationId xmlns:p14="http://schemas.microsoft.com/office/powerpoint/2010/main" val="4003381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Geschichte über </a:t>
            </a:r>
            <a:r>
              <a:rPr lang="de-DE" dirty="0" err="1"/>
              <a:t>Qlist</a:t>
            </a:r>
            <a:r>
              <a:rPr lang="de-DE" dirty="0"/>
              <a:t>/</a:t>
            </a:r>
            <a:r>
              <a:rPr lang="de-DE" dirty="0" err="1"/>
              <a:t>Qlinkedlist</a:t>
            </a:r>
            <a:endParaRPr lang="de-DE" dirty="0"/>
          </a:p>
          <a:p>
            <a:pPr marL="0" lvl="0" indent="0">
              <a:buNone/>
            </a:pPr>
            <a:r>
              <a:rPr lang="de-DE" dirty="0"/>
              <a:t>Was kann man tun, um das Problem zu lösen?</a:t>
            </a:r>
          </a:p>
          <a:p>
            <a:pPr marL="228600" lvl="0" indent="-228600">
              <a:buAutoNum type="arabicParenR"/>
            </a:pPr>
            <a:r>
              <a:rPr lang="de-DE" dirty="0" err="1"/>
              <a:t>LinkedList</a:t>
            </a:r>
            <a:r>
              <a:rPr lang="de-DE" dirty="0"/>
              <a:t> nehmen</a:t>
            </a:r>
          </a:p>
          <a:p>
            <a:pPr marL="228600" lvl="0" indent="-228600">
              <a:buAutoNum type="arabicParenR"/>
            </a:pPr>
            <a:r>
              <a:rPr lang="de-DE" dirty="0"/>
              <a:t>Wenn man eine Vorahnung hat, wie </a:t>
            </a:r>
            <a:r>
              <a:rPr lang="de-DE" dirty="0" err="1"/>
              <a:t>iele</a:t>
            </a:r>
            <a:r>
              <a:rPr lang="de-DE" dirty="0"/>
              <a:t> Elemente es werden können „.</a:t>
            </a:r>
            <a:r>
              <a:rPr lang="de-DE" dirty="0" err="1"/>
              <a:t>reserve</a:t>
            </a:r>
            <a:r>
              <a:rPr lang="de-DE" dirty="0"/>
              <a:t>()“ nutzen</a:t>
            </a:r>
          </a:p>
        </p:txBody>
      </p:sp>
      <p:sp>
        <p:nvSpPr>
          <p:cNvPr id="4" name="Foliennummernplatzhalter 3"/>
          <p:cNvSpPr>
            <a:spLocks noGrp="1"/>
          </p:cNvSpPr>
          <p:nvPr>
            <p:ph type="sldNum" sz="quarter" idx="10"/>
          </p:nvPr>
        </p:nvSpPr>
        <p:spPr/>
        <p:txBody>
          <a:bodyPr/>
          <a:lstStyle/>
          <a:p>
            <a:fld id="{6A796BC6-5293-4E95-A62A-B78BD2DEFABC}" type="slidenum">
              <a:rPr lang="de-DE" smtClean="0"/>
              <a:t>26</a:t>
            </a:fld>
            <a:endParaRPr lang="de-DE"/>
          </a:p>
        </p:txBody>
      </p:sp>
    </p:spTree>
    <p:extLst>
      <p:ext uri="{BB962C8B-B14F-4D97-AF65-F5344CB8AC3E}">
        <p14:creationId xmlns:p14="http://schemas.microsoft.com/office/powerpoint/2010/main" val="2989471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baseline="0" dirty="0"/>
              <a:t>3.1 warum besitzt die liste keinen </a:t>
            </a:r>
            <a:r>
              <a:rPr lang="de-DE" baseline="0" dirty="0" err="1"/>
              <a:t>size</a:t>
            </a:r>
            <a:r>
              <a:rPr lang="de-DE" baseline="0" dirty="0"/>
              <a:t>-operator? müsste bei jedem </a:t>
            </a:r>
            <a:r>
              <a:rPr lang="de-DE" baseline="0" dirty="0" err="1"/>
              <a:t>insert</a:t>
            </a:r>
            <a:r>
              <a:rPr lang="de-DE" baseline="0" dirty="0"/>
              <a:t>/</a:t>
            </a:r>
            <a:r>
              <a:rPr lang="de-DE" baseline="0" dirty="0" err="1"/>
              <a:t>delete</a:t>
            </a:r>
            <a:r>
              <a:rPr lang="de-DE" baseline="0" dirty="0"/>
              <a:t> zusätzlich upgedated werden </a:t>
            </a:r>
            <a:r>
              <a:rPr lang="de-DE" baseline="0" dirty="0">
                <a:sym typeface="Wingdings" panose="05000000000000000000" pitchFamily="2" charset="2"/>
              </a:rPr>
              <a:t> </a:t>
            </a:r>
            <a:r>
              <a:rPr lang="de-DE" baseline="0" dirty="0" err="1">
                <a:sym typeface="Wingdings" panose="05000000000000000000" pitchFamily="2" charset="2"/>
              </a:rPr>
              <a:t>inperformant</a:t>
            </a:r>
            <a:r>
              <a:rPr lang="de-DE" baseline="0" dirty="0">
                <a:sym typeface="Wingdings" panose="05000000000000000000" pitchFamily="2" charset="2"/>
              </a:rPr>
              <a:t>  STL bietet </a:t>
            </a:r>
            <a:r>
              <a:rPr lang="de-DE" baseline="0" dirty="0" err="1">
                <a:sym typeface="Wingdings" panose="05000000000000000000" pitchFamily="2" charset="2"/>
              </a:rPr>
              <a:t>distance</a:t>
            </a:r>
            <a:r>
              <a:rPr lang="de-DE" baseline="0" dirty="0">
                <a:sym typeface="Wingdings" panose="05000000000000000000" pitchFamily="2" charset="2"/>
              </a:rPr>
              <a:t>-Algorithmus an</a:t>
            </a:r>
            <a:endParaRPr lang="de-DE" baseline="0" dirty="0"/>
          </a:p>
          <a:p>
            <a:pPr marL="0" lvl="0" indent="0">
              <a:buNone/>
            </a:pP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27</a:t>
            </a:fld>
            <a:endParaRPr lang="de-DE"/>
          </a:p>
        </p:txBody>
      </p:sp>
    </p:spTree>
    <p:extLst>
      <p:ext uri="{BB962C8B-B14F-4D97-AF65-F5344CB8AC3E}">
        <p14:creationId xmlns:p14="http://schemas.microsoft.com/office/powerpoint/2010/main" val="26848325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Engl. Stapel und funktioniert auch so</a:t>
            </a:r>
          </a:p>
          <a:p>
            <a:pPr marL="0" lvl="0" indent="0">
              <a:buNone/>
            </a:pPr>
            <a:r>
              <a:rPr lang="de-DE" dirty="0"/>
              <a:t>Push/</a:t>
            </a:r>
            <a:r>
              <a:rPr lang="de-DE" dirty="0" err="1"/>
              <a:t>pop</a:t>
            </a:r>
            <a:r>
              <a:rPr lang="de-DE" dirty="0"/>
              <a:t> erklären</a:t>
            </a:r>
          </a:p>
          <a:p>
            <a:pPr marL="0" lvl="0" indent="0">
              <a:buNone/>
            </a:pPr>
            <a:r>
              <a:rPr lang="de-DE" dirty="0"/>
              <a:t>Sehr viel im </a:t>
            </a:r>
            <a:r>
              <a:rPr lang="de-DE" dirty="0" err="1"/>
              <a:t>Lowlevel</a:t>
            </a:r>
            <a:r>
              <a:rPr lang="de-DE" dirty="0"/>
              <a:t> Code verwendet</a:t>
            </a:r>
          </a:p>
        </p:txBody>
      </p:sp>
      <p:sp>
        <p:nvSpPr>
          <p:cNvPr id="4" name="Foliennummernplatzhalter 3"/>
          <p:cNvSpPr>
            <a:spLocks noGrp="1"/>
          </p:cNvSpPr>
          <p:nvPr>
            <p:ph type="sldNum" sz="quarter" idx="10"/>
          </p:nvPr>
        </p:nvSpPr>
        <p:spPr/>
        <p:txBody>
          <a:bodyPr/>
          <a:lstStyle/>
          <a:p>
            <a:fld id="{6A796BC6-5293-4E95-A62A-B78BD2DEFABC}" type="slidenum">
              <a:rPr lang="de-DE" smtClean="0"/>
              <a:t>28</a:t>
            </a:fld>
            <a:endParaRPr lang="de-DE"/>
          </a:p>
        </p:txBody>
      </p:sp>
    </p:spTree>
    <p:extLst>
      <p:ext uri="{BB962C8B-B14F-4D97-AF65-F5344CB8AC3E}">
        <p14:creationId xmlns:p14="http://schemas.microsoft.com/office/powerpoint/2010/main" val="4158545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baseline="0" dirty="0"/>
              <a:t>2: welcher von denen wird standardmäßig genutzt?</a:t>
            </a:r>
          </a:p>
          <a:p>
            <a:pPr marL="0" lvl="0" indent="0">
              <a:buNone/>
            </a:pPr>
            <a:r>
              <a:rPr lang="de-DE" dirty="0"/>
              <a:t>3:</a:t>
            </a:r>
            <a:r>
              <a:rPr lang="de-DE" baseline="0" dirty="0"/>
              <a:t> zusätzlich zu push/</a:t>
            </a:r>
            <a:r>
              <a:rPr lang="de-DE" baseline="0" dirty="0" err="1"/>
              <a:t>pop</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29</a:t>
            </a:fld>
            <a:endParaRPr lang="de-DE"/>
          </a:p>
        </p:txBody>
      </p:sp>
    </p:spTree>
    <p:extLst>
      <p:ext uri="{BB962C8B-B14F-4D97-AF65-F5344CB8AC3E}">
        <p14:creationId xmlns:p14="http://schemas.microsoft.com/office/powerpoint/2010/main" val="3377253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212529"/>
                </a:solidFill>
                <a:effectLst/>
                <a:latin typeface="Roboto" panose="020B0604020202020204" pitchFamily="2" charset="0"/>
              </a:rPr>
              <a:t>„Ich würde mich freuen, wenn das Thema Smart Pointer nochmal kurz wiederholt wird. In diesem Thema fühle ich mich momentan noch sehr unsicher. Eine genaue Frage kann ich aber auch noch nicht formulieren. Bis nächstes Mal schaue ich mir das Thema durch die Aufgaben ja nochmal an, aber eine kurze Wiederholung wäre trotzdem hilfreich.“</a:t>
            </a:r>
          </a:p>
          <a:p>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3</a:t>
            </a:fld>
            <a:endParaRPr lang="de-DE"/>
          </a:p>
        </p:txBody>
      </p:sp>
    </p:spTree>
    <p:extLst>
      <p:ext uri="{BB962C8B-B14F-4D97-AF65-F5344CB8AC3E}">
        <p14:creationId xmlns:p14="http://schemas.microsoft.com/office/powerpoint/2010/main" val="2151554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2)</a:t>
            </a:r>
            <a:r>
              <a:rPr lang="de-DE" baseline="0" dirty="0"/>
              <a:t> Wenn z.B. eine Aufgabe auf verschiedene Prozessoren aufgeteilt wird, kann sich ein Prozess sobald er zeit hat einfach immer das erste </a:t>
            </a:r>
            <a:r>
              <a:rPr lang="de-DE" baseline="0" dirty="0" err="1"/>
              <a:t>element</a:t>
            </a:r>
            <a:r>
              <a:rPr lang="de-DE" baseline="0" dirty="0"/>
              <a:t> nehmen</a:t>
            </a:r>
          </a:p>
          <a:p>
            <a:pPr marL="0" lvl="0" indent="0">
              <a:buNone/>
            </a:pPr>
            <a:r>
              <a:rPr lang="de-DE" baseline="0" dirty="0"/>
              <a:t>3) Nicht das erste eingefügte </a:t>
            </a:r>
            <a:r>
              <a:rPr lang="de-DE" baseline="0" dirty="0" err="1"/>
              <a:t>eelement</a:t>
            </a:r>
            <a:r>
              <a:rPr lang="de-DE" baseline="0" dirty="0"/>
              <a:t> ist vorne sondern das, dass bei der Metrik gewinnt</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30</a:t>
            </a:fld>
            <a:endParaRPr lang="de-DE"/>
          </a:p>
        </p:txBody>
      </p:sp>
    </p:spTree>
    <p:extLst>
      <p:ext uri="{BB962C8B-B14F-4D97-AF65-F5344CB8AC3E}">
        <p14:creationId xmlns:p14="http://schemas.microsoft.com/office/powerpoint/2010/main" val="4280605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baseline="0" dirty="0"/>
              <a:t>Was ist hier </a:t>
            </a:r>
            <a:r>
              <a:rPr lang="de-DE" baseline="0" dirty="0" err="1"/>
              <a:t>default</a:t>
            </a:r>
            <a:r>
              <a:rPr lang="de-DE" baseline="0" dirty="0"/>
              <a:t>?</a:t>
            </a:r>
          </a:p>
          <a:p>
            <a:pPr marL="0" lvl="0" indent="0">
              <a:buNone/>
            </a:pP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31</a:t>
            </a:fld>
            <a:endParaRPr lang="de-DE"/>
          </a:p>
        </p:txBody>
      </p:sp>
    </p:spTree>
    <p:extLst>
      <p:ext uri="{BB962C8B-B14F-4D97-AF65-F5344CB8AC3E}">
        <p14:creationId xmlns:p14="http://schemas.microsoft.com/office/powerpoint/2010/main" val="624082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err="1"/>
              <a:t>z.B</a:t>
            </a:r>
            <a:r>
              <a:rPr lang="de-DE" dirty="0"/>
              <a:t>: Matrikelnummer</a:t>
            </a:r>
            <a:r>
              <a:rPr lang="de-DE" baseline="0" dirty="0"/>
              <a:t> auf Student</a:t>
            </a:r>
            <a:endParaRPr lang="de-DE" dirty="0"/>
          </a:p>
          <a:p>
            <a:pPr marL="0" lvl="0" indent="0">
              <a:buNone/>
            </a:pPr>
            <a:r>
              <a:rPr lang="de-DE" dirty="0" err="1"/>
              <a:t>Multimap</a:t>
            </a:r>
            <a:r>
              <a:rPr lang="de-DE" dirty="0"/>
              <a:t> z.B. mit mehreren</a:t>
            </a:r>
            <a:r>
              <a:rPr lang="de-DE" baseline="0" dirty="0"/>
              <a:t> Einträgen je Key, </a:t>
            </a:r>
            <a:r>
              <a:rPr lang="de-DE" baseline="0" dirty="0" err="1"/>
              <a:t>Dictionary</a:t>
            </a:r>
            <a:r>
              <a:rPr lang="de-DE" baseline="0" dirty="0"/>
              <a:t> i.d.R. String auf String</a:t>
            </a:r>
          </a:p>
          <a:p>
            <a:pPr marL="0" lvl="0" indent="0">
              <a:buNone/>
            </a:pPr>
            <a:r>
              <a:rPr lang="de-DE" baseline="0" dirty="0"/>
              <a:t>Funktionsweise </a:t>
            </a:r>
            <a:r>
              <a:rPr lang="de-DE" baseline="0" dirty="0" err="1"/>
              <a:t>Hashtable</a:t>
            </a:r>
            <a:r>
              <a:rPr lang="de-DE" baseline="0" dirty="0"/>
              <a:t> anschneiden, mit </a:t>
            </a:r>
            <a:r>
              <a:rPr lang="de-DE" baseline="0" dirty="0" err="1"/>
              <a:t>Buckets</a:t>
            </a:r>
            <a:r>
              <a:rPr lang="de-DE" baseline="0" dirty="0"/>
              <a:t> und </a:t>
            </a:r>
            <a:r>
              <a:rPr lang="de-DE" baseline="0" dirty="0" err="1"/>
              <a:t>co.</a:t>
            </a:r>
            <a:r>
              <a:rPr lang="de-DE" baseline="0" dirty="0"/>
              <a:t> </a:t>
            </a:r>
            <a:r>
              <a:rPr lang="de-DE" baseline="0" dirty="0" err="1"/>
              <a:t>HashFunktion</a:t>
            </a:r>
            <a:r>
              <a:rPr lang="de-DE" baseline="0" dirty="0"/>
              <a:t> -&gt; Wert -&gt; Modulo = </a:t>
            </a:r>
            <a:r>
              <a:rPr lang="de-DE" baseline="0" dirty="0" err="1"/>
              <a:t>Bucket</a:t>
            </a:r>
            <a:r>
              <a:rPr lang="de-DE" baseline="0" dirty="0"/>
              <a:t> (Linux immer Primzahl -&gt; gute Modulo-Rechnungen, Windows immer 2erPotenz -&gt; schnelle Modulo-Rechnungen)</a:t>
            </a:r>
          </a:p>
          <a:p>
            <a:pPr marL="0" lvl="0" indent="0">
              <a:buNone/>
            </a:pPr>
            <a:r>
              <a:rPr lang="de-DE" baseline="0" dirty="0"/>
              <a:t>Logarithmische Komplexität in den </a:t>
            </a:r>
            <a:r>
              <a:rPr lang="de-DE" baseline="0" dirty="0" err="1"/>
              <a:t>Buckets</a:t>
            </a:r>
            <a:r>
              <a:rPr lang="de-DE" baseline="0" dirty="0"/>
              <a:t>, Lineare in den </a:t>
            </a:r>
            <a:r>
              <a:rPr lang="de-DE" baseline="0" dirty="0" err="1"/>
              <a:t>Buckets</a:t>
            </a:r>
            <a:r>
              <a:rPr lang="de-DE" baseline="0" dirty="0"/>
              <a:t> selbst (amortisiert logarithmisch) </a:t>
            </a:r>
            <a:r>
              <a:rPr lang="de-DE" baseline="0" dirty="0">
                <a:sym typeface="Wingdings" panose="05000000000000000000" pitchFamily="2" charset="2"/>
              </a:rPr>
              <a:t> was passiert wenn die </a:t>
            </a:r>
            <a:r>
              <a:rPr lang="de-DE" baseline="0" dirty="0" err="1">
                <a:sym typeface="Wingdings" panose="05000000000000000000" pitchFamily="2" charset="2"/>
              </a:rPr>
              <a:t>Buckets</a:t>
            </a:r>
            <a:r>
              <a:rPr lang="de-DE" baseline="0" dirty="0">
                <a:sym typeface="Wingdings" panose="05000000000000000000" pitchFamily="2" charset="2"/>
              </a:rPr>
              <a:t> zu voll werden?  langsam  mehr </a:t>
            </a:r>
            <a:r>
              <a:rPr lang="de-DE" baseline="0" dirty="0" err="1">
                <a:sym typeface="Wingdings" panose="05000000000000000000" pitchFamily="2" charset="2"/>
              </a:rPr>
              <a:t>Buckets</a:t>
            </a:r>
            <a:r>
              <a:rPr lang="de-DE" baseline="0" dirty="0">
                <a:sym typeface="Wingdings" panose="05000000000000000000" pitchFamily="2" charset="2"/>
              </a:rPr>
              <a:t>  umschichten ist auch langsam, aber Optimierung immer auf Lesen, weil lesen häufiger stattfindet als schreiben  häufiges Vergrößern teuer  </a:t>
            </a:r>
            <a:r>
              <a:rPr lang="de-DE" baseline="0" dirty="0" err="1">
                <a:sym typeface="Wingdings" panose="05000000000000000000" pitchFamily="2" charset="2"/>
              </a:rPr>
              <a:t>rehash</a:t>
            </a:r>
            <a:r>
              <a:rPr lang="de-DE" baseline="0" dirty="0">
                <a:sym typeface="Wingdings" panose="05000000000000000000" pitchFamily="2" charset="2"/>
              </a:rPr>
              <a:t> </a:t>
            </a:r>
            <a:r>
              <a:rPr lang="de-DE" baseline="0" dirty="0" err="1">
                <a:sym typeface="Wingdings" panose="05000000000000000000" pitchFamily="2" charset="2"/>
              </a:rPr>
              <a:t>mögilchkeit</a:t>
            </a:r>
            <a:endParaRPr lang="de-DE" baseline="0" dirty="0">
              <a:sym typeface="Wingdings" panose="05000000000000000000" pitchFamily="2" charset="2"/>
            </a:endParaRPr>
          </a:p>
          <a:p>
            <a:pPr marL="0" lvl="0" indent="0">
              <a:buNone/>
            </a:pPr>
            <a:endParaRPr lang="de-DE" baseline="0" dirty="0">
              <a:sym typeface="Wingdings" panose="05000000000000000000" pitchFamily="2" charset="2"/>
            </a:endParaRPr>
          </a:p>
          <a:p>
            <a:pPr marL="0" lvl="0" indent="0">
              <a:buNone/>
            </a:pPr>
            <a:endParaRPr lang="de-DE" baseline="0" dirty="0"/>
          </a:p>
          <a:p>
            <a:pPr marL="0" lvl="0" indent="0">
              <a:buNone/>
            </a:pPr>
            <a:endParaRPr lang="de-DE" baseline="0" dirty="0"/>
          </a:p>
          <a:p>
            <a:pPr marL="0" lvl="0" indent="0">
              <a:buNone/>
            </a:pPr>
            <a:r>
              <a:rPr lang="de-DE" baseline="0" dirty="0"/>
              <a:t>Wer kann Python? In </a:t>
            </a:r>
            <a:r>
              <a:rPr lang="de-DE" baseline="0" dirty="0" err="1"/>
              <a:t>Pyhon</a:t>
            </a:r>
            <a:r>
              <a:rPr lang="de-DE" baseline="0" dirty="0"/>
              <a:t> sind alle Objekte (und alle Funktionen) </a:t>
            </a:r>
            <a:r>
              <a:rPr lang="de-DE" baseline="0" dirty="0" err="1"/>
              <a:t>DIctionaries</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32</a:t>
            </a:fld>
            <a:endParaRPr lang="de-DE"/>
          </a:p>
        </p:txBody>
      </p:sp>
    </p:spTree>
    <p:extLst>
      <p:ext uri="{BB962C8B-B14F-4D97-AF65-F5344CB8AC3E}">
        <p14:creationId xmlns:p14="http://schemas.microsoft.com/office/powerpoint/2010/main" val="11649369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Ich muss 3 Fragen stellen um zu klären, welchen der assoziativen Container ich brauche</a:t>
            </a:r>
          </a:p>
          <a:p>
            <a:pPr marL="0" lvl="0" indent="0">
              <a:buNone/>
            </a:pPr>
            <a:r>
              <a:rPr lang="de-DE" dirty="0"/>
              <a:t>Assoziative Container funktionieren grob gesagt wie ein Wörterbuch – ich hab einen Key und ein Value</a:t>
            </a:r>
          </a:p>
          <a:p>
            <a:pPr marL="0" lvl="0" indent="0">
              <a:buNone/>
            </a:pPr>
            <a:r>
              <a:rPr lang="de-DE" dirty="0"/>
              <a:t>90% der </a:t>
            </a:r>
            <a:r>
              <a:rPr lang="de-DE" dirty="0" err="1"/>
              <a:t>use-ases</a:t>
            </a:r>
            <a:r>
              <a:rPr lang="de-DE" dirty="0"/>
              <a:t> mit </a:t>
            </a:r>
            <a:r>
              <a:rPr lang="de-DE" dirty="0" err="1"/>
              <a:t>map</a:t>
            </a:r>
            <a:r>
              <a:rPr lang="de-DE" dirty="0"/>
              <a:t>/</a:t>
            </a:r>
            <a:r>
              <a:rPr lang="de-DE" dirty="0" err="1"/>
              <a:t>unordered_map</a:t>
            </a:r>
            <a:r>
              <a:rPr lang="de-DE" dirty="0"/>
              <a:t> </a:t>
            </a:r>
            <a:r>
              <a:rPr lang="de-DE" dirty="0" err="1"/>
              <a:t>erledigbar</a:t>
            </a:r>
            <a:endParaRPr lang="de-DE" dirty="0"/>
          </a:p>
          <a:p>
            <a:pPr marL="0" lvl="0" indent="0">
              <a:buNone/>
            </a:pPr>
            <a:r>
              <a:rPr lang="de-DE" dirty="0"/>
              <a:t>Was kann der Vorteil von unsortierten sein? </a:t>
            </a:r>
          </a:p>
          <a:p>
            <a:pPr marL="0" lvl="0" indent="0">
              <a:buNone/>
            </a:pPr>
            <a:r>
              <a:rPr lang="de-DE" dirty="0"/>
              <a:t>Zugriff konstant, sortiert: Zugriff logarithmisch</a:t>
            </a:r>
          </a:p>
        </p:txBody>
      </p:sp>
      <p:sp>
        <p:nvSpPr>
          <p:cNvPr id="4" name="Foliennummernplatzhalter 3"/>
          <p:cNvSpPr>
            <a:spLocks noGrp="1"/>
          </p:cNvSpPr>
          <p:nvPr>
            <p:ph type="sldNum" sz="quarter" idx="10"/>
          </p:nvPr>
        </p:nvSpPr>
        <p:spPr/>
        <p:txBody>
          <a:bodyPr/>
          <a:lstStyle/>
          <a:p>
            <a:fld id="{6A796BC6-5293-4E95-A62A-B78BD2DEFABC}" type="slidenum">
              <a:rPr lang="de-DE" smtClean="0"/>
              <a:t>33</a:t>
            </a:fld>
            <a:endParaRPr lang="de-DE"/>
          </a:p>
        </p:txBody>
      </p:sp>
    </p:spTree>
    <p:extLst>
      <p:ext uri="{BB962C8B-B14F-4D97-AF65-F5344CB8AC3E}">
        <p14:creationId xmlns:p14="http://schemas.microsoft.com/office/powerpoint/2010/main" val="18875436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lvl="0" indent="-228600">
              <a:buAutoNum type="arabicParenR"/>
            </a:pPr>
            <a:r>
              <a:rPr lang="de-DE" dirty="0"/>
              <a:t>Wie man sieht als pair&lt;Key, T&gt; gespeichert</a:t>
            </a:r>
          </a:p>
          <a:p>
            <a:pPr marL="685800" lvl="1" indent="-228600">
              <a:buAutoNum type="arabicParenR"/>
            </a:pPr>
            <a:r>
              <a:rPr lang="de-DE" dirty="0"/>
              <a:t>Im Gegensatz zu Listen </a:t>
            </a:r>
            <a:r>
              <a:rPr lang="de-DE" dirty="0">
                <a:sym typeface="Wingdings" panose="05000000000000000000" pitchFamily="2" charset="2"/>
              </a:rPr>
              <a:t> Binärbaum</a:t>
            </a:r>
            <a:r>
              <a:rPr lang="de-DE" baseline="0" dirty="0">
                <a:sym typeface="Wingdings" panose="05000000000000000000" pitchFamily="2" charset="2"/>
              </a:rPr>
              <a:t> an Tafel aufmalen</a:t>
            </a:r>
            <a:endParaRPr lang="de-DE" dirty="0"/>
          </a:p>
          <a:p>
            <a:pPr marL="228600" lvl="0" indent="-228600">
              <a:buAutoNum type="arabicParenR"/>
            </a:pPr>
            <a:r>
              <a:rPr lang="de-DE" dirty="0"/>
              <a:t>Z.B. Adresse -&gt; Person o.ä.</a:t>
            </a:r>
          </a:p>
          <a:p>
            <a:pPr marL="0" lvl="0" indent="0">
              <a:buNone/>
            </a:pPr>
            <a:r>
              <a:rPr lang="de-DE" dirty="0"/>
              <a:t>3) Das heißt, man</a:t>
            </a:r>
            <a:r>
              <a:rPr lang="de-DE" baseline="0" dirty="0"/>
              <a:t> kann einfach über all die Werte </a:t>
            </a:r>
            <a:r>
              <a:rPr lang="de-DE" baseline="0" dirty="0" err="1"/>
              <a:t>drübergehen</a:t>
            </a:r>
            <a:endParaRPr lang="de-DE" baseline="0" dirty="0"/>
          </a:p>
          <a:p>
            <a:pPr marL="0" lvl="0" indent="0">
              <a:buNone/>
            </a:pPr>
            <a:r>
              <a:rPr lang="de-DE" baseline="0" dirty="0"/>
              <a:t>4) Wofür braucht man das? Quasi eine Liste mit </a:t>
            </a:r>
            <a:r>
              <a:rPr lang="de-DE" baseline="0" dirty="0" err="1"/>
              <a:t>unique</a:t>
            </a:r>
            <a:r>
              <a:rPr lang="de-DE" baseline="0" dirty="0"/>
              <a:t>-Einträgen, die direkt über den Key zugreifbar sind</a:t>
            </a:r>
          </a:p>
          <a:p>
            <a:pPr marL="0" lvl="0" indent="0">
              <a:buNone/>
            </a:pPr>
            <a:r>
              <a:rPr lang="de-DE" baseline="0" dirty="0"/>
              <a:t>            1)was in dem fall </a:t>
            </a:r>
            <a:r>
              <a:rPr lang="de-DE" baseline="0" dirty="0" err="1"/>
              <a:t>gleichzeit</a:t>
            </a:r>
            <a:r>
              <a:rPr lang="de-DE" baseline="0" dirty="0"/>
              <a:t> der Value ist. Kann z.B. bei Messwerten sinnvoll sein</a:t>
            </a:r>
          </a:p>
          <a:p>
            <a:pPr marL="0" lvl="0" indent="0">
              <a:buNone/>
            </a:pPr>
            <a:r>
              <a:rPr lang="de-DE" baseline="0" dirty="0"/>
              <a:t>Im Gegensatz zur Liste sind </a:t>
            </a:r>
            <a:r>
              <a:rPr lang="de-DE" baseline="0" dirty="0" err="1"/>
              <a:t>sets</a:t>
            </a:r>
            <a:r>
              <a:rPr lang="de-DE" baseline="0" dirty="0"/>
              <a:t> einfach schneller im Zugriff</a:t>
            </a:r>
          </a:p>
        </p:txBody>
      </p:sp>
      <p:sp>
        <p:nvSpPr>
          <p:cNvPr id="4" name="Foliennummernplatzhalter 3"/>
          <p:cNvSpPr>
            <a:spLocks noGrp="1"/>
          </p:cNvSpPr>
          <p:nvPr>
            <p:ph type="sldNum" sz="quarter" idx="10"/>
          </p:nvPr>
        </p:nvSpPr>
        <p:spPr/>
        <p:txBody>
          <a:bodyPr/>
          <a:lstStyle/>
          <a:p>
            <a:fld id="{6A796BC6-5293-4E95-A62A-B78BD2DEFABC}" type="slidenum">
              <a:rPr lang="de-DE" smtClean="0"/>
              <a:t>34</a:t>
            </a:fld>
            <a:endParaRPr lang="de-DE"/>
          </a:p>
        </p:txBody>
      </p:sp>
    </p:spTree>
    <p:extLst>
      <p:ext uri="{BB962C8B-B14F-4D97-AF65-F5344CB8AC3E}">
        <p14:creationId xmlns:p14="http://schemas.microsoft.com/office/powerpoint/2010/main" val="1833155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2.</a:t>
            </a:r>
            <a:r>
              <a:rPr lang="de-DE" baseline="0" dirty="0"/>
              <a:t> </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35</a:t>
            </a:fld>
            <a:endParaRPr lang="de-DE"/>
          </a:p>
        </p:txBody>
      </p:sp>
    </p:spTree>
    <p:extLst>
      <p:ext uri="{BB962C8B-B14F-4D97-AF65-F5344CB8AC3E}">
        <p14:creationId xmlns:p14="http://schemas.microsoft.com/office/powerpoint/2010/main" val="14540113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36</a:t>
            </a:fld>
            <a:endParaRPr lang="de-DE"/>
          </a:p>
        </p:txBody>
      </p:sp>
    </p:spTree>
    <p:extLst>
      <p:ext uri="{BB962C8B-B14F-4D97-AF65-F5344CB8AC3E}">
        <p14:creationId xmlns:p14="http://schemas.microsoft.com/office/powerpoint/2010/main" val="12054096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37</a:t>
            </a:fld>
            <a:endParaRPr lang="de-DE"/>
          </a:p>
        </p:txBody>
      </p:sp>
    </p:spTree>
    <p:extLst>
      <p:ext uri="{BB962C8B-B14F-4D97-AF65-F5344CB8AC3E}">
        <p14:creationId xmlns:p14="http://schemas.microsoft.com/office/powerpoint/2010/main" val="8515565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Ich persönlich bin bisher weitestgehend mit List/</a:t>
            </a:r>
            <a:r>
              <a:rPr lang="de-DE" dirty="0" err="1"/>
              <a:t>Map</a:t>
            </a:r>
            <a:r>
              <a:rPr lang="de-DE" dirty="0"/>
              <a:t> ausgekommen</a:t>
            </a:r>
          </a:p>
        </p:txBody>
      </p:sp>
      <p:sp>
        <p:nvSpPr>
          <p:cNvPr id="4" name="Foliennummernplatzhalter 3"/>
          <p:cNvSpPr>
            <a:spLocks noGrp="1"/>
          </p:cNvSpPr>
          <p:nvPr>
            <p:ph type="sldNum" sz="quarter" idx="10"/>
          </p:nvPr>
        </p:nvSpPr>
        <p:spPr/>
        <p:txBody>
          <a:bodyPr/>
          <a:lstStyle/>
          <a:p>
            <a:fld id="{6A796BC6-5293-4E95-A62A-B78BD2DEFABC}" type="slidenum">
              <a:rPr lang="de-DE" smtClean="0"/>
              <a:t>38</a:t>
            </a:fld>
            <a:endParaRPr lang="de-DE"/>
          </a:p>
        </p:txBody>
      </p:sp>
    </p:spTree>
    <p:extLst>
      <p:ext uri="{BB962C8B-B14F-4D97-AF65-F5344CB8AC3E}">
        <p14:creationId xmlns:p14="http://schemas.microsoft.com/office/powerpoint/2010/main" val="13354963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a:p>
        </p:txBody>
      </p:sp>
      <p:sp>
        <p:nvSpPr>
          <p:cNvPr id="4" name="Foliennummernplatzhalter 3"/>
          <p:cNvSpPr>
            <a:spLocks noGrp="1"/>
          </p:cNvSpPr>
          <p:nvPr>
            <p:ph type="sldNum" sz="quarter" idx="10"/>
          </p:nvPr>
        </p:nvSpPr>
        <p:spPr/>
        <p:txBody>
          <a:bodyPr/>
          <a:lstStyle/>
          <a:p>
            <a:fld id="{6A796BC6-5293-4E95-A62A-B78BD2DEFABC}" type="slidenum">
              <a:rPr lang="de-DE" smtClean="0"/>
              <a:t>39</a:t>
            </a:fld>
            <a:endParaRPr lang="de-DE"/>
          </a:p>
        </p:txBody>
      </p:sp>
    </p:spTree>
    <p:extLst>
      <p:ext uri="{BB962C8B-B14F-4D97-AF65-F5344CB8AC3E}">
        <p14:creationId xmlns:p14="http://schemas.microsoft.com/office/powerpoint/2010/main" val="3840749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Klasse</a:t>
            </a:r>
          </a:p>
          <a:p>
            <a:r>
              <a:rPr lang="de-DE" dirty="0"/>
              <a:t>Objekt</a:t>
            </a:r>
          </a:p>
          <a:p>
            <a:r>
              <a:rPr lang="de-DE" dirty="0"/>
              <a:t>Konstruktor</a:t>
            </a:r>
          </a:p>
          <a:p>
            <a:r>
              <a:rPr lang="de-DE" dirty="0"/>
              <a:t>Destruktor</a:t>
            </a:r>
          </a:p>
          <a:p>
            <a:r>
              <a:rPr lang="de-DE" dirty="0"/>
              <a:t>Basisklasse/Superklasse/Elternklasse</a:t>
            </a:r>
          </a:p>
          <a:p>
            <a:r>
              <a:rPr lang="de-DE" dirty="0"/>
              <a:t>Vererbung</a:t>
            </a:r>
          </a:p>
          <a:p>
            <a:r>
              <a:rPr lang="de-DE" dirty="0"/>
              <a:t>Methode</a:t>
            </a:r>
          </a:p>
          <a:p>
            <a:r>
              <a:rPr lang="de-DE" dirty="0"/>
              <a:t>Member</a:t>
            </a:r>
          </a:p>
          <a:p>
            <a:r>
              <a:rPr lang="de-DE" dirty="0"/>
              <a:t>Private/</a:t>
            </a:r>
            <a:r>
              <a:rPr lang="de-DE" dirty="0" err="1"/>
              <a:t>protected</a:t>
            </a:r>
            <a:r>
              <a:rPr lang="de-DE" dirty="0"/>
              <a:t>/</a:t>
            </a:r>
            <a:r>
              <a:rPr lang="de-DE" dirty="0" err="1"/>
              <a:t>public</a:t>
            </a:r>
            <a:endParaRPr lang="de-DE" dirty="0"/>
          </a:p>
          <a:p>
            <a:r>
              <a:rPr lang="de-DE" dirty="0" err="1"/>
              <a:t>const</a:t>
            </a:r>
            <a:endParaRPr lang="de-DE" dirty="0"/>
          </a:p>
          <a:p>
            <a:r>
              <a:rPr lang="de-DE" dirty="0"/>
              <a:t>Static</a:t>
            </a:r>
          </a:p>
          <a:p>
            <a:r>
              <a:rPr lang="de-DE" dirty="0"/>
              <a:t>Initialisierungsliste</a:t>
            </a:r>
          </a:p>
          <a:p>
            <a:r>
              <a:rPr lang="de-DE" dirty="0"/>
              <a:t>Interface</a:t>
            </a:r>
          </a:p>
          <a:p>
            <a:r>
              <a:rPr lang="de-DE" dirty="0"/>
              <a:t>Abstrakte Basisklasse</a:t>
            </a:r>
          </a:p>
          <a:p>
            <a:r>
              <a:rPr lang="de-DE" dirty="0"/>
              <a:t>Assoziation</a:t>
            </a:r>
          </a:p>
          <a:p>
            <a:r>
              <a:rPr lang="de-DE" dirty="0"/>
              <a:t>Aggregation</a:t>
            </a:r>
          </a:p>
          <a:p>
            <a:r>
              <a:rPr lang="de-DE" dirty="0"/>
              <a:t>Komposition</a:t>
            </a:r>
          </a:p>
          <a:p>
            <a:r>
              <a:rPr lang="de-DE" dirty="0"/>
              <a:t>Klassenbibliothek</a:t>
            </a:r>
          </a:p>
          <a:p>
            <a:r>
              <a:rPr lang="de-DE" dirty="0"/>
              <a:t>Stack</a:t>
            </a:r>
          </a:p>
          <a:p>
            <a:r>
              <a:rPr lang="de-DE" dirty="0"/>
              <a:t>Heap</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Was ist schneller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Was passiert bei einer Endlosrekursion?</a:t>
            </a:r>
          </a:p>
          <a:p>
            <a:r>
              <a:rPr lang="de-DE" dirty="0"/>
              <a:t>Alias</a:t>
            </a:r>
          </a:p>
          <a:p>
            <a:r>
              <a:rPr lang="de-DE" dirty="0"/>
              <a:t>Referenz</a:t>
            </a:r>
          </a:p>
          <a:p>
            <a:r>
              <a:rPr lang="de-DE" dirty="0"/>
              <a:t>Was ist ein </a:t>
            </a:r>
            <a:r>
              <a:rPr lang="de-DE" dirty="0" err="1"/>
              <a:t>SegFault</a:t>
            </a:r>
            <a:r>
              <a:rPr lang="de-DE" dirty="0"/>
              <a:t>?</a:t>
            </a:r>
          </a:p>
          <a:p>
            <a:r>
              <a:rPr lang="de-DE" dirty="0"/>
              <a:t>Memory Leak</a:t>
            </a:r>
          </a:p>
          <a:p>
            <a:r>
              <a:rPr lang="de-DE" dirty="0"/>
              <a:t>Was ist ein </a:t>
            </a:r>
            <a:r>
              <a:rPr lang="de-DE" dirty="0" err="1"/>
              <a:t>raw_ptr</a:t>
            </a:r>
            <a:r>
              <a:rPr lang="de-DE" dirty="0"/>
              <a:t>?</a:t>
            </a:r>
          </a:p>
          <a:p>
            <a:r>
              <a:rPr lang="de-DE" dirty="0"/>
              <a:t>Was ist ein </a:t>
            </a:r>
            <a:r>
              <a:rPr lang="de-DE" dirty="0" err="1"/>
              <a:t>unique_ptr</a:t>
            </a:r>
            <a:r>
              <a:rPr lang="de-DE" dirty="0"/>
              <a:t>?</a:t>
            </a:r>
          </a:p>
          <a:p>
            <a:r>
              <a:rPr lang="de-DE" dirty="0"/>
              <a:t>Was ist ein </a:t>
            </a:r>
            <a:r>
              <a:rPr lang="de-DE" dirty="0" err="1"/>
              <a:t>shared_ptr</a:t>
            </a:r>
            <a:r>
              <a:rPr lang="de-DE" dirty="0"/>
              <a:t>?</a:t>
            </a:r>
          </a:p>
          <a:p>
            <a:r>
              <a:rPr lang="de-DE" dirty="0"/>
              <a:t>Welcher Pointer ist der beste?</a:t>
            </a:r>
          </a:p>
          <a:p>
            <a:r>
              <a:rPr lang="de-DE" dirty="0"/>
              <a:t>Wie kann euch der </a:t>
            </a:r>
            <a:r>
              <a:rPr lang="de-DE" dirty="0" err="1"/>
              <a:t>Callstack</a:t>
            </a:r>
            <a:r>
              <a:rPr lang="de-DE" dirty="0"/>
              <a:t> beim Debuggen helfen?</a:t>
            </a:r>
          </a:p>
          <a:p>
            <a:r>
              <a:rPr lang="de-DE" dirty="0"/>
              <a:t>Was versteht man unter </a:t>
            </a:r>
            <a:r>
              <a:rPr lang="de-DE" dirty="0" err="1"/>
              <a:t>Dereferenzierung</a:t>
            </a:r>
            <a:r>
              <a:rPr lang="de-DE" dirty="0"/>
              <a:t>?</a:t>
            </a:r>
          </a:p>
        </p:txBody>
      </p:sp>
      <p:sp>
        <p:nvSpPr>
          <p:cNvPr id="4" name="Foliennummernplatzhalter 3"/>
          <p:cNvSpPr>
            <a:spLocks noGrp="1"/>
          </p:cNvSpPr>
          <p:nvPr>
            <p:ph type="sldNum" sz="quarter" idx="10"/>
          </p:nvPr>
        </p:nvSpPr>
        <p:spPr/>
        <p:txBody>
          <a:bodyPr/>
          <a:lstStyle/>
          <a:p>
            <a:fld id="{6A796BC6-5293-4E95-A62A-B78BD2DEFABC}" type="slidenum">
              <a:rPr lang="de-DE" smtClean="0"/>
              <a:t>4</a:t>
            </a:fld>
            <a:endParaRPr lang="de-DE"/>
          </a:p>
        </p:txBody>
      </p:sp>
    </p:spTree>
    <p:extLst>
      <p:ext uri="{BB962C8B-B14F-4D97-AF65-F5344CB8AC3E}">
        <p14:creationId xmlns:p14="http://schemas.microsoft.com/office/powerpoint/2010/main" val="21229328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0) vergleichbar mit </a:t>
            </a:r>
            <a:r>
              <a:rPr lang="de-DE" dirty="0" err="1"/>
              <a:t>Generics</a:t>
            </a:r>
            <a:endParaRPr lang="de-DE" dirty="0"/>
          </a:p>
          <a:p>
            <a:pPr marL="0" lvl="0" indent="0">
              <a:buNone/>
            </a:pPr>
            <a:r>
              <a:rPr lang="de-DE" dirty="0"/>
              <a:t>8) Oder wie würdet ihr eine Klasse, die alles speichern und alles kopieren kann implementieren, ohne Templates?</a:t>
            </a:r>
          </a:p>
        </p:txBody>
      </p:sp>
      <p:sp>
        <p:nvSpPr>
          <p:cNvPr id="4" name="Foliennummernplatzhalter 3"/>
          <p:cNvSpPr>
            <a:spLocks noGrp="1"/>
          </p:cNvSpPr>
          <p:nvPr>
            <p:ph type="sldNum" sz="quarter" idx="10"/>
          </p:nvPr>
        </p:nvSpPr>
        <p:spPr/>
        <p:txBody>
          <a:bodyPr/>
          <a:lstStyle/>
          <a:p>
            <a:fld id="{6A796BC6-5293-4E95-A62A-B78BD2DEFABC}" type="slidenum">
              <a:rPr lang="de-DE" smtClean="0"/>
              <a:t>40</a:t>
            </a:fld>
            <a:endParaRPr lang="de-DE"/>
          </a:p>
        </p:txBody>
      </p:sp>
    </p:spTree>
    <p:extLst>
      <p:ext uri="{BB962C8B-B14F-4D97-AF65-F5344CB8AC3E}">
        <p14:creationId xmlns:p14="http://schemas.microsoft.com/office/powerpoint/2010/main" val="37428847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3) z.B., weil man Äpfel mit Birnen vergleichen will</a:t>
            </a:r>
          </a:p>
          <a:p>
            <a:pPr marL="0" lvl="0" indent="0">
              <a:buNone/>
            </a:pPr>
            <a:r>
              <a:rPr lang="de-DE" dirty="0"/>
              <a:t>5) Die Probleme,</a:t>
            </a:r>
            <a:r>
              <a:rPr lang="de-DE" baseline="0" dirty="0"/>
              <a:t> die man mit Templates lösen will sind sehr spezielle – i.d.R. nur, wenn man etwas sehr generisch lösen will</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41</a:t>
            </a:fld>
            <a:endParaRPr lang="de-DE"/>
          </a:p>
        </p:txBody>
      </p:sp>
    </p:spTree>
    <p:extLst>
      <p:ext uri="{BB962C8B-B14F-4D97-AF65-F5344CB8AC3E}">
        <p14:creationId xmlns:p14="http://schemas.microsoft.com/office/powerpoint/2010/main" val="39620859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Ausblick: Es gibt auch sogenannte </a:t>
            </a:r>
            <a:r>
              <a:rPr lang="de-DE" dirty="0" err="1"/>
              <a:t>Variadic</a:t>
            </a:r>
            <a:r>
              <a:rPr lang="de-DE" dirty="0"/>
              <a:t> Templates, bei denen nicht nur der Typ sondern auch die Anzahl egal ist </a:t>
            </a:r>
            <a:r>
              <a:rPr lang="de-DE" dirty="0">
                <a:sym typeface="Wingdings" panose="05000000000000000000" pitchFamily="2" charset="2"/>
              </a:rPr>
              <a:t> geht zu weit</a:t>
            </a:r>
            <a:endParaRPr lang="de-DE" dirty="0"/>
          </a:p>
          <a:p>
            <a:pPr marL="0" lvl="0" indent="0">
              <a:buNone/>
            </a:pPr>
            <a:r>
              <a:rPr lang="de-DE" dirty="0"/>
              <a:t>Alles klar? Dann zurück zu den Containern</a:t>
            </a:r>
            <a:r>
              <a:rPr lang="de-DE" baseline="0" dirty="0"/>
              <a:t>!</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42</a:t>
            </a:fld>
            <a:endParaRPr lang="de-DE"/>
          </a:p>
        </p:txBody>
      </p:sp>
    </p:spTree>
    <p:extLst>
      <p:ext uri="{BB962C8B-B14F-4D97-AF65-F5344CB8AC3E}">
        <p14:creationId xmlns:p14="http://schemas.microsoft.com/office/powerpoint/2010/main" val="31862262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Es gibt </a:t>
            </a:r>
            <a:r>
              <a:rPr lang="de-DE" dirty="0" err="1"/>
              <a:t>i.d.R</a:t>
            </a:r>
            <a:r>
              <a:rPr lang="de-DE" dirty="0"/>
              <a:t>: vier Wege</a:t>
            </a:r>
          </a:p>
          <a:p>
            <a:pPr marL="0" lvl="0" indent="0">
              <a:buNone/>
            </a:pPr>
            <a:r>
              <a:rPr lang="de-DE" dirty="0"/>
              <a:t>über Container zu iterieren</a:t>
            </a:r>
          </a:p>
          <a:p>
            <a:pPr marL="0" lvl="0" indent="0">
              <a:buNone/>
            </a:pPr>
            <a:r>
              <a:rPr lang="de-DE" dirty="0"/>
              <a:t>Rangedbasedfor.txt </a:t>
            </a:r>
            <a:r>
              <a:rPr lang="de-DE" dirty="0">
                <a:sym typeface="Wingdings" panose="05000000000000000000" pitchFamily="2" charset="2"/>
              </a:rPr>
              <a:t> wie würdet ihr über </a:t>
            </a:r>
            <a:endParaRPr lang="de-DE" dirty="0"/>
          </a:p>
          <a:p>
            <a:pPr marL="0" lvl="0" indent="0">
              <a:buNone/>
            </a:pPr>
            <a:endParaRPr lang="de-DE" dirty="0"/>
          </a:p>
          <a:p>
            <a:pPr marL="0" lvl="0" indent="0">
              <a:buNone/>
            </a:pPr>
            <a:endParaRPr lang="de-DE" dirty="0"/>
          </a:p>
          <a:p>
            <a:pPr marL="0" lvl="0" indent="0">
              <a:buNone/>
            </a:pPr>
            <a:r>
              <a:rPr lang="de-DE" dirty="0"/>
              <a:t>Std::</a:t>
            </a:r>
            <a:r>
              <a:rPr lang="de-DE" dirty="0" err="1"/>
              <a:t>for_each</a:t>
            </a:r>
            <a:r>
              <a:rPr lang="de-DE" dirty="0"/>
              <a:t> können wir uns später angucken, wenn ihr lambda-funktionen kennt</a:t>
            </a:r>
          </a:p>
        </p:txBody>
      </p:sp>
      <p:sp>
        <p:nvSpPr>
          <p:cNvPr id="4" name="Foliennummernplatzhalter 3"/>
          <p:cNvSpPr>
            <a:spLocks noGrp="1"/>
          </p:cNvSpPr>
          <p:nvPr>
            <p:ph type="sldNum" sz="quarter" idx="10"/>
          </p:nvPr>
        </p:nvSpPr>
        <p:spPr/>
        <p:txBody>
          <a:bodyPr/>
          <a:lstStyle/>
          <a:p>
            <a:fld id="{6A796BC6-5293-4E95-A62A-B78BD2DEFABC}" type="slidenum">
              <a:rPr lang="de-DE" smtClean="0"/>
              <a:t>43</a:t>
            </a:fld>
            <a:endParaRPr lang="de-DE"/>
          </a:p>
        </p:txBody>
      </p:sp>
    </p:spTree>
    <p:extLst>
      <p:ext uri="{BB962C8B-B14F-4D97-AF65-F5344CB8AC3E}">
        <p14:creationId xmlns:p14="http://schemas.microsoft.com/office/powerpoint/2010/main" val="20297878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Die </a:t>
            </a:r>
            <a:r>
              <a:rPr lang="de-DE" dirty="0" err="1"/>
              <a:t>std</a:t>
            </a:r>
            <a:r>
              <a:rPr lang="de-DE" dirty="0"/>
              <a:t>::</a:t>
            </a:r>
            <a:r>
              <a:rPr lang="de-DE" dirty="0" err="1"/>
              <a:t>for_each</a:t>
            </a:r>
            <a:r>
              <a:rPr lang="de-DE" dirty="0"/>
              <a:t> ist eigentlich viel eher eine </a:t>
            </a:r>
            <a:r>
              <a:rPr lang="de-DE" dirty="0" err="1"/>
              <a:t>range</a:t>
            </a:r>
            <a:r>
              <a:rPr lang="de-DE" dirty="0"/>
              <a:t> </a:t>
            </a:r>
            <a:r>
              <a:rPr lang="de-DE" dirty="0" err="1"/>
              <a:t>based</a:t>
            </a:r>
            <a:r>
              <a:rPr lang="de-DE" dirty="0"/>
              <a:t> </a:t>
            </a:r>
            <a:r>
              <a:rPr lang="de-DE" dirty="0" err="1"/>
              <a:t>for</a:t>
            </a:r>
            <a:r>
              <a:rPr lang="de-DE" dirty="0"/>
              <a:t> – aber die </a:t>
            </a:r>
            <a:r>
              <a:rPr lang="de-DE" dirty="0" err="1"/>
              <a:t>namensgebung</a:t>
            </a:r>
            <a:r>
              <a:rPr lang="de-DE" dirty="0"/>
              <a:t> hat das </a:t>
            </a:r>
            <a:r>
              <a:rPr lang="de-DE" dirty="0" err="1"/>
              <a:t>nunmal</a:t>
            </a:r>
            <a:r>
              <a:rPr lang="de-DE" dirty="0"/>
              <a:t> anders entschieden</a:t>
            </a:r>
          </a:p>
          <a:p>
            <a:pPr marL="0" lvl="0" indent="0">
              <a:buNone/>
            </a:pPr>
            <a:r>
              <a:rPr lang="de-DE" dirty="0"/>
              <a:t>Schauen wir uns an, wenn wir </a:t>
            </a:r>
            <a:r>
              <a:rPr lang="de-DE" dirty="0" err="1"/>
              <a:t>lambdas</a:t>
            </a:r>
            <a:r>
              <a:rPr lang="de-DE" dirty="0"/>
              <a:t> hatten</a:t>
            </a:r>
          </a:p>
        </p:txBody>
      </p:sp>
      <p:sp>
        <p:nvSpPr>
          <p:cNvPr id="4" name="Foliennummernplatzhalter 3"/>
          <p:cNvSpPr>
            <a:spLocks noGrp="1"/>
          </p:cNvSpPr>
          <p:nvPr>
            <p:ph type="sldNum" sz="quarter" idx="10"/>
          </p:nvPr>
        </p:nvSpPr>
        <p:spPr/>
        <p:txBody>
          <a:bodyPr/>
          <a:lstStyle/>
          <a:p>
            <a:fld id="{6A796BC6-5293-4E95-A62A-B78BD2DEFABC}" type="slidenum">
              <a:rPr lang="de-DE" smtClean="0"/>
              <a:t>44</a:t>
            </a:fld>
            <a:endParaRPr lang="de-DE"/>
          </a:p>
        </p:txBody>
      </p:sp>
    </p:spTree>
    <p:extLst>
      <p:ext uri="{BB962C8B-B14F-4D97-AF65-F5344CB8AC3E}">
        <p14:creationId xmlns:p14="http://schemas.microsoft.com/office/powerpoint/2010/main" val="3527240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0) Einige wenige Algorithmen sind</a:t>
            </a:r>
            <a:r>
              <a:rPr lang="de-DE" baseline="0" dirty="0"/>
              <a:t> in der STL enthalten</a:t>
            </a:r>
          </a:p>
          <a:p>
            <a:pPr marL="228600" lvl="0" indent="-228600">
              <a:buAutoNum type="arabicParenR"/>
            </a:pPr>
            <a:r>
              <a:rPr lang="de-DE" baseline="0" dirty="0"/>
              <a:t>Ich will sehr häufig etwas sortiert haben. Bei jeder Applikation die irgendwas mit Tabellen zu tun hat. </a:t>
            </a:r>
          </a:p>
          <a:p>
            <a:pPr marL="0" lvl="0" indent="0">
              <a:buNone/>
            </a:pPr>
            <a:r>
              <a:rPr lang="de-DE" baseline="0" dirty="0"/>
              <a:t>3) Funktioniert bei Listen, aber nicht bei anderen containern mit </a:t>
            </a:r>
            <a:r>
              <a:rPr lang="de-DE" baseline="0" dirty="0" err="1"/>
              <a:t>random</a:t>
            </a:r>
            <a:r>
              <a:rPr lang="de-DE" baseline="0" dirty="0"/>
              <a:t> </a:t>
            </a:r>
            <a:r>
              <a:rPr lang="de-DE" baseline="0" dirty="0" err="1"/>
              <a:t>access</a:t>
            </a:r>
            <a:r>
              <a:rPr lang="de-DE" baseline="0" dirty="0"/>
              <a:t> </a:t>
            </a:r>
            <a:r>
              <a:rPr lang="de-DE" baseline="0" dirty="0" err="1"/>
              <a:t>iterator</a:t>
            </a:r>
            <a:r>
              <a:rPr lang="de-DE" baseline="0" dirty="0"/>
              <a:t> </a:t>
            </a:r>
            <a:r>
              <a:rPr lang="de-DE" baseline="0" dirty="0">
                <a:sym typeface="Wingdings" panose="05000000000000000000" pitchFamily="2" charset="2"/>
              </a:rPr>
              <a:t> </a:t>
            </a:r>
            <a:r>
              <a:rPr lang="de-DE" baseline="0" dirty="0" err="1">
                <a:sym typeface="Wingdings" panose="05000000000000000000" pitchFamily="2" charset="2"/>
              </a:rPr>
              <a:t>forward</a:t>
            </a:r>
            <a:r>
              <a:rPr lang="de-DE" baseline="0" dirty="0">
                <a:sym typeface="Wingdings" panose="05000000000000000000" pitchFamily="2" charset="2"/>
              </a:rPr>
              <a:t>/</a:t>
            </a:r>
            <a:r>
              <a:rPr lang="de-DE" baseline="0" dirty="0" err="1">
                <a:sym typeface="Wingdings" panose="05000000000000000000" pitchFamily="2" charset="2"/>
              </a:rPr>
              <a:t>backward</a:t>
            </a:r>
            <a:r>
              <a:rPr lang="de-DE" baseline="0" dirty="0">
                <a:sym typeface="Wingdings" panose="05000000000000000000" pitchFamily="2" charset="2"/>
              </a:rPr>
              <a:t> </a:t>
            </a:r>
            <a:r>
              <a:rPr lang="de-DE" baseline="0" dirty="0" err="1">
                <a:sym typeface="Wingdings" panose="05000000000000000000" pitchFamily="2" charset="2"/>
              </a:rPr>
              <a:t>iterator</a:t>
            </a:r>
            <a:r>
              <a:rPr lang="de-DE" baseline="0" dirty="0">
                <a:sym typeface="Wingdings" panose="05000000000000000000" pitchFamily="2" charset="2"/>
              </a:rPr>
              <a:t> und </a:t>
            </a:r>
            <a:r>
              <a:rPr lang="de-DE" baseline="0" dirty="0" err="1">
                <a:sym typeface="Wingdings" panose="05000000000000000000" pitchFamily="2" charset="2"/>
              </a:rPr>
              <a:t>random</a:t>
            </a:r>
            <a:r>
              <a:rPr lang="de-DE" baseline="0" dirty="0">
                <a:sym typeface="Wingdings" panose="05000000000000000000" pitchFamily="2" charset="2"/>
              </a:rPr>
              <a:t> </a:t>
            </a:r>
            <a:r>
              <a:rPr lang="de-DE" baseline="0" dirty="0" err="1">
                <a:sym typeface="Wingdings" panose="05000000000000000000" pitchFamily="2" charset="2"/>
              </a:rPr>
              <a:t>access</a:t>
            </a:r>
            <a:r>
              <a:rPr lang="de-DE" baseline="0" dirty="0">
                <a:sym typeface="Wingdings" panose="05000000000000000000" pitchFamily="2" charset="2"/>
              </a:rPr>
              <a:t> </a:t>
            </a:r>
            <a:r>
              <a:rPr lang="de-DE" baseline="0" dirty="0" err="1">
                <a:sym typeface="Wingdings" panose="05000000000000000000" pitchFamily="2" charset="2"/>
              </a:rPr>
              <a:t>iterator</a:t>
            </a:r>
            <a:endParaRPr lang="de-DE" baseline="0" dirty="0"/>
          </a:p>
          <a:p>
            <a:pPr marL="0" lvl="0" indent="0">
              <a:buNone/>
            </a:pPr>
            <a:r>
              <a:rPr lang="de-DE" baseline="0" dirty="0"/>
              <a:t>4) Tafel: Was passiert, wenn ich einen Vektor (1,3,5,7,4) habe?</a:t>
            </a:r>
          </a:p>
          <a:p>
            <a:pPr marL="0" lvl="0" indent="0">
              <a:buNone/>
            </a:pPr>
            <a:r>
              <a:rPr lang="de-DE" dirty="0"/>
              <a:t>7) Leider eine Liste – aber alles, was ich euch</a:t>
            </a:r>
            <a:r>
              <a:rPr lang="de-DE" baseline="0" dirty="0"/>
              <a:t> mit Funktion 4 zeigen wollte geht auch mit Funktion 3</a:t>
            </a:r>
          </a:p>
          <a:p>
            <a:pPr marL="0" lvl="0" indent="0">
              <a:buNone/>
            </a:pPr>
            <a:r>
              <a:rPr lang="de-DE" baseline="0" dirty="0"/>
              <a:t>Demo: </a:t>
            </a:r>
            <a:r>
              <a:rPr lang="de-DE" baseline="0" dirty="0" err="1"/>
              <a:t>Sort</a:t>
            </a:r>
            <a:r>
              <a:rPr lang="de-DE" baseline="0" dirty="0"/>
              <a:t> ins </a:t>
            </a:r>
            <a:r>
              <a:rPr lang="de-DE" baseline="0" dirty="0" err="1"/>
              <a:t>Enum</a:t>
            </a:r>
            <a:r>
              <a:rPr lang="de-DE" baseline="0" dirty="0"/>
              <a:t>, </a:t>
            </a:r>
            <a:r>
              <a:rPr lang="de-DE" baseline="0" dirty="0" err="1"/>
              <a:t>list.Sort</a:t>
            </a:r>
            <a:r>
              <a:rPr lang="de-DE" baseline="0" dirty="0"/>
              <a:t> aufrufen</a:t>
            </a:r>
          </a:p>
          <a:p>
            <a:pPr marL="0" lvl="0" indent="0">
              <a:buNone/>
            </a:pPr>
            <a:r>
              <a:rPr lang="de-DE" baseline="0" dirty="0"/>
              <a:t>Nach 7) aber auch zwei </a:t>
            </a:r>
            <a:r>
              <a:rPr lang="de-DE" baseline="0" dirty="0" err="1"/>
              <a:t>const</a:t>
            </a:r>
            <a:r>
              <a:rPr lang="de-DE" baseline="0" dirty="0"/>
              <a:t> </a:t>
            </a:r>
            <a:r>
              <a:rPr lang="de-DE" baseline="0" dirty="0" err="1"/>
              <a:t>Refs</a:t>
            </a:r>
            <a:r>
              <a:rPr lang="de-DE" baseline="0" dirty="0"/>
              <a:t> von Accounts zu vergleichen hätte uns nichts gebracht… i.d.R. hat man ja exakte Vorstellungen, wonach man sortieren will</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45</a:t>
            </a:fld>
            <a:endParaRPr lang="de-DE"/>
          </a:p>
        </p:txBody>
      </p:sp>
    </p:spTree>
    <p:extLst>
      <p:ext uri="{BB962C8B-B14F-4D97-AF65-F5344CB8AC3E}">
        <p14:creationId xmlns:p14="http://schemas.microsoft.com/office/powerpoint/2010/main" val="40974813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1.3) Müssen</a:t>
            </a:r>
            <a:r>
              <a:rPr lang="de-DE" baseline="0" dirty="0"/>
              <a:t> wir jetzt unsere Accounts mühsam in eine andere Liste schieben, um sie sortierbar zu machen? Nein!</a:t>
            </a:r>
          </a:p>
          <a:p>
            <a:pPr marL="0" lvl="0" indent="0">
              <a:buNone/>
            </a:pPr>
            <a:r>
              <a:rPr lang="de-DE" baseline="0" dirty="0"/>
              <a:t>Demo: mit Funktion in anonymem Namespace, mit </a:t>
            </a:r>
            <a:r>
              <a:rPr lang="de-DE" baseline="0" dirty="0" err="1"/>
              <a:t>ComparatorObjekt</a:t>
            </a:r>
            <a:r>
              <a:rPr lang="de-DE" baseline="0" dirty="0"/>
              <a:t>, ggf. mit </a:t>
            </a:r>
            <a:r>
              <a:rPr lang="de-DE" baseline="0" dirty="0" err="1"/>
              <a:t>lambda</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46</a:t>
            </a:fld>
            <a:endParaRPr lang="de-DE"/>
          </a:p>
        </p:txBody>
      </p:sp>
    </p:spTree>
    <p:extLst>
      <p:ext uri="{BB962C8B-B14F-4D97-AF65-F5344CB8AC3E}">
        <p14:creationId xmlns:p14="http://schemas.microsoft.com/office/powerpoint/2010/main" val="10181553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0) Jetzt interessiert uns ja das aber </a:t>
            </a:r>
            <a:r>
              <a:rPr lang="de-DE" dirty="0" err="1"/>
              <a:t>vllt</a:t>
            </a:r>
            <a:r>
              <a:rPr lang="de-DE" dirty="0"/>
              <a:t>. Nicht nur an dieser Stelle, sondern</a:t>
            </a:r>
            <a:r>
              <a:rPr lang="de-DE" baseline="0" dirty="0"/>
              <a:t> an vielen Stellen im Programm</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47</a:t>
            </a:fld>
            <a:endParaRPr lang="de-DE"/>
          </a:p>
        </p:txBody>
      </p:sp>
    </p:spTree>
    <p:extLst>
      <p:ext uri="{BB962C8B-B14F-4D97-AF65-F5344CB8AC3E}">
        <p14:creationId xmlns:p14="http://schemas.microsoft.com/office/powerpoint/2010/main" val="36774752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1.3) Müssen</a:t>
            </a:r>
            <a:r>
              <a:rPr lang="de-DE" baseline="0" dirty="0"/>
              <a:t> wir jetzt unsere Accounts mühsam in eine andere Liste schieben, um sie sortierbar zu machen? Nein!</a:t>
            </a:r>
          </a:p>
          <a:p>
            <a:pPr marL="0" lvl="0" indent="0">
              <a:buNone/>
            </a:pPr>
            <a:r>
              <a:rPr lang="de-DE" baseline="0" dirty="0"/>
              <a:t>Demo: mit Funktion in anonymem Namespace, mit </a:t>
            </a:r>
            <a:r>
              <a:rPr lang="de-DE" baseline="0" dirty="0" err="1"/>
              <a:t>ComparatorObjekt</a:t>
            </a:r>
            <a:endParaRPr lang="de-DE" baseline="0" dirty="0"/>
          </a:p>
          <a:p>
            <a:pPr marL="0" lvl="0" indent="0">
              <a:buNone/>
            </a:pPr>
            <a:endParaRPr lang="de-DE" dirty="0"/>
          </a:p>
          <a:p>
            <a:pPr marL="0" lvl="0" indent="0">
              <a:buNone/>
            </a:pPr>
            <a:r>
              <a:rPr lang="de-DE" dirty="0"/>
              <a:t>Das Objekt und in vielen Fällen auch die Funktion ist Legacy-C++ =&gt; will ich nicht mehr sehen</a:t>
            </a:r>
          </a:p>
        </p:txBody>
      </p:sp>
      <p:sp>
        <p:nvSpPr>
          <p:cNvPr id="4" name="Foliennummernplatzhalter 3"/>
          <p:cNvSpPr>
            <a:spLocks noGrp="1"/>
          </p:cNvSpPr>
          <p:nvPr>
            <p:ph type="sldNum" sz="quarter" idx="10"/>
          </p:nvPr>
        </p:nvSpPr>
        <p:spPr/>
        <p:txBody>
          <a:bodyPr/>
          <a:lstStyle/>
          <a:p>
            <a:fld id="{6A796BC6-5293-4E95-A62A-B78BD2DEFABC}" type="slidenum">
              <a:rPr lang="de-DE" smtClean="0"/>
              <a:t>48</a:t>
            </a:fld>
            <a:endParaRPr lang="de-DE"/>
          </a:p>
        </p:txBody>
      </p:sp>
    </p:spTree>
    <p:extLst>
      <p:ext uri="{BB962C8B-B14F-4D97-AF65-F5344CB8AC3E}">
        <p14:creationId xmlns:p14="http://schemas.microsoft.com/office/powerpoint/2010/main" val="31041562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2) Lambda-Funktionen</a:t>
            </a:r>
            <a:r>
              <a:rPr lang="de-DE" baseline="0" dirty="0"/>
              <a:t> sind ein relativ „neues“ Feature in C++ und auch in anderen OO-Sprachen „neu“ (Java 8, C#...) </a:t>
            </a:r>
          </a:p>
          <a:p>
            <a:pPr marL="0" lvl="0" indent="0">
              <a:buNone/>
            </a:pPr>
            <a:r>
              <a:rPr lang="de-DE" baseline="0" dirty="0"/>
              <a:t>Benutzt man häufig wenn man Operationen auf Containern aufrufen will </a:t>
            </a:r>
            <a:r>
              <a:rPr lang="de-DE" baseline="0" dirty="0">
                <a:sym typeface="Wingdings" panose="05000000000000000000" pitchFamily="2" charset="2"/>
              </a:rPr>
              <a:t> erklären warum (</a:t>
            </a:r>
            <a:r>
              <a:rPr lang="de-DE" baseline="0" dirty="0" err="1">
                <a:sym typeface="Wingdings" panose="05000000000000000000" pitchFamily="2" charset="2"/>
              </a:rPr>
              <a:t>lokalität</a:t>
            </a:r>
            <a:r>
              <a:rPr lang="de-DE" baseline="0" dirty="0">
                <a:sym typeface="Wingdings" panose="05000000000000000000" pitchFamily="2" charset="2"/>
              </a:rPr>
              <a:t>, wenn man </a:t>
            </a:r>
            <a:r>
              <a:rPr lang="de-DE" baseline="0" dirty="0" err="1">
                <a:sym typeface="Wingdings" panose="05000000000000000000" pitchFamily="2" charset="2"/>
              </a:rPr>
              <a:t>lambdas</a:t>
            </a:r>
            <a:r>
              <a:rPr lang="de-DE" baseline="0" dirty="0">
                <a:sym typeface="Wingdings" panose="05000000000000000000" pitchFamily="2" charset="2"/>
              </a:rPr>
              <a:t> verstanden hat einfach zu lesen)</a:t>
            </a:r>
          </a:p>
          <a:p>
            <a:pPr marL="0" lvl="0" indent="0">
              <a:buNone/>
            </a:pPr>
            <a:endParaRPr lang="de-DE" baseline="0" dirty="0">
              <a:sym typeface="Wingdings" panose="05000000000000000000" pitchFamily="2" charset="2"/>
            </a:endParaRPr>
          </a:p>
          <a:p>
            <a:pPr marL="0" lvl="0" indent="0">
              <a:buNone/>
            </a:pPr>
            <a:r>
              <a:rPr lang="de-DE" baseline="0" dirty="0">
                <a:sym typeface="Wingdings" panose="05000000000000000000" pitchFamily="2" charset="2"/>
              </a:rPr>
              <a:t>Ort der </a:t>
            </a:r>
            <a:r>
              <a:rPr lang="de-DE" baseline="0" dirty="0" err="1">
                <a:sym typeface="Wingdings" panose="05000000000000000000" pitchFamily="2" charset="2"/>
              </a:rPr>
              <a:t>Auführung</a:t>
            </a:r>
            <a:r>
              <a:rPr lang="de-DE" baseline="0" dirty="0">
                <a:sym typeface="Wingdings" panose="05000000000000000000" pitchFamily="2" charset="2"/>
              </a:rPr>
              <a:t>: am explizitesten und </a:t>
            </a:r>
            <a:r>
              <a:rPr lang="de-DE" baseline="0" dirty="0" err="1">
                <a:sym typeface="Wingdings" panose="05000000000000000000" pitchFamily="2" charset="2"/>
              </a:rPr>
              <a:t>vondaher</a:t>
            </a:r>
            <a:r>
              <a:rPr lang="de-DE" baseline="0" dirty="0">
                <a:sym typeface="Wingdings" panose="05000000000000000000" pitchFamily="2" charset="2"/>
              </a:rPr>
              <a:t> auch die hier zu </a:t>
            </a:r>
            <a:r>
              <a:rPr lang="de-DE" baseline="0" dirty="0" err="1">
                <a:sym typeface="Wingdings" panose="05000000000000000000" pitchFamily="2" charset="2"/>
              </a:rPr>
              <a:t>empfehlenste</a:t>
            </a:r>
            <a:r>
              <a:rPr lang="de-DE" baseline="0" dirty="0">
                <a:sym typeface="Wingdings" panose="05000000000000000000" pitchFamily="2" charset="2"/>
              </a:rPr>
              <a:t> </a:t>
            </a:r>
            <a:r>
              <a:rPr lang="de-DE" baseline="0" dirty="0" err="1">
                <a:sym typeface="Wingdings" panose="05000000000000000000" pitchFamily="2" charset="2"/>
              </a:rPr>
              <a:t>Möglihckeit</a:t>
            </a:r>
            <a:r>
              <a:rPr lang="de-DE" baseline="0" dirty="0">
                <a:sym typeface="Wingdings" panose="05000000000000000000" pitchFamily="2" charset="2"/>
              </a:rPr>
              <a:t> </a:t>
            </a:r>
            <a:endParaRPr lang="de-DE" baseline="0" dirty="0"/>
          </a:p>
          <a:p>
            <a:pPr marL="0" lvl="0" indent="0">
              <a:buNone/>
            </a:pP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49</a:t>
            </a:fld>
            <a:endParaRPr lang="de-DE"/>
          </a:p>
        </p:txBody>
      </p:sp>
    </p:spTree>
    <p:extLst>
      <p:ext uri="{BB962C8B-B14F-4D97-AF65-F5344CB8AC3E}">
        <p14:creationId xmlns:p14="http://schemas.microsoft.com/office/powerpoint/2010/main" val="26496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Container/Collections gibt es in</a:t>
            </a:r>
            <a:r>
              <a:rPr lang="de-DE" baseline="0" dirty="0"/>
              <a:t> nahezu allen Programmiersprachen, heißen unterschiedlich, sind unterschiedlich, aber sehr ähnlich</a:t>
            </a:r>
          </a:p>
          <a:p>
            <a:endParaRPr lang="de-DE" baseline="0" dirty="0"/>
          </a:p>
        </p:txBody>
      </p:sp>
      <p:sp>
        <p:nvSpPr>
          <p:cNvPr id="4" name="Foliennummernplatzhalter 3"/>
          <p:cNvSpPr>
            <a:spLocks noGrp="1"/>
          </p:cNvSpPr>
          <p:nvPr>
            <p:ph type="sldNum" sz="quarter" idx="10"/>
          </p:nvPr>
        </p:nvSpPr>
        <p:spPr/>
        <p:txBody>
          <a:bodyPr/>
          <a:lstStyle/>
          <a:p>
            <a:fld id="{6A796BC6-5293-4E95-A62A-B78BD2DEFABC}" type="slidenum">
              <a:rPr lang="de-DE" smtClean="0"/>
              <a:t>5</a:t>
            </a:fld>
            <a:endParaRPr lang="de-DE"/>
          </a:p>
        </p:txBody>
      </p:sp>
    </p:spTree>
    <p:extLst>
      <p:ext uri="{BB962C8B-B14F-4D97-AF65-F5344CB8AC3E}">
        <p14:creationId xmlns:p14="http://schemas.microsoft.com/office/powerpoint/2010/main" val="32417139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Technisch gesehen sind </a:t>
            </a:r>
            <a:r>
              <a:rPr lang="de-DE" dirty="0" err="1"/>
              <a:t>lambdas</a:t>
            </a:r>
            <a:r>
              <a:rPr lang="de-DE" dirty="0"/>
              <a:t> Funktionsobjekte – also genau wie das </a:t>
            </a:r>
            <a:r>
              <a:rPr lang="de-DE" dirty="0" err="1"/>
              <a:t>Comparatorobjekt</a:t>
            </a:r>
            <a:r>
              <a:rPr lang="de-DE" dirty="0"/>
              <a:t> vorletzte Folie </a:t>
            </a:r>
            <a:r>
              <a:rPr lang="de-DE" dirty="0">
                <a:sym typeface="Wingdings" panose="05000000000000000000" pitchFamily="2" charset="2"/>
              </a:rPr>
              <a:t> da will ich aber auch gar nicht zu tief einsteigen</a:t>
            </a:r>
          </a:p>
          <a:p>
            <a:pPr marL="0" lvl="0" indent="0">
              <a:buNone/>
            </a:pPr>
            <a:r>
              <a:rPr lang="de-DE" dirty="0">
                <a:sym typeface="Wingdings" panose="05000000000000000000" pitchFamily="2" charset="2"/>
              </a:rPr>
              <a:t>	- das bedeutet aber: sie sind kopierbar, zuweisbar, können einen Zustand aufbauen</a:t>
            </a:r>
            <a:endParaRPr lang="de-DE" dirty="0"/>
          </a:p>
          <a:p>
            <a:pPr marL="0" lvl="0" indent="0">
              <a:buNone/>
            </a:pPr>
            <a:r>
              <a:rPr lang="de-DE" dirty="0"/>
              <a:t>Parameter ganz normal wie überall</a:t>
            </a:r>
          </a:p>
          <a:p>
            <a:pPr marL="0" lvl="0" indent="0">
              <a:buNone/>
            </a:pPr>
            <a:endParaRPr lang="de-DE" dirty="0"/>
          </a:p>
          <a:p>
            <a:pPr marL="0" lvl="0" indent="0">
              <a:buNone/>
            </a:pPr>
            <a:r>
              <a:rPr lang="de-DE" dirty="0"/>
              <a:t>Entstammt der Funktionalen Programmierung</a:t>
            </a:r>
          </a:p>
          <a:p>
            <a:pPr marL="0" lvl="0" indent="0">
              <a:buNone/>
            </a:pPr>
            <a:r>
              <a:rPr lang="de-DE" dirty="0"/>
              <a:t>Auto ist hier auch verwendbar – dann haben wir quasi Template-Funktionen </a:t>
            </a:r>
            <a:r>
              <a:rPr lang="de-DE" dirty="0">
                <a:sym typeface="Wingdings" panose="05000000000000000000" pitchFamily="2" charset="2"/>
              </a:rPr>
              <a:t> lambda-cpp-insight.txt </a:t>
            </a:r>
            <a:r>
              <a:rPr lang="de-DE" dirty="0" err="1">
                <a:sym typeface="Wingdings" panose="05000000000000000000" pitchFamily="2" charset="2"/>
              </a:rPr>
              <a:t>cpp.insight</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50</a:t>
            </a:fld>
            <a:endParaRPr lang="de-DE"/>
          </a:p>
        </p:txBody>
      </p:sp>
    </p:spTree>
    <p:extLst>
      <p:ext uri="{BB962C8B-B14F-4D97-AF65-F5344CB8AC3E}">
        <p14:creationId xmlns:p14="http://schemas.microsoft.com/office/powerpoint/2010/main" val="22631117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Container &amp; </a:t>
            </a:r>
            <a:r>
              <a:rPr lang="de-DE" dirty="0" err="1"/>
              <a:t>Algos</a:t>
            </a:r>
            <a:r>
              <a:rPr lang="de-DE" dirty="0"/>
              <a:t> sind disjunkte Systeme</a:t>
            </a:r>
          </a:p>
          <a:p>
            <a:pPr marL="0" lvl="0" indent="0">
              <a:buNone/>
            </a:pPr>
            <a:r>
              <a:rPr lang="de-DE" dirty="0"/>
              <a:t>Wie gesehen haben alle Container ein ähnliches Interface </a:t>
            </a:r>
            <a:r>
              <a:rPr lang="de-DE" dirty="0">
                <a:sym typeface="Wingdings" panose="05000000000000000000" pitchFamily="2" charset="2"/>
              </a:rPr>
              <a:t> dadurch lassen sie sich mit den Algorithmen nutzen </a:t>
            </a:r>
          </a:p>
          <a:p>
            <a:pPr marL="0" lvl="0" indent="0">
              <a:buNone/>
            </a:pPr>
            <a:r>
              <a:rPr lang="de-DE" dirty="0" err="1">
                <a:sym typeface="Wingdings" panose="05000000000000000000" pitchFamily="2" charset="2"/>
              </a:rPr>
              <a:t>Algos</a:t>
            </a:r>
            <a:r>
              <a:rPr lang="de-DE" dirty="0">
                <a:sym typeface="Wingdings" panose="05000000000000000000" pitchFamily="2" charset="2"/>
              </a:rPr>
              <a:t> können, wie eben gesehen durch Funktionsobjekte angepasst werden, </a:t>
            </a:r>
            <a:r>
              <a:rPr lang="de-DE" dirty="0" err="1">
                <a:sym typeface="Wingdings" panose="05000000000000000000" pitchFamily="2" charset="2"/>
              </a:rPr>
              <a:t>i.d.r.</a:t>
            </a:r>
            <a:r>
              <a:rPr lang="de-DE" dirty="0">
                <a:sym typeface="Wingdings" panose="05000000000000000000" pitchFamily="2" charset="2"/>
              </a:rPr>
              <a:t> durch </a:t>
            </a:r>
            <a:r>
              <a:rPr lang="de-DE" dirty="0" err="1">
                <a:sym typeface="Wingdings" panose="05000000000000000000" pitchFamily="2" charset="2"/>
              </a:rPr>
              <a:t>lambdas</a:t>
            </a:r>
            <a:endParaRPr lang="de-DE" dirty="0">
              <a:sym typeface="Wingdings" panose="05000000000000000000" pitchFamily="2" charset="2"/>
            </a:endParaRPr>
          </a:p>
          <a:p>
            <a:pPr marL="0" lvl="0" indent="0">
              <a:buNone/>
            </a:pPr>
            <a:r>
              <a:rPr lang="de-DE" dirty="0">
                <a:sym typeface="Wingdings" panose="05000000000000000000" pitchFamily="2" charset="2"/>
              </a:rPr>
              <a:t>Bilden somit ein generisches Baukastensystem  auch eigene Datenstrukturen lassen sich wenn man Iteratoren implementiert mit den Algorithmen nutzen</a:t>
            </a:r>
          </a:p>
          <a:p>
            <a:pPr marL="0" lvl="0" indent="0">
              <a:buNone/>
            </a:pPr>
            <a:r>
              <a:rPr lang="de-DE" dirty="0" err="1">
                <a:sym typeface="Wingdings" panose="05000000000000000000" pitchFamily="2" charset="2"/>
              </a:rPr>
              <a:t>Cppreference</a:t>
            </a:r>
            <a:r>
              <a:rPr lang="de-DE" dirty="0">
                <a:sym typeface="Wingdings" panose="05000000000000000000" pitchFamily="2" charset="2"/>
              </a:rPr>
              <a:t> gibt zu allen </a:t>
            </a:r>
            <a:r>
              <a:rPr lang="de-DE" dirty="0" err="1">
                <a:sym typeface="Wingdings" panose="05000000000000000000" pitchFamily="2" charset="2"/>
              </a:rPr>
              <a:t>Algos</a:t>
            </a:r>
            <a:r>
              <a:rPr lang="de-DE" dirty="0">
                <a:sym typeface="Wingdings" panose="05000000000000000000" pitchFamily="2" charset="2"/>
              </a:rPr>
              <a:t> die Komplexität an</a:t>
            </a:r>
          </a:p>
          <a:p>
            <a:pPr marL="0" lvl="0" indent="0">
              <a:buNone/>
            </a:pPr>
            <a:r>
              <a:rPr lang="de-DE" dirty="0">
                <a:sym typeface="Wingdings" panose="05000000000000000000" pitchFamily="2" charset="2"/>
              </a:rPr>
              <a:t>  gemeinsam </a:t>
            </a:r>
            <a:r>
              <a:rPr lang="de-DE" dirty="0" err="1">
                <a:sym typeface="Wingdings" panose="05000000000000000000" pitchFamily="2" charset="2"/>
              </a:rPr>
              <a:t>std</a:t>
            </a:r>
            <a:r>
              <a:rPr lang="de-DE" dirty="0">
                <a:sym typeface="Wingdings" panose="05000000000000000000" pitchFamily="2" charset="2"/>
              </a:rPr>
              <a:t>::</a:t>
            </a:r>
            <a:r>
              <a:rPr lang="de-DE" dirty="0" err="1">
                <a:sym typeface="Wingdings" panose="05000000000000000000" pitchFamily="2" charset="2"/>
              </a:rPr>
              <a:t>sort</a:t>
            </a:r>
            <a:r>
              <a:rPr lang="de-DE" dirty="0">
                <a:sym typeface="Wingdings" panose="05000000000000000000" pitchFamily="2" charset="2"/>
              </a:rPr>
              <a:t> angucken =&gt; Komplexität angucken, parallele (erklären, wie </a:t>
            </a:r>
            <a:r>
              <a:rPr lang="de-DE" dirty="0" err="1">
                <a:sym typeface="Wingdings" panose="05000000000000000000" pitchFamily="2" charset="2"/>
              </a:rPr>
              <a:t>programme</a:t>
            </a:r>
            <a:r>
              <a:rPr lang="de-DE" dirty="0">
                <a:sym typeface="Wingdings" panose="05000000000000000000" pitchFamily="2" charset="2"/>
              </a:rPr>
              <a:t> auf mehreren kernen laufen) &amp; vektorisierende Ausführung zeigen =&gt; zu vektorisierend im Zweifel noch </a:t>
            </a:r>
            <a:r>
              <a:rPr lang="de-DE" dirty="0" err="1">
                <a:sym typeface="Wingdings" panose="05000000000000000000" pitchFamily="2" charset="2"/>
              </a:rPr>
              <a:t>Map&amp;Reduce</a:t>
            </a:r>
            <a:r>
              <a:rPr lang="de-DE" dirty="0">
                <a:sym typeface="Wingdings" panose="05000000000000000000" pitchFamily="2" charset="2"/>
              </a:rPr>
              <a:t> von Google erklären</a:t>
            </a:r>
          </a:p>
          <a:p>
            <a:pPr marL="0" lvl="0" indent="0">
              <a:buNone/>
            </a:pPr>
            <a:r>
              <a:rPr lang="de-DE" dirty="0">
                <a:sym typeface="Wingdings" panose="05000000000000000000" pitchFamily="2" charset="2"/>
              </a:rPr>
              <a:t>Zeigen, wie man </a:t>
            </a:r>
            <a:r>
              <a:rPr lang="de-DE" dirty="0" err="1">
                <a:sym typeface="Wingdings" panose="05000000000000000000" pitchFamily="2" charset="2"/>
              </a:rPr>
              <a:t>for</a:t>
            </a:r>
            <a:r>
              <a:rPr lang="de-DE" dirty="0">
                <a:sym typeface="Wingdings" panose="05000000000000000000" pitchFamily="2" charset="2"/>
              </a:rPr>
              <a:t>-loops durch z.B. find-</a:t>
            </a:r>
            <a:r>
              <a:rPr lang="de-DE" dirty="0" err="1">
                <a:sym typeface="Wingdings" panose="05000000000000000000" pitchFamily="2" charset="2"/>
              </a:rPr>
              <a:t>if</a:t>
            </a:r>
            <a:r>
              <a:rPr lang="de-DE" dirty="0">
                <a:sym typeface="Wingdings" panose="05000000000000000000" pitchFamily="2" charset="2"/>
              </a:rPr>
              <a:t> oder </a:t>
            </a:r>
            <a:r>
              <a:rPr lang="de-DE" dirty="0" err="1">
                <a:sym typeface="Wingdings" panose="05000000000000000000" pitchFamily="2" charset="2"/>
              </a:rPr>
              <a:t>accumulate</a:t>
            </a:r>
            <a:r>
              <a:rPr lang="de-DE" dirty="0">
                <a:sym typeface="Wingdings" panose="05000000000000000000" pitchFamily="2" charset="2"/>
              </a:rPr>
              <a:t> austauschen kann (find_if.txt)  Semantik &amp; Performance, Erklären, warum </a:t>
            </a:r>
            <a:r>
              <a:rPr lang="de-DE" dirty="0" err="1">
                <a:sym typeface="Wingdings" panose="05000000000000000000" pitchFamily="2" charset="2"/>
              </a:rPr>
              <a:t>for</a:t>
            </a:r>
            <a:r>
              <a:rPr lang="de-DE" dirty="0">
                <a:sym typeface="Wingdings" panose="05000000000000000000" pitchFamily="2" charset="2"/>
              </a:rPr>
              <a:t>-loops „schlecht“ sind</a:t>
            </a:r>
          </a:p>
          <a:p>
            <a:pPr marL="0" lvl="0" indent="0">
              <a:buNone/>
            </a:pPr>
            <a:r>
              <a:rPr lang="de-DE" dirty="0">
                <a:sym typeface="Wingdings" panose="05000000000000000000" pitchFamily="2" charset="2"/>
              </a:rPr>
              <a:t>Vorstellen, was man tun müsste, um das objektorientiert zu implementieren</a:t>
            </a:r>
          </a:p>
          <a:p>
            <a:pPr marL="0" lvl="0" indent="0">
              <a:buNone/>
            </a:pPr>
            <a:r>
              <a:rPr lang="de-DE" dirty="0">
                <a:sym typeface="Wingdings" panose="05000000000000000000" pitchFamily="2" charset="2"/>
              </a:rPr>
              <a:t>Ab 2020 lassen sich die Algorithmen auch ohne Iteratoren nutzen (z.B. „</a:t>
            </a:r>
            <a:r>
              <a:rPr lang="de-DE" dirty="0" err="1">
                <a:sym typeface="Wingdings" panose="05000000000000000000" pitchFamily="2" charset="2"/>
              </a:rPr>
              <a:t>accumulate</a:t>
            </a:r>
            <a:r>
              <a:rPr lang="de-DE" dirty="0">
                <a:sym typeface="Wingdings" panose="05000000000000000000" pitchFamily="2" charset="2"/>
              </a:rPr>
              <a:t>(</a:t>
            </a:r>
            <a:r>
              <a:rPr lang="de-DE" dirty="0" err="1">
                <a:sym typeface="Wingdings" panose="05000000000000000000" pitchFamily="2" charset="2"/>
              </a:rPr>
              <a:t>vec</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51</a:t>
            </a:fld>
            <a:endParaRPr lang="de-DE"/>
          </a:p>
        </p:txBody>
      </p:sp>
    </p:spTree>
    <p:extLst>
      <p:ext uri="{BB962C8B-B14F-4D97-AF65-F5344CB8AC3E}">
        <p14:creationId xmlns:p14="http://schemas.microsoft.com/office/powerpoint/2010/main" val="12416150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Tafel: langsam aufbauen: </a:t>
            </a:r>
            <a:r>
              <a:rPr lang="de-DE" dirty="0" err="1"/>
              <a:t>unordered_multimap</a:t>
            </a:r>
            <a:r>
              <a:rPr lang="de-DE" dirty="0"/>
              <a:t>&lt;</a:t>
            </a:r>
            <a:r>
              <a:rPr lang="de-DE" dirty="0" err="1"/>
              <a:t>shared</a:t>
            </a:r>
            <a:r>
              <a:rPr lang="de-DE" baseline="0" dirty="0" err="1"/>
              <a:t>_ptr</a:t>
            </a:r>
            <a:r>
              <a:rPr lang="de-DE" baseline="0" dirty="0"/>
              <a:t>&lt;</a:t>
            </a:r>
            <a:r>
              <a:rPr lang="de-DE" baseline="0" dirty="0" err="1"/>
              <a:t>OtherNamespace</a:t>
            </a:r>
            <a:r>
              <a:rPr lang="de-DE" baseline="0" dirty="0"/>
              <a:t>::</a:t>
            </a:r>
            <a:r>
              <a:rPr lang="de-DE" baseline="0" dirty="0" err="1"/>
              <a:t>Logistics</a:t>
            </a:r>
            <a:r>
              <a:rPr lang="de-DE" baseline="0" dirty="0"/>
              <a:t>::</a:t>
            </a:r>
            <a:r>
              <a:rPr lang="de-DE" baseline="0" dirty="0" err="1"/>
              <a:t>SupplyChainStage</a:t>
            </a:r>
            <a:r>
              <a:rPr lang="de-DE" dirty="0"/>
              <a:t>,</a:t>
            </a:r>
            <a:r>
              <a:rPr lang="de-DE" baseline="0" dirty="0"/>
              <a:t> </a:t>
            </a:r>
            <a:r>
              <a:rPr lang="de-DE" dirty="0" err="1"/>
              <a:t>shared_ptr</a:t>
            </a:r>
            <a:r>
              <a:rPr lang="de-DE" dirty="0"/>
              <a:t>&lt;</a:t>
            </a:r>
            <a:r>
              <a:rPr lang="de-DE" dirty="0" err="1"/>
              <a:t>Logistics</a:t>
            </a:r>
            <a:r>
              <a:rPr lang="de-DE" dirty="0"/>
              <a:t>::</a:t>
            </a:r>
            <a:r>
              <a:rPr lang="de-DE" dirty="0" err="1"/>
              <a:t>ProvisionRequirements</a:t>
            </a:r>
            <a:r>
              <a:rPr lang="de-DE" dirty="0"/>
              <a:t>&gt;&gt; </a:t>
            </a:r>
          </a:p>
          <a:p>
            <a:r>
              <a:rPr lang="de-DE" dirty="0"/>
              <a:t>Vorstellen: das ganze nochmal in eine Liste</a:t>
            </a:r>
            <a:r>
              <a:rPr lang="de-DE" baseline="0" dirty="0"/>
              <a:t> und davon ein ::</a:t>
            </a:r>
            <a:r>
              <a:rPr lang="de-DE" baseline="0" dirty="0" err="1"/>
              <a:t>constIterator</a:t>
            </a:r>
            <a:endParaRPr lang="de-DE" dirty="0"/>
          </a:p>
          <a:p>
            <a:r>
              <a:rPr lang="de-DE" dirty="0" err="1"/>
              <a:t>Typedef</a:t>
            </a:r>
            <a:r>
              <a:rPr lang="de-DE" dirty="0"/>
              <a:t> &lt;das ganze&gt; </a:t>
            </a:r>
            <a:r>
              <a:rPr lang="de-DE" dirty="0" err="1"/>
              <a:t>ProReqMap</a:t>
            </a:r>
            <a:r>
              <a:rPr lang="de-DE" dirty="0"/>
              <a:t>;</a:t>
            </a:r>
          </a:p>
          <a:p>
            <a:r>
              <a:rPr lang="de-DE" dirty="0"/>
              <a:t>Das will keiner lesen und erst recht keiner</a:t>
            </a:r>
            <a:r>
              <a:rPr lang="de-DE" baseline="0" dirty="0"/>
              <a:t> schreiben</a:t>
            </a:r>
            <a:r>
              <a:rPr lang="de-DE" dirty="0"/>
              <a:t> </a:t>
            </a:r>
            <a:r>
              <a:rPr lang="de-DE" dirty="0">
                <a:sym typeface="Wingdings" panose="05000000000000000000" pitchFamily="2" charset="2"/>
              </a:rPr>
              <a:t> </a:t>
            </a:r>
            <a:r>
              <a:rPr lang="de-DE" dirty="0" err="1">
                <a:sym typeface="Wingdings" panose="05000000000000000000" pitchFamily="2" charset="2"/>
              </a:rPr>
              <a:t>vondaher</a:t>
            </a:r>
            <a:r>
              <a:rPr lang="de-DE" dirty="0">
                <a:sym typeface="Wingdings" panose="05000000000000000000" pitchFamily="2" charset="2"/>
              </a:rPr>
              <a:t> </a:t>
            </a:r>
            <a:r>
              <a:rPr lang="de-DE" dirty="0" err="1">
                <a:sym typeface="Wingdings" panose="05000000000000000000" pitchFamily="2" charset="2"/>
              </a:rPr>
              <a:t>typedefs</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52</a:t>
            </a:fld>
            <a:endParaRPr lang="de-DE"/>
          </a:p>
        </p:txBody>
      </p:sp>
    </p:spTree>
    <p:extLst>
      <p:ext uri="{BB962C8B-B14F-4D97-AF65-F5344CB8AC3E}">
        <p14:creationId xmlns:p14="http://schemas.microsoft.com/office/powerpoint/2010/main" val="2480199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err="1"/>
              <a:t>Using</a:t>
            </a:r>
            <a:r>
              <a:rPr lang="de-DE" dirty="0"/>
              <a:t> und </a:t>
            </a:r>
            <a:r>
              <a:rPr lang="de-DE" dirty="0" err="1"/>
              <a:t>typedef</a:t>
            </a:r>
            <a:r>
              <a:rPr lang="de-DE" dirty="0"/>
              <a:t> nur wenige unterschiede, nur bei </a:t>
            </a:r>
            <a:r>
              <a:rPr lang="de-DE" dirty="0" err="1"/>
              <a:t>templates</a:t>
            </a:r>
            <a:r>
              <a:rPr lang="de-DE" dirty="0"/>
              <a:t> – was </a:t>
            </a:r>
            <a:r>
              <a:rPr lang="de-DE" dirty="0" err="1"/>
              <a:t>templates</a:t>
            </a:r>
            <a:r>
              <a:rPr lang="de-DE" baseline="0" dirty="0"/>
              <a:t> sind, gucken wir uns nächste stunde an</a:t>
            </a:r>
          </a:p>
          <a:p>
            <a:pPr marL="0" lvl="0" indent="0">
              <a:buNone/>
            </a:pPr>
            <a:endParaRPr lang="de-DE" baseline="0" dirty="0"/>
          </a:p>
          <a:p>
            <a:pPr marL="0" lvl="0" indent="0">
              <a:buNone/>
            </a:pPr>
            <a:endParaRPr lang="de-DE" dirty="0"/>
          </a:p>
          <a:p>
            <a:pPr marL="0" lvl="0" indent="0">
              <a:buNone/>
            </a:pPr>
            <a:r>
              <a:rPr lang="de-DE" dirty="0"/>
              <a:t>2) Kapitel habe ich trotzdem </a:t>
            </a:r>
            <a:r>
              <a:rPr lang="de-DE" dirty="0" err="1"/>
              <a:t>Typedef</a:t>
            </a:r>
            <a:r>
              <a:rPr lang="de-DE" dirty="0"/>
              <a:t> genannt, weil man immer noch sagt „mach mal einen </a:t>
            </a:r>
            <a:r>
              <a:rPr lang="de-DE" dirty="0" err="1"/>
              <a:t>Typedef</a:t>
            </a:r>
            <a:r>
              <a:rPr lang="de-DE" dirty="0"/>
              <a:t>“, auch wenn es ein </a:t>
            </a:r>
            <a:r>
              <a:rPr lang="de-DE" dirty="0" err="1"/>
              <a:t>using</a:t>
            </a:r>
            <a:r>
              <a:rPr lang="de-DE" dirty="0"/>
              <a:t>-statement ist – weil </a:t>
            </a:r>
            <a:r>
              <a:rPr lang="de-DE" dirty="0" err="1"/>
              <a:t>using</a:t>
            </a:r>
            <a:r>
              <a:rPr lang="de-DE" dirty="0"/>
              <a:t> </a:t>
            </a:r>
            <a:r>
              <a:rPr lang="de-DE" dirty="0" err="1"/>
              <a:t>statemetns</a:t>
            </a:r>
            <a:r>
              <a:rPr lang="de-DE" dirty="0"/>
              <a:t> für mehr verwendet werden können</a:t>
            </a:r>
          </a:p>
          <a:p>
            <a:pPr marL="0" lvl="0" indent="0">
              <a:buNone/>
            </a:pPr>
            <a:r>
              <a:rPr lang="de-DE" dirty="0"/>
              <a:t>2.2) Das heißt ihr könnt </a:t>
            </a:r>
            <a:r>
              <a:rPr lang="de-DE" dirty="0" err="1"/>
              <a:t>using</a:t>
            </a:r>
            <a:r>
              <a:rPr lang="de-DE" dirty="0"/>
              <a:t> in einem Header machen, um den </a:t>
            </a:r>
            <a:r>
              <a:rPr lang="de-DE" dirty="0" err="1"/>
              <a:t>Typedef</a:t>
            </a:r>
            <a:r>
              <a:rPr lang="de-DE" dirty="0"/>
              <a:t> quasi global zu erstellen, ihr könnt ihn in einer cxx erstellen, um ihn für diese Implementierungsdatei zu </a:t>
            </a:r>
            <a:r>
              <a:rPr lang="de-DE" dirty="0" err="1"/>
              <a:t>dfinieren</a:t>
            </a:r>
            <a:r>
              <a:rPr lang="de-DE" dirty="0"/>
              <a:t>, oder aber auch innerhalb einer Funktion, eines </a:t>
            </a:r>
            <a:r>
              <a:rPr lang="de-DE" dirty="0" err="1"/>
              <a:t>if</a:t>
            </a:r>
            <a:r>
              <a:rPr lang="de-DE" dirty="0"/>
              <a:t>-statements oder sonst irgendwo</a:t>
            </a:r>
          </a:p>
          <a:p>
            <a:pPr marL="0" lvl="0" indent="0">
              <a:buNone/>
            </a:pP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53</a:t>
            </a:fld>
            <a:endParaRPr lang="de-DE"/>
          </a:p>
        </p:txBody>
      </p:sp>
    </p:spTree>
    <p:extLst>
      <p:ext uri="{BB962C8B-B14F-4D97-AF65-F5344CB8AC3E}">
        <p14:creationId xmlns:p14="http://schemas.microsoft.com/office/powerpoint/2010/main" val="28989715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Wollt ihr noch Übungen machen oder direkt zur Aufgabe übergehen?</a:t>
            </a:r>
          </a:p>
        </p:txBody>
      </p:sp>
      <p:sp>
        <p:nvSpPr>
          <p:cNvPr id="4" name="Foliennummernplatzhalter 3"/>
          <p:cNvSpPr>
            <a:spLocks noGrp="1"/>
          </p:cNvSpPr>
          <p:nvPr>
            <p:ph type="sldNum" sz="quarter" idx="10"/>
          </p:nvPr>
        </p:nvSpPr>
        <p:spPr/>
        <p:txBody>
          <a:bodyPr/>
          <a:lstStyle/>
          <a:p>
            <a:fld id="{6A796BC6-5293-4E95-A62A-B78BD2DEFABC}" type="slidenum">
              <a:rPr lang="de-DE" smtClean="0"/>
              <a:t>54</a:t>
            </a:fld>
            <a:endParaRPr lang="de-DE"/>
          </a:p>
        </p:txBody>
      </p:sp>
    </p:spTree>
    <p:extLst>
      <p:ext uri="{BB962C8B-B14F-4D97-AF65-F5344CB8AC3E}">
        <p14:creationId xmlns:p14="http://schemas.microsoft.com/office/powerpoint/2010/main" val="5441753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55</a:t>
            </a:fld>
            <a:endParaRPr lang="de-DE"/>
          </a:p>
        </p:txBody>
      </p:sp>
    </p:spTree>
    <p:extLst>
      <p:ext uri="{BB962C8B-B14F-4D97-AF65-F5344CB8AC3E}">
        <p14:creationId xmlns:p14="http://schemas.microsoft.com/office/powerpoint/2010/main" val="32044933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56</a:t>
            </a:fld>
            <a:endParaRPr lang="de-DE"/>
          </a:p>
        </p:txBody>
      </p:sp>
    </p:spTree>
    <p:extLst>
      <p:ext uri="{BB962C8B-B14F-4D97-AF65-F5344CB8AC3E}">
        <p14:creationId xmlns:p14="http://schemas.microsoft.com/office/powerpoint/2010/main" val="4679636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57</a:t>
            </a:fld>
            <a:endParaRPr lang="de-DE"/>
          </a:p>
        </p:txBody>
      </p:sp>
    </p:spTree>
    <p:extLst>
      <p:ext uri="{BB962C8B-B14F-4D97-AF65-F5344CB8AC3E}">
        <p14:creationId xmlns:p14="http://schemas.microsoft.com/office/powerpoint/2010/main" val="4679636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58</a:t>
            </a:fld>
            <a:endParaRPr lang="de-DE"/>
          </a:p>
        </p:txBody>
      </p:sp>
    </p:spTree>
    <p:extLst>
      <p:ext uri="{BB962C8B-B14F-4D97-AF65-F5344CB8AC3E}">
        <p14:creationId xmlns:p14="http://schemas.microsoft.com/office/powerpoint/2010/main" val="4679636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59</a:t>
            </a:fld>
            <a:endParaRPr lang="de-DE"/>
          </a:p>
        </p:txBody>
      </p:sp>
    </p:spTree>
    <p:extLst>
      <p:ext uri="{BB962C8B-B14F-4D97-AF65-F5344CB8AC3E}">
        <p14:creationId xmlns:p14="http://schemas.microsoft.com/office/powerpoint/2010/main" val="4189011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baseline="0" dirty="0"/>
              <a:t>Ende: Welche beiden Fragen stellt ihr euch nun?</a:t>
            </a:r>
            <a:br>
              <a:rPr lang="de-DE" baseline="0" dirty="0"/>
            </a:br>
            <a:r>
              <a:rPr lang="de-DE" baseline="0" dirty="0"/>
              <a:t>Was sind </a:t>
            </a:r>
            <a:r>
              <a:rPr lang="de-DE" baseline="0" dirty="0" err="1"/>
              <a:t>Namespaces</a:t>
            </a:r>
            <a:r>
              <a:rPr lang="de-DE" baseline="0" dirty="0"/>
              <a:t>?</a:t>
            </a:r>
          </a:p>
          <a:p>
            <a:pPr marL="0" lvl="0" indent="0">
              <a:buNone/>
            </a:pPr>
            <a:r>
              <a:rPr lang="de-DE" baseline="0" dirty="0"/>
              <a:t>Was sind Templates?</a:t>
            </a:r>
          </a:p>
          <a:p>
            <a:pPr marL="0" lvl="0" indent="0">
              <a:buNone/>
            </a:pPr>
            <a:r>
              <a:rPr lang="de-DE" baseline="0" dirty="0"/>
              <a:t>Bevor wir das beantworten noch kurz: Warum sollten wir die STL nutzen?</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6</a:t>
            </a:fld>
            <a:endParaRPr lang="de-DE"/>
          </a:p>
        </p:txBody>
      </p:sp>
    </p:spTree>
    <p:extLst>
      <p:ext uri="{BB962C8B-B14F-4D97-AF65-F5344CB8AC3E}">
        <p14:creationId xmlns:p14="http://schemas.microsoft.com/office/powerpoint/2010/main" val="441494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2) Es gibt </a:t>
            </a:r>
            <a:r>
              <a:rPr lang="de-DE" dirty="0" err="1"/>
              <a:t>millionen</a:t>
            </a:r>
            <a:r>
              <a:rPr lang="de-DE" dirty="0"/>
              <a:t> oder eher </a:t>
            </a:r>
            <a:r>
              <a:rPr lang="de-DE" dirty="0" err="1"/>
              <a:t>milliarden</a:t>
            </a:r>
            <a:r>
              <a:rPr lang="de-DE" dirty="0"/>
              <a:t> </a:t>
            </a:r>
            <a:r>
              <a:rPr lang="de-DE" dirty="0" err="1"/>
              <a:t>anwender</a:t>
            </a:r>
            <a:r>
              <a:rPr lang="de-DE" dirty="0"/>
              <a:t> von </a:t>
            </a:r>
            <a:r>
              <a:rPr lang="de-DE" dirty="0" err="1"/>
              <a:t>software</a:t>
            </a:r>
            <a:r>
              <a:rPr lang="de-DE" dirty="0"/>
              <a:t> die mit der STL geschrieben ist</a:t>
            </a:r>
          </a:p>
          <a:p>
            <a:pPr marL="0" lvl="0" indent="0">
              <a:buNone/>
            </a:pPr>
            <a:r>
              <a:rPr lang="de-DE" dirty="0"/>
              <a:t>4) Warum schreibt ihr sonst überhaupt Funktionen? Warum schreibt ihr keine </a:t>
            </a:r>
            <a:r>
              <a:rPr lang="de-DE" dirty="0" err="1"/>
              <a:t>enterprise</a:t>
            </a:r>
            <a:r>
              <a:rPr lang="de-DE" dirty="0"/>
              <a:t>-software in </a:t>
            </a:r>
            <a:r>
              <a:rPr lang="de-DE" dirty="0" err="1"/>
              <a:t>assembler</a:t>
            </a:r>
            <a:r>
              <a:rPr lang="de-DE" dirty="0"/>
              <a:t>? Oder direkt in Binärcode? Und implementiert nicht alles überall von </a:t>
            </a:r>
            <a:r>
              <a:rPr lang="de-DE" dirty="0" err="1"/>
              <a:t>grund</a:t>
            </a:r>
            <a:r>
              <a:rPr lang="de-DE" dirty="0"/>
              <a:t> auf neu?</a:t>
            </a:r>
          </a:p>
        </p:txBody>
      </p:sp>
      <p:sp>
        <p:nvSpPr>
          <p:cNvPr id="4" name="Foliennummernplatzhalter 3"/>
          <p:cNvSpPr>
            <a:spLocks noGrp="1"/>
          </p:cNvSpPr>
          <p:nvPr>
            <p:ph type="sldNum" sz="quarter" idx="10"/>
          </p:nvPr>
        </p:nvSpPr>
        <p:spPr/>
        <p:txBody>
          <a:bodyPr/>
          <a:lstStyle/>
          <a:p>
            <a:fld id="{6A796BC6-5293-4E95-A62A-B78BD2DEFABC}" type="slidenum">
              <a:rPr lang="de-DE" smtClean="0"/>
              <a:t>7</a:t>
            </a:fld>
            <a:endParaRPr lang="de-DE"/>
          </a:p>
        </p:txBody>
      </p:sp>
    </p:spTree>
    <p:extLst>
      <p:ext uri="{BB962C8B-B14F-4D97-AF65-F5344CB8AC3E}">
        <p14:creationId xmlns:p14="http://schemas.microsoft.com/office/powerpoint/2010/main" val="552735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a:p>
        </p:txBody>
      </p:sp>
      <p:sp>
        <p:nvSpPr>
          <p:cNvPr id="4" name="Foliennummernplatzhalter 3"/>
          <p:cNvSpPr>
            <a:spLocks noGrp="1"/>
          </p:cNvSpPr>
          <p:nvPr>
            <p:ph type="sldNum" sz="quarter" idx="10"/>
          </p:nvPr>
        </p:nvSpPr>
        <p:spPr/>
        <p:txBody>
          <a:bodyPr/>
          <a:lstStyle/>
          <a:p>
            <a:fld id="{6A796BC6-5293-4E95-A62A-B78BD2DEFABC}" type="slidenum">
              <a:rPr lang="de-DE" smtClean="0"/>
              <a:t>8</a:t>
            </a:fld>
            <a:endParaRPr lang="de-DE"/>
          </a:p>
        </p:txBody>
      </p:sp>
    </p:spTree>
    <p:extLst>
      <p:ext uri="{BB962C8B-B14F-4D97-AF65-F5344CB8AC3E}">
        <p14:creationId xmlns:p14="http://schemas.microsoft.com/office/powerpoint/2010/main" val="1543117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None/>
            </a:pPr>
            <a:r>
              <a:rPr lang="de-DE" dirty="0"/>
              <a:t>Domäne erklären</a:t>
            </a:r>
          </a:p>
          <a:p>
            <a:pPr marL="0" lvl="0" indent="0">
              <a:buNone/>
            </a:pPr>
            <a:r>
              <a:rPr lang="de-DE" dirty="0" err="1"/>
              <a:t>Logistics</a:t>
            </a:r>
            <a:r>
              <a:rPr lang="de-DE" dirty="0"/>
              <a:t>::Order erklären</a:t>
            </a:r>
          </a:p>
          <a:p>
            <a:pPr marL="0" lvl="0" indent="0">
              <a:buNone/>
            </a:pPr>
            <a:r>
              <a:rPr lang="de-DE" dirty="0"/>
              <a:t>3) bzw. wir könnten schon, wir hätten nur </a:t>
            </a:r>
            <a:r>
              <a:rPr lang="de-DE" dirty="0" err="1"/>
              <a:t>probleme</a:t>
            </a:r>
            <a:r>
              <a:rPr lang="de-DE" dirty="0"/>
              <a:t> bei der </a:t>
            </a:r>
            <a:r>
              <a:rPr lang="de-DE" dirty="0" err="1"/>
              <a:t>verwendung</a:t>
            </a:r>
            <a:endParaRPr lang="de-DE" dirty="0"/>
          </a:p>
        </p:txBody>
      </p:sp>
      <p:sp>
        <p:nvSpPr>
          <p:cNvPr id="4" name="Foliennummernplatzhalter 3"/>
          <p:cNvSpPr>
            <a:spLocks noGrp="1"/>
          </p:cNvSpPr>
          <p:nvPr>
            <p:ph type="sldNum" sz="quarter" idx="10"/>
          </p:nvPr>
        </p:nvSpPr>
        <p:spPr/>
        <p:txBody>
          <a:bodyPr/>
          <a:lstStyle/>
          <a:p>
            <a:fld id="{6A796BC6-5293-4E95-A62A-B78BD2DEFABC}" type="slidenum">
              <a:rPr lang="de-DE" smtClean="0"/>
              <a:t>9</a:t>
            </a:fld>
            <a:endParaRPr lang="de-DE"/>
          </a:p>
        </p:txBody>
      </p:sp>
    </p:spTree>
    <p:extLst>
      <p:ext uri="{BB962C8B-B14F-4D97-AF65-F5344CB8AC3E}">
        <p14:creationId xmlns:p14="http://schemas.microsoft.com/office/powerpoint/2010/main" val="23840007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IPO.Plan">
    <p:spTree>
      <p:nvGrpSpPr>
        <p:cNvPr id="1" name=""/>
        <p:cNvGrpSpPr/>
        <p:nvPr/>
      </p:nvGrpSpPr>
      <p:grpSpPr>
        <a:xfrm>
          <a:off x="0" y="0"/>
          <a:ext cx="0" cy="0"/>
          <a:chOff x="0" y="0"/>
          <a:chExt cx="0" cy="0"/>
        </a:xfrm>
      </p:grpSpPr>
      <p:sp>
        <p:nvSpPr>
          <p:cNvPr id="7" name="Rechteck 6"/>
          <p:cNvSpPr/>
          <p:nvPr/>
        </p:nvSpPr>
        <p:spPr>
          <a:xfrm>
            <a:off x="1123" y="2738709"/>
            <a:ext cx="12190877" cy="4126728"/>
          </a:xfrm>
          <a:prstGeom prst="rect">
            <a:avLst/>
          </a:prstGeom>
          <a:gradFill flip="none" rotWithShape="1">
            <a:gsLst>
              <a:gs pos="10000">
                <a:srgbClr val="737373">
                  <a:lumMod val="100000"/>
                </a:srgbClr>
              </a:gs>
              <a:gs pos="100000">
                <a:schemeClr val="bg1">
                  <a:lumMod val="8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sp>
        <p:nvSpPr>
          <p:cNvPr id="8" name="Rechteck 7"/>
          <p:cNvSpPr/>
          <p:nvPr/>
        </p:nvSpPr>
        <p:spPr>
          <a:xfrm>
            <a:off x="0" y="1388659"/>
            <a:ext cx="12192000" cy="133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pic>
        <p:nvPicPr>
          <p:cNvPr id="12" name="Grafik 1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0726" y="1655828"/>
            <a:ext cx="1551972" cy="843832"/>
          </a:xfrm>
          <a:prstGeom prst="rect">
            <a:avLst/>
          </a:prstGeom>
        </p:spPr>
      </p:pic>
      <p:pic>
        <p:nvPicPr>
          <p:cNvPr id="9"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 y="0"/>
            <a:ext cx="12191999" cy="138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el 1"/>
          <p:cNvSpPr>
            <a:spLocks noGrp="1"/>
          </p:cNvSpPr>
          <p:nvPr>
            <p:ph type="ctrTitle"/>
          </p:nvPr>
        </p:nvSpPr>
        <p:spPr>
          <a:xfrm>
            <a:off x="2567517" y="3140968"/>
            <a:ext cx="8904651" cy="1632181"/>
          </a:xfrm>
        </p:spPr>
        <p:txBody>
          <a:bodyPr/>
          <a:lstStyle>
            <a:lvl1pPr algn="l">
              <a:defRPr>
                <a:solidFill>
                  <a:schemeClr val="bg1"/>
                </a:solidFill>
                <a:latin typeface="Centennial LT W01 55 Roman" pitchFamily="18" charset="0"/>
              </a:defRPr>
            </a:lvl1pPr>
          </a:lstStyle>
          <a:p>
            <a:r>
              <a:rPr lang="de-DE"/>
              <a:t>Titelmasterformat durch Klicken bearbeiten</a:t>
            </a:r>
            <a:endParaRPr lang="de-DE" dirty="0"/>
          </a:p>
        </p:txBody>
      </p:sp>
      <p:sp>
        <p:nvSpPr>
          <p:cNvPr id="3" name="Untertitel 2"/>
          <p:cNvSpPr>
            <a:spLocks noGrp="1"/>
          </p:cNvSpPr>
          <p:nvPr>
            <p:ph type="subTitle" idx="1"/>
          </p:nvPr>
        </p:nvSpPr>
        <p:spPr>
          <a:xfrm>
            <a:off x="2567517" y="5253202"/>
            <a:ext cx="8904816" cy="973601"/>
          </a:xfrm>
        </p:spPr>
        <p:txBody>
          <a:bodyPr tIns="0" bIns="0">
            <a:noAutofit/>
          </a:bodyPr>
          <a:lstStyle>
            <a:lvl1pPr marL="0" indent="0" algn="l">
              <a:buNone/>
              <a:defRPr>
                <a:solidFill>
                  <a:schemeClr val="bg1"/>
                </a:solidFill>
                <a:latin typeface="Centennial LT W01 55 Roman" pitchFamily="18"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DE"/>
              <a:t>Formatvorlage des Untertitelmasters durch Klicken bearbeiten</a:t>
            </a:r>
            <a:endParaRPr lang="de-DE" dirty="0"/>
          </a:p>
        </p:txBody>
      </p:sp>
      <p:sp>
        <p:nvSpPr>
          <p:cNvPr id="13" name="Abgerundetes Rechteck 12"/>
          <p:cNvSpPr/>
          <p:nvPr/>
        </p:nvSpPr>
        <p:spPr>
          <a:xfrm>
            <a:off x="2553667" y="6789373"/>
            <a:ext cx="9648000" cy="76065"/>
          </a:xfrm>
          <a:prstGeom prst="roundRect">
            <a:avLst/>
          </a:prstGeom>
          <a:solidFill>
            <a:srgbClr val="DC1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spTree>
    <p:extLst>
      <p:ext uri="{BB962C8B-B14F-4D97-AF65-F5344CB8AC3E}">
        <p14:creationId xmlns:p14="http://schemas.microsoft.com/office/powerpoint/2010/main" val="423785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567518" y="260648"/>
            <a:ext cx="8904815" cy="864096"/>
          </a:xfrm>
        </p:spPr>
        <p:txBody>
          <a:bodyPr anchor="ctr"/>
          <a:lstStyle>
            <a:lvl1pPr algn="l">
              <a:defRPr sz="4800" b="0"/>
            </a:lvl1pPr>
          </a:lstStyle>
          <a:p>
            <a:r>
              <a:rPr lang="de-DE"/>
              <a:t>Titelmasterformat durch Klicken bearbeiten</a:t>
            </a:r>
            <a:endParaRPr lang="de-DE" dirty="0"/>
          </a:p>
        </p:txBody>
      </p:sp>
      <p:sp>
        <p:nvSpPr>
          <p:cNvPr id="3" name="Bildplatzhalter 2"/>
          <p:cNvSpPr>
            <a:spLocks noGrp="1"/>
          </p:cNvSpPr>
          <p:nvPr>
            <p:ph type="pic" idx="1"/>
          </p:nvPr>
        </p:nvSpPr>
        <p:spPr>
          <a:xfrm>
            <a:off x="2567518" y="1376622"/>
            <a:ext cx="9624481" cy="4224469"/>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de-DE"/>
              <a:t>Bild durch Klicken auf Symbol hinzufügen</a:t>
            </a:r>
            <a:endParaRPr lang="de-DE" dirty="0"/>
          </a:p>
        </p:txBody>
      </p:sp>
      <p:sp>
        <p:nvSpPr>
          <p:cNvPr id="4" name="Textplatzhalter 3"/>
          <p:cNvSpPr>
            <a:spLocks noGrp="1"/>
          </p:cNvSpPr>
          <p:nvPr>
            <p:ph type="body" sz="half" idx="2"/>
          </p:nvPr>
        </p:nvSpPr>
        <p:spPr>
          <a:xfrm>
            <a:off x="2567517" y="5733256"/>
            <a:ext cx="9527744" cy="768171"/>
          </a:xfrm>
        </p:spPr>
        <p:txBody>
          <a:bodyPr tIns="0" bIns="0">
            <a:noAutofit/>
          </a:bodyPr>
          <a:lstStyle>
            <a:lvl1pPr marL="0" indent="0">
              <a:spcBef>
                <a:spcPts val="0"/>
              </a:spcBef>
              <a:buNone/>
              <a:defRPr sz="21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de-DE"/>
              <a:t>Formatvorlagen des Textmasters bearbeiten</a:t>
            </a:r>
          </a:p>
        </p:txBody>
      </p:sp>
      <p:sp>
        <p:nvSpPr>
          <p:cNvPr id="8" name="Datumsplatzhalter 4"/>
          <p:cNvSpPr>
            <a:spLocks noGrp="1"/>
          </p:cNvSpPr>
          <p:nvPr>
            <p:ph type="dt" sz="half" idx="10"/>
          </p:nvPr>
        </p:nvSpPr>
        <p:spPr>
          <a:xfrm>
            <a:off x="9744406" y="6566961"/>
            <a:ext cx="1632181" cy="179020"/>
          </a:xfrm>
        </p:spPr>
        <p:txBody>
          <a:bodyPr/>
          <a:lstStyle/>
          <a:p>
            <a:fld id="{A00345F0-82F2-4562-84B1-7661CB8648FA}" type="datetime1">
              <a:rPr lang="de-DE" smtClean="0"/>
              <a:t>20.06.2021</a:t>
            </a:fld>
            <a:endParaRPr lang="de-DE"/>
          </a:p>
        </p:txBody>
      </p:sp>
      <p:sp>
        <p:nvSpPr>
          <p:cNvPr id="9" name="Fußzeilenplatzhalter 5"/>
          <p:cNvSpPr>
            <a:spLocks noGrp="1"/>
          </p:cNvSpPr>
          <p:nvPr>
            <p:ph type="ftr" sz="quarter" idx="11"/>
          </p:nvPr>
        </p:nvSpPr>
        <p:spPr>
          <a:xfrm>
            <a:off x="2563827" y="6566961"/>
            <a:ext cx="7155589" cy="179020"/>
          </a:xfrm>
        </p:spPr>
        <p:txBody>
          <a:bodyPr/>
          <a:lstStyle/>
          <a:p>
            <a:r>
              <a:rPr lang="de-DE"/>
              <a:t>Objektorienierte Programmierung in C++</a:t>
            </a:r>
          </a:p>
        </p:txBody>
      </p:sp>
      <p:sp>
        <p:nvSpPr>
          <p:cNvPr id="10" name="Foliennummernplatzhalter 6"/>
          <p:cNvSpPr>
            <a:spLocks noGrp="1"/>
          </p:cNvSpPr>
          <p:nvPr>
            <p:ph type="sldNum" sz="quarter" idx="12"/>
          </p:nvPr>
        </p:nvSpPr>
        <p:spPr>
          <a:xfrm>
            <a:off x="11472333" y="6566961"/>
            <a:ext cx="672339" cy="179020"/>
          </a:xfrm>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409559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Bilder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567518" y="260648"/>
            <a:ext cx="8904815" cy="864096"/>
          </a:xfrm>
        </p:spPr>
        <p:txBody>
          <a:bodyPr anchor="ctr"/>
          <a:lstStyle>
            <a:lvl1pPr algn="l">
              <a:defRPr sz="4800" b="0"/>
            </a:lvl1pPr>
          </a:lstStyle>
          <a:p>
            <a:r>
              <a:rPr lang="de-DE"/>
              <a:t>Titelmasterformat durch Klicken bearbeiten</a:t>
            </a:r>
            <a:endParaRPr lang="de-DE" dirty="0"/>
          </a:p>
        </p:txBody>
      </p:sp>
      <p:sp>
        <p:nvSpPr>
          <p:cNvPr id="3" name="Bildplatzhalter 2"/>
          <p:cNvSpPr>
            <a:spLocks noGrp="1"/>
          </p:cNvSpPr>
          <p:nvPr>
            <p:ph type="pic" idx="1"/>
          </p:nvPr>
        </p:nvSpPr>
        <p:spPr>
          <a:xfrm>
            <a:off x="2567517" y="1376683"/>
            <a:ext cx="4824000" cy="4224469"/>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de-DE"/>
              <a:t>Bild durch Klicken auf Symbol hinzufügen</a:t>
            </a:r>
          </a:p>
        </p:txBody>
      </p:sp>
      <p:sp>
        <p:nvSpPr>
          <p:cNvPr id="4" name="Textplatzhalter 3"/>
          <p:cNvSpPr>
            <a:spLocks noGrp="1"/>
          </p:cNvSpPr>
          <p:nvPr>
            <p:ph type="body" sz="half" idx="2"/>
          </p:nvPr>
        </p:nvSpPr>
        <p:spPr>
          <a:xfrm>
            <a:off x="2563827" y="5733256"/>
            <a:ext cx="4800000" cy="768085"/>
          </a:xfrm>
        </p:spPr>
        <p:txBody>
          <a:bodyPr vert="horz" lIns="0" tIns="0" rIns="91440" bIns="0" rtlCol="0">
            <a:noAutofit/>
          </a:bodyPr>
          <a:lstStyle>
            <a:lvl1pPr>
              <a:defRPr lang="de-DE" sz="2133" dirty="0" smtClean="0"/>
            </a:lvl1pPr>
          </a:lstStyle>
          <a:p>
            <a:pPr marL="0" lvl="0" indent="0">
              <a:spcBef>
                <a:spcPts val="0"/>
              </a:spcBef>
              <a:buNone/>
            </a:pPr>
            <a:r>
              <a:rPr lang="de-DE"/>
              <a:t>Formatvorlagen des Textmasters bearbeiten</a:t>
            </a:r>
          </a:p>
        </p:txBody>
      </p:sp>
      <p:sp>
        <p:nvSpPr>
          <p:cNvPr id="5" name="Datumsplatzhalter 4"/>
          <p:cNvSpPr>
            <a:spLocks noGrp="1"/>
          </p:cNvSpPr>
          <p:nvPr>
            <p:ph type="dt" sz="half" idx="10"/>
          </p:nvPr>
        </p:nvSpPr>
        <p:spPr/>
        <p:txBody>
          <a:bodyPr/>
          <a:lstStyle/>
          <a:p>
            <a:fld id="{DF8B290D-6EEB-4A3D-8B36-3D3FDC8216FC}" type="datetime1">
              <a:rPr lang="de-DE" smtClean="0"/>
              <a:t>20.06.2021</a:t>
            </a:fld>
            <a:endParaRPr lang="de-DE"/>
          </a:p>
        </p:txBody>
      </p:sp>
      <p:sp>
        <p:nvSpPr>
          <p:cNvPr id="6" name="Fußzeilenplatzhalter 5"/>
          <p:cNvSpPr>
            <a:spLocks noGrp="1"/>
          </p:cNvSpPr>
          <p:nvPr>
            <p:ph type="ftr" sz="quarter" idx="11"/>
          </p:nvPr>
        </p:nvSpPr>
        <p:spPr/>
        <p:txBody>
          <a:bodyPr/>
          <a:lstStyle/>
          <a:p>
            <a:r>
              <a:rPr lang="de-DE"/>
              <a:t>Objektorienierte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‹Nr.›</a:t>
            </a:fld>
            <a:endParaRPr lang="de-DE"/>
          </a:p>
        </p:txBody>
      </p:sp>
      <p:sp>
        <p:nvSpPr>
          <p:cNvPr id="8" name="Bildplatzhalter 2"/>
          <p:cNvSpPr>
            <a:spLocks noGrp="1"/>
          </p:cNvSpPr>
          <p:nvPr>
            <p:ph type="pic" idx="13"/>
          </p:nvPr>
        </p:nvSpPr>
        <p:spPr>
          <a:xfrm>
            <a:off x="7394408" y="1376683"/>
            <a:ext cx="4824000" cy="4224469"/>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de-DE"/>
              <a:t>Bild durch Klicken auf Symbol hinzufügen</a:t>
            </a:r>
          </a:p>
        </p:txBody>
      </p:sp>
      <p:sp>
        <p:nvSpPr>
          <p:cNvPr id="9" name="Textplatzhalter 3"/>
          <p:cNvSpPr>
            <a:spLocks noGrp="1"/>
          </p:cNvSpPr>
          <p:nvPr>
            <p:ph type="body" sz="half" idx="14"/>
          </p:nvPr>
        </p:nvSpPr>
        <p:spPr>
          <a:xfrm>
            <a:off x="7394407" y="5733256"/>
            <a:ext cx="4800000" cy="768085"/>
          </a:xfrm>
        </p:spPr>
        <p:txBody>
          <a:bodyPr vert="horz" lIns="0" tIns="0" rIns="91440" bIns="0" rtlCol="0">
            <a:noAutofit/>
          </a:bodyPr>
          <a:lstStyle>
            <a:lvl1pPr>
              <a:defRPr lang="de-DE" sz="2133" dirty="0" smtClean="0"/>
            </a:lvl1pPr>
          </a:lstStyle>
          <a:p>
            <a:pPr marL="0" lvl="0" indent="0">
              <a:spcBef>
                <a:spcPts val="0"/>
              </a:spcBef>
              <a:buNone/>
            </a:pPr>
            <a:r>
              <a:rPr lang="de-DE"/>
              <a:t>Formatvorlagen des Textmasters bearbeiten</a:t>
            </a:r>
          </a:p>
        </p:txBody>
      </p:sp>
    </p:spTree>
    <p:extLst>
      <p:ext uri="{BB962C8B-B14F-4D97-AF65-F5344CB8AC3E}">
        <p14:creationId xmlns:p14="http://schemas.microsoft.com/office/powerpoint/2010/main" val="2275845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p>
            <a:fld id="{2EAD97E3-4592-470D-B5E5-931E2B12987A}" type="datetime1">
              <a:rPr lang="de-DE" smtClean="0"/>
              <a:t>20.06.2021</a:t>
            </a:fld>
            <a:endParaRPr lang="de-DE"/>
          </a:p>
        </p:txBody>
      </p:sp>
      <p:sp>
        <p:nvSpPr>
          <p:cNvPr id="5" name="Footer Placeholder 4"/>
          <p:cNvSpPr>
            <a:spLocks noGrp="1"/>
          </p:cNvSpPr>
          <p:nvPr>
            <p:ph type="ftr" sz="quarter" idx="11"/>
          </p:nvPr>
        </p:nvSpPr>
        <p:spPr/>
        <p:txBody>
          <a:bodyPr/>
          <a:lstStyle/>
          <a:p>
            <a:r>
              <a:rPr lang="de-DE"/>
              <a:t>Objektorienierte Programmierung in C++</a:t>
            </a:r>
          </a:p>
        </p:txBody>
      </p:sp>
      <p:sp>
        <p:nvSpPr>
          <p:cNvPr id="6" name="Slide Number Placeholder 5"/>
          <p:cNvSpPr>
            <a:spLocks noGrp="1"/>
          </p:cNvSpPr>
          <p:nvPr>
            <p:ph type="sldNum" sz="quarter" idx="12"/>
          </p:nvPr>
        </p:nvSpPr>
        <p:spPr>
          <a:xfrm>
            <a:off x="531812" y="3244139"/>
            <a:ext cx="779767" cy="365125"/>
          </a:xfrm>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1609750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3853B28-CE19-4D2C-8637-D7197C122ECC}" type="datetime1">
              <a:rPr lang="de-DE" smtClean="0"/>
              <a:t>20.06.2021</a:t>
            </a:fld>
            <a:endParaRPr lang="de-DE"/>
          </a:p>
        </p:txBody>
      </p:sp>
      <p:sp>
        <p:nvSpPr>
          <p:cNvPr id="5" name="Footer Placeholder 4"/>
          <p:cNvSpPr>
            <a:spLocks noGrp="1"/>
          </p:cNvSpPr>
          <p:nvPr>
            <p:ph type="ftr" sz="quarter" idx="11"/>
          </p:nvPr>
        </p:nvSpPr>
        <p:spPr/>
        <p:txBody>
          <a:bodyPr/>
          <a:lstStyle/>
          <a:p>
            <a:r>
              <a:rPr lang="de-DE"/>
              <a:t>Objektorienierte Programmierung in C++</a:t>
            </a:r>
            <a:endParaRPr lang="de-DE" dirty="0"/>
          </a:p>
        </p:txBody>
      </p:sp>
      <p:sp>
        <p:nvSpPr>
          <p:cNvPr id="6" name="Slide Number Placeholder 5"/>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36935451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3C4EC86-8C11-4B68-B4AB-DDB7490D332F}" type="datetime1">
              <a:rPr lang="de-DE" smtClean="0"/>
              <a:t>20.06.2021</a:t>
            </a:fld>
            <a:endParaRPr lang="de-DE"/>
          </a:p>
        </p:txBody>
      </p:sp>
      <p:sp>
        <p:nvSpPr>
          <p:cNvPr id="5" name="Footer Placeholder 4"/>
          <p:cNvSpPr>
            <a:spLocks noGrp="1"/>
          </p:cNvSpPr>
          <p:nvPr>
            <p:ph type="ftr" sz="quarter" idx="11"/>
          </p:nvPr>
        </p:nvSpPr>
        <p:spPr/>
        <p:txBody>
          <a:bodyPr/>
          <a:lstStyle/>
          <a:p>
            <a:r>
              <a:rPr lang="de-DE"/>
              <a:t>Objektorienierte Programmierung in C++</a:t>
            </a:r>
            <a:endParaRPr lang="de-DE" dirty="0"/>
          </a:p>
        </p:txBody>
      </p:sp>
      <p:sp>
        <p:nvSpPr>
          <p:cNvPr id="6" name="Slide Number Placeholder 5"/>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3644295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EAD97E3-4592-470D-B5E5-931E2B12987A}" type="datetime1">
              <a:rPr lang="de-DE" smtClean="0"/>
              <a:t>20.06.2021</a:t>
            </a:fld>
            <a:endParaRPr lang="de-DE"/>
          </a:p>
        </p:txBody>
      </p:sp>
      <p:sp>
        <p:nvSpPr>
          <p:cNvPr id="5" name="Footer Placeholder 4"/>
          <p:cNvSpPr>
            <a:spLocks noGrp="1"/>
          </p:cNvSpPr>
          <p:nvPr>
            <p:ph type="ftr" sz="quarter" idx="11"/>
          </p:nvPr>
        </p:nvSpPr>
        <p:spPr/>
        <p:txBody>
          <a:bodyPr/>
          <a:lstStyle/>
          <a:p>
            <a:r>
              <a:rPr lang="de-DE"/>
              <a:t>Objektorienierte Programmierung in C++</a:t>
            </a:r>
          </a:p>
        </p:txBody>
      </p:sp>
      <p:sp>
        <p:nvSpPr>
          <p:cNvPr id="6" name="Slide Number Placeholder 5"/>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2769278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84C7B5C5-4141-4FF3-BE85-63DE7E9156C9}" type="datetime1">
              <a:rPr lang="de-DE" smtClean="0"/>
              <a:t>20.06.2021</a:t>
            </a:fld>
            <a:endParaRPr lang="de-DE"/>
          </a:p>
        </p:txBody>
      </p:sp>
      <p:sp>
        <p:nvSpPr>
          <p:cNvPr id="6" name="Footer Placeholder 5"/>
          <p:cNvSpPr>
            <a:spLocks noGrp="1"/>
          </p:cNvSpPr>
          <p:nvPr>
            <p:ph type="ftr" sz="quarter" idx="11"/>
          </p:nvPr>
        </p:nvSpPr>
        <p:spPr/>
        <p:txBody>
          <a:bodyPr/>
          <a:lstStyle/>
          <a:p>
            <a:r>
              <a:rPr lang="de-DE"/>
              <a:t>Objektorienierte Programmierung in C++</a:t>
            </a:r>
          </a:p>
        </p:txBody>
      </p:sp>
      <p:sp>
        <p:nvSpPr>
          <p:cNvPr id="7" name="Slide Number Placeholder 6"/>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2351797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58B6A05-A56B-4740-877A-FF1F65AD6E9A}" type="datetime1">
              <a:rPr lang="de-DE" smtClean="0"/>
              <a:t>20.06.2021</a:t>
            </a:fld>
            <a:endParaRPr lang="de-DE"/>
          </a:p>
        </p:txBody>
      </p:sp>
      <p:sp>
        <p:nvSpPr>
          <p:cNvPr id="8" name="Footer Placeholder 7"/>
          <p:cNvSpPr>
            <a:spLocks noGrp="1"/>
          </p:cNvSpPr>
          <p:nvPr>
            <p:ph type="ftr" sz="quarter" idx="11"/>
          </p:nvPr>
        </p:nvSpPr>
        <p:spPr/>
        <p:txBody>
          <a:bodyPr/>
          <a:lstStyle/>
          <a:p>
            <a:r>
              <a:rPr lang="de-DE"/>
              <a:t>Objektorienierte Programmierung in C++</a:t>
            </a:r>
          </a:p>
        </p:txBody>
      </p:sp>
      <p:sp>
        <p:nvSpPr>
          <p:cNvPr id="9" name="Slide Number Placeholder 8"/>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441458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CC5E564-CD09-4373-AA75-A5BB9D2BA10F}" type="datetime1">
              <a:rPr lang="de-DE" smtClean="0"/>
              <a:t>20.06.2021</a:t>
            </a:fld>
            <a:endParaRPr lang="de-DE"/>
          </a:p>
        </p:txBody>
      </p:sp>
      <p:sp>
        <p:nvSpPr>
          <p:cNvPr id="4" name="Footer Placeholder 3"/>
          <p:cNvSpPr>
            <a:spLocks noGrp="1"/>
          </p:cNvSpPr>
          <p:nvPr>
            <p:ph type="ftr" sz="quarter" idx="11"/>
          </p:nvPr>
        </p:nvSpPr>
        <p:spPr/>
        <p:txBody>
          <a:bodyPr/>
          <a:lstStyle/>
          <a:p>
            <a:r>
              <a:rPr lang="de-DE"/>
              <a:t>Objektorienierte Programmierung in C++</a:t>
            </a:r>
          </a:p>
        </p:txBody>
      </p:sp>
      <p:sp>
        <p:nvSpPr>
          <p:cNvPr id="5" name="Slide Number Placeholder 4"/>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4215099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D2001-673B-4A94-A54A-FB13F6E44BB8}" type="datetime1">
              <a:rPr lang="de-DE" smtClean="0"/>
              <a:t>20.06.2021</a:t>
            </a:fld>
            <a:endParaRPr lang="de-DE"/>
          </a:p>
        </p:txBody>
      </p:sp>
      <p:sp>
        <p:nvSpPr>
          <p:cNvPr id="3" name="Footer Placeholder 2"/>
          <p:cNvSpPr>
            <a:spLocks noGrp="1"/>
          </p:cNvSpPr>
          <p:nvPr>
            <p:ph type="ftr" sz="quarter" idx="11"/>
          </p:nvPr>
        </p:nvSpPr>
        <p:spPr/>
        <p:txBody>
          <a:bodyPr/>
          <a:lstStyle/>
          <a:p>
            <a:r>
              <a:rPr lang="de-DE"/>
              <a:t>Objektorienierte Programmierung in C++</a:t>
            </a:r>
          </a:p>
        </p:txBody>
      </p:sp>
      <p:sp>
        <p:nvSpPr>
          <p:cNvPr id="4" name="Slide Number Placeholder 3"/>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2877887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IPO.Fab">
    <p:spTree>
      <p:nvGrpSpPr>
        <p:cNvPr id="1" name=""/>
        <p:cNvGrpSpPr/>
        <p:nvPr/>
      </p:nvGrpSpPr>
      <p:grpSpPr>
        <a:xfrm>
          <a:off x="0" y="0"/>
          <a:ext cx="0" cy="0"/>
          <a:chOff x="0" y="0"/>
          <a:chExt cx="0" cy="0"/>
        </a:xfrm>
      </p:grpSpPr>
      <p:sp>
        <p:nvSpPr>
          <p:cNvPr id="7" name="Rechteck 6"/>
          <p:cNvSpPr/>
          <p:nvPr/>
        </p:nvSpPr>
        <p:spPr>
          <a:xfrm>
            <a:off x="-10219" y="2738709"/>
            <a:ext cx="12211885" cy="4125640"/>
          </a:xfrm>
          <a:prstGeom prst="rect">
            <a:avLst/>
          </a:prstGeom>
          <a:gradFill flip="none" rotWithShape="1">
            <a:gsLst>
              <a:gs pos="10000">
                <a:srgbClr val="737373">
                  <a:lumMod val="100000"/>
                </a:srgbClr>
              </a:gs>
              <a:gs pos="100000">
                <a:schemeClr val="bg1">
                  <a:lumMod val="8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sp>
        <p:nvSpPr>
          <p:cNvPr id="8" name="Rechteck 7"/>
          <p:cNvSpPr/>
          <p:nvPr/>
        </p:nvSpPr>
        <p:spPr>
          <a:xfrm>
            <a:off x="0" y="1388659"/>
            <a:ext cx="12192000" cy="133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 y="0"/>
            <a:ext cx="12191999" cy="138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feld 10"/>
          <p:cNvSpPr txBox="1"/>
          <p:nvPr/>
        </p:nvSpPr>
        <p:spPr>
          <a:xfrm>
            <a:off x="6514755" y="1545600"/>
            <a:ext cx="5054005" cy="318100"/>
          </a:xfrm>
          <a:prstGeom prst="rect">
            <a:avLst/>
          </a:prstGeom>
          <a:noFill/>
        </p:spPr>
        <p:txBody>
          <a:bodyPr wrap="square" rtlCol="0">
            <a:spAutoFit/>
          </a:bodyPr>
          <a:lstStyle/>
          <a:p>
            <a:pPr algn="r">
              <a:defRPr/>
            </a:pPr>
            <a:r>
              <a:rPr lang="de-DE" sz="1467" b="1" dirty="0">
                <a:solidFill>
                  <a:srgbClr val="6FA547"/>
                </a:solidFill>
              </a:rPr>
              <a:t>Parametrische </a:t>
            </a:r>
            <a:r>
              <a:rPr lang="de-DE" sz="1467" b="1" dirty="0" err="1">
                <a:solidFill>
                  <a:srgbClr val="6FA547"/>
                </a:solidFill>
              </a:rPr>
              <a:t>Layoutplanung</a:t>
            </a:r>
            <a:r>
              <a:rPr lang="de-DE" sz="1467" b="1" dirty="0">
                <a:solidFill>
                  <a:srgbClr val="6FA547"/>
                </a:solidFill>
              </a:rPr>
              <a:t>.</a:t>
            </a:r>
          </a:p>
        </p:txBody>
      </p:sp>
      <p:sp>
        <p:nvSpPr>
          <p:cNvPr id="2" name="Titel 1"/>
          <p:cNvSpPr>
            <a:spLocks noGrp="1"/>
          </p:cNvSpPr>
          <p:nvPr>
            <p:ph type="ctrTitle"/>
          </p:nvPr>
        </p:nvSpPr>
        <p:spPr>
          <a:xfrm>
            <a:off x="2567517" y="3140968"/>
            <a:ext cx="8904651" cy="1632181"/>
          </a:xfrm>
        </p:spPr>
        <p:txBody>
          <a:bodyPr/>
          <a:lstStyle>
            <a:lvl1pPr algn="l">
              <a:defRPr>
                <a:solidFill>
                  <a:schemeClr val="bg1"/>
                </a:solidFill>
                <a:latin typeface="Centennial LT W01 55 Roman" pitchFamily="18" charset="0"/>
              </a:defRPr>
            </a:lvl1pPr>
          </a:lstStyle>
          <a:p>
            <a:r>
              <a:rPr lang="de-DE"/>
              <a:t>Titelmasterformat durch Klicken bearbeiten</a:t>
            </a:r>
            <a:endParaRPr lang="de-DE" dirty="0"/>
          </a:p>
        </p:txBody>
      </p:sp>
      <p:sp>
        <p:nvSpPr>
          <p:cNvPr id="3" name="Untertitel 2"/>
          <p:cNvSpPr>
            <a:spLocks noGrp="1"/>
          </p:cNvSpPr>
          <p:nvPr>
            <p:ph type="subTitle" idx="1"/>
          </p:nvPr>
        </p:nvSpPr>
        <p:spPr>
          <a:xfrm>
            <a:off x="2567517" y="5253202"/>
            <a:ext cx="8904816" cy="973601"/>
          </a:xfrm>
        </p:spPr>
        <p:txBody>
          <a:bodyPr tIns="0" bIns="0">
            <a:noAutofit/>
          </a:bodyPr>
          <a:lstStyle>
            <a:lvl1pPr marL="0" indent="0" algn="l">
              <a:buNone/>
              <a:defRPr>
                <a:solidFill>
                  <a:schemeClr val="bg1"/>
                </a:solidFill>
                <a:latin typeface="Centennial LT W01 55 Roman" pitchFamily="18"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9218" name="Picture 2" descr="P:\Vorlagen\CI\Logo\Logo_IPOFab_RGB OK.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10725" y="1655828"/>
            <a:ext cx="2400044" cy="843832"/>
          </a:xfrm>
          <a:prstGeom prst="rect">
            <a:avLst/>
          </a:prstGeom>
          <a:noFill/>
          <a:extLst>
            <a:ext uri="{909E8E84-426E-40DD-AFC4-6F175D3DCCD1}">
              <a14:hiddenFill xmlns:a14="http://schemas.microsoft.com/office/drawing/2010/main">
                <a:solidFill>
                  <a:srgbClr val="FFFFFF"/>
                </a:solidFill>
              </a14:hiddenFill>
            </a:ext>
          </a:extLst>
        </p:spPr>
      </p:pic>
      <p:sp>
        <p:nvSpPr>
          <p:cNvPr id="13" name="Abgerundetes Rechteck 12"/>
          <p:cNvSpPr/>
          <p:nvPr/>
        </p:nvSpPr>
        <p:spPr>
          <a:xfrm>
            <a:off x="2553667" y="6788285"/>
            <a:ext cx="9648000" cy="7606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srgbClr val="6FA547"/>
              </a:solidFill>
            </a:endParaRPr>
          </a:p>
        </p:txBody>
      </p:sp>
      <p:pic>
        <p:nvPicPr>
          <p:cNvPr id="14" name="Picture 3" descr="I:\Software\IPO.Fab\Bilder\Picture1.jpg"/>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r="-31"/>
          <a:stretch/>
        </p:blipFill>
        <p:spPr bwMode="auto">
          <a:xfrm>
            <a:off x="1" y="2"/>
            <a:ext cx="12195788" cy="1404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7743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3853B28-CE19-4D2C-8637-D7197C122ECC}" type="datetime1">
              <a:rPr lang="de-DE" smtClean="0"/>
              <a:t>20.06.2021</a:t>
            </a:fld>
            <a:endParaRPr lang="de-DE"/>
          </a:p>
        </p:txBody>
      </p:sp>
      <p:sp>
        <p:nvSpPr>
          <p:cNvPr id="6" name="Footer Placeholder 5"/>
          <p:cNvSpPr>
            <a:spLocks noGrp="1"/>
          </p:cNvSpPr>
          <p:nvPr>
            <p:ph type="ftr" sz="quarter" idx="11"/>
          </p:nvPr>
        </p:nvSpPr>
        <p:spPr/>
        <p:txBody>
          <a:bodyPr/>
          <a:lstStyle/>
          <a:p>
            <a:r>
              <a:rPr lang="de-DE"/>
              <a:t>Objektorienierte Programmierung in C++</a:t>
            </a:r>
            <a:endParaRPr lang="de-DE" dirty="0"/>
          </a:p>
        </p:txBody>
      </p:sp>
      <p:sp>
        <p:nvSpPr>
          <p:cNvPr id="7" name="Slide Number Placeholder 6"/>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3854004291"/>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A00345F0-82F2-4562-84B1-7661CB8648FA}" type="datetime1">
              <a:rPr lang="de-DE" smtClean="0"/>
              <a:t>20.06.2021</a:t>
            </a:fld>
            <a:endParaRPr lang="de-DE"/>
          </a:p>
        </p:txBody>
      </p:sp>
      <p:sp>
        <p:nvSpPr>
          <p:cNvPr id="6" name="Footer Placeholder 5"/>
          <p:cNvSpPr>
            <a:spLocks noGrp="1"/>
          </p:cNvSpPr>
          <p:nvPr>
            <p:ph type="ftr" sz="quarter" idx="11"/>
          </p:nvPr>
        </p:nvSpPr>
        <p:spPr/>
        <p:txBody>
          <a:bodyPr/>
          <a:lstStyle/>
          <a:p>
            <a:r>
              <a:rPr lang="de-DE"/>
              <a:t>Objektorienierte Programmierung in C++</a:t>
            </a:r>
          </a:p>
        </p:txBody>
      </p:sp>
      <p:sp>
        <p:nvSpPr>
          <p:cNvPr id="7" name="Slide Number Placeholder 6"/>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2814748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3853B28-CE19-4D2C-8637-D7197C122ECC}" type="datetime1">
              <a:rPr lang="de-DE" smtClean="0"/>
              <a:t>20.06.2021</a:t>
            </a:fld>
            <a:endParaRPr lang="de-DE"/>
          </a:p>
        </p:txBody>
      </p:sp>
      <p:sp>
        <p:nvSpPr>
          <p:cNvPr id="5" name="Footer Placeholder 4"/>
          <p:cNvSpPr>
            <a:spLocks noGrp="1"/>
          </p:cNvSpPr>
          <p:nvPr>
            <p:ph type="ftr" sz="quarter" idx="11"/>
          </p:nvPr>
        </p:nvSpPr>
        <p:spPr/>
        <p:txBody>
          <a:bodyPr/>
          <a:lstStyle/>
          <a:p>
            <a:r>
              <a:rPr lang="de-DE"/>
              <a:t>Objektorienierte Programmierung in C++</a:t>
            </a:r>
            <a:endParaRPr lang="de-DE" dirty="0"/>
          </a:p>
        </p:txBody>
      </p:sp>
      <p:sp>
        <p:nvSpPr>
          <p:cNvPr id="6" name="Slide Number Placeholder 5"/>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3293890334"/>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3853B28-CE19-4D2C-8637-D7197C122ECC}" type="datetime1">
              <a:rPr lang="de-DE" smtClean="0"/>
              <a:t>20.06.2021</a:t>
            </a:fld>
            <a:endParaRPr lang="de-DE"/>
          </a:p>
        </p:txBody>
      </p:sp>
      <p:sp>
        <p:nvSpPr>
          <p:cNvPr id="5" name="Footer Placeholder 4"/>
          <p:cNvSpPr>
            <a:spLocks noGrp="1"/>
          </p:cNvSpPr>
          <p:nvPr>
            <p:ph type="ftr" sz="quarter" idx="11"/>
          </p:nvPr>
        </p:nvSpPr>
        <p:spPr/>
        <p:txBody>
          <a:bodyPr/>
          <a:lstStyle/>
          <a:p>
            <a:r>
              <a:rPr lang="de-DE"/>
              <a:t>Objektorienierte Programmierung in C++</a:t>
            </a:r>
            <a:endParaRPr lang="de-DE" dirty="0"/>
          </a:p>
        </p:txBody>
      </p:sp>
      <p:sp>
        <p:nvSpPr>
          <p:cNvPr id="6" name="Slide Number Placeholder 5"/>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964080294"/>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IPO.Eye">
    <p:spTree>
      <p:nvGrpSpPr>
        <p:cNvPr id="1" name=""/>
        <p:cNvGrpSpPr/>
        <p:nvPr/>
      </p:nvGrpSpPr>
      <p:grpSpPr>
        <a:xfrm>
          <a:off x="0" y="0"/>
          <a:ext cx="0" cy="0"/>
          <a:chOff x="0" y="0"/>
          <a:chExt cx="0" cy="0"/>
        </a:xfrm>
      </p:grpSpPr>
      <p:sp>
        <p:nvSpPr>
          <p:cNvPr id="7" name="Rechteck 6"/>
          <p:cNvSpPr/>
          <p:nvPr/>
        </p:nvSpPr>
        <p:spPr>
          <a:xfrm>
            <a:off x="-10219" y="2738709"/>
            <a:ext cx="12211885" cy="4125640"/>
          </a:xfrm>
          <a:prstGeom prst="rect">
            <a:avLst/>
          </a:prstGeom>
          <a:gradFill flip="none" rotWithShape="1">
            <a:gsLst>
              <a:gs pos="10000">
                <a:srgbClr val="737373">
                  <a:lumMod val="100000"/>
                </a:srgbClr>
              </a:gs>
              <a:gs pos="100000">
                <a:schemeClr val="bg1">
                  <a:lumMod val="8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sp>
        <p:nvSpPr>
          <p:cNvPr id="8" name="Rechteck 7"/>
          <p:cNvSpPr/>
          <p:nvPr/>
        </p:nvSpPr>
        <p:spPr>
          <a:xfrm>
            <a:off x="0" y="1388659"/>
            <a:ext cx="12192000" cy="133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 y="0"/>
            <a:ext cx="12191999" cy="138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feld 10"/>
          <p:cNvSpPr txBox="1"/>
          <p:nvPr/>
        </p:nvSpPr>
        <p:spPr>
          <a:xfrm>
            <a:off x="6514755" y="1545601"/>
            <a:ext cx="5054005" cy="318100"/>
          </a:xfrm>
          <a:prstGeom prst="rect">
            <a:avLst/>
          </a:prstGeom>
          <a:noFill/>
        </p:spPr>
        <p:txBody>
          <a:bodyPr wrap="square" rtlCol="0">
            <a:spAutoFit/>
          </a:bodyPr>
          <a:lstStyle/>
          <a:p>
            <a:pPr algn="r"/>
            <a:r>
              <a:rPr lang="de-DE" sz="1467" b="1" dirty="0">
                <a:solidFill>
                  <a:srgbClr val="A2C538"/>
                </a:solidFill>
              </a:rPr>
              <a:t>Visuelle Datenerfassung für effizientere Planung.</a:t>
            </a:r>
          </a:p>
        </p:txBody>
      </p:sp>
      <p:sp>
        <p:nvSpPr>
          <p:cNvPr id="2" name="Titel 1"/>
          <p:cNvSpPr>
            <a:spLocks noGrp="1"/>
          </p:cNvSpPr>
          <p:nvPr>
            <p:ph type="ctrTitle"/>
          </p:nvPr>
        </p:nvSpPr>
        <p:spPr>
          <a:xfrm>
            <a:off x="2567517" y="3140968"/>
            <a:ext cx="8904651" cy="1632181"/>
          </a:xfrm>
        </p:spPr>
        <p:txBody>
          <a:bodyPr/>
          <a:lstStyle>
            <a:lvl1pPr algn="l">
              <a:defRPr>
                <a:solidFill>
                  <a:schemeClr val="bg1"/>
                </a:solidFill>
                <a:latin typeface="Centennial LT W01 55 Roman" pitchFamily="18" charset="0"/>
              </a:defRPr>
            </a:lvl1pPr>
          </a:lstStyle>
          <a:p>
            <a:r>
              <a:rPr lang="de-DE"/>
              <a:t>Titelmasterformat durch Klicken bearbeiten</a:t>
            </a:r>
            <a:endParaRPr lang="de-DE" dirty="0"/>
          </a:p>
        </p:txBody>
      </p:sp>
      <p:sp>
        <p:nvSpPr>
          <p:cNvPr id="3" name="Untertitel 2"/>
          <p:cNvSpPr>
            <a:spLocks noGrp="1"/>
          </p:cNvSpPr>
          <p:nvPr>
            <p:ph type="subTitle" idx="1"/>
          </p:nvPr>
        </p:nvSpPr>
        <p:spPr>
          <a:xfrm>
            <a:off x="2567517" y="5253202"/>
            <a:ext cx="8904816" cy="973601"/>
          </a:xfrm>
        </p:spPr>
        <p:txBody>
          <a:bodyPr tIns="0" bIns="0">
            <a:noAutofit/>
          </a:bodyPr>
          <a:lstStyle>
            <a:lvl1pPr marL="0" indent="0" algn="l">
              <a:buNone/>
              <a:defRPr>
                <a:solidFill>
                  <a:schemeClr val="bg1"/>
                </a:solidFill>
                <a:latin typeface="Centennial LT W01 55 Roman" pitchFamily="18"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DE"/>
              <a:t>Formatvorlage des Untertitelmasters durch Klicken bearbeiten</a:t>
            </a:r>
            <a:endParaRPr lang="de-DE" dirty="0"/>
          </a:p>
        </p:txBody>
      </p:sp>
      <p:sp>
        <p:nvSpPr>
          <p:cNvPr id="13" name="Abgerundetes Rechteck 12"/>
          <p:cNvSpPr/>
          <p:nvPr/>
        </p:nvSpPr>
        <p:spPr>
          <a:xfrm>
            <a:off x="2553667" y="6788285"/>
            <a:ext cx="9648000" cy="7606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srgbClr val="6FA547"/>
              </a:solidFill>
            </a:endParaRPr>
          </a:p>
        </p:txBody>
      </p:sp>
      <p:pic>
        <p:nvPicPr>
          <p:cNvPr id="10242" name="Picture 2" descr="P:\Vorlagen\CI\Logo\Logo_IPOEye_RGB OK.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16762" y="1649556"/>
            <a:ext cx="2417887" cy="8501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P:\Vorlagen\CI\Broschüren\Bilddaten_Broschuren_gesammelt\TIF_org\IPO-0158-13 iStock_000021392596Large RGB OK.tif"/>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0" y="1"/>
            <a:ext cx="12192000" cy="1375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657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IPO.Log">
    <p:spTree>
      <p:nvGrpSpPr>
        <p:cNvPr id="1" name=""/>
        <p:cNvGrpSpPr/>
        <p:nvPr/>
      </p:nvGrpSpPr>
      <p:grpSpPr>
        <a:xfrm>
          <a:off x="0" y="0"/>
          <a:ext cx="0" cy="0"/>
          <a:chOff x="0" y="0"/>
          <a:chExt cx="0" cy="0"/>
        </a:xfrm>
      </p:grpSpPr>
      <p:sp>
        <p:nvSpPr>
          <p:cNvPr id="7" name="Rechteck 6"/>
          <p:cNvSpPr/>
          <p:nvPr/>
        </p:nvSpPr>
        <p:spPr>
          <a:xfrm>
            <a:off x="-10219" y="2738709"/>
            <a:ext cx="12202219" cy="4125640"/>
          </a:xfrm>
          <a:prstGeom prst="rect">
            <a:avLst/>
          </a:prstGeom>
          <a:gradFill flip="none" rotWithShape="1">
            <a:gsLst>
              <a:gs pos="10000">
                <a:srgbClr val="737373">
                  <a:lumMod val="100000"/>
                </a:srgbClr>
              </a:gs>
              <a:gs pos="100000">
                <a:schemeClr val="bg1">
                  <a:lumMod val="8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sp>
        <p:nvSpPr>
          <p:cNvPr id="8" name="Rechteck 7"/>
          <p:cNvSpPr/>
          <p:nvPr/>
        </p:nvSpPr>
        <p:spPr>
          <a:xfrm>
            <a:off x="0" y="1388659"/>
            <a:ext cx="12192000" cy="133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 y="0"/>
            <a:ext cx="12191999" cy="138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feld 10"/>
          <p:cNvSpPr txBox="1"/>
          <p:nvPr/>
        </p:nvSpPr>
        <p:spPr>
          <a:xfrm>
            <a:off x="6514755" y="1545601"/>
            <a:ext cx="5054005" cy="318100"/>
          </a:xfrm>
          <a:prstGeom prst="rect">
            <a:avLst/>
          </a:prstGeom>
          <a:noFill/>
        </p:spPr>
        <p:txBody>
          <a:bodyPr wrap="square" rtlCol="0">
            <a:spAutoFit/>
          </a:bodyPr>
          <a:lstStyle/>
          <a:p>
            <a:pPr algn="r"/>
            <a:r>
              <a:rPr lang="de-DE" sz="1467" b="1" dirty="0">
                <a:solidFill>
                  <a:srgbClr val="00B0F0"/>
                </a:solidFill>
              </a:rPr>
              <a:t>Interaktive Linienaustaktung und Logistikplanung.</a:t>
            </a:r>
          </a:p>
        </p:txBody>
      </p:sp>
      <p:sp>
        <p:nvSpPr>
          <p:cNvPr id="2" name="Titel 1"/>
          <p:cNvSpPr>
            <a:spLocks noGrp="1"/>
          </p:cNvSpPr>
          <p:nvPr>
            <p:ph type="ctrTitle"/>
          </p:nvPr>
        </p:nvSpPr>
        <p:spPr>
          <a:xfrm>
            <a:off x="2567517" y="3140968"/>
            <a:ext cx="8904651" cy="1632181"/>
          </a:xfrm>
        </p:spPr>
        <p:txBody>
          <a:bodyPr/>
          <a:lstStyle>
            <a:lvl1pPr algn="l">
              <a:defRPr>
                <a:solidFill>
                  <a:schemeClr val="bg1"/>
                </a:solidFill>
                <a:latin typeface="Centennial LT W01 55 Roman" pitchFamily="18" charset="0"/>
              </a:defRPr>
            </a:lvl1pPr>
          </a:lstStyle>
          <a:p>
            <a:r>
              <a:rPr lang="de-DE"/>
              <a:t>Titelmasterformat durch Klicken bearbeiten</a:t>
            </a:r>
            <a:endParaRPr lang="de-DE" dirty="0"/>
          </a:p>
        </p:txBody>
      </p:sp>
      <p:sp>
        <p:nvSpPr>
          <p:cNvPr id="3" name="Untertitel 2"/>
          <p:cNvSpPr>
            <a:spLocks noGrp="1"/>
          </p:cNvSpPr>
          <p:nvPr>
            <p:ph type="subTitle" idx="1"/>
          </p:nvPr>
        </p:nvSpPr>
        <p:spPr>
          <a:xfrm>
            <a:off x="2567517" y="5253202"/>
            <a:ext cx="8904816" cy="973601"/>
          </a:xfrm>
        </p:spPr>
        <p:txBody>
          <a:bodyPr tIns="0" bIns="0">
            <a:noAutofit/>
          </a:bodyPr>
          <a:lstStyle>
            <a:lvl1pPr marL="0" indent="0" algn="l">
              <a:buNone/>
              <a:defRPr>
                <a:solidFill>
                  <a:schemeClr val="bg1"/>
                </a:solidFill>
                <a:latin typeface="Centennial LT W01 55 Roman" pitchFamily="18"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DE"/>
              <a:t>Formatvorlage des Untertitelmasters durch Klicken bearbeiten</a:t>
            </a:r>
            <a:endParaRPr lang="de-DE" dirty="0"/>
          </a:p>
        </p:txBody>
      </p:sp>
      <p:sp>
        <p:nvSpPr>
          <p:cNvPr id="13" name="Abgerundetes Rechteck 12"/>
          <p:cNvSpPr/>
          <p:nvPr/>
        </p:nvSpPr>
        <p:spPr>
          <a:xfrm>
            <a:off x="2553667" y="6788285"/>
            <a:ext cx="9648000" cy="7606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srgbClr val="6FA547"/>
              </a:solidFill>
            </a:endParaRPr>
          </a:p>
        </p:txBody>
      </p:sp>
      <p:pic>
        <p:nvPicPr>
          <p:cNvPr id="11266" name="Picture 2" descr="P:\Vorlagen\CI\Logo\Logo_IPOLog_RGB OK.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16761" y="1649556"/>
            <a:ext cx="2417887" cy="850105"/>
          </a:xfrm>
          <a:prstGeom prst="rect">
            <a:avLst/>
          </a:prstGeom>
          <a:noFill/>
          <a:extLst>
            <a:ext uri="{909E8E84-426E-40DD-AFC4-6F175D3DCCD1}">
              <a14:hiddenFill xmlns:a14="http://schemas.microsoft.com/office/drawing/2010/main">
                <a:solidFill>
                  <a:srgbClr val="FFFFFF"/>
                </a:solidFill>
              </a14:hiddenFill>
            </a:ext>
          </a:extLst>
        </p:spPr>
      </p:pic>
      <p:pic>
        <p:nvPicPr>
          <p:cNvPr id="14" name="Grafik 13"/>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
            <a:ext cx="12192000" cy="1381761"/>
          </a:xfrm>
          <a:prstGeom prst="rect">
            <a:avLst/>
          </a:prstGeom>
        </p:spPr>
      </p:pic>
    </p:spTree>
    <p:extLst>
      <p:ext uri="{BB962C8B-B14F-4D97-AF65-F5344CB8AC3E}">
        <p14:creationId xmlns:p14="http://schemas.microsoft.com/office/powerpoint/2010/main" val="2594153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p:nvPr>
        </p:nvSpPr>
        <p:spPr/>
        <p:txBody>
          <a:bodyPr>
            <a:no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lvl1pPr>
              <a:defRPr/>
            </a:lvl1pPr>
          </a:lstStyle>
          <a:p>
            <a:r>
              <a:rPr lang="de-DE" dirty="0" err="1"/>
              <a:t>Objektorienierte</a:t>
            </a:r>
            <a:r>
              <a:rPr lang="de-DE" dirty="0"/>
              <a:t> Programmierung in C++</a:t>
            </a:r>
          </a:p>
        </p:txBody>
      </p:sp>
      <p:sp>
        <p:nvSpPr>
          <p:cNvPr id="6" name="Foliennummernplatzhalter 5"/>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82988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567517" y="1600201"/>
            <a:ext cx="44160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7152117" y="1600201"/>
            <a:ext cx="44160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4"/>
          <p:cNvSpPr>
            <a:spLocks noGrp="1"/>
          </p:cNvSpPr>
          <p:nvPr>
            <p:ph type="dt" sz="half" idx="10"/>
          </p:nvPr>
        </p:nvSpPr>
        <p:spPr/>
        <p:txBody>
          <a:bodyPr/>
          <a:lstStyle/>
          <a:p>
            <a:fld id="{84C7B5C5-4141-4FF3-BE85-63DE7E9156C9}" type="datetime1">
              <a:rPr lang="de-DE" smtClean="0"/>
              <a:t>20.06.2021</a:t>
            </a:fld>
            <a:endParaRPr lang="de-DE"/>
          </a:p>
        </p:txBody>
      </p:sp>
      <p:sp>
        <p:nvSpPr>
          <p:cNvPr id="6" name="Fußzeilenplatzhalter 5"/>
          <p:cNvSpPr>
            <a:spLocks noGrp="1"/>
          </p:cNvSpPr>
          <p:nvPr>
            <p:ph type="ftr" sz="quarter" idx="11"/>
          </p:nvPr>
        </p:nvSpPr>
        <p:spPr/>
        <p:txBody>
          <a:bodyPr/>
          <a:lstStyle/>
          <a:p>
            <a:r>
              <a:rPr lang="de-DE"/>
              <a:t>Objektorienierte Programmierung in C++</a:t>
            </a:r>
          </a:p>
        </p:txBody>
      </p:sp>
      <p:sp>
        <p:nvSpPr>
          <p:cNvPr id="7" name="Foliennummernplatzhalter 6"/>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10165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2567517" y="1534584"/>
            <a:ext cx="4416000"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de-DE"/>
              <a:t>Formatvorlagen des Textmasters bearbeiten</a:t>
            </a:r>
          </a:p>
        </p:txBody>
      </p:sp>
      <p:sp>
        <p:nvSpPr>
          <p:cNvPr id="4" name="Inhaltsplatzhalter 3"/>
          <p:cNvSpPr>
            <a:spLocks noGrp="1"/>
          </p:cNvSpPr>
          <p:nvPr>
            <p:ph sz="half" idx="2"/>
          </p:nvPr>
        </p:nvSpPr>
        <p:spPr>
          <a:xfrm>
            <a:off x="2567517" y="2175934"/>
            <a:ext cx="4416000"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7152117" y="1534584"/>
            <a:ext cx="4416000"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de-DE"/>
              <a:t>Formatvorlagen des Textmasters bearbeiten</a:t>
            </a:r>
          </a:p>
        </p:txBody>
      </p:sp>
      <p:sp>
        <p:nvSpPr>
          <p:cNvPr id="6" name="Inhaltsplatzhalter 5"/>
          <p:cNvSpPr>
            <a:spLocks noGrp="1"/>
          </p:cNvSpPr>
          <p:nvPr>
            <p:ph sz="quarter" idx="4"/>
          </p:nvPr>
        </p:nvSpPr>
        <p:spPr>
          <a:xfrm>
            <a:off x="7152117" y="2175934"/>
            <a:ext cx="4416000"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Datumsplatzhalter 6"/>
          <p:cNvSpPr>
            <a:spLocks noGrp="1"/>
          </p:cNvSpPr>
          <p:nvPr>
            <p:ph type="dt" sz="half" idx="10"/>
          </p:nvPr>
        </p:nvSpPr>
        <p:spPr/>
        <p:txBody>
          <a:bodyPr/>
          <a:lstStyle/>
          <a:p>
            <a:fld id="{658B6A05-A56B-4740-877A-FF1F65AD6E9A}" type="datetime1">
              <a:rPr lang="de-DE" smtClean="0"/>
              <a:t>20.06.2021</a:t>
            </a:fld>
            <a:endParaRPr lang="de-DE"/>
          </a:p>
        </p:txBody>
      </p:sp>
      <p:sp>
        <p:nvSpPr>
          <p:cNvPr id="8" name="Fußzeilenplatzhalter 7"/>
          <p:cNvSpPr>
            <a:spLocks noGrp="1"/>
          </p:cNvSpPr>
          <p:nvPr>
            <p:ph type="ftr" sz="quarter" idx="11"/>
          </p:nvPr>
        </p:nvSpPr>
        <p:spPr/>
        <p:txBody>
          <a:bodyPr/>
          <a:lstStyle/>
          <a:p>
            <a:r>
              <a:rPr lang="de-DE"/>
              <a:t>Objektorienierte Programmierung in C++</a:t>
            </a:r>
          </a:p>
        </p:txBody>
      </p:sp>
      <p:sp>
        <p:nvSpPr>
          <p:cNvPr id="9" name="Foliennummernplatzhalter 8"/>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308552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Datumsplatzhalter 2"/>
          <p:cNvSpPr>
            <a:spLocks noGrp="1"/>
          </p:cNvSpPr>
          <p:nvPr>
            <p:ph type="dt" sz="half" idx="10"/>
          </p:nvPr>
        </p:nvSpPr>
        <p:spPr/>
        <p:txBody>
          <a:bodyPr/>
          <a:lstStyle/>
          <a:p>
            <a:fld id="{ECC5E564-CD09-4373-AA75-A5BB9D2BA10F}" type="datetime1">
              <a:rPr lang="de-DE" smtClean="0"/>
              <a:t>20.06.2021</a:t>
            </a:fld>
            <a:endParaRPr lang="de-DE"/>
          </a:p>
        </p:txBody>
      </p:sp>
      <p:sp>
        <p:nvSpPr>
          <p:cNvPr id="4" name="Fußzeilenplatzhalter 3"/>
          <p:cNvSpPr>
            <a:spLocks noGrp="1"/>
          </p:cNvSpPr>
          <p:nvPr>
            <p:ph type="ftr" sz="quarter" idx="11"/>
          </p:nvPr>
        </p:nvSpPr>
        <p:spPr/>
        <p:txBody>
          <a:bodyPr/>
          <a:lstStyle/>
          <a:p>
            <a:r>
              <a:rPr lang="de-DE"/>
              <a:t>Objektorienierte Programmierung in C++</a:t>
            </a:r>
          </a:p>
        </p:txBody>
      </p:sp>
      <p:sp>
        <p:nvSpPr>
          <p:cNvPr id="5" name="Foliennummernplatzhalter 4"/>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58707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F1D2001-673B-4A94-A54A-FB13F6E44BB8}" type="datetime1">
              <a:rPr lang="de-DE" smtClean="0"/>
              <a:t>20.06.2021</a:t>
            </a:fld>
            <a:endParaRPr lang="de-DE"/>
          </a:p>
        </p:txBody>
      </p:sp>
      <p:sp>
        <p:nvSpPr>
          <p:cNvPr id="3" name="Fußzeilenplatzhalter 2"/>
          <p:cNvSpPr>
            <a:spLocks noGrp="1"/>
          </p:cNvSpPr>
          <p:nvPr>
            <p:ph type="ftr" sz="quarter" idx="11"/>
          </p:nvPr>
        </p:nvSpPr>
        <p:spPr/>
        <p:txBody>
          <a:bodyPr/>
          <a:lstStyle/>
          <a:p>
            <a:r>
              <a:rPr lang="de-DE"/>
              <a:t>Objektorienierte Programmierung in C++</a:t>
            </a:r>
          </a:p>
        </p:txBody>
      </p:sp>
      <p:sp>
        <p:nvSpPr>
          <p:cNvPr id="4" name="Foliennummernplatzhalter 3"/>
          <p:cNvSpPr>
            <a:spLocks noGrp="1"/>
          </p:cNvSpPr>
          <p:nvPr>
            <p:ph type="sldNum" sz="quarter" idx="12"/>
          </p:nvPr>
        </p:nvSpPr>
        <p:spPr/>
        <p:txBody>
          <a:bodyPr/>
          <a:lstStyle/>
          <a:p>
            <a:fld id="{5661DF32-3507-4F32-9D9B-947DB51C7F59}" type="slidenum">
              <a:rPr lang="de-DE" smtClean="0"/>
              <a:t>‹Nr.›</a:t>
            </a:fld>
            <a:endParaRPr lang="de-DE"/>
          </a:p>
        </p:txBody>
      </p:sp>
    </p:spTree>
    <p:extLst>
      <p:ext uri="{BB962C8B-B14F-4D97-AF65-F5344CB8AC3E}">
        <p14:creationId xmlns:p14="http://schemas.microsoft.com/office/powerpoint/2010/main" val="1168700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8" name="Grafik 17"/>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415570" y="292800"/>
            <a:ext cx="1551972" cy="843832"/>
          </a:xfrm>
          <a:prstGeom prst="rect">
            <a:avLst/>
          </a:prstGeom>
        </p:spPr>
      </p:pic>
      <p:sp>
        <p:nvSpPr>
          <p:cNvPr id="15" name="Rechteck 14"/>
          <p:cNvSpPr/>
          <p:nvPr/>
        </p:nvSpPr>
        <p:spPr>
          <a:xfrm>
            <a:off x="0" y="1380239"/>
            <a:ext cx="12192000" cy="54852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sp>
        <p:nvSpPr>
          <p:cNvPr id="16" name="Abgerundetes Rechteck 15"/>
          <p:cNvSpPr/>
          <p:nvPr/>
        </p:nvSpPr>
        <p:spPr>
          <a:xfrm>
            <a:off x="2572532" y="6789373"/>
            <a:ext cx="9624000" cy="7606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solidFill>
                <a:prstClr val="white"/>
              </a:solidFill>
            </a:endParaRPr>
          </a:p>
        </p:txBody>
      </p:sp>
      <p:sp>
        <p:nvSpPr>
          <p:cNvPr id="2" name="Titelplatzhalter 1"/>
          <p:cNvSpPr>
            <a:spLocks noGrp="1"/>
          </p:cNvSpPr>
          <p:nvPr>
            <p:ph type="title"/>
          </p:nvPr>
        </p:nvSpPr>
        <p:spPr>
          <a:xfrm>
            <a:off x="2567517" y="275167"/>
            <a:ext cx="8904816" cy="753567"/>
          </a:xfrm>
          <a:prstGeom prst="rect">
            <a:avLst/>
          </a:prstGeom>
        </p:spPr>
        <p:txBody>
          <a:bodyPr vert="horz" lIns="0" tIns="0" rIns="0" bIns="0" rtlCol="0" anchor="ctr">
            <a:noAutofit/>
          </a:bodyPr>
          <a:lstStyle/>
          <a:p>
            <a:r>
              <a:rPr lang="de-DE" dirty="0"/>
              <a:t>Titelmasterformat durch Klicken bearbeiten</a:t>
            </a:r>
          </a:p>
        </p:txBody>
      </p:sp>
      <p:sp>
        <p:nvSpPr>
          <p:cNvPr id="3" name="Textplatzhalter 2"/>
          <p:cNvSpPr>
            <a:spLocks noGrp="1"/>
          </p:cNvSpPr>
          <p:nvPr>
            <p:ph type="body" idx="1"/>
          </p:nvPr>
        </p:nvSpPr>
        <p:spPr>
          <a:xfrm>
            <a:off x="2567519" y="1600201"/>
            <a:ext cx="8904816" cy="452543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9744406" y="6566961"/>
            <a:ext cx="1632181" cy="179020"/>
          </a:xfrm>
          <a:prstGeom prst="rect">
            <a:avLst/>
          </a:prstGeom>
        </p:spPr>
        <p:txBody>
          <a:bodyPr vert="horz" lIns="0" tIns="0" rIns="0" bIns="0" rtlCol="0" anchor="ctr"/>
          <a:lstStyle>
            <a:lvl1pPr algn="l">
              <a:defRPr sz="1200">
                <a:solidFill>
                  <a:schemeClr val="tx1"/>
                </a:solidFill>
                <a:latin typeface="Neo Sans W01" pitchFamily="34" charset="0"/>
              </a:defRPr>
            </a:lvl1pPr>
          </a:lstStyle>
          <a:p>
            <a:fld id="{D3853B28-CE19-4D2C-8637-D7197C122ECC}" type="datetime1">
              <a:rPr lang="de-DE" smtClean="0"/>
              <a:t>20.06.2021</a:t>
            </a:fld>
            <a:endParaRPr lang="de-DE"/>
          </a:p>
        </p:txBody>
      </p:sp>
      <p:sp>
        <p:nvSpPr>
          <p:cNvPr id="5" name="Fußzeilenplatzhalter 4"/>
          <p:cNvSpPr>
            <a:spLocks noGrp="1"/>
          </p:cNvSpPr>
          <p:nvPr>
            <p:ph type="ftr" sz="quarter" idx="3"/>
          </p:nvPr>
        </p:nvSpPr>
        <p:spPr>
          <a:xfrm>
            <a:off x="2563827" y="6566961"/>
            <a:ext cx="7155589" cy="179020"/>
          </a:xfrm>
          <a:prstGeom prst="rect">
            <a:avLst/>
          </a:prstGeom>
        </p:spPr>
        <p:txBody>
          <a:bodyPr vert="horz" lIns="0" tIns="0" rIns="0" bIns="0" rtlCol="0" anchor="ctr"/>
          <a:lstStyle>
            <a:lvl1pPr algn="l">
              <a:defRPr sz="1200">
                <a:solidFill>
                  <a:schemeClr val="tx1"/>
                </a:solidFill>
                <a:latin typeface="Neo Sans W01" pitchFamily="34" charset="0"/>
              </a:defRPr>
            </a:lvl1pPr>
          </a:lstStyle>
          <a:p>
            <a:r>
              <a:rPr lang="de-DE" dirty="0" err="1"/>
              <a:t>Objektorienierte</a:t>
            </a:r>
            <a:r>
              <a:rPr lang="de-DE" dirty="0"/>
              <a:t> Programmierung in C++</a:t>
            </a:r>
          </a:p>
        </p:txBody>
      </p:sp>
      <p:sp>
        <p:nvSpPr>
          <p:cNvPr id="6" name="Foliennummernplatzhalter 5"/>
          <p:cNvSpPr>
            <a:spLocks noGrp="1"/>
          </p:cNvSpPr>
          <p:nvPr>
            <p:ph type="sldNum" sz="quarter" idx="4"/>
          </p:nvPr>
        </p:nvSpPr>
        <p:spPr>
          <a:xfrm>
            <a:off x="11472333" y="6566961"/>
            <a:ext cx="672339" cy="179020"/>
          </a:xfrm>
          <a:prstGeom prst="rect">
            <a:avLst/>
          </a:prstGeom>
        </p:spPr>
        <p:txBody>
          <a:bodyPr vert="horz" lIns="0" tIns="0" rIns="0" bIns="0" rtlCol="0" anchor="ctr"/>
          <a:lstStyle>
            <a:lvl1pPr algn="r">
              <a:defRPr sz="1200">
                <a:solidFill>
                  <a:schemeClr val="tx1"/>
                </a:solidFill>
                <a:latin typeface="Neo Sans W01" pitchFamily="34" charset="0"/>
              </a:defRPr>
            </a:lvl1pPr>
          </a:lstStyle>
          <a:p>
            <a:fld id="{5661DF32-3507-4F32-9D9B-947DB51C7F59}" type="slidenum">
              <a:rPr lang="de-DE" smtClean="0"/>
              <a:t>‹Nr.›</a:t>
            </a:fld>
            <a:endParaRPr lang="de-DE"/>
          </a:p>
        </p:txBody>
      </p:sp>
    </p:spTree>
    <p:extLst>
      <p:ext uri="{BB962C8B-B14F-4D97-AF65-F5344CB8AC3E}">
        <p14:creationId xmlns:p14="http://schemas.microsoft.com/office/powerpoint/2010/main" val="96396504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hf hdr="0"/>
  <p:txStyles>
    <p:titleStyle>
      <a:lvl1pPr algn="l" defTabSz="1219170" rtl="0" eaLnBrk="1" latinLnBrk="0" hangingPunct="1">
        <a:spcBef>
          <a:spcPct val="0"/>
        </a:spcBef>
        <a:buNone/>
        <a:defRPr sz="3733" kern="1200">
          <a:solidFill>
            <a:schemeClr val="tx1"/>
          </a:solidFill>
          <a:latin typeface="Neo Sans W01" pitchFamily="34" charset="0"/>
          <a:ea typeface="+mj-ea"/>
          <a:cs typeface="+mj-cs"/>
        </a:defRPr>
      </a:lvl1pPr>
    </p:titleStyle>
    <p:bodyStyle>
      <a:lvl1pPr marL="364058" indent="-364058" algn="l" defTabSz="1219170" rtl="0" eaLnBrk="1" latinLnBrk="0" hangingPunct="1">
        <a:spcBef>
          <a:spcPct val="20000"/>
        </a:spcBef>
        <a:buFontTx/>
        <a:buBlip>
          <a:blip r:embed="rId15"/>
        </a:buBlip>
        <a:defRPr sz="2667" kern="1200">
          <a:solidFill>
            <a:schemeClr val="tx2"/>
          </a:solidFill>
          <a:latin typeface="Neo Sans W01" pitchFamily="34" charset="0"/>
          <a:ea typeface="+mn-ea"/>
          <a:cs typeface="+mn-cs"/>
        </a:defRPr>
      </a:lvl1pPr>
      <a:lvl2pPr marL="601118" indent="-237061" algn="l" defTabSz="1219170" rtl="0" eaLnBrk="1" latinLnBrk="0" hangingPunct="1">
        <a:spcBef>
          <a:spcPct val="20000"/>
        </a:spcBef>
        <a:buFontTx/>
        <a:buBlip>
          <a:blip r:embed="rId15"/>
        </a:buBlip>
        <a:defRPr sz="2400" kern="1200">
          <a:solidFill>
            <a:schemeClr val="tx2"/>
          </a:solidFill>
          <a:latin typeface="Neo Sans W01" pitchFamily="34" charset="0"/>
          <a:ea typeface="+mn-ea"/>
          <a:cs typeface="+mn-cs"/>
        </a:defRPr>
      </a:lvl2pPr>
      <a:lvl3pPr marL="956709" indent="-237061" algn="l" defTabSz="1219170" rtl="0" eaLnBrk="1" latinLnBrk="0" hangingPunct="1">
        <a:spcBef>
          <a:spcPct val="20000"/>
        </a:spcBef>
        <a:buFontTx/>
        <a:buBlip>
          <a:blip r:embed="rId15"/>
        </a:buBlip>
        <a:defRPr sz="2133" kern="1200">
          <a:solidFill>
            <a:schemeClr val="tx2"/>
          </a:solidFill>
          <a:latin typeface="Neo Sans W01" pitchFamily="34" charset="0"/>
          <a:ea typeface="+mn-ea"/>
          <a:cs typeface="+mn-cs"/>
        </a:defRPr>
      </a:lvl3pPr>
      <a:lvl4pPr marL="1193770" indent="-237061" algn="l" defTabSz="1219170" rtl="0" eaLnBrk="1" latinLnBrk="0" hangingPunct="1">
        <a:spcBef>
          <a:spcPct val="20000"/>
        </a:spcBef>
        <a:buFontTx/>
        <a:buBlip>
          <a:blip r:embed="rId15"/>
        </a:buBlip>
        <a:defRPr sz="1867" kern="1200">
          <a:solidFill>
            <a:schemeClr val="tx2"/>
          </a:solidFill>
          <a:latin typeface="Neo Sans W01" pitchFamily="34" charset="0"/>
          <a:ea typeface="+mn-ea"/>
          <a:cs typeface="+mn-cs"/>
        </a:defRPr>
      </a:lvl4pPr>
      <a:lvl5pPr marL="1439297" indent="-245527" algn="l" defTabSz="1219170" rtl="0" eaLnBrk="1" latinLnBrk="0" hangingPunct="1">
        <a:spcBef>
          <a:spcPct val="20000"/>
        </a:spcBef>
        <a:buFontTx/>
        <a:buBlip>
          <a:blip r:embed="rId15"/>
        </a:buBlip>
        <a:defRPr sz="1867" kern="1200">
          <a:solidFill>
            <a:schemeClr val="tx2"/>
          </a:solidFill>
          <a:latin typeface="Neo Sans W01"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53B28-CE19-4D2C-8637-D7197C122ECC}" type="datetime1">
              <a:rPr lang="de-DE" smtClean="0"/>
              <a:t>20.06.2021</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Objektorienierte Programmierung in C++</a:t>
            </a:r>
            <a:endParaRPr lang="de-DE"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1DF32-3507-4F32-9D9B-947DB51C7F59}" type="slidenum">
              <a:rPr lang="de-DE" smtClean="0"/>
              <a:t>‹Nr.›</a:t>
            </a:fld>
            <a:endParaRPr lang="de-DE"/>
          </a:p>
        </p:txBody>
      </p:sp>
    </p:spTree>
    <p:extLst>
      <p:ext uri="{BB962C8B-B14F-4D97-AF65-F5344CB8AC3E}">
        <p14:creationId xmlns:p14="http://schemas.microsoft.com/office/powerpoint/2010/main" val="82585340"/>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jpg"/><Relationship Id="rId7" Type="http://schemas.openxmlformats.org/officeDocument/2006/relationships/image" Target="../media/image18.jpg"/><Relationship Id="rId2" Type="http://schemas.openxmlformats.org/officeDocument/2006/relationships/notesSlide" Target="../notesSlides/notesSlide26.xml"/><Relationship Id="rId1" Type="http://schemas.openxmlformats.org/officeDocument/2006/relationships/slideLayout" Target="../slideLayouts/slideLayout14.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 Id="rId9" Type="http://schemas.openxmlformats.org/officeDocument/2006/relationships/image" Target="../media/image20.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1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STL, Container, Namespaces, Templates, </a:t>
            </a:r>
            <a:r>
              <a:rPr lang="de-DE" dirty="0" err="1"/>
              <a:t>Typedefs</a:t>
            </a:r>
            <a:endParaRPr lang="de-DE" dirty="0"/>
          </a:p>
        </p:txBody>
      </p:sp>
      <p:sp>
        <p:nvSpPr>
          <p:cNvPr id="3" name="Untertitel 2"/>
          <p:cNvSpPr>
            <a:spLocks noGrp="1"/>
          </p:cNvSpPr>
          <p:nvPr>
            <p:ph type="subTitle" idx="1"/>
          </p:nvPr>
        </p:nvSpPr>
        <p:spPr/>
        <p:txBody>
          <a:bodyPr/>
          <a:lstStyle/>
          <a:p>
            <a:r>
              <a:rPr lang="de-DE" dirty="0" err="1"/>
              <a:t>Sorting</a:t>
            </a:r>
            <a:r>
              <a:rPr lang="de-DE" dirty="0"/>
              <a:t>, Operator-Überladungen, Lambdas</a:t>
            </a:r>
          </a:p>
        </p:txBody>
      </p:sp>
    </p:spTree>
    <p:extLst>
      <p:ext uri="{BB962C8B-B14F-4D97-AF65-F5344CB8AC3E}">
        <p14:creationId xmlns:p14="http://schemas.microsoft.com/office/powerpoint/2010/main" val="1690017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Namespaces</a:t>
            </a:r>
            <a:r>
              <a:rPr lang="de-DE" dirty="0"/>
              <a:t> - Nutzung</a:t>
            </a:r>
          </a:p>
        </p:txBody>
      </p:sp>
      <p:sp>
        <p:nvSpPr>
          <p:cNvPr id="3" name="Inhaltsplatzhalter 2"/>
          <p:cNvSpPr>
            <a:spLocks noGrp="1"/>
          </p:cNvSpPr>
          <p:nvPr>
            <p:ph idx="1"/>
          </p:nvPr>
        </p:nvSpPr>
        <p:spPr>
          <a:xfrm>
            <a:off x="593124" y="1600201"/>
            <a:ext cx="10704141" cy="4466301"/>
          </a:xfrm>
        </p:spPr>
        <p:txBody>
          <a:bodyPr>
            <a:normAutofit/>
          </a:bodyPr>
          <a:lstStyle/>
          <a:p>
            <a:r>
              <a:rPr lang="de-DE" dirty="0"/>
              <a:t>Namenspräfix für Klassen, Funktionen, Eigenschaften aus einer Bibliothek / einem Teilbereich</a:t>
            </a:r>
          </a:p>
          <a:p>
            <a:r>
              <a:rPr lang="de-DE" dirty="0"/>
              <a:t>Ihr kennt das von </a:t>
            </a:r>
            <a:r>
              <a:rPr lang="de-DE" dirty="0" err="1"/>
              <a:t>std</a:t>
            </a:r>
            <a:r>
              <a:rPr lang="de-DE" dirty="0"/>
              <a:t>::</a:t>
            </a:r>
            <a:r>
              <a:rPr lang="de-DE" dirty="0" err="1"/>
              <a:t>cout</a:t>
            </a:r>
            <a:r>
              <a:rPr lang="de-DE" dirty="0"/>
              <a:t>, man muss überall schreiben:</a:t>
            </a:r>
          </a:p>
          <a:p>
            <a:pPr lvl="1"/>
            <a:r>
              <a:rPr lang="de-DE" dirty="0" err="1"/>
              <a:t>std</a:t>
            </a:r>
            <a:r>
              <a:rPr lang="de-DE" dirty="0"/>
              <a:t>::</a:t>
            </a:r>
            <a:r>
              <a:rPr lang="de-DE" dirty="0" err="1"/>
              <a:t>cout</a:t>
            </a:r>
            <a:endParaRPr lang="de-DE" dirty="0"/>
          </a:p>
          <a:p>
            <a:pPr lvl="1"/>
            <a:r>
              <a:rPr lang="de-DE" dirty="0" err="1"/>
              <a:t>namespaceName</a:t>
            </a:r>
            <a:r>
              <a:rPr lang="de-DE" dirty="0"/>
              <a:t>::</a:t>
            </a:r>
            <a:r>
              <a:rPr lang="de-DE" dirty="0" err="1"/>
              <a:t>classFromNameSpace</a:t>
            </a:r>
            <a:endParaRPr lang="de-DE" dirty="0"/>
          </a:p>
          <a:p>
            <a:r>
              <a:rPr lang="de-DE" strike="sngStrike" dirty="0"/>
              <a:t>Alternativ </a:t>
            </a:r>
            <a:r>
              <a:rPr lang="de-DE" strike="sngStrike" dirty="0" err="1"/>
              <a:t>using</a:t>
            </a:r>
            <a:r>
              <a:rPr lang="de-DE" strike="sngStrike" dirty="0"/>
              <a:t> </a:t>
            </a:r>
            <a:r>
              <a:rPr lang="de-DE" strike="sngStrike" dirty="0" err="1"/>
              <a:t>namespace</a:t>
            </a:r>
            <a:r>
              <a:rPr lang="de-DE" strike="sngStrike" dirty="0"/>
              <a:t> </a:t>
            </a:r>
            <a:r>
              <a:rPr lang="de-DE" strike="sngStrike" dirty="0" err="1"/>
              <a:t>std</a:t>
            </a:r>
            <a:r>
              <a:rPr lang="de-DE" strike="sngStrike" dirty="0"/>
              <a:t>;</a:t>
            </a:r>
          </a:p>
          <a:p>
            <a:pPr lvl="1"/>
            <a:r>
              <a:rPr lang="de-DE" dirty="0"/>
              <a:t>Macht den gewonnen Vorteil rückgängig</a:t>
            </a:r>
          </a:p>
          <a:p>
            <a:r>
              <a:rPr lang="de-DE" dirty="0"/>
              <a:t>Alternativ: </a:t>
            </a:r>
            <a:r>
              <a:rPr lang="de-DE" dirty="0" err="1"/>
              <a:t>using</a:t>
            </a:r>
            <a:r>
              <a:rPr lang="de-DE" dirty="0"/>
              <a:t> </a:t>
            </a:r>
            <a:r>
              <a:rPr lang="de-DE" dirty="0" err="1"/>
              <a:t>std</a:t>
            </a:r>
            <a:r>
              <a:rPr lang="de-DE" dirty="0"/>
              <a:t>::</a:t>
            </a:r>
            <a:r>
              <a:rPr lang="de-DE" dirty="0" err="1"/>
              <a:t>cout</a:t>
            </a:r>
            <a:r>
              <a:rPr lang="de-DE" dirty="0"/>
              <a:t>;</a:t>
            </a:r>
          </a:p>
          <a:p>
            <a:pPr lvl="1"/>
            <a:r>
              <a:rPr lang="de-DE" dirty="0"/>
              <a:t>Hier wird nur der Befehl „</a:t>
            </a:r>
            <a:r>
              <a:rPr lang="de-DE" dirty="0" err="1"/>
              <a:t>cout</a:t>
            </a:r>
            <a:r>
              <a:rPr lang="de-DE" dirty="0"/>
              <a:t>“ aus dem Namespace davon befreit mit </a:t>
            </a:r>
            <a:r>
              <a:rPr lang="de-DE" dirty="0" err="1"/>
              <a:t>std</a:t>
            </a:r>
            <a:r>
              <a:rPr lang="de-DE" dirty="0"/>
              <a:t>:: </a:t>
            </a:r>
            <a:r>
              <a:rPr lang="de-DE" dirty="0" err="1"/>
              <a:t>geprefixt</a:t>
            </a:r>
            <a:r>
              <a:rPr lang="de-DE" dirty="0"/>
              <a:t> zu werden</a:t>
            </a:r>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10</a:t>
            </a:fld>
            <a:endParaRPr lang="de-DE"/>
          </a:p>
        </p:txBody>
      </p:sp>
    </p:spTree>
    <p:extLst>
      <p:ext uri="{BB962C8B-B14F-4D97-AF65-F5344CB8AC3E}">
        <p14:creationId xmlns:p14="http://schemas.microsoft.com/office/powerpoint/2010/main" val="16095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2871200" y="1470358"/>
            <a:ext cx="4087858" cy="4303719"/>
          </a:xfrm>
          <a:prstGeom prst="rect">
            <a:avLst/>
          </a:prstGeom>
        </p:spPr>
      </p:pic>
      <p:sp>
        <p:nvSpPr>
          <p:cNvPr id="2" name="Titel 1"/>
          <p:cNvSpPr>
            <a:spLocks noGrp="1"/>
          </p:cNvSpPr>
          <p:nvPr>
            <p:ph type="title"/>
          </p:nvPr>
        </p:nvSpPr>
        <p:spPr/>
        <p:txBody>
          <a:bodyPr/>
          <a:lstStyle/>
          <a:p>
            <a:r>
              <a:rPr lang="de-DE" dirty="0" err="1"/>
              <a:t>Namespaces</a:t>
            </a:r>
            <a:r>
              <a:rPr lang="de-DE" dirty="0"/>
              <a:t> – Praxis – Header</a:t>
            </a:r>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11</a:t>
            </a:fld>
            <a:endParaRPr lang="de-DE"/>
          </a:p>
        </p:txBody>
      </p:sp>
      <p:sp>
        <p:nvSpPr>
          <p:cNvPr id="8" name="Textfeld 7"/>
          <p:cNvSpPr txBox="1"/>
          <p:nvPr/>
        </p:nvSpPr>
        <p:spPr>
          <a:xfrm>
            <a:off x="342162" y="2201079"/>
            <a:ext cx="2983509" cy="461665"/>
          </a:xfrm>
          <a:prstGeom prst="rect">
            <a:avLst/>
          </a:prstGeom>
          <a:noFill/>
        </p:spPr>
        <p:txBody>
          <a:bodyPr wrap="none" rtlCol="0">
            <a:spAutoFit/>
          </a:bodyPr>
          <a:lstStyle/>
          <a:p>
            <a:r>
              <a:rPr lang="de-DE" sz="2400" b="1" dirty="0">
                <a:solidFill>
                  <a:schemeClr val="tx2"/>
                </a:solidFill>
              </a:rPr>
              <a:t>Deklaration in Head</a:t>
            </a:r>
            <a:r>
              <a:rPr lang="de-DE" sz="2400" b="1" dirty="0">
                <a:solidFill>
                  <a:schemeClr val="bg1"/>
                </a:solidFill>
              </a:rPr>
              <a:t>er</a:t>
            </a:r>
          </a:p>
        </p:txBody>
      </p:sp>
      <p:cxnSp>
        <p:nvCxnSpPr>
          <p:cNvPr id="9" name="Gerade Verbindung mit Pfeil 8"/>
          <p:cNvCxnSpPr/>
          <p:nvPr/>
        </p:nvCxnSpPr>
        <p:spPr>
          <a:xfrm flipV="1">
            <a:off x="3071973" y="1821619"/>
            <a:ext cx="454654" cy="4646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a:stCxn id="16" idx="1"/>
          </p:cNvCxnSpPr>
          <p:nvPr/>
        </p:nvCxnSpPr>
        <p:spPr>
          <a:xfrm flipH="1" flipV="1">
            <a:off x="5917915" y="2753474"/>
            <a:ext cx="1041143" cy="370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6959058" y="2893576"/>
            <a:ext cx="4746812" cy="461665"/>
          </a:xfrm>
          <a:prstGeom prst="rect">
            <a:avLst/>
          </a:prstGeom>
          <a:noFill/>
        </p:spPr>
        <p:txBody>
          <a:bodyPr wrap="square" rtlCol="0">
            <a:spAutoFit/>
          </a:bodyPr>
          <a:lstStyle/>
          <a:p>
            <a:r>
              <a:rPr lang="de-DE" sz="2400" b="1" dirty="0">
                <a:solidFill>
                  <a:schemeClr val="tx2"/>
                </a:solidFill>
              </a:rPr>
              <a:t>Nach </a:t>
            </a:r>
            <a:r>
              <a:rPr lang="de-DE" sz="2400" b="1" dirty="0" err="1">
                <a:solidFill>
                  <a:schemeClr val="tx2"/>
                </a:solidFill>
              </a:rPr>
              <a:t>includes</a:t>
            </a:r>
            <a:r>
              <a:rPr lang="de-DE" sz="2400" b="1" dirty="0">
                <a:solidFill>
                  <a:schemeClr val="tx2"/>
                </a:solidFill>
              </a:rPr>
              <a:t>, vor </a:t>
            </a:r>
            <a:r>
              <a:rPr lang="de-DE" sz="2400" b="1" dirty="0" err="1">
                <a:solidFill>
                  <a:schemeClr val="tx2"/>
                </a:solidFill>
              </a:rPr>
              <a:t>class</a:t>
            </a:r>
            <a:endParaRPr lang="de-DE" sz="2400" b="1" dirty="0">
              <a:solidFill>
                <a:schemeClr val="tx2"/>
              </a:solidFill>
            </a:endParaRPr>
          </a:p>
        </p:txBody>
      </p:sp>
      <p:cxnSp>
        <p:nvCxnSpPr>
          <p:cNvPr id="14" name="Gerade Verbindung mit Pfeil 13"/>
          <p:cNvCxnSpPr>
            <a:cxnSpLocks/>
          </p:cNvCxnSpPr>
          <p:nvPr/>
        </p:nvCxnSpPr>
        <p:spPr>
          <a:xfrm>
            <a:off x="4252760" y="2893576"/>
            <a:ext cx="804166" cy="2044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190421" y="2648177"/>
            <a:ext cx="4746812" cy="461665"/>
          </a:xfrm>
          <a:prstGeom prst="rect">
            <a:avLst/>
          </a:prstGeom>
          <a:noFill/>
        </p:spPr>
        <p:txBody>
          <a:bodyPr wrap="square" rtlCol="0">
            <a:spAutoFit/>
          </a:bodyPr>
          <a:lstStyle/>
          <a:p>
            <a:r>
              <a:rPr lang="de-DE" sz="2400" b="1" dirty="0">
                <a:solidFill>
                  <a:schemeClr val="tx2"/>
                </a:solidFill>
              </a:rPr>
              <a:t>Konvention: 1. Buchs</a:t>
            </a:r>
            <a:r>
              <a:rPr lang="de-DE" sz="2400" b="1" dirty="0">
                <a:solidFill>
                  <a:schemeClr val="bg1"/>
                </a:solidFill>
              </a:rPr>
              <a:t>tabe groß</a:t>
            </a:r>
          </a:p>
        </p:txBody>
      </p:sp>
      <p:cxnSp>
        <p:nvCxnSpPr>
          <p:cNvPr id="21" name="Gerade Verbindung mit Pfeil 20"/>
          <p:cNvCxnSpPr/>
          <p:nvPr/>
        </p:nvCxnSpPr>
        <p:spPr>
          <a:xfrm flipH="1">
            <a:off x="4876772" y="3276810"/>
            <a:ext cx="2234687" cy="2185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531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1668927" y="1418450"/>
            <a:ext cx="4506236" cy="4613209"/>
          </a:xfrm>
          <a:prstGeom prst="rect">
            <a:avLst/>
          </a:prstGeom>
        </p:spPr>
      </p:pic>
      <p:sp>
        <p:nvSpPr>
          <p:cNvPr id="2" name="Titel 1"/>
          <p:cNvSpPr>
            <a:spLocks noGrp="1"/>
          </p:cNvSpPr>
          <p:nvPr>
            <p:ph type="title"/>
          </p:nvPr>
        </p:nvSpPr>
        <p:spPr/>
        <p:txBody>
          <a:bodyPr/>
          <a:lstStyle/>
          <a:p>
            <a:r>
              <a:rPr lang="de-DE" dirty="0" err="1"/>
              <a:t>Namespaces</a:t>
            </a:r>
            <a:r>
              <a:rPr lang="de-DE" dirty="0"/>
              <a:t> – Praxis – Implementierung</a:t>
            </a:r>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12</a:t>
            </a:fld>
            <a:endParaRPr lang="de-DE"/>
          </a:p>
        </p:txBody>
      </p:sp>
      <p:sp>
        <p:nvSpPr>
          <p:cNvPr id="8" name="Textfeld 7"/>
          <p:cNvSpPr txBox="1"/>
          <p:nvPr/>
        </p:nvSpPr>
        <p:spPr>
          <a:xfrm>
            <a:off x="6216446" y="3261931"/>
            <a:ext cx="5960350" cy="1200329"/>
          </a:xfrm>
          <a:prstGeom prst="rect">
            <a:avLst/>
          </a:prstGeom>
          <a:noFill/>
        </p:spPr>
        <p:txBody>
          <a:bodyPr wrap="none" rtlCol="0">
            <a:spAutoFit/>
          </a:bodyPr>
          <a:lstStyle/>
          <a:p>
            <a:r>
              <a:rPr lang="de-DE" sz="2400" b="1" dirty="0">
                <a:solidFill>
                  <a:schemeClr val="tx2"/>
                </a:solidFill>
              </a:rPr>
              <a:t>Auch ohne das </a:t>
            </a:r>
            <a:r>
              <a:rPr lang="de-DE" sz="2400" b="1" dirty="0" err="1">
                <a:solidFill>
                  <a:schemeClr val="tx2"/>
                </a:solidFill>
              </a:rPr>
              <a:t>using</a:t>
            </a:r>
            <a:r>
              <a:rPr lang="de-DE" sz="2400" b="1" dirty="0">
                <a:solidFill>
                  <a:schemeClr val="tx2"/>
                </a:solidFill>
              </a:rPr>
              <a:t> </a:t>
            </a:r>
            <a:r>
              <a:rPr lang="de-DE" sz="2400" b="1" dirty="0" err="1">
                <a:solidFill>
                  <a:schemeClr val="tx2"/>
                </a:solidFill>
              </a:rPr>
              <a:t>namespace</a:t>
            </a:r>
            <a:r>
              <a:rPr lang="de-DE" sz="2400" b="1" dirty="0">
                <a:solidFill>
                  <a:schemeClr val="tx2"/>
                </a:solidFill>
              </a:rPr>
              <a:t> wäre </a:t>
            </a:r>
            <a:br>
              <a:rPr lang="de-DE" sz="2400" b="1" dirty="0">
                <a:solidFill>
                  <a:schemeClr val="tx2"/>
                </a:solidFill>
              </a:rPr>
            </a:br>
            <a:r>
              <a:rPr lang="de-DE" sz="2400" b="1" dirty="0">
                <a:solidFill>
                  <a:schemeClr val="tx2"/>
                </a:solidFill>
              </a:rPr>
              <a:t>kein </a:t>
            </a:r>
            <a:r>
              <a:rPr lang="de-DE" sz="2400" b="1" dirty="0" err="1">
                <a:solidFill>
                  <a:schemeClr val="tx2"/>
                </a:solidFill>
              </a:rPr>
              <a:t>MyFirstNameSpace</a:t>
            </a:r>
            <a:r>
              <a:rPr lang="de-DE" sz="2400" b="1" dirty="0">
                <a:solidFill>
                  <a:schemeClr val="tx2"/>
                </a:solidFill>
              </a:rPr>
              <a:t>:: nötig, da die Klasse</a:t>
            </a:r>
            <a:br>
              <a:rPr lang="de-DE" sz="2400" b="1" dirty="0">
                <a:solidFill>
                  <a:schemeClr val="tx2"/>
                </a:solidFill>
              </a:rPr>
            </a:br>
            <a:r>
              <a:rPr lang="de-DE" sz="2400" b="1" dirty="0">
                <a:solidFill>
                  <a:schemeClr val="tx2"/>
                </a:solidFill>
              </a:rPr>
              <a:t>sich bereits in dem Namespace befindet</a:t>
            </a:r>
          </a:p>
        </p:txBody>
      </p:sp>
      <p:cxnSp>
        <p:nvCxnSpPr>
          <p:cNvPr id="9" name="Gerade Verbindung mit Pfeil 8"/>
          <p:cNvCxnSpPr>
            <a:cxnSpLocks/>
          </p:cNvCxnSpPr>
          <p:nvPr/>
        </p:nvCxnSpPr>
        <p:spPr>
          <a:xfrm flipH="1">
            <a:off x="4201297" y="3725055"/>
            <a:ext cx="20145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a:cxnSpLocks/>
          </p:cNvCxnSpPr>
          <p:nvPr/>
        </p:nvCxnSpPr>
        <p:spPr>
          <a:xfrm flipH="1">
            <a:off x="3922046" y="2593722"/>
            <a:ext cx="2293825" cy="1625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6175163" y="2196370"/>
            <a:ext cx="5823902" cy="830997"/>
          </a:xfrm>
          <a:prstGeom prst="rect">
            <a:avLst/>
          </a:prstGeom>
          <a:noFill/>
        </p:spPr>
        <p:txBody>
          <a:bodyPr wrap="none" rtlCol="0">
            <a:spAutoFit/>
          </a:bodyPr>
          <a:lstStyle/>
          <a:p>
            <a:r>
              <a:rPr lang="de-DE" sz="2400" b="1" dirty="0">
                <a:solidFill>
                  <a:schemeClr val="tx2"/>
                </a:solidFill>
              </a:rPr>
              <a:t>Einziger Ort, an dem das ok ist  - trotzdem </a:t>
            </a:r>
            <a:br>
              <a:rPr lang="de-DE" sz="2400" b="1" dirty="0">
                <a:solidFill>
                  <a:schemeClr val="tx2"/>
                </a:solidFill>
              </a:rPr>
            </a:br>
            <a:r>
              <a:rPr lang="de-DE" sz="2400" b="1" dirty="0">
                <a:solidFill>
                  <a:schemeClr val="tx2"/>
                </a:solidFill>
              </a:rPr>
              <a:t>unüblich (</a:t>
            </a:r>
            <a:r>
              <a:rPr lang="de-DE" sz="2400" b="1" dirty="0" err="1">
                <a:solidFill>
                  <a:schemeClr val="tx2"/>
                </a:solidFill>
              </a:rPr>
              <a:t>cpp</a:t>
            </a:r>
            <a:r>
              <a:rPr lang="de-DE" sz="2400" b="1" dirty="0">
                <a:solidFill>
                  <a:schemeClr val="tx2"/>
                </a:solidFill>
              </a:rPr>
              <a:t>-File des eigenen Namespaces)</a:t>
            </a:r>
          </a:p>
        </p:txBody>
      </p:sp>
    </p:spTree>
    <p:extLst>
      <p:ext uri="{BB962C8B-B14F-4D97-AF65-F5344CB8AC3E}">
        <p14:creationId xmlns:p14="http://schemas.microsoft.com/office/powerpoint/2010/main" val="1689741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Namespaces</a:t>
            </a:r>
            <a:r>
              <a:rPr lang="de-DE" dirty="0"/>
              <a:t> – Praxis</a:t>
            </a:r>
          </a:p>
        </p:txBody>
      </p:sp>
      <p:sp>
        <p:nvSpPr>
          <p:cNvPr id="11" name="Inhaltsplatzhalter 2"/>
          <p:cNvSpPr>
            <a:spLocks noGrp="1"/>
          </p:cNvSpPr>
          <p:nvPr>
            <p:ph idx="1"/>
          </p:nvPr>
        </p:nvSpPr>
        <p:spPr>
          <a:xfrm>
            <a:off x="679622" y="1600201"/>
            <a:ext cx="10617643" cy="4466301"/>
          </a:xfrm>
        </p:spPr>
        <p:txBody>
          <a:bodyPr/>
          <a:lstStyle/>
          <a:p>
            <a:r>
              <a:rPr lang="de-DE" dirty="0"/>
              <a:t>Wie bekommt man nun mehrere Klassen in einen Namespace?</a:t>
            </a:r>
          </a:p>
          <a:p>
            <a:r>
              <a:rPr lang="de-DE" dirty="0"/>
              <a:t>Man implementiert alles, wie sonst auch und fügt lediglich das </a:t>
            </a:r>
            <a:r>
              <a:rPr lang="de-DE" dirty="0" err="1"/>
              <a:t>namespace</a:t>
            </a:r>
            <a:r>
              <a:rPr lang="de-DE" dirty="0"/>
              <a:t> </a:t>
            </a:r>
            <a:r>
              <a:rPr lang="de-DE" dirty="0" err="1"/>
              <a:t>NameSpaceName</a:t>
            </a:r>
            <a:r>
              <a:rPr lang="de-DE" dirty="0"/>
              <a:t>{ überall ein</a:t>
            </a:r>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13</a:t>
            </a:fld>
            <a:endParaRPr lang="de-DE"/>
          </a:p>
        </p:txBody>
      </p:sp>
      <p:pic>
        <p:nvPicPr>
          <p:cNvPr id="3" name="Grafik 2"/>
          <p:cNvPicPr>
            <a:picLocks noChangeAspect="1"/>
          </p:cNvPicPr>
          <p:nvPr/>
        </p:nvPicPr>
        <p:blipFill>
          <a:blip r:embed="rId3"/>
          <a:stretch>
            <a:fillRect/>
          </a:stretch>
        </p:blipFill>
        <p:spPr>
          <a:xfrm>
            <a:off x="1303438" y="3201673"/>
            <a:ext cx="8812760" cy="2864829"/>
          </a:xfrm>
          <a:prstGeom prst="rect">
            <a:avLst/>
          </a:prstGeom>
        </p:spPr>
      </p:pic>
    </p:spTree>
    <p:extLst>
      <p:ext uri="{BB962C8B-B14F-4D97-AF65-F5344CB8AC3E}">
        <p14:creationId xmlns:p14="http://schemas.microsoft.com/office/powerpoint/2010/main" val="358627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Namespaces</a:t>
            </a:r>
            <a:r>
              <a:rPr lang="de-DE" dirty="0"/>
              <a:t> – Anonyme </a:t>
            </a:r>
            <a:r>
              <a:rPr lang="de-DE" dirty="0" err="1"/>
              <a:t>Namespaces</a:t>
            </a:r>
            <a:endParaRPr lang="de-DE" dirty="0"/>
          </a:p>
        </p:txBody>
      </p:sp>
      <p:sp>
        <p:nvSpPr>
          <p:cNvPr id="8" name="Inhaltsplatzhalter 7"/>
          <p:cNvSpPr>
            <a:spLocks noGrp="1"/>
          </p:cNvSpPr>
          <p:nvPr>
            <p:ph idx="1"/>
          </p:nvPr>
        </p:nvSpPr>
        <p:spPr/>
        <p:txBody>
          <a:bodyPr>
            <a:normAutofit lnSpcReduction="10000"/>
          </a:bodyPr>
          <a:lstStyle/>
          <a:p>
            <a:endParaRPr lang="de-DE" dirty="0"/>
          </a:p>
          <a:p>
            <a:endParaRPr lang="de-DE" dirty="0"/>
          </a:p>
          <a:p>
            <a:endParaRPr lang="de-DE" dirty="0"/>
          </a:p>
          <a:p>
            <a:endParaRPr lang="de-DE" dirty="0"/>
          </a:p>
          <a:p>
            <a:endParaRPr lang="de-DE" dirty="0"/>
          </a:p>
          <a:p>
            <a:endParaRPr lang="de-DE" dirty="0"/>
          </a:p>
          <a:p>
            <a:endParaRPr lang="de-DE" dirty="0"/>
          </a:p>
          <a:p>
            <a:r>
              <a:rPr lang="de-DE" dirty="0"/>
              <a:t>verwendbar, wenn man private-</a:t>
            </a:r>
            <a:r>
              <a:rPr lang="de-DE" dirty="0" err="1"/>
              <a:t>static</a:t>
            </a:r>
            <a:r>
              <a:rPr lang="de-DE" dirty="0"/>
              <a:t> Funktionen hat, die auf keine (statischen) Membervariablen zugreifen</a:t>
            </a:r>
          </a:p>
          <a:p>
            <a:endParaRPr lang="de-DE" dirty="0"/>
          </a:p>
          <a:p>
            <a:endParaRPr lang="de-DE" dirty="0"/>
          </a:p>
          <a:p>
            <a:endParaRPr lang="de-DE" dirty="0"/>
          </a:p>
          <a:p>
            <a:endParaRPr lang="de-DE" dirty="0"/>
          </a:p>
          <a:p>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14</a:t>
            </a:fld>
            <a:endParaRPr lang="de-DE"/>
          </a:p>
        </p:txBody>
      </p:sp>
      <p:pic>
        <p:nvPicPr>
          <p:cNvPr id="9" name="Grafik 8"/>
          <p:cNvPicPr>
            <a:picLocks noChangeAspect="1"/>
          </p:cNvPicPr>
          <p:nvPr/>
        </p:nvPicPr>
        <p:blipFill rotWithShape="1">
          <a:blip r:embed="rId3"/>
          <a:srcRect l="-491" t="620" r="491" b="3415"/>
          <a:stretch/>
        </p:blipFill>
        <p:spPr>
          <a:xfrm>
            <a:off x="3822517" y="1565919"/>
            <a:ext cx="4191392" cy="3177283"/>
          </a:xfrm>
          <a:prstGeom prst="rect">
            <a:avLst/>
          </a:prstGeom>
        </p:spPr>
      </p:pic>
    </p:spTree>
    <p:extLst>
      <p:ext uri="{BB962C8B-B14F-4D97-AF65-F5344CB8AC3E}">
        <p14:creationId xmlns:p14="http://schemas.microsoft.com/office/powerpoint/2010/main" val="163295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Namespaces</a:t>
            </a:r>
            <a:r>
              <a:rPr lang="de-DE" dirty="0"/>
              <a:t> – Anonyme </a:t>
            </a:r>
            <a:r>
              <a:rPr lang="de-DE" dirty="0" err="1"/>
              <a:t>Namespaces</a:t>
            </a:r>
            <a:endParaRPr lang="de-DE" dirty="0"/>
          </a:p>
        </p:txBody>
      </p:sp>
      <p:sp>
        <p:nvSpPr>
          <p:cNvPr id="8" name="Inhaltsplatzhalter 7"/>
          <p:cNvSpPr>
            <a:spLocks noGrp="1"/>
          </p:cNvSpPr>
          <p:nvPr>
            <p:ph idx="1"/>
          </p:nvPr>
        </p:nvSpPr>
        <p:spPr/>
        <p:txBody>
          <a:bodyPr>
            <a:normAutofit fontScale="92500"/>
          </a:bodyPr>
          <a:lstStyle/>
          <a:p>
            <a:r>
              <a:rPr lang="de-DE" sz="2400" dirty="0"/>
              <a:t>Zugriff auf den anonymen Namespace nur aus der .cxx in der er implementiert ist</a:t>
            </a:r>
          </a:p>
          <a:p>
            <a:r>
              <a:rPr lang="de-DE" sz="2400" dirty="0"/>
              <a:t>Funktionen innerhalb des Namespaces haben nur Zugriff auf Funktionen/Variablen innerhalb des Namespaces</a:t>
            </a:r>
          </a:p>
          <a:p>
            <a:pPr lvl="1"/>
            <a:r>
              <a:rPr lang="de-DE" sz="2000" dirty="0"/>
              <a:t>Nicht auf </a:t>
            </a:r>
            <a:r>
              <a:rPr lang="de-DE" sz="2000" dirty="0" err="1"/>
              <a:t>Membervariablen</a:t>
            </a:r>
            <a:r>
              <a:rPr lang="de-DE" sz="2000" dirty="0"/>
              <a:t> der Klasse</a:t>
            </a:r>
          </a:p>
          <a:p>
            <a:r>
              <a:rPr lang="de-DE" sz="2400" dirty="0"/>
              <a:t>Anonyme </a:t>
            </a:r>
            <a:r>
              <a:rPr lang="de-DE" sz="2400" dirty="0" err="1"/>
              <a:t>Namespaces</a:t>
            </a:r>
            <a:r>
              <a:rPr lang="de-DE" sz="2400" dirty="0"/>
              <a:t> können selber Klassen, Templates, etc. enthalten</a:t>
            </a:r>
          </a:p>
          <a:p>
            <a:pPr>
              <a:buFont typeface="Wingdings" panose="05000000000000000000" pitchFamily="2" charset="2"/>
              <a:buChar char="Ø"/>
            </a:pPr>
            <a:r>
              <a:rPr lang="de-DE" sz="2400" dirty="0"/>
              <a:t> Mittel zur noch stärkeren Kapselung</a:t>
            </a:r>
          </a:p>
          <a:p>
            <a:pPr>
              <a:buFont typeface="Wingdings" panose="05000000000000000000" pitchFamily="2" charset="2"/>
              <a:buChar char="Ø"/>
            </a:pPr>
            <a:r>
              <a:rPr lang="de-DE" sz="2400" dirty="0"/>
              <a:t> Hält Interfaces sauber/kleiner, indem es solche Funktionen aus dem Header heraushält</a:t>
            </a:r>
          </a:p>
          <a:p>
            <a:pPr>
              <a:buFont typeface="Wingdings" panose="05000000000000000000" pitchFamily="2" charset="2"/>
              <a:buChar char="Ø"/>
            </a:pPr>
            <a:r>
              <a:rPr lang="de-DE" sz="2400" dirty="0"/>
              <a:t> Nachteil: Sieht man die Funktion in der .</a:t>
            </a:r>
            <a:r>
              <a:rPr lang="de-DE" sz="2400" dirty="0" err="1"/>
              <a:t>cpp</a:t>
            </a:r>
            <a:r>
              <a:rPr lang="de-DE" sz="2400" dirty="0"/>
              <a:t> und sucht sie im Header findet man sie nicht </a:t>
            </a:r>
          </a:p>
          <a:p>
            <a:pPr marL="0" indent="0">
              <a:buNone/>
            </a:pPr>
            <a:r>
              <a:rPr lang="de-DE" sz="2400" dirty="0">
                <a:sym typeface="Wingdings" panose="05000000000000000000" pitchFamily="2" charset="2"/>
              </a:rPr>
              <a:t>	 nicht automatisiert testbar </a:t>
            </a:r>
          </a:p>
          <a:p>
            <a:pPr marL="0" indent="0">
              <a:buNone/>
            </a:pPr>
            <a:r>
              <a:rPr lang="de-DE" sz="2400" dirty="0">
                <a:sym typeface="Wingdings" panose="05000000000000000000" pitchFamily="2" charset="2"/>
              </a:rPr>
              <a:t>	 für mich persönlich eher ein Antipattern</a:t>
            </a:r>
            <a:endParaRPr lang="de-DE" sz="2400" dirty="0"/>
          </a:p>
          <a:p>
            <a:pPr>
              <a:buFont typeface="Wingdings" panose="05000000000000000000" pitchFamily="2" charset="2"/>
              <a:buChar char="Ø"/>
            </a:pPr>
            <a:endParaRPr lang="de-DE" sz="2400" dirty="0"/>
          </a:p>
          <a:p>
            <a:endParaRPr lang="de-DE" sz="2400" dirty="0"/>
          </a:p>
          <a:p>
            <a:endParaRPr lang="de-DE" sz="2400" dirty="0"/>
          </a:p>
          <a:p>
            <a:endParaRPr lang="de-DE" sz="2400" dirty="0"/>
          </a:p>
          <a:p>
            <a:endParaRPr lang="de-DE" sz="2400" dirty="0"/>
          </a:p>
          <a:p>
            <a:endParaRPr lang="de-DE" sz="2400" dirty="0"/>
          </a:p>
          <a:p>
            <a:endParaRPr lang="de-DE" sz="2400" dirty="0"/>
          </a:p>
          <a:p>
            <a:endParaRPr lang="de-DE" sz="2400"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15</a:t>
            </a:fld>
            <a:endParaRPr lang="de-DE"/>
          </a:p>
        </p:txBody>
      </p:sp>
    </p:spTree>
    <p:extLst>
      <p:ext uri="{BB962C8B-B14F-4D97-AF65-F5344CB8AC3E}">
        <p14:creationId xmlns:p14="http://schemas.microsoft.com/office/powerpoint/2010/main" val="346582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Übung</a:t>
            </a:r>
          </a:p>
        </p:txBody>
      </p:sp>
      <p:sp>
        <p:nvSpPr>
          <p:cNvPr id="8" name="Inhaltsplatzhalter 7"/>
          <p:cNvSpPr>
            <a:spLocks noGrp="1"/>
          </p:cNvSpPr>
          <p:nvPr>
            <p:ph idx="1"/>
          </p:nvPr>
        </p:nvSpPr>
        <p:spPr/>
        <p:txBody>
          <a:bodyPr>
            <a:normAutofit/>
          </a:bodyPr>
          <a:lstStyle/>
          <a:p>
            <a:r>
              <a:rPr lang="de-DE" sz="2400" dirty="0"/>
              <a:t>Nehmt ein bestehendes Programm und verschiebt einige Klassen in einen Namespace</a:t>
            </a:r>
          </a:p>
          <a:p>
            <a:r>
              <a:rPr lang="de-DE" sz="2400" dirty="0"/>
              <a:t>Bringt das Programm wieder zum Kompilieren</a:t>
            </a:r>
          </a:p>
          <a:p>
            <a:pPr>
              <a:buFont typeface="Wingdings" panose="05000000000000000000" pitchFamily="2" charset="2"/>
              <a:buChar char="Ø"/>
            </a:pPr>
            <a:endParaRPr lang="de-DE" sz="2400" dirty="0"/>
          </a:p>
          <a:p>
            <a:endParaRPr lang="de-DE" sz="2400" dirty="0"/>
          </a:p>
          <a:p>
            <a:endParaRPr lang="de-DE" sz="2400" dirty="0"/>
          </a:p>
          <a:p>
            <a:endParaRPr lang="de-DE" sz="2400" dirty="0"/>
          </a:p>
          <a:p>
            <a:endParaRPr lang="de-DE" sz="2400" dirty="0"/>
          </a:p>
          <a:p>
            <a:endParaRPr lang="de-DE" sz="2400" dirty="0"/>
          </a:p>
          <a:p>
            <a:endParaRPr lang="de-DE" sz="2400" dirty="0"/>
          </a:p>
          <a:p>
            <a:endParaRPr lang="de-DE" sz="2400"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16</a:t>
            </a:fld>
            <a:endParaRPr lang="de-DE"/>
          </a:p>
        </p:txBody>
      </p:sp>
    </p:spTree>
    <p:extLst>
      <p:ext uri="{BB962C8B-B14F-4D97-AF65-F5344CB8AC3E}">
        <p14:creationId xmlns:p14="http://schemas.microsoft.com/office/powerpoint/2010/main" val="394613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STL</a:t>
            </a:r>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17</a:t>
            </a:fld>
            <a:endParaRPr lang="de-DE"/>
          </a:p>
        </p:txBody>
      </p:sp>
      <p:sp>
        <p:nvSpPr>
          <p:cNvPr id="7" name="Rechteck 6">
            <a:extLst>
              <a:ext uri="{FF2B5EF4-FFF2-40B4-BE49-F238E27FC236}">
                <a16:creationId xmlns:a16="http://schemas.microsoft.com/office/drawing/2014/main" id="{8F34F5D8-755C-4FA4-A6A4-2F345E976287}"/>
              </a:ext>
            </a:extLst>
          </p:cNvPr>
          <p:cNvSpPr/>
          <p:nvPr/>
        </p:nvSpPr>
        <p:spPr>
          <a:xfrm>
            <a:off x="1700012" y="3080631"/>
            <a:ext cx="2733152" cy="1446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t>Container</a:t>
            </a:r>
            <a:endParaRPr lang="de-DE" dirty="0"/>
          </a:p>
          <a:p>
            <a:pPr marL="285750" indent="-285750" algn="ctr">
              <a:buFontTx/>
              <a:buChar char="-"/>
            </a:pPr>
            <a:r>
              <a:rPr lang="de-DE" sz="1600" dirty="0"/>
              <a:t>sequentielle </a:t>
            </a:r>
          </a:p>
          <a:p>
            <a:pPr marL="285750" indent="-285750" algn="ctr">
              <a:buFontTx/>
              <a:buChar char="-"/>
            </a:pPr>
            <a:r>
              <a:rPr lang="de-DE" sz="1600" dirty="0"/>
              <a:t>assoziative </a:t>
            </a:r>
          </a:p>
        </p:txBody>
      </p:sp>
      <p:sp>
        <p:nvSpPr>
          <p:cNvPr id="8" name="Rechteck 7">
            <a:extLst>
              <a:ext uri="{FF2B5EF4-FFF2-40B4-BE49-F238E27FC236}">
                <a16:creationId xmlns:a16="http://schemas.microsoft.com/office/drawing/2014/main" id="{BE86D3EA-4E83-435A-98A0-827A175EC994}"/>
              </a:ext>
            </a:extLst>
          </p:cNvPr>
          <p:cNvSpPr/>
          <p:nvPr/>
        </p:nvSpPr>
        <p:spPr>
          <a:xfrm>
            <a:off x="8046890" y="3080631"/>
            <a:ext cx="2733152" cy="1446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t>Algorithmen</a:t>
            </a:r>
            <a:endParaRPr lang="de-DE" dirty="0"/>
          </a:p>
        </p:txBody>
      </p:sp>
      <p:sp>
        <p:nvSpPr>
          <p:cNvPr id="10" name="Pfeil: nach links und rechts 9">
            <a:extLst>
              <a:ext uri="{FF2B5EF4-FFF2-40B4-BE49-F238E27FC236}">
                <a16:creationId xmlns:a16="http://schemas.microsoft.com/office/drawing/2014/main" id="{BB203466-2205-4B55-9BA5-A12258D0870A}"/>
              </a:ext>
            </a:extLst>
          </p:cNvPr>
          <p:cNvSpPr/>
          <p:nvPr/>
        </p:nvSpPr>
        <p:spPr>
          <a:xfrm>
            <a:off x="4672484" y="3504766"/>
            <a:ext cx="3135086" cy="59285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t>Iteratoren</a:t>
            </a:r>
            <a:endParaRPr lang="de-DE" dirty="0"/>
          </a:p>
        </p:txBody>
      </p:sp>
      <p:sp>
        <p:nvSpPr>
          <p:cNvPr id="11" name="Pfeil: nach oben 10">
            <a:extLst>
              <a:ext uri="{FF2B5EF4-FFF2-40B4-BE49-F238E27FC236}">
                <a16:creationId xmlns:a16="http://schemas.microsoft.com/office/drawing/2014/main" id="{936E2C96-3BD2-4ED2-A434-3FBAF204050E}"/>
              </a:ext>
            </a:extLst>
          </p:cNvPr>
          <p:cNvSpPr/>
          <p:nvPr/>
        </p:nvSpPr>
        <p:spPr>
          <a:xfrm flipV="1">
            <a:off x="9051725" y="1613607"/>
            <a:ext cx="723481" cy="1306286"/>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Textfeld 11">
            <a:extLst>
              <a:ext uri="{FF2B5EF4-FFF2-40B4-BE49-F238E27FC236}">
                <a16:creationId xmlns:a16="http://schemas.microsoft.com/office/drawing/2014/main" id="{A4E2CF03-77D1-4E54-9E65-B4FD66DA0890}"/>
              </a:ext>
            </a:extLst>
          </p:cNvPr>
          <p:cNvSpPr txBox="1"/>
          <p:nvPr/>
        </p:nvSpPr>
        <p:spPr>
          <a:xfrm>
            <a:off x="8517507" y="1244275"/>
            <a:ext cx="1791915" cy="369332"/>
          </a:xfrm>
          <a:prstGeom prst="rect">
            <a:avLst/>
          </a:prstGeom>
          <a:noFill/>
        </p:spPr>
        <p:txBody>
          <a:bodyPr wrap="square" rtlCol="0">
            <a:spAutoFit/>
          </a:bodyPr>
          <a:lstStyle/>
          <a:p>
            <a:r>
              <a:rPr lang="de-DE" dirty="0">
                <a:solidFill>
                  <a:schemeClr val="tx2"/>
                </a:solidFill>
              </a:rPr>
              <a:t>Funktionsobjekte</a:t>
            </a:r>
          </a:p>
        </p:txBody>
      </p:sp>
      <p:sp>
        <p:nvSpPr>
          <p:cNvPr id="13" name="Textfeld 12">
            <a:extLst>
              <a:ext uri="{FF2B5EF4-FFF2-40B4-BE49-F238E27FC236}">
                <a16:creationId xmlns:a16="http://schemas.microsoft.com/office/drawing/2014/main" id="{54212F95-3DD9-4947-863D-E4A08629BB91}"/>
              </a:ext>
            </a:extLst>
          </p:cNvPr>
          <p:cNvSpPr txBox="1"/>
          <p:nvPr/>
        </p:nvSpPr>
        <p:spPr>
          <a:xfrm>
            <a:off x="5335163" y="5767654"/>
            <a:ext cx="1809726" cy="369332"/>
          </a:xfrm>
          <a:prstGeom prst="rect">
            <a:avLst/>
          </a:prstGeom>
          <a:noFill/>
        </p:spPr>
        <p:txBody>
          <a:bodyPr wrap="none" rtlCol="0">
            <a:spAutoFit/>
          </a:bodyPr>
          <a:lstStyle/>
          <a:p>
            <a:r>
              <a:rPr lang="de-DE" dirty="0">
                <a:solidFill>
                  <a:schemeClr val="tx2"/>
                </a:solidFill>
              </a:rPr>
              <a:t>Iterator-Adapter</a:t>
            </a:r>
          </a:p>
        </p:txBody>
      </p:sp>
      <p:sp>
        <p:nvSpPr>
          <p:cNvPr id="14" name="Pfeil: nach oben 13">
            <a:extLst>
              <a:ext uri="{FF2B5EF4-FFF2-40B4-BE49-F238E27FC236}">
                <a16:creationId xmlns:a16="http://schemas.microsoft.com/office/drawing/2014/main" id="{B4D29DD9-BAA9-4DD5-957A-B0BD762EAE84}"/>
              </a:ext>
            </a:extLst>
          </p:cNvPr>
          <p:cNvSpPr/>
          <p:nvPr/>
        </p:nvSpPr>
        <p:spPr>
          <a:xfrm>
            <a:off x="5878286" y="4161891"/>
            <a:ext cx="723481" cy="1455301"/>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798441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STL</a:t>
            </a:r>
          </a:p>
        </p:txBody>
      </p:sp>
      <p:sp>
        <p:nvSpPr>
          <p:cNvPr id="3" name="Inhaltsplatzhalter 2"/>
          <p:cNvSpPr>
            <a:spLocks noGrp="1"/>
          </p:cNvSpPr>
          <p:nvPr>
            <p:ph idx="1"/>
          </p:nvPr>
        </p:nvSpPr>
        <p:spPr>
          <a:xfrm>
            <a:off x="691978" y="1600201"/>
            <a:ext cx="10605287" cy="4466301"/>
          </a:xfrm>
        </p:spPr>
        <p:txBody>
          <a:bodyPr/>
          <a:lstStyle/>
          <a:p>
            <a:r>
              <a:rPr lang="de-DE" dirty="0"/>
              <a:t>Speichern eine Menge von Variablen</a:t>
            </a:r>
          </a:p>
          <a:p>
            <a:pPr lvl="1"/>
            <a:r>
              <a:rPr lang="de-DE" dirty="0"/>
              <a:t>Sowohl Objekte als auch primitive Datentypen</a:t>
            </a:r>
          </a:p>
          <a:p>
            <a:pPr lvl="1"/>
            <a:r>
              <a:rPr lang="de-DE" dirty="0"/>
              <a:t>Immer nur ein Datentyp pro Container</a:t>
            </a:r>
          </a:p>
          <a:p>
            <a:r>
              <a:rPr lang="de-DE" dirty="0"/>
              <a:t>Unterschiedliche Container für die unterschiedlichsten </a:t>
            </a:r>
            <a:r>
              <a:rPr lang="de-DE" dirty="0" err="1"/>
              <a:t>Use</a:t>
            </a:r>
            <a:r>
              <a:rPr lang="de-DE" dirty="0"/>
              <a:t>-Cases</a:t>
            </a:r>
          </a:p>
          <a:p>
            <a:r>
              <a:rPr lang="de-DE" dirty="0"/>
              <a:t>Speichern Values (keine Referenzen)</a:t>
            </a:r>
          </a:p>
          <a:p>
            <a:pPr lvl="1"/>
            <a:r>
              <a:rPr lang="de-DE" dirty="0"/>
              <a:t>Häufig ist es sinnvoll, (Smart-)Pointer darin zu speichern</a:t>
            </a:r>
          </a:p>
          <a:p>
            <a:r>
              <a:rPr lang="de-DE" dirty="0"/>
              <a:t>Stellen Convenience-</a:t>
            </a:r>
            <a:r>
              <a:rPr lang="de-DE" dirty="0" err="1"/>
              <a:t>Feaures</a:t>
            </a:r>
            <a:r>
              <a:rPr lang="de-DE" dirty="0"/>
              <a:t> wie </a:t>
            </a:r>
            <a:r>
              <a:rPr lang="de-DE" dirty="0" err="1"/>
              <a:t>insert</a:t>
            </a:r>
            <a:r>
              <a:rPr lang="de-DE" dirty="0"/>
              <a:t>, </a:t>
            </a:r>
            <a:r>
              <a:rPr lang="de-DE" dirty="0" err="1"/>
              <a:t>add</a:t>
            </a:r>
            <a:r>
              <a:rPr lang="de-DE" dirty="0"/>
              <a:t>, </a:t>
            </a:r>
            <a:r>
              <a:rPr lang="de-DE" dirty="0" err="1"/>
              <a:t>clear</a:t>
            </a:r>
            <a:r>
              <a:rPr lang="de-DE" dirty="0"/>
              <a:t>, </a:t>
            </a:r>
            <a:r>
              <a:rPr lang="de-DE" dirty="0" err="1"/>
              <a:t>first</a:t>
            </a:r>
            <a:r>
              <a:rPr lang="de-DE" dirty="0"/>
              <a:t>, last und </a:t>
            </a:r>
            <a:r>
              <a:rPr lang="de-DE" dirty="0" err="1"/>
              <a:t>Iteratoren</a:t>
            </a:r>
            <a:r>
              <a:rPr lang="de-DE" dirty="0"/>
              <a:t> zur Verfügung</a:t>
            </a:r>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18</a:t>
            </a:fld>
            <a:endParaRPr lang="de-DE"/>
          </a:p>
        </p:txBody>
      </p:sp>
    </p:spTree>
    <p:extLst>
      <p:ext uri="{BB962C8B-B14F-4D97-AF65-F5344CB8AC3E}">
        <p14:creationId xmlns:p14="http://schemas.microsoft.com/office/powerpoint/2010/main" val="250256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STL</a:t>
            </a:r>
          </a:p>
        </p:txBody>
      </p:sp>
      <p:sp>
        <p:nvSpPr>
          <p:cNvPr id="3" name="Inhaltsplatzhalter 2"/>
          <p:cNvSpPr>
            <a:spLocks noGrp="1"/>
          </p:cNvSpPr>
          <p:nvPr>
            <p:ph idx="1"/>
          </p:nvPr>
        </p:nvSpPr>
        <p:spPr>
          <a:xfrm>
            <a:off x="781665" y="1600201"/>
            <a:ext cx="10515600" cy="4466301"/>
          </a:xfrm>
        </p:spPr>
        <p:txBody>
          <a:bodyPr/>
          <a:lstStyle/>
          <a:p>
            <a:r>
              <a:rPr lang="de-DE" dirty="0"/>
              <a:t>Sequentielle Container</a:t>
            </a:r>
          </a:p>
          <a:p>
            <a:pPr lvl="1"/>
            <a:r>
              <a:rPr lang="de-DE" dirty="0"/>
              <a:t>Container, die eine Reihenfolge haben</a:t>
            </a:r>
          </a:p>
          <a:p>
            <a:pPr lvl="2"/>
            <a:r>
              <a:rPr lang="de-DE" dirty="0" err="1"/>
              <a:t>array</a:t>
            </a:r>
            <a:endParaRPr lang="de-DE" dirty="0"/>
          </a:p>
          <a:p>
            <a:pPr lvl="2"/>
            <a:r>
              <a:rPr lang="de-DE" dirty="0" err="1"/>
              <a:t>vector</a:t>
            </a:r>
            <a:endParaRPr lang="de-DE" dirty="0"/>
          </a:p>
          <a:p>
            <a:pPr lvl="2"/>
            <a:r>
              <a:rPr lang="de-DE" dirty="0" err="1"/>
              <a:t>list</a:t>
            </a:r>
            <a:endParaRPr lang="de-DE" dirty="0"/>
          </a:p>
          <a:p>
            <a:pPr lvl="2"/>
            <a:r>
              <a:rPr lang="de-DE" dirty="0" err="1"/>
              <a:t>deque</a:t>
            </a:r>
            <a:endParaRPr lang="de-DE" dirty="0"/>
          </a:p>
          <a:p>
            <a:pPr lvl="2"/>
            <a:r>
              <a:rPr lang="de-DE" dirty="0" err="1"/>
              <a:t>forward_list</a:t>
            </a:r>
            <a:endParaRPr lang="de-DE" dirty="0"/>
          </a:p>
          <a:p>
            <a:pPr lvl="1"/>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19</a:t>
            </a:fld>
            <a:endParaRPr lang="de-DE"/>
          </a:p>
        </p:txBody>
      </p:sp>
    </p:spTree>
    <p:extLst>
      <p:ext uri="{BB962C8B-B14F-4D97-AF65-F5344CB8AC3E}">
        <p14:creationId xmlns:p14="http://schemas.microsoft.com/office/powerpoint/2010/main" val="48790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Übungsaufgabe</a:t>
            </a:r>
          </a:p>
        </p:txBody>
      </p:sp>
      <p:sp>
        <p:nvSpPr>
          <p:cNvPr id="5" name="Textplatzhalter 4"/>
          <p:cNvSpPr>
            <a:spLocks noGrp="1"/>
          </p:cNvSpPr>
          <p:nvPr>
            <p:ph type="body" idx="1"/>
          </p:nvPr>
        </p:nvSpPr>
        <p:spPr/>
        <p:txBody>
          <a:bodyPr/>
          <a:lstStyle/>
          <a:p>
            <a:r>
              <a:rPr lang="de-DE" dirty="0"/>
              <a:t>Lösung vorstellen, Fragen &amp; Feedback</a:t>
            </a:r>
          </a:p>
        </p:txBody>
      </p:sp>
      <p:sp>
        <p:nvSpPr>
          <p:cNvPr id="2" name="Datumsplatzhalter 1"/>
          <p:cNvSpPr>
            <a:spLocks noGrp="1"/>
          </p:cNvSpPr>
          <p:nvPr>
            <p:ph type="dt" sz="half" idx="10"/>
          </p:nvPr>
        </p:nvSpPr>
        <p:spPr/>
        <p:txBody>
          <a:bodyPr/>
          <a:lstStyle/>
          <a:p>
            <a:fld id="{447D6165-BACA-4B3E-9BC8-CFE9ACA68053}" type="datetime1">
              <a:rPr lang="de-DE" smtClean="0"/>
              <a:t>20.06.2021</a:t>
            </a:fld>
            <a:endParaRPr lang="de-DE"/>
          </a:p>
        </p:txBody>
      </p:sp>
      <p:sp>
        <p:nvSpPr>
          <p:cNvPr id="3" name="Fußzeilenplatzhalter 2"/>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125878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Array</a:t>
            </a:r>
          </a:p>
        </p:txBody>
      </p:sp>
      <p:sp>
        <p:nvSpPr>
          <p:cNvPr id="3" name="Inhaltsplatzhalter 2"/>
          <p:cNvSpPr>
            <a:spLocks noGrp="1"/>
          </p:cNvSpPr>
          <p:nvPr>
            <p:ph idx="1"/>
          </p:nvPr>
        </p:nvSpPr>
        <p:spPr>
          <a:xfrm>
            <a:off x="679622" y="1600201"/>
            <a:ext cx="10617643" cy="4466301"/>
          </a:xfrm>
        </p:spPr>
        <p:txBody>
          <a:bodyPr/>
          <a:lstStyle/>
          <a:p>
            <a:r>
              <a:rPr lang="de-DE" dirty="0"/>
              <a:t>sehr einfacher Container</a:t>
            </a:r>
          </a:p>
          <a:p>
            <a:pPr lvl="1"/>
            <a:r>
              <a:rPr lang="de-DE" dirty="0"/>
              <a:t>schon aus C bekannt</a:t>
            </a:r>
          </a:p>
          <a:p>
            <a:r>
              <a:rPr lang="de-DE" dirty="0"/>
              <a:t>Haben eine fixe Größe</a:t>
            </a:r>
          </a:p>
          <a:p>
            <a:r>
              <a:rPr lang="de-DE" dirty="0"/>
              <a:t>Elemente sind linear geordnet</a:t>
            </a:r>
          </a:p>
          <a:p>
            <a:r>
              <a:rPr lang="de-DE" dirty="0"/>
              <a:t>Sehr effizienter Zugriff auf Elemente</a:t>
            </a:r>
          </a:p>
          <a:p>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20</a:t>
            </a:fld>
            <a:endParaRPr lang="de-DE"/>
          </a:p>
        </p:txBody>
      </p:sp>
    </p:spTree>
    <p:extLst>
      <p:ext uri="{BB962C8B-B14F-4D97-AF65-F5344CB8AC3E}">
        <p14:creationId xmlns:p14="http://schemas.microsoft.com/office/powerpoint/2010/main" val="318921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STL – Array</a:t>
            </a:r>
          </a:p>
        </p:txBody>
      </p:sp>
      <p:sp>
        <p:nvSpPr>
          <p:cNvPr id="3" name="Inhaltsplatzhalter 2"/>
          <p:cNvSpPr>
            <a:spLocks noGrp="1"/>
          </p:cNvSpPr>
          <p:nvPr>
            <p:ph idx="1"/>
          </p:nvPr>
        </p:nvSpPr>
        <p:spPr>
          <a:xfrm>
            <a:off x="593124" y="1600201"/>
            <a:ext cx="10704141" cy="4466301"/>
          </a:xfrm>
        </p:spPr>
        <p:txBody>
          <a:bodyPr/>
          <a:lstStyle/>
          <a:p>
            <a:r>
              <a:rPr lang="de-DE" dirty="0" err="1"/>
              <a:t>std</a:t>
            </a:r>
            <a:r>
              <a:rPr lang="de-DE" dirty="0"/>
              <a:t>::</a:t>
            </a:r>
            <a:r>
              <a:rPr lang="de-DE" dirty="0" err="1"/>
              <a:t>array</a:t>
            </a:r>
            <a:r>
              <a:rPr lang="de-DE" dirty="0"/>
              <a:t>&lt;</a:t>
            </a:r>
            <a:r>
              <a:rPr lang="de-DE" dirty="0" err="1"/>
              <a:t>class</a:t>
            </a:r>
            <a:r>
              <a:rPr lang="de-DE" dirty="0"/>
              <a:t> T, </a:t>
            </a:r>
            <a:r>
              <a:rPr lang="de-DE" dirty="0" err="1"/>
              <a:t>size</a:t>
            </a:r>
            <a:r>
              <a:rPr lang="de-DE" dirty="0"/>
              <a:t> n&gt; unterscheidet sich nicht wirklich von T[n]</a:t>
            </a:r>
          </a:p>
          <a:p>
            <a:r>
              <a:rPr lang="de-DE" dirty="0"/>
              <a:t>Kann als einziger Container auf dem Stack initialisiert werden</a:t>
            </a:r>
          </a:p>
          <a:p>
            <a:pPr lvl="1"/>
            <a:r>
              <a:rPr lang="de-DE" dirty="0"/>
              <a:t>Größe ist bekannt und unveränderlich</a:t>
            </a:r>
          </a:p>
          <a:p>
            <a:pPr lvl="1"/>
            <a:r>
              <a:rPr lang="de-DE" dirty="0"/>
              <a:t>Geschieht automatisch</a:t>
            </a:r>
          </a:p>
          <a:p>
            <a:r>
              <a:rPr lang="de-DE" dirty="0"/>
              <a:t>Stellt aber Convenience-Features und Iteratoren bereit</a:t>
            </a:r>
          </a:p>
          <a:p>
            <a:pPr lvl="1">
              <a:buFont typeface="Wingdings" panose="05000000000000000000" pitchFamily="2" charset="2"/>
              <a:buChar char="Ø"/>
            </a:pPr>
            <a:r>
              <a:rPr lang="de-DE" dirty="0"/>
              <a:t> In Zukunft keine T[n] Arrays mehr benutzen! (außer </a:t>
            </a:r>
            <a:r>
              <a:rPr lang="de-DE"/>
              <a:t>ihr arbeitet mit C)</a:t>
            </a:r>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21</a:t>
            </a:fld>
            <a:endParaRPr lang="de-DE"/>
          </a:p>
        </p:txBody>
      </p:sp>
    </p:spTree>
    <p:extLst>
      <p:ext uri="{BB962C8B-B14F-4D97-AF65-F5344CB8AC3E}">
        <p14:creationId xmlns:p14="http://schemas.microsoft.com/office/powerpoint/2010/main" val="401638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Vector</a:t>
            </a:r>
          </a:p>
        </p:txBody>
      </p:sp>
      <p:sp>
        <p:nvSpPr>
          <p:cNvPr id="3" name="Inhaltsplatzhalter 2"/>
          <p:cNvSpPr>
            <a:spLocks noGrp="1"/>
          </p:cNvSpPr>
          <p:nvPr>
            <p:ph idx="1"/>
          </p:nvPr>
        </p:nvSpPr>
        <p:spPr>
          <a:xfrm>
            <a:off x="781665" y="1600201"/>
            <a:ext cx="10515600" cy="4466301"/>
          </a:xfrm>
        </p:spPr>
        <p:txBody>
          <a:bodyPr/>
          <a:lstStyle/>
          <a:p>
            <a:r>
              <a:rPr lang="de-DE" dirty="0"/>
              <a:t>Entspricht Array mit variabler Größe</a:t>
            </a:r>
          </a:p>
          <a:p>
            <a:r>
              <a:rPr lang="de-DE" dirty="0"/>
              <a:t>Hat je nach Implementierung gewisse Overheads</a:t>
            </a:r>
          </a:p>
          <a:p>
            <a:pPr lvl="1">
              <a:buFont typeface="Wingdings" panose="05000000000000000000" pitchFamily="2" charset="2"/>
              <a:buChar char="Ø"/>
            </a:pPr>
            <a:r>
              <a:rPr lang="de-DE" dirty="0"/>
              <a:t> Wenn das Array eine sinnvolle fixe Größe hat, Arrays verwenden</a:t>
            </a:r>
          </a:p>
          <a:p>
            <a:pPr lvl="1">
              <a:buFont typeface="Wingdings" panose="05000000000000000000" pitchFamily="2" charset="2"/>
              <a:buChar char="Ø"/>
            </a:pPr>
            <a:r>
              <a:rPr lang="de-DE" dirty="0"/>
              <a:t> Anderenfalls Vektoren verwenden</a:t>
            </a:r>
          </a:p>
          <a:p>
            <a:r>
              <a:rPr lang="de-DE" dirty="0"/>
              <a:t>In anderen Sprachen auch: </a:t>
            </a:r>
            <a:r>
              <a:rPr lang="de-DE" dirty="0" err="1"/>
              <a:t>ArrayList</a:t>
            </a:r>
            <a:endParaRPr lang="de-DE" dirty="0"/>
          </a:p>
          <a:p>
            <a:endParaRPr lang="de-DE" dirty="0"/>
          </a:p>
          <a:p>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22</a:t>
            </a:fld>
            <a:endParaRPr lang="de-DE"/>
          </a:p>
        </p:txBody>
      </p:sp>
    </p:spTree>
    <p:extLst>
      <p:ext uri="{BB962C8B-B14F-4D97-AF65-F5344CB8AC3E}">
        <p14:creationId xmlns:p14="http://schemas.microsoft.com/office/powerpoint/2010/main" val="394555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STL – Vektor</a:t>
            </a:r>
          </a:p>
        </p:txBody>
      </p:sp>
      <p:sp>
        <p:nvSpPr>
          <p:cNvPr id="3" name="Inhaltsplatzhalter 2"/>
          <p:cNvSpPr>
            <a:spLocks noGrp="1"/>
          </p:cNvSpPr>
          <p:nvPr>
            <p:ph idx="1"/>
          </p:nvPr>
        </p:nvSpPr>
        <p:spPr>
          <a:xfrm>
            <a:off x="838200" y="1600201"/>
            <a:ext cx="10634133" cy="4466301"/>
          </a:xfrm>
        </p:spPr>
        <p:txBody>
          <a:bodyPr>
            <a:normAutofit lnSpcReduction="10000"/>
          </a:bodyPr>
          <a:lstStyle/>
          <a:p>
            <a:r>
              <a:rPr lang="de-DE" dirty="0" err="1"/>
              <a:t>std</a:t>
            </a:r>
            <a:r>
              <a:rPr lang="de-DE" dirty="0"/>
              <a:t>::</a:t>
            </a:r>
            <a:r>
              <a:rPr lang="de-DE" dirty="0" err="1"/>
              <a:t>vector</a:t>
            </a:r>
            <a:r>
              <a:rPr lang="de-DE" dirty="0"/>
              <a:t>&lt;</a:t>
            </a:r>
            <a:r>
              <a:rPr lang="de-DE" dirty="0" err="1"/>
              <a:t>class</a:t>
            </a:r>
            <a:r>
              <a:rPr lang="de-DE" dirty="0"/>
              <a:t> T, </a:t>
            </a:r>
            <a:r>
              <a:rPr lang="de-DE" dirty="0" err="1"/>
              <a:t>class</a:t>
            </a:r>
            <a:r>
              <a:rPr lang="de-DE" dirty="0"/>
              <a:t> </a:t>
            </a:r>
            <a:r>
              <a:rPr lang="de-DE" dirty="0" err="1"/>
              <a:t>Alloc</a:t>
            </a:r>
            <a:r>
              <a:rPr lang="de-DE" dirty="0"/>
              <a:t> = </a:t>
            </a:r>
            <a:r>
              <a:rPr lang="de-DE" dirty="0" err="1"/>
              <a:t>allocator</a:t>
            </a:r>
            <a:r>
              <a:rPr lang="de-DE" dirty="0"/>
              <a:t>&lt;T&gt;&gt;</a:t>
            </a:r>
          </a:p>
          <a:p>
            <a:r>
              <a:rPr lang="de-DE" dirty="0"/>
              <a:t>Allokieren intern dynamisch Arrays</a:t>
            </a:r>
          </a:p>
          <a:p>
            <a:pPr lvl="1"/>
            <a:r>
              <a:rPr lang="de-DE" dirty="0"/>
              <a:t>Bei jedem Insert/Remove müsste ein neues Array allokiert und die Elemente umgezogen werden </a:t>
            </a:r>
            <a:r>
              <a:rPr lang="de-DE" dirty="0">
                <a:sym typeface="Wingdings" panose="05000000000000000000" pitchFamily="2" charset="2"/>
              </a:rPr>
              <a:t> </a:t>
            </a:r>
            <a:r>
              <a:rPr lang="de-DE" dirty="0"/>
              <a:t>viel Rechenzeit!</a:t>
            </a:r>
          </a:p>
          <a:p>
            <a:pPr lvl="1"/>
            <a:r>
              <a:rPr lang="de-DE" dirty="0"/>
              <a:t>Allokieren je nach Implementierung von vorneherein ein größeres Array, außerdem reserve-Funktion</a:t>
            </a:r>
          </a:p>
          <a:p>
            <a:r>
              <a:rPr lang="de-DE" dirty="0"/>
              <a:t>Wie Arrays sehr effizient im Zugriff auf Elemente</a:t>
            </a:r>
          </a:p>
          <a:p>
            <a:r>
              <a:rPr lang="de-DE" dirty="0"/>
              <a:t>Durch vorheriges Allokieren außerdem effizient im Hinzufügen/Löschen des letzten Elements</a:t>
            </a:r>
          </a:p>
          <a:p>
            <a:r>
              <a:rPr lang="de-DE" dirty="0"/>
              <a:t>Ineffizient beim Hinzufügen/Löschen an anderer Position</a:t>
            </a:r>
          </a:p>
          <a:p>
            <a:r>
              <a:rPr lang="de-DE" dirty="0"/>
              <a:t>Ist der Standard-Container in C++</a:t>
            </a:r>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23</a:t>
            </a:fld>
            <a:endParaRPr lang="de-DE"/>
          </a:p>
        </p:txBody>
      </p:sp>
    </p:spTree>
    <p:extLst>
      <p:ext uri="{BB962C8B-B14F-4D97-AF65-F5344CB8AC3E}">
        <p14:creationId xmlns:p14="http://schemas.microsoft.com/office/powerpoint/2010/main" val="284865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STL – </a:t>
            </a:r>
            <a:r>
              <a:rPr lang="de-DE" dirty="0" err="1"/>
              <a:t>Deque</a:t>
            </a:r>
            <a:endParaRPr lang="de-DE" dirty="0"/>
          </a:p>
        </p:txBody>
      </p:sp>
      <p:sp>
        <p:nvSpPr>
          <p:cNvPr id="3" name="Inhaltsplatzhalter 2"/>
          <p:cNvSpPr>
            <a:spLocks noGrp="1"/>
          </p:cNvSpPr>
          <p:nvPr>
            <p:ph idx="1"/>
          </p:nvPr>
        </p:nvSpPr>
        <p:spPr>
          <a:xfrm>
            <a:off x="838200" y="1600201"/>
            <a:ext cx="10634133" cy="4466301"/>
          </a:xfrm>
        </p:spPr>
        <p:txBody>
          <a:bodyPr/>
          <a:lstStyle/>
          <a:p>
            <a:r>
              <a:rPr lang="de-DE" dirty="0" err="1"/>
              <a:t>Deque</a:t>
            </a:r>
            <a:r>
              <a:rPr lang="de-DE" dirty="0"/>
              <a:t>&lt;</a:t>
            </a:r>
            <a:r>
              <a:rPr lang="de-DE" dirty="0" err="1"/>
              <a:t>class</a:t>
            </a:r>
            <a:r>
              <a:rPr lang="de-DE" dirty="0"/>
              <a:t> T, </a:t>
            </a:r>
            <a:r>
              <a:rPr lang="de-DE" dirty="0" err="1"/>
              <a:t>class</a:t>
            </a:r>
            <a:r>
              <a:rPr lang="de-DE" dirty="0"/>
              <a:t> </a:t>
            </a:r>
            <a:r>
              <a:rPr lang="de-DE" dirty="0" err="1"/>
              <a:t>Alloc</a:t>
            </a:r>
            <a:r>
              <a:rPr lang="de-DE" dirty="0"/>
              <a:t> = </a:t>
            </a:r>
            <a:r>
              <a:rPr lang="de-DE" dirty="0" err="1"/>
              <a:t>allocator</a:t>
            </a:r>
            <a:r>
              <a:rPr lang="de-DE" dirty="0"/>
              <a:t>&lt;T&gt;&gt;</a:t>
            </a:r>
          </a:p>
          <a:p>
            <a:r>
              <a:rPr lang="de-DE" dirty="0"/>
              <a:t>Akronym für „</a:t>
            </a:r>
            <a:r>
              <a:rPr lang="de-DE" b="1" dirty="0"/>
              <a:t>d</a:t>
            </a:r>
            <a:r>
              <a:rPr lang="de-DE" dirty="0"/>
              <a:t>ouble-</a:t>
            </a:r>
            <a:r>
              <a:rPr lang="de-DE" b="1" dirty="0" err="1"/>
              <a:t>e</a:t>
            </a:r>
            <a:r>
              <a:rPr lang="de-DE" dirty="0" err="1"/>
              <a:t>nded</a:t>
            </a:r>
            <a:r>
              <a:rPr lang="de-DE" dirty="0"/>
              <a:t>-</a:t>
            </a:r>
            <a:r>
              <a:rPr lang="de-DE" b="1" dirty="0"/>
              <a:t>qu</a:t>
            </a:r>
            <a:r>
              <a:rPr lang="de-DE" dirty="0"/>
              <a:t>eue“</a:t>
            </a:r>
          </a:p>
          <a:p>
            <a:r>
              <a:rPr lang="de-DE" dirty="0"/>
              <a:t>Etwas komplexere Form des </a:t>
            </a:r>
            <a:r>
              <a:rPr lang="de-DE" dirty="0" err="1"/>
              <a:t>std</a:t>
            </a:r>
            <a:r>
              <a:rPr lang="de-DE" dirty="0"/>
              <a:t>::</a:t>
            </a:r>
            <a:r>
              <a:rPr lang="de-DE" dirty="0" err="1"/>
              <a:t>vector</a:t>
            </a:r>
            <a:endParaRPr lang="de-DE" dirty="0"/>
          </a:p>
          <a:p>
            <a:r>
              <a:rPr lang="de-DE" dirty="0"/>
              <a:t>Können auch nicht nur am Ende, sondern auch am Anfang effizient Werte hinzufügen/löschen</a:t>
            </a:r>
          </a:p>
          <a:p>
            <a:r>
              <a:rPr lang="de-DE" dirty="0"/>
              <a:t>Intern dafür komplexer</a:t>
            </a:r>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24</a:t>
            </a:fld>
            <a:endParaRPr lang="de-DE"/>
          </a:p>
        </p:txBody>
      </p:sp>
    </p:spTree>
    <p:extLst>
      <p:ext uri="{BB962C8B-B14F-4D97-AF65-F5344CB8AC3E}">
        <p14:creationId xmlns:p14="http://schemas.microsoft.com/office/powerpoint/2010/main" val="262065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List</a:t>
            </a:r>
          </a:p>
        </p:txBody>
      </p:sp>
      <p:sp>
        <p:nvSpPr>
          <p:cNvPr id="3" name="Inhaltsplatzhalter 2"/>
          <p:cNvSpPr>
            <a:spLocks noGrp="1"/>
          </p:cNvSpPr>
          <p:nvPr>
            <p:ph idx="1"/>
          </p:nvPr>
        </p:nvSpPr>
        <p:spPr>
          <a:xfrm>
            <a:off x="781665" y="1600201"/>
            <a:ext cx="10515600" cy="4466301"/>
          </a:xfrm>
        </p:spPr>
        <p:txBody>
          <a:bodyPr/>
          <a:lstStyle/>
          <a:p>
            <a:r>
              <a:rPr lang="de-DE" dirty="0"/>
              <a:t>Effizientes Einfügen/Löschen an beliebiger Position</a:t>
            </a:r>
          </a:p>
          <a:p>
            <a:r>
              <a:rPr lang="de-DE" dirty="0"/>
              <a:t>Sehr komfortabel</a:t>
            </a:r>
          </a:p>
          <a:p>
            <a:r>
              <a:rPr lang="de-DE" dirty="0"/>
              <a:t>Ineffizient bei Zugriff auf Element an bestimmter Position</a:t>
            </a:r>
          </a:p>
          <a:p>
            <a:pPr lvl="1"/>
            <a:r>
              <a:rPr lang="de-DE" dirty="0"/>
              <a:t>Um auf das Element mit Index x zuzugreifen muss an einem Ende begonnen und um x Elemente weitergesprungen werden</a:t>
            </a:r>
          </a:p>
          <a:p>
            <a:pPr lvl="1"/>
            <a:r>
              <a:rPr lang="de-DE" dirty="0"/>
              <a:t>Ineffizienz wächst mit Größe</a:t>
            </a:r>
          </a:p>
          <a:p>
            <a:r>
              <a:rPr lang="de-DE" dirty="0"/>
              <a:t>In anderen Sprachen auch: </a:t>
            </a:r>
            <a:r>
              <a:rPr lang="de-DE" dirty="0" err="1"/>
              <a:t>LinkedList</a:t>
            </a:r>
            <a:r>
              <a:rPr lang="de-DE" dirty="0"/>
              <a:t>, …</a:t>
            </a:r>
          </a:p>
          <a:p>
            <a:r>
              <a:rPr lang="de-DE" dirty="0"/>
              <a:t>Achtung:</a:t>
            </a:r>
          </a:p>
          <a:p>
            <a:pPr lvl="1"/>
            <a:r>
              <a:rPr lang="de-DE" dirty="0"/>
              <a:t>„</a:t>
            </a:r>
            <a:r>
              <a:rPr lang="de-DE" dirty="0" err="1"/>
              <a:t>ArrayList</a:t>
            </a:r>
            <a:r>
              <a:rPr lang="de-DE" dirty="0"/>
              <a:t>“ (Java) ist ein Vektor</a:t>
            </a:r>
          </a:p>
          <a:p>
            <a:pPr lvl="1"/>
            <a:r>
              <a:rPr lang="de-DE" dirty="0"/>
              <a:t> „</a:t>
            </a:r>
            <a:r>
              <a:rPr lang="de-DE" dirty="0" err="1"/>
              <a:t>QList</a:t>
            </a:r>
            <a:r>
              <a:rPr lang="de-DE" dirty="0"/>
              <a:t>“ (</a:t>
            </a:r>
            <a:r>
              <a:rPr lang="de-DE" dirty="0" err="1"/>
              <a:t>Qt</a:t>
            </a:r>
            <a:r>
              <a:rPr lang="de-DE" dirty="0"/>
              <a:t>) ist ein Vektor </a:t>
            </a:r>
          </a:p>
          <a:p>
            <a:pPr marL="0" indent="0">
              <a:buNone/>
            </a:pPr>
            <a:endParaRPr lang="de-DE" dirty="0"/>
          </a:p>
          <a:p>
            <a:endParaRPr lang="de-DE" dirty="0"/>
          </a:p>
          <a:p>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25</a:t>
            </a:fld>
            <a:endParaRPr lang="de-DE"/>
          </a:p>
        </p:txBody>
      </p:sp>
    </p:spTree>
    <p:extLst>
      <p:ext uri="{BB962C8B-B14F-4D97-AF65-F5344CB8AC3E}">
        <p14:creationId xmlns:p14="http://schemas.microsoft.com/office/powerpoint/2010/main" val="227225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a:extLst>
              <a:ext uri="{FF2B5EF4-FFF2-40B4-BE49-F238E27FC236}">
                <a16:creationId xmlns:a16="http://schemas.microsoft.com/office/drawing/2014/main" id="{37471987-B93D-4520-9F00-8E80F7F40E76}"/>
              </a:ext>
            </a:extLst>
          </p:cNvPr>
          <p:cNvSpPr>
            <a:spLocks noGrp="1"/>
          </p:cNvSpPr>
          <p:nvPr>
            <p:ph type="title"/>
          </p:nvPr>
        </p:nvSpPr>
        <p:spPr/>
        <p:txBody>
          <a:bodyPr/>
          <a:lstStyle/>
          <a:p>
            <a:endParaRPr lang="de-DE" dirty="0"/>
          </a:p>
        </p:txBody>
      </p:sp>
      <p:sp>
        <p:nvSpPr>
          <p:cNvPr id="23" name="Inhaltsplatzhalter 22">
            <a:extLst>
              <a:ext uri="{FF2B5EF4-FFF2-40B4-BE49-F238E27FC236}">
                <a16:creationId xmlns:a16="http://schemas.microsoft.com/office/drawing/2014/main" id="{EDDB125C-BAE1-4242-97AB-570358D3B668}"/>
              </a:ext>
            </a:extLst>
          </p:cNvPr>
          <p:cNvSpPr>
            <a:spLocks noGrp="1"/>
          </p:cNvSpPr>
          <p:nvPr>
            <p:ph idx="1"/>
          </p:nvPr>
        </p:nvSpPr>
        <p:spPr/>
        <p:txBody>
          <a:bodyPr/>
          <a:lstStyle/>
          <a:p>
            <a:endParaRPr lang="de-DE"/>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26</a:t>
            </a:fld>
            <a:endParaRPr lang="de-DE"/>
          </a:p>
        </p:txBody>
      </p:sp>
      <p:pic>
        <p:nvPicPr>
          <p:cNvPr id="8" name="Grafik 7">
            <a:extLst>
              <a:ext uri="{FF2B5EF4-FFF2-40B4-BE49-F238E27FC236}">
                <a16:creationId xmlns:a16="http://schemas.microsoft.com/office/drawing/2014/main" id="{21B9552D-1EBB-4736-8BC8-1BA3EC213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771519" cy="3308350"/>
          </a:xfrm>
          <a:prstGeom prst="rect">
            <a:avLst/>
          </a:prstGeom>
        </p:spPr>
      </p:pic>
      <p:pic>
        <p:nvPicPr>
          <p:cNvPr id="9" name="Grafik 8">
            <a:extLst>
              <a:ext uri="{FF2B5EF4-FFF2-40B4-BE49-F238E27FC236}">
                <a16:creationId xmlns:a16="http://schemas.microsoft.com/office/drawing/2014/main" id="{FA017767-EEF3-4EC1-8F36-B0CC94CAE2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7192" y="3308350"/>
            <a:ext cx="3381042" cy="3549650"/>
          </a:xfrm>
          <a:prstGeom prst="rect">
            <a:avLst/>
          </a:prstGeom>
        </p:spPr>
      </p:pic>
      <p:pic>
        <p:nvPicPr>
          <p:cNvPr id="11" name="Grafik 10">
            <a:extLst>
              <a:ext uri="{FF2B5EF4-FFF2-40B4-BE49-F238E27FC236}">
                <a16:creationId xmlns:a16="http://schemas.microsoft.com/office/drawing/2014/main" id="{E8D9FF57-79CA-4D18-8043-AE909B8915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1519" y="0"/>
            <a:ext cx="3308350" cy="3308350"/>
          </a:xfrm>
          <a:prstGeom prst="rect">
            <a:avLst/>
          </a:prstGeom>
        </p:spPr>
      </p:pic>
      <p:pic>
        <p:nvPicPr>
          <p:cNvPr id="15" name="Grafik 14">
            <a:extLst>
              <a:ext uri="{FF2B5EF4-FFF2-40B4-BE49-F238E27FC236}">
                <a16:creationId xmlns:a16="http://schemas.microsoft.com/office/drawing/2014/main" id="{5C9DE39E-C71F-4775-80B4-5F65C0717C43}"/>
              </a:ext>
            </a:extLst>
          </p:cNvPr>
          <p:cNvPicPr>
            <a:picLocks noChangeAspect="1"/>
          </p:cNvPicPr>
          <p:nvPr/>
        </p:nvPicPr>
        <p:blipFill rotWithShape="1">
          <a:blip r:embed="rId6">
            <a:extLst>
              <a:ext uri="{28A0092B-C50C-407E-A947-70E740481C1C}">
                <a14:useLocalDpi xmlns:a14="http://schemas.microsoft.com/office/drawing/2010/main" val="0"/>
              </a:ext>
            </a:extLst>
          </a:blip>
          <a:srcRect b="3594"/>
          <a:stretch/>
        </p:blipFill>
        <p:spPr>
          <a:xfrm>
            <a:off x="7079869" y="0"/>
            <a:ext cx="5112131" cy="3289895"/>
          </a:xfrm>
          <a:prstGeom prst="rect">
            <a:avLst/>
          </a:prstGeom>
        </p:spPr>
      </p:pic>
      <p:pic>
        <p:nvPicPr>
          <p:cNvPr id="17" name="Grafik 16">
            <a:extLst>
              <a:ext uri="{FF2B5EF4-FFF2-40B4-BE49-F238E27FC236}">
                <a16:creationId xmlns:a16="http://schemas.microsoft.com/office/drawing/2014/main" id="{2573EA6E-511D-4315-8B60-244B74DD1C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93" y="3292936"/>
            <a:ext cx="2673798" cy="3565064"/>
          </a:xfrm>
          <a:prstGeom prst="rect">
            <a:avLst/>
          </a:prstGeom>
        </p:spPr>
      </p:pic>
      <p:pic>
        <p:nvPicPr>
          <p:cNvPr id="13" name="Grafik 12">
            <a:extLst>
              <a:ext uri="{FF2B5EF4-FFF2-40B4-BE49-F238E27FC236}">
                <a16:creationId xmlns:a16="http://schemas.microsoft.com/office/drawing/2014/main" id="{C1944600-3226-42B6-A54F-B40D94CA4D28}"/>
              </a:ext>
            </a:extLst>
          </p:cNvPr>
          <p:cNvPicPr>
            <a:picLocks noChangeAspect="1"/>
          </p:cNvPicPr>
          <p:nvPr/>
        </p:nvPicPr>
        <p:blipFill rotWithShape="1">
          <a:blip r:embed="rId8">
            <a:extLst>
              <a:ext uri="{28A0092B-C50C-407E-A947-70E740481C1C}">
                <a14:useLocalDpi xmlns:a14="http://schemas.microsoft.com/office/drawing/2010/main" val="0"/>
              </a:ext>
            </a:extLst>
          </a:blip>
          <a:srcRect l="35086" t="1610" r="-22126" b="-1610"/>
          <a:stretch/>
        </p:blipFill>
        <p:spPr>
          <a:xfrm>
            <a:off x="5985542" y="3289895"/>
            <a:ext cx="3381042" cy="3676962"/>
          </a:xfrm>
          <a:prstGeom prst="rect">
            <a:avLst/>
          </a:prstGeom>
        </p:spPr>
      </p:pic>
      <p:pic>
        <p:nvPicPr>
          <p:cNvPr id="19" name="Grafik 18">
            <a:extLst>
              <a:ext uri="{FF2B5EF4-FFF2-40B4-BE49-F238E27FC236}">
                <a16:creationId xmlns:a16="http://schemas.microsoft.com/office/drawing/2014/main" id="{63707175-A733-437E-9F9B-0B5D2A1E1291}"/>
              </a:ext>
            </a:extLst>
          </p:cNvPr>
          <p:cNvPicPr>
            <a:picLocks noChangeAspect="1"/>
          </p:cNvPicPr>
          <p:nvPr/>
        </p:nvPicPr>
        <p:blipFill rotWithShape="1">
          <a:blip r:embed="rId9">
            <a:extLst>
              <a:ext uri="{28A0092B-C50C-407E-A947-70E740481C1C}">
                <a14:useLocalDpi xmlns:a14="http://schemas.microsoft.com/office/drawing/2010/main" val="0"/>
              </a:ext>
            </a:extLst>
          </a:blip>
          <a:srcRect l="8122"/>
          <a:stretch/>
        </p:blipFill>
        <p:spPr>
          <a:xfrm>
            <a:off x="8510006" y="3313932"/>
            <a:ext cx="3752599" cy="3544068"/>
          </a:xfrm>
          <a:prstGeom prst="rect">
            <a:avLst/>
          </a:prstGeom>
        </p:spPr>
      </p:pic>
    </p:spTree>
    <p:extLst>
      <p:ext uri="{BB962C8B-B14F-4D97-AF65-F5344CB8AC3E}">
        <p14:creationId xmlns:p14="http://schemas.microsoft.com/office/powerpoint/2010/main" val="4035599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STL – List</a:t>
            </a:r>
          </a:p>
        </p:txBody>
      </p:sp>
      <p:sp>
        <p:nvSpPr>
          <p:cNvPr id="3" name="Inhaltsplatzhalter 2"/>
          <p:cNvSpPr>
            <a:spLocks noGrp="1"/>
          </p:cNvSpPr>
          <p:nvPr>
            <p:ph idx="1"/>
          </p:nvPr>
        </p:nvSpPr>
        <p:spPr>
          <a:xfrm>
            <a:off x="956733" y="1600201"/>
            <a:ext cx="10515600" cy="4466301"/>
          </a:xfrm>
        </p:spPr>
        <p:txBody>
          <a:bodyPr>
            <a:normAutofit/>
          </a:bodyPr>
          <a:lstStyle/>
          <a:p>
            <a:r>
              <a:rPr lang="de-DE" dirty="0" err="1"/>
              <a:t>std</a:t>
            </a:r>
            <a:r>
              <a:rPr lang="de-DE" dirty="0"/>
              <a:t>::</a:t>
            </a:r>
            <a:r>
              <a:rPr lang="de-DE" dirty="0" err="1"/>
              <a:t>list</a:t>
            </a:r>
            <a:r>
              <a:rPr lang="de-DE" dirty="0"/>
              <a:t>&lt;</a:t>
            </a:r>
            <a:r>
              <a:rPr lang="de-DE" dirty="0" err="1"/>
              <a:t>class</a:t>
            </a:r>
            <a:r>
              <a:rPr lang="de-DE" dirty="0"/>
              <a:t> T, </a:t>
            </a:r>
            <a:r>
              <a:rPr lang="de-DE" dirty="0" err="1"/>
              <a:t>class</a:t>
            </a:r>
            <a:r>
              <a:rPr lang="de-DE" dirty="0"/>
              <a:t> </a:t>
            </a:r>
            <a:r>
              <a:rPr lang="de-DE" dirty="0" err="1"/>
              <a:t>Alloc</a:t>
            </a:r>
            <a:r>
              <a:rPr lang="de-DE" dirty="0"/>
              <a:t> = </a:t>
            </a:r>
            <a:r>
              <a:rPr lang="de-DE" dirty="0" err="1"/>
              <a:t>allocator</a:t>
            </a:r>
            <a:r>
              <a:rPr lang="de-DE" dirty="0"/>
              <a:t>&lt;T&gt;&gt; entspricht doppelt verketteter Liste aus C</a:t>
            </a:r>
          </a:p>
          <a:p>
            <a:pPr lvl="1"/>
            <a:r>
              <a:rPr lang="de-DE" dirty="0"/>
              <a:t>Jedes Element speichert eine Referenz auf seine Vorgänger/Nachfolger</a:t>
            </a:r>
          </a:p>
          <a:p>
            <a:pPr lvl="1"/>
            <a:r>
              <a:rPr lang="de-DE" dirty="0"/>
              <a:t>Performance entspricht der </a:t>
            </a:r>
            <a:r>
              <a:rPr lang="de-DE" dirty="0" err="1"/>
              <a:t>Plain</a:t>
            </a:r>
            <a:r>
              <a:rPr lang="de-DE" dirty="0"/>
              <a:t>-C-implementierung</a:t>
            </a:r>
          </a:p>
          <a:p>
            <a:r>
              <a:rPr lang="de-DE" dirty="0" err="1"/>
              <a:t>std</a:t>
            </a:r>
            <a:r>
              <a:rPr lang="de-DE" dirty="0"/>
              <a:t>::</a:t>
            </a:r>
            <a:r>
              <a:rPr lang="de-DE" dirty="0" err="1"/>
              <a:t>forward_list</a:t>
            </a:r>
            <a:r>
              <a:rPr lang="de-DE" dirty="0"/>
              <a:t>&lt;</a:t>
            </a:r>
            <a:r>
              <a:rPr lang="de-DE" dirty="0" err="1"/>
              <a:t>class</a:t>
            </a:r>
            <a:r>
              <a:rPr lang="de-DE" dirty="0"/>
              <a:t> T, </a:t>
            </a:r>
            <a:r>
              <a:rPr lang="de-DE" dirty="0" err="1"/>
              <a:t>class</a:t>
            </a:r>
            <a:r>
              <a:rPr lang="de-DE" dirty="0"/>
              <a:t> </a:t>
            </a:r>
            <a:r>
              <a:rPr lang="de-DE" dirty="0" err="1"/>
              <a:t>Alloc</a:t>
            </a:r>
            <a:r>
              <a:rPr lang="de-DE" dirty="0"/>
              <a:t> = </a:t>
            </a:r>
            <a:r>
              <a:rPr lang="de-DE" dirty="0" err="1"/>
              <a:t>allocator</a:t>
            </a:r>
            <a:r>
              <a:rPr lang="de-DE" dirty="0"/>
              <a:t>&lt;T&gt;&gt; ist im Gegensatz dazu eine einfach verkettete Liste</a:t>
            </a:r>
          </a:p>
          <a:p>
            <a:pPr lvl="1">
              <a:buFont typeface="Wingdings" panose="05000000000000000000" pitchFamily="2" charset="2"/>
              <a:buChar char="Ø"/>
            </a:pPr>
            <a:r>
              <a:rPr lang="de-DE" dirty="0"/>
              <a:t> benötigt weniger Speicher, kann aber nur in eine Richtung iterieren</a:t>
            </a:r>
          </a:p>
          <a:p>
            <a:r>
              <a:rPr lang="de-DE" dirty="0"/>
              <a:t>Enthält keinen </a:t>
            </a:r>
            <a:r>
              <a:rPr lang="de-DE" dirty="0" err="1"/>
              <a:t>size</a:t>
            </a:r>
            <a:r>
              <a:rPr lang="de-DE" dirty="0"/>
              <a:t>()-Operator</a:t>
            </a:r>
          </a:p>
          <a:p>
            <a:pPr lvl="1"/>
            <a:r>
              <a:rPr lang="de-DE" dirty="0"/>
              <a:t>Muss mit </a:t>
            </a:r>
            <a:r>
              <a:rPr lang="de-DE" dirty="0" err="1"/>
              <a:t>distance</a:t>
            </a:r>
            <a:r>
              <a:rPr lang="de-DE" dirty="0"/>
              <a:t>(</a:t>
            </a:r>
            <a:r>
              <a:rPr lang="de-DE" dirty="0" err="1"/>
              <a:t>begin</a:t>
            </a:r>
            <a:r>
              <a:rPr lang="de-DE" dirty="0"/>
              <a:t>(), end()); ermittelt werden</a:t>
            </a:r>
          </a:p>
          <a:p>
            <a:endParaRPr lang="de-DE" dirty="0"/>
          </a:p>
          <a:p>
            <a:pPr>
              <a:buFont typeface="Wingdings" panose="05000000000000000000" pitchFamily="2" charset="2"/>
              <a:buChar char="Ø"/>
            </a:pPr>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27</a:t>
            </a:fld>
            <a:endParaRPr lang="de-DE"/>
          </a:p>
        </p:txBody>
      </p:sp>
    </p:spTree>
    <p:extLst>
      <p:ext uri="{BB962C8B-B14F-4D97-AF65-F5344CB8AC3E}">
        <p14:creationId xmlns:p14="http://schemas.microsoft.com/office/powerpoint/2010/main" val="175563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Stack</a:t>
            </a:r>
          </a:p>
        </p:txBody>
      </p:sp>
      <p:sp>
        <p:nvSpPr>
          <p:cNvPr id="3" name="Inhaltsplatzhalter 2"/>
          <p:cNvSpPr>
            <a:spLocks noGrp="1"/>
          </p:cNvSpPr>
          <p:nvPr>
            <p:ph idx="1"/>
          </p:nvPr>
        </p:nvSpPr>
        <p:spPr>
          <a:xfrm>
            <a:off x="838200" y="1600201"/>
            <a:ext cx="10459065" cy="4466301"/>
          </a:xfrm>
        </p:spPr>
        <p:txBody>
          <a:bodyPr/>
          <a:lstStyle/>
          <a:p>
            <a:r>
              <a:rPr lang="de-DE" dirty="0"/>
              <a:t>Engl. Stapel – ermöglicht nur push/</a:t>
            </a:r>
            <a:r>
              <a:rPr lang="de-DE" dirty="0" err="1"/>
              <a:t>pop</a:t>
            </a:r>
            <a:endParaRPr lang="de-DE" dirty="0"/>
          </a:p>
          <a:p>
            <a:pPr lvl="1"/>
            <a:r>
              <a:rPr lang="de-DE" dirty="0"/>
              <a:t>Daher auch LIFO – last in, </a:t>
            </a:r>
            <a:r>
              <a:rPr lang="de-DE" dirty="0" err="1"/>
              <a:t>first</a:t>
            </a:r>
            <a:r>
              <a:rPr lang="de-DE" dirty="0"/>
              <a:t> out</a:t>
            </a:r>
          </a:p>
          <a:p>
            <a:r>
              <a:rPr lang="de-DE" dirty="0"/>
              <a:t>Verwendung:</a:t>
            </a:r>
          </a:p>
          <a:p>
            <a:pPr lvl="1"/>
            <a:r>
              <a:rPr lang="de-DE" dirty="0"/>
              <a:t>Compiler zum Erstellen vom Code</a:t>
            </a:r>
          </a:p>
          <a:p>
            <a:pPr lvl="1"/>
            <a:r>
              <a:rPr lang="de-DE" dirty="0"/>
              <a:t>Automatentheorie</a:t>
            </a:r>
          </a:p>
          <a:p>
            <a:pPr lvl="1"/>
            <a:r>
              <a:rPr lang="de-DE" dirty="0"/>
              <a:t>Betriebssystem (</a:t>
            </a:r>
            <a:r>
              <a:rPr lang="de-DE" dirty="0" err="1"/>
              <a:t>Callstack</a:t>
            </a:r>
            <a:r>
              <a:rPr lang="de-DE" dirty="0"/>
              <a:t>)</a:t>
            </a:r>
          </a:p>
          <a:p>
            <a:pPr lvl="1"/>
            <a:r>
              <a:rPr lang="de-DE" dirty="0"/>
              <a:t>Mikroprozessoren</a:t>
            </a:r>
          </a:p>
          <a:p>
            <a:endParaRPr lang="de-DE" dirty="0"/>
          </a:p>
          <a:p>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28</a:t>
            </a:fld>
            <a:endParaRPr lang="de-DE"/>
          </a:p>
        </p:txBody>
      </p:sp>
    </p:spTree>
    <p:extLst>
      <p:ext uri="{BB962C8B-B14F-4D97-AF65-F5344CB8AC3E}">
        <p14:creationId xmlns:p14="http://schemas.microsoft.com/office/powerpoint/2010/main" val="212060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STL – Stack</a:t>
            </a:r>
          </a:p>
        </p:txBody>
      </p:sp>
      <p:sp>
        <p:nvSpPr>
          <p:cNvPr id="3" name="Inhaltsplatzhalter 2"/>
          <p:cNvSpPr>
            <a:spLocks noGrp="1"/>
          </p:cNvSpPr>
          <p:nvPr>
            <p:ph idx="1"/>
          </p:nvPr>
        </p:nvSpPr>
        <p:spPr>
          <a:xfrm>
            <a:off x="838200" y="1600201"/>
            <a:ext cx="10634133" cy="4466301"/>
          </a:xfrm>
        </p:spPr>
        <p:txBody>
          <a:bodyPr/>
          <a:lstStyle/>
          <a:p>
            <a:r>
              <a:rPr lang="de-DE" dirty="0" err="1"/>
              <a:t>std</a:t>
            </a:r>
            <a:r>
              <a:rPr lang="de-DE" dirty="0"/>
              <a:t>::</a:t>
            </a:r>
            <a:r>
              <a:rPr lang="de-DE" dirty="0" err="1"/>
              <a:t>stack</a:t>
            </a:r>
            <a:r>
              <a:rPr lang="de-DE" dirty="0"/>
              <a:t>&lt;</a:t>
            </a:r>
            <a:r>
              <a:rPr lang="de-DE" dirty="0" err="1"/>
              <a:t>class</a:t>
            </a:r>
            <a:r>
              <a:rPr lang="de-DE" dirty="0"/>
              <a:t> T, </a:t>
            </a:r>
            <a:r>
              <a:rPr lang="de-DE" dirty="0" err="1"/>
              <a:t>class</a:t>
            </a:r>
            <a:r>
              <a:rPr lang="de-DE" dirty="0"/>
              <a:t> Container = </a:t>
            </a:r>
            <a:r>
              <a:rPr lang="de-DE" dirty="0" err="1"/>
              <a:t>deque</a:t>
            </a:r>
            <a:r>
              <a:rPr lang="de-DE" dirty="0"/>
              <a:t>&lt;T&gt;&gt;</a:t>
            </a:r>
          </a:p>
          <a:p>
            <a:r>
              <a:rPr lang="de-DE" dirty="0" err="1"/>
              <a:t>Wrapped</a:t>
            </a:r>
            <a:r>
              <a:rPr lang="de-DE" dirty="0"/>
              <a:t> einen anderen Container – z.B. eine Liste, eine </a:t>
            </a:r>
            <a:r>
              <a:rPr lang="de-DE" dirty="0" err="1"/>
              <a:t>deque</a:t>
            </a:r>
            <a:r>
              <a:rPr lang="de-DE" dirty="0"/>
              <a:t> oder einen Vektor</a:t>
            </a:r>
          </a:p>
          <a:p>
            <a:r>
              <a:rPr lang="de-DE" dirty="0"/>
              <a:t>Zusätzliche top-Methode(), die das erste Element holt, aber nicht vom Stack entfernt</a:t>
            </a:r>
          </a:p>
          <a:p>
            <a:pPr>
              <a:buFont typeface="Wingdings" panose="05000000000000000000" pitchFamily="2" charset="2"/>
              <a:buChar char="Ø"/>
            </a:pPr>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29</a:t>
            </a:fld>
            <a:endParaRPr lang="de-DE"/>
          </a:p>
        </p:txBody>
      </p:sp>
    </p:spTree>
    <p:extLst>
      <p:ext uri="{BB962C8B-B14F-4D97-AF65-F5344CB8AC3E}">
        <p14:creationId xmlns:p14="http://schemas.microsoft.com/office/powerpoint/2010/main" val="1132584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Letztes Mal</a:t>
            </a:r>
          </a:p>
        </p:txBody>
      </p:sp>
      <p:sp>
        <p:nvSpPr>
          <p:cNvPr id="5" name="Textplatzhalter 4"/>
          <p:cNvSpPr>
            <a:spLocks noGrp="1"/>
          </p:cNvSpPr>
          <p:nvPr>
            <p:ph type="body" idx="1"/>
          </p:nvPr>
        </p:nvSpPr>
        <p:spPr/>
        <p:txBody>
          <a:bodyPr/>
          <a:lstStyle/>
          <a:p>
            <a:r>
              <a:rPr lang="de-DE" dirty="0"/>
              <a:t>Gibt es Fragen?</a:t>
            </a:r>
          </a:p>
        </p:txBody>
      </p:sp>
      <p:sp>
        <p:nvSpPr>
          <p:cNvPr id="2" name="Datumsplatzhalter 1"/>
          <p:cNvSpPr>
            <a:spLocks noGrp="1"/>
          </p:cNvSpPr>
          <p:nvPr>
            <p:ph type="dt" sz="half" idx="10"/>
          </p:nvPr>
        </p:nvSpPr>
        <p:spPr/>
        <p:txBody>
          <a:bodyPr/>
          <a:lstStyle/>
          <a:p>
            <a:fld id="{447D6165-BACA-4B3E-9BC8-CFE9ACA68053}" type="datetime1">
              <a:rPr lang="de-DE" smtClean="0"/>
              <a:t>20.06.2021</a:t>
            </a:fld>
            <a:endParaRPr lang="de-DE"/>
          </a:p>
        </p:txBody>
      </p:sp>
      <p:sp>
        <p:nvSpPr>
          <p:cNvPr id="3" name="Fußzeilenplatzhalter 2"/>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750961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Queue</a:t>
            </a:r>
          </a:p>
        </p:txBody>
      </p:sp>
      <p:sp>
        <p:nvSpPr>
          <p:cNvPr id="3" name="Inhaltsplatzhalter 2"/>
          <p:cNvSpPr>
            <a:spLocks noGrp="1"/>
          </p:cNvSpPr>
          <p:nvPr>
            <p:ph idx="1"/>
          </p:nvPr>
        </p:nvSpPr>
        <p:spPr>
          <a:xfrm>
            <a:off x="781665" y="1600201"/>
            <a:ext cx="10515600" cy="4466301"/>
          </a:xfrm>
        </p:spPr>
        <p:txBody>
          <a:bodyPr/>
          <a:lstStyle/>
          <a:p>
            <a:r>
              <a:rPr lang="de-DE" dirty="0"/>
              <a:t>Engl. Schlange</a:t>
            </a:r>
          </a:p>
          <a:p>
            <a:pPr lvl="1"/>
            <a:r>
              <a:rPr lang="de-DE" dirty="0"/>
              <a:t>Daher auch FIFO-Container: </a:t>
            </a:r>
            <a:r>
              <a:rPr lang="de-DE" dirty="0" err="1"/>
              <a:t>first</a:t>
            </a:r>
            <a:r>
              <a:rPr lang="de-DE" dirty="0"/>
              <a:t> in, </a:t>
            </a:r>
            <a:r>
              <a:rPr lang="de-DE" dirty="0" err="1"/>
              <a:t>first</a:t>
            </a:r>
            <a:r>
              <a:rPr lang="de-DE" dirty="0"/>
              <a:t> out</a:t>
            </a:r>
          </a:p>
          <a:p>
            <a:r>
              <a:rPr lang="de-DE" dirty="0"/>
              <a:t>Einsatz häufig in asynchronen Prozessen</a:t>
            </a:r>
          </a:p>
          <a:p>
            <a:r>
              <a:rPr lang="de-DE" dirty="0"/>
              <a:t>Häufig ergänzt durch eine </a:t>
            </a:r>
            <a:r>
              <a:rPr lang="de-DE" dirty="0" err="1"/>
              <a:t>Priority</a:t>
            </a:r>
            <a:r>
              <a:rPr lang="de-DE" dirty="0"/>
              <a:t> Queue</a:t>
            </a:r>
          </a:p>
          <a:p>
            <a:pPr lvl="1"/>
            <a:r>
              <a:rPr lang="de-DE" dirty="0"/>
              <a:t>Erhält zusätzlich Metrik zum Messen der Priorität</a:t>
            </a:r>
          </a:p>
          <a:p>
            <a:pPr lvl="1"/>
            <a:r>
              <a:rPr lang="de-DE" dirty="0"/>
              <a:t>Relevant in performancekritischen Situationen</a:t>
            </a:r>
          </a:p>
          <a:p>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30</a:t>
            </a:fld>
            <a:endParaRPr lang="de-DE"/>
          </a:p>
        </p:txBody>
      </p:sp>
    </p:spTree>
    <p:extLst>
      <p:ext uri="{BB962C8B-B14F-4D97-AF65-F5344CB8AC3E}">
        <p14:creationId xmlns:p14="http://schemas.microsoft.com/office/powerpoint/2010/main" val="2228018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Container – STL </a:t>
            </a:r>
            <a:r>
              <a:rPr lang="de-DE" dirty="0"/>
              <a:t>– Queue</a:t>
            </a:r>
          </a:p>
        </p:txBody>
      </p:sp>
      <p:sp>
        <p:nvSpPr>
          <p:cNvPr id="3" name="Inhaltsplatzhalter 2"/>
          <p:cNvSpPr>
            <a:spLocks noGrp="1"/>
          </p:cNvSpPr>
          <p:nvPr>
            <p:ph idx="1"/>
          </p:nvPr>
        </p:nvSpPr>
        <p:spPr>
          <a:xfrm>
            <a:off x="838200" y="1600201"/>
            <a:ext cx="10634133" cy="4466301"/>
          </a:xfrm>
        </p:spPr>
        <p:txBody>
          <a:bodyPr/>
          <a:lstStyle/>
          <a:p>
            <a:r>
              <a:rPr lang="de-DE" dirty="0" err="1"/>
              <a:t>std</a:t>
            </a:r>
            <a:r>
              <a:rPr lang="de-DE" dirty="0"/>
              <a:t>::</a:t>
            </a:r>
            <a:r>
              <a:rPr lang="de-DE" dirty="0" err="1"/>
              <a:t>queue</a:t>
            </a:r>
            <a:r>
              <a:rPr lang="de-DE" dirty="0"/>
              <a:t>&lt;</a:t>
            </a:r>
            <a:r>
              <a:rPr lang="de-DE" dirty="0" err="1"/>
              <a:t>class</a:t>
            </a:r>
            <a:r>
              <a:rPr lang="de-DE" dirty="0"/>
              <a:t> T, </a:t>
            </a:r>
            <a:r>
              <a:rPr lang="de-DE" dirty="0" err="1"/>
              <a:t>class</a:t>
            </a:r>
            <a:r>
              <a:rPr lang="de-DE" dirty="0"/>
              <a:t> Container = </a:t>
            </a:r>
            <a:r>
              <a:rPr lang="de-DE" dirty="0" err="1"/>
              <a:t>deque</a:t>
            </a:r>
            <a:r>
              <a:rPr lang="de-DE" dirty="0"/>
              <a:t>&lt;T&gt;&gt;</a:t>
            </a:r>
          </a:p>
          <a:p>
            <a:r>
              <a:rPr lang="de-DE" dirty="0" err="1"/>
              <a:t>Wrapped</a:t>
            </a:r>
            <a:r>
              <a:rPr lang="de-DE" dirty="0"/>
              <a:t> ähnlich wie der Stack eine </a:t>
            </a:r>
            <a:r>
              <a:rPr lang="de-DE" dirty="0" err="1"/>
              <a:t>deque</a:t>
            </a:r>
            <a:r>
              <a:rPr lang="de-DE" dirty="0"/>
              <a:t> oder </a:t>
            </a:r>
            <a:r>
              <a:rPr lang="de-DE" dirty="0" err="1"/>
              <a:t>list</a:t>
            </a:r>
            <a:endParaRPr lang="de-DE" dirty="0"/>
          </a:p>
          <a:p>
            <a:r>
              <a:rPr lang="de-DE" dirty="0"/>
              <a:t>Liefert Funktionen zum hinten Anfügen/vorne Wegnehmen</a:t>
            </a:r>
          </a:p>
          <a:p>
            <a:r>
              <a:rPr lang="de-DE" dirty="0" err="1"/>
              <a:t>std</a:t>
            </a:r>
            <a:r>
              <a:rPr lang="de-DE" dirty="0"/>
              <a:t>::</a:t>
            </a:r>
            <a:r>
              <a:rPr lang="de-DE" dirty="0" err="1"/>
              <a:t>priority_queue</a:t>
            </a:r>
            <a:r>
              <a:rPr lang="de-DE" dirty="0"/>
              <a:t>&lt;</a:t>
            </a:r>
            <a:r>
              <a:rPr lang="de-DE" dirty="0" err="1"/>
              <a:t>class</a:t>
            </a:r>
            <a:r>
              <a:rPr lang="de-DE" dirty="0"/>
              <a:t> T, </a:t>
            </a:r>
            <a:r>
              <a:rPr lang="de-DE" dirty="0" err="1"/>
              <a:t>class</a:t>
            </a:r>
            <a:r>
              <a:rPr lang="de-DE" dirty="0"/>
              <a:t> Container = </a:t>
            </a:r>
            <a:r>
              <a:rPr lang="de-DE" dirty="0" err="1"/>
              <a:t>vector</a:t>
            </a:r>
            <a:r>
              <a:rPr lang="de-DE" dirty="0"/>
              <a:t>&lt;T&gt;, </a:t>
            </a:r>
            <a:r>
              <a:rPr lang="de-DE" dirty="0" err="1"/>
              <a:t>class</a:t>
            </a:r>
            <a:r>
              <a:rPr lang="de-DE" dirty="0"/>
              <a:t> </a:t>
            </a:r>
            <a:r>
              <a:rPr lang="de-DE" dirty="0" err="1"/>
              <a:t>Compare</a:t>
            </a:r>
            <a:r>
              <a:rPr lang="de-DE" dirty="0"/>
              <a:t> = </a:t>
            </a:r>
            <a:r>
              <a:rPr lang="de-DE" dirty="0" err="1"/>
              <a:t>less</a:t>
            </a:r>
            <a:r>
              <a:rPr lang="de-DE" dirty="0"/>
              <a:t>&lt;</a:t>
            </a:r>
            <a:r>
              <a:rPr lang="de-DE" dirty="0" err="1"/>
              <a:t>typename</a:t>
            </a:r>
            <a:r>
              <a:rPr lang="de-DE" dirty="0"/>
              <a:t> Container::</a:t>
            </a:r>
            <a:r>
              <a:rPr lang="de-DE" dirty="0" err="1"/>
              <a:t>value_type</a:t>
            </a:r>
            <a:r>
              <a:rPr lang="de-DE" dirty="0"/>
              <a:t>&gt;&gt; </a:t>
            </a:r>
            <a:r>
              <a:rPr lang="de-DE" dirty="0" err="1"/>
              <a:t>wrapped</a:t>
            </a:r>
            <a:r>
              <a:rPr lang="de-DE" dirty="0"/>
              <a:t> eine(n) </a:t>
            </a:r>
            <a:r>
              <a:rPr lang="de-DE" dirty="0" err="1"/>
              <a:t>list</a:t>
            </a:r>
            <a:r>
              <a:rPr lang="de-DE" dirty="0"/>
              <a:t> oder </a:t>
            </a:r>
            <a:r>
              <a:rPr lang="de-DE" dirty="0" err="1"/>
              <a:t>vector</a:t>
            </a:r>
            <a:endParaRPr lang="de-DE" dirty="0"/>
          </a:p>
          <a:p>
            <a:r>
              <a:rPr lang="de-DE" dirty="0"/>
              <a:t>Ermöglicht es, neben dem Containertyp auch die </a:t>
            </a:r>
            <a:r>
              <a:rPr lang="de-DE" dirty="0" err="1"/>
              <a:t>Priorityfunktion</a:t>
            </a:r>
            <a:r>
              <a:rPr lang="de-DE" dirty="0"/>
              <a:t> zu überschreiben</a:t>
            </a:r>
          </a:p>
          <a:p>
            <a:pPr>
              <a:buFont typeface="Wingdings" panose="05000000000000000000" pitchFamily="2" charset="2"/>
              <a:buChar char="Ø"/>
            </a:pPr>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31</a:t>
            </a:fld>
            <a:endParaRPr lang="de-DE"/>
          </a:p>
        </p:txBody>
      </p:sp>
    </p:spTree>
    <p:extLst>
      <p:ext uri="{BB962C8B-B14F-4D97-AF65-F5344CB8AC3E}">
        <p14:creationId xmlns:p14="http://schemas.microsoft.com/office/powerpoint/2010/main" val="428249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assoziative Container</a:t>
            </a:r>
          </a:p>
        </p:txBody>
      </p:sp>
      <p:sp>
        <p:nvSpPr>
          <p:cNvPr id="3" name="Inhaltsplatzhalter 2"/>
          <p:cNvSpPr>
            <a:spLocks noGrp="1"/>
          </p:cNvSpPr>
          <p:nvPr>
            <p:ph idx="1"/>
          </p:nvPr>
        </p:nvSpPr>
        <p:spPr>
          <a:xfrm>
            <a:off x="838200" y="1600201"/>
            <a:ext cx="10459065" cy="4466301"/>
          </a:xfrm>
        </p:spPr>
        <p:txBody>
          <a:bodyPr/>
          <a:lstStyle/>
          <a:p>
            <a:r>
              <a:rPr lang="de-DE" dirty="0"/>
              <a:t>Key-Value-Store</a:t>
            </a:r>
          </a:p>
          <a:p>
            <a:pPr lvl="1"/>
            <a:r>
              <a:rPr lang="de-DE" dirty="0"/>
              <a:t>häufig ein einfacher Datentyp der auf ein komplexeres Objekt verweist</a:t>
            </a:r>
          </a:p>
          <a:p>
            <a:r>
              <a:rPr lang="de-DE" dirty="0"/>
              <a:t>Viele Abwandlungen: Hash, Set, </a:t>
            </a:r>
            <a:r>
              <a:rPr lang="de-DE" dirty="0" err="1"/>
              <a:t>Hashmap</a:t>
            </a:r>
            <a:r>
              <a:rPr lang="de-DE" dirty="0"/>
              <a:t>, </a:t>
            </a:r>
            <a:r>
              <a:rPr lang="de-DE" dirty="0" err="1"/>
              <a:t>Multimap</a:t>
            </a:r>
            <a:r>
              <a:rPr lang="de-DE" dirty="0"/>
              <a:t>, </a:t>
            </a:r>
            <a:r>
              <a:rPr lang="de-DE" dirty="0" err="1"/>
              <a:t>Dictionary</a:t>
            </a:r>
            <a:r>
              <a:rPr lang="de-DE" dirty="0"/>
              <a:t>, …</a:t>
            </a:r>
          </a:p>
          <a:p>
            <a:r>
              <a:rPr lang="de-DE" dirty="0"/>
              <a:t>Verwendung: Komfortabler Zugriff auf Elemente basierend auf dem Key </a:t>
            </a:r>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32</a:t>
            </a:fld>
            <a:endParaRPr lang="de-DE"/>
          </a:p>
        </p:txBody>
      </p:sp>
    </p:spTree>
    <p:extLst>
      <p:ext uri="{BB962C8B-B14F-4D97-AF65-F5344CB8AC3E}">
        <p14:creationId xmlns:p14="http://schemas.microsoft.com/office/powerpoint/2010/main" val="3728802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assoziative Container</a:t>
            </a:r>
          </a:p>
        </p:txBody>
      </p:sp>
      <p:sp>
        <p:nvSpPr>
          <p:cNvPr id="3" name="Inhaltsplatzhalter 2"/>
          <p:cNvSpPr>
            <a:spLocks noGrp="1"/>
          </p:cNvSpPr>
          <p:nvPr>
            <p:ph idx="1"/>
          </p:nvPr>
        </p:nvSpPr>
        <p:spPr>
          <a:xfrm>
            <a:off x="838200" y="1600201"/>
            <a:ext cx="10459065" cy="4466301"/>
          </a:xfrm>
        </p:spPr>
        <p:txBody>
          <a:bodyPr>
            <a:normAutofit lnSpcReduction="10000"/>
          </a:bodyPr>
          <a:lstStyle/>
          <a:p>
            <a:r>
              <a:rPr lang="de-DE" dirty="0"/>
              <a:t>8 assoziative Container</a:t>
            </a:r>
          </a:p>
          <a:p>
            <a:pPr lvl="1"/>
            <a:r>
              <a:rPr lang="de-DE" dirty="0"/>
              <a:t>Brauche ich die Reihenfolge?</a:t>
            </a:r>
          </a:p>
          <a:p>
            <a:pPr lvl="2"/>
            <a:r>
              <a:rPr lang="de-DE" dirty="0"/>
              <a:t>Nein: Präfix „</a:t>
            </a:r>
            <a:r>
              <a:rPr lang="de-DE" dirty="0" err="1"/>
              <a:t>unordered</a:t>
            </a:r>
            <a:r>
              <a:rPr lang="de-DE" dirty="0"/>
              <a:t>_“</a:t>
            </a:r>
          </a:p>
          <a:p>
            <a:pPr lvl="1"/>
            <a:r>
              <a:rPr lang="de-DE" dirty="0"/>
              <a:t>Habe ich einen Wert zugeordnet?</a:t>
            </a:r>
          </a:p>
          <a:p>
            <a:pPr lvl="2"/>
            <a:r>
              <a:rPr lang="de-DE" dirty="0"/>
              <a:t>Ja: </a:t>
            </a:r>
            <a:r>
              <a:rPr lang="de-DE" dirty="0" err="1"/>
              <a:t>Map</a:t>
            </a:r>
            <a:r>
              <a:rPr lang="de-DE" dirty="0"/>
              <a:t> Nein: Set</a:t>
            </a:r>
          </a:p>
          <a:p>
            <a:pPr lvl="1"/>
            <a:r>
              <a:rPr lang="de-DE" dirty="0"/>
              <a:t>Können Keys mehrfach vorkommen?</a:t>
            </a:r>
          </a:p>
          <a:p>
            <a:pPr lvl="2"/>
            <a:r>
              <a:rPr lang="de-DE" dirty="0"/>
              <a:t>Ja: Präfix: „</a:t>
            </a:r>
            <a:r>
              <a:rPr lang="de-DE" dirty="0" err="1"/>
              <a:t>multi</a:t>
            </a:r>
            <a:r>
              <a:rPr lang="de-DE" dirty="0"/>
              <a:t>“</a:t>
            </a:r>
          </a:p>
          <a:p>
            <a:r>
              <a:rPr lang="de-DE" dirty="0"/>
              <a:t>Beispiel für Ja, Ja, Nein:</a:t>
            </a:r>
          </a:p>
          <a:p>
            <a:pPr lvl="1"/>
            <a:r>
              <a:rPr lang="de-DE" dirty="0" err="1"/>
              <a:t>Map</a:t>
            </a:r>
            <a:endParaRPr lang="de-DE" dirty="0"/>
          </a:p>
          <a:p>
            <a:r>
              <a:rPr lang="de-DE" dirty="0"/>
              <a:t>Beispiel für Nein, Nein, Ja:</a:t>
            </a:r>
          </a:p>
          <a:p>
            <a:pPr lvl="1"/>
            <a:r>
              <a:rPr lang="de-DE" dirty="0" err="1"/>
              <a:t>Unordered_multiset</a:t>
            </a:r>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33</a:t>
            </a:fld>
            <a:endParaRPr lang="de-DE"/>
          </a:p>
        </p:txBody>
      </p:sp>
    </p:spTree>
    <p:extLst>
      <p:ext uri="{BB962C8B-B14F-4D97-AF65-F5344CB8AC3E}">
        <p14:creationId xmlns:p14="http://schemas.microsoft.com/office/powerpoint/2010/main" val="90920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STL – </a:t>
            </a:r>
            <a:r>
              <a:rPr lang="de-DE" dirty="0" err="1"/>
              <a:t>Map</a:t>
            </a:r>
            <a:endParaRPr lang="de-DE" dirty="0"/>
          </a:p>
        </p:txBody>
      </p:sp>
      <p:sp>
        <p:nvSpPr>
          <p:cNvPr id="7" name="Inhaltsplatzhalter 2"/>
          <p:cNvSpPr>
            <a:spLocks noGrp="1"/>
          </p:cNvSpPr>
          <p:nvPr>
            <p:ph idx="1"/>
          </p:nvPr>
        </p:nvSpPr>
        <p:spPr>
          <a:xfrm>
            <a:off x="838200" y="1600201"/>
            <a:ext cx="10459065" cy="4466301"/>
          </a:xfrm>
        </p:spPr>
        <p:txBody>
          <a:bodyPr/>
          <a:lstStyle/>
          <a:p>
            <a:r>
              <a:rPr lang="de-DE" dirty="0"/>
              <a:t>Alle Formen sind als Binärbaum aufgebaut</a:t>
            </a:r>
          </a:p>
          <a:p>
            <a:pPr lvl="1"/>
            <a:r>
              <a:rPr lang="de-DE" dirty="0"/>
              <a:t>Sind dementsprechend sortiert</a:t>
            </a:r>
          </a:p>
          <a:p>
            <a:r>
              <a:rPr lang="de-DE" dirty="0" err="1"/>
              <a:t>std</a:t>
            </a:r>
            <a:r>
              <a:rPr lang="de-DE" dirty="0"/>
              <a:t>::</a:t>
            </a:r>
            <a:r>
              <a:rPr lang="de-DE" dirty="0" err="1"/>
              <a:t>map</a:t>
            </a:r>
            <a:r>
              <a:rPr lang="de-DE" dirty="0"/>
              <a:t>&lt;</a:t>
            </a:r>
            <a:r>
              <a:rPr lang="de-DE" dirty="0" err="1"/>
              <a:t>class</a:t>
            </a:r>
            <a:r>
              <a:rPr lang="de-DE" dirty="0"/>
              <a:t> Key, </a:t>
            </a:r>
            <a:r>
              <a:rPr lang="de-DE" dirty="0" err="1"/>
              <a:t>class</a:t>
            </a:r>
            <a:r>
              <a:rPr lang="de-DE" dirty="0"/>
              <a:t> T, </a:t>
            </a:r>
            <a:r>
              <a:rPr lang="de-DE" dirty="0" err="1"/>
              <a:t>class</a:t>
            </a:r>
            <a:r>
              <a:rPr lang="de-DE" dirty="0"/>
              <a:t> </a:t>
            </a:r>
            <a:r>
              <a:rPr lang="de-DE" dirty="0" err="1"/>
              <a:t>Compare</a:t>
            </a:r>
            <a:r>
              <a:rPr lang="de-DE" dirty="0"/>
              <a:t> = </a:t>
            </a:r>
            <a:r>
              <a:rPr lang="de-DE" dirty="0" err="1"/>
              <a:t>less</a:t>
            </a:r>
            <a:r>
              <a:rPr lang="de-DE" dirty="0"/>
              <a:t>&lt;Key&gt;, </a:t>
            </a:r>
            <a:r>
              <a:rPr lang="de-DE" dirty="0" err="1"/>
              <a:t>class</a:t>
            </a:r>
            <a:r>
              <a:rPr lang="de-DE" dirty="0"/>
              <a:t> </a:t>
            </a:r>
            <a:r>
              <a:rPr lang="de-DE" dirty="0" err="1"/>
              <a:t>Alloc</a:t>
            </a:r>
            <a:r>
              <a:rPr lang="de-DE" dirty="0"/>
              <a:t> = </a:t>
            </a:r>
            <a:r>
              <a:rPr lang="de-DE" dirty="0" err="1"/>
              <a:t>allocator</a:t>
            </a:r>
            <a:r>
              <a:rPr lang="de-DE" dirty="0"/>
              <a:t>&lt;pair&lt;</a:t>
            </a:r>
            <a:r>
              <a:rPr lang="de-DE" dirty="0" err="1"/>
              <a:t>const</a:t>
            </a:r>
            <a:r>
              <a:rPr lang="de-DE" dirty="0"/>
              <a:t> Key, T&gt;&gt;</a:t>
            </a:r>
          </a:p>
          <a:p>
            <a:r>
              <a:rPr lang="de-DE" dirty="0"/>
              <a:t>Keys sind </a:t>
            </a:r>
            <a:r>
              <a:rPr lang="de-DE" dirty="0" err="1"/>
              <a:t>unique</a:t>
            </a:r>
            <a:endParaRPr lang="de-DE" dirty="0"/>
          </a:p>
          <a:p>
            <a:pPr lvl="1"/>
            <a:r>
              <a:rPr lang="de-DE" dirty="0" err="1"/>
              <a:t>std</a:t>
            </a:r>
            <a:r>
              <a:rPr lang="de-DE" dirty="0"/>
              <a:t>::</a:t>
            </a:r>
            <a:r>
              <a:rPr lang="de-DE" dirty="0" err="1"/>
              <a:t>multimap</a:t>
            </a:r>
            <a:r>
              <a:rPr lang="de-DE" dirty="0"/>
              <a:t> kann mehrfach den gleichen Key enthalten</a:t>
            </a:r>
          </a:p>
          <a:p>
            <a:r>
              <a:rPr lang="de-DE" dirty="0"/>
              <a:t>Bei </a:t>
            </a:r>
            <a:r>
              <a:rPr lang="de-DE" dirty="0" err="1"/>
              <a:t>std</a:t>
            </a:r>
            <a:r>
              <a:rPr lang="de-DE" dirty="0"/>
              <a:t>::</a:t>
            </a:r>
            <a:r>
              <a:rPr lang="de-DE" dirty="0" err="1"/>
              <a:t>set</a:t>
            </a:r>
            <a:r>
              <a:rPr lang="de-DE" dirty="0"/>
              <a:t> entspricht der Key dem Value</a:t>
            </a:r>
          </a:p>
          <a:p>
            <a:pPr lvl="1"/>
            <a:r>
              <a:rPr lang="de-DE" dirty="0" err="1"/>
              <a:t>std</a:t>
            </a:r>
            <a:r>
              <a:rPr lang="de-DE" dirty="0"/>
              <a:t>::</a:t>
            </a:r>
            <a:r>
              <a:rPr lang="de-DE" dirty="0" err="1"/>
              <a:t>multiset</a:t>
            </a:r>
            <a:r>
              <a:rPr lang="de-DE" dirty="0"/>
              <a:t> kann mehrfach den gleichen Key enthalten</a:t>
            </a:r>
          </a:p>
          <a:p>
            <a:r>
              <a:rPr lang="de-DE" dirty="0"/>
              <a:t>Zu allen 4 gibt es eine </a:t>
            </a:r>
            <a:r>
              <a:rPr lang="de-DE" dirty="0" err="1"/>
              <a:t>unordered_Version</a:t>
            </a:r>
            <a:r>
              <a:rPr lang="de-DE" dirty="0"/>
              <a:t>, die schneller im Zugriff, aber dafür nicht iterierbar ist</a:t>
            </a:r>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34</a:t>
            </a:fld>
            <a:endParaRPr lang="de-DE"/>
          </a:p>
        </p:txBody>
      </p:sp>
    </p:spTree>
    <p:extLst>
      <p:ext uri="{BB962C8B-B14F-4D97-AF65-F5344CB8AC3E}">
        <p14:creationId xmlns:p14="http://schemas.microsoft.com/office/powerpoint/2010/main" val="1502415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alles klar?</a:t>
            </a:r>
          </a:p>
        </p:txBody>
      </p:sp>
      <p:sp>
        <p:nvSpPr>
          <p:cNvPr id="3" name="Inhaltsplatzhalter 2"/>
          <p:cNvSpPr>
            <a:spLocks noGrp="1"/>
          </p:cNvSpPr>
          <p:nvPr>
            <p:ph idx="1"/>
          </p:nvPr>
        </p:nvSpPr>
        <p:spPr>
          <a:xfrm>
            <a:off x="838200" y="1600201"/>
            <a:ext cx="10634133" cy="4466301"/>
          </a:xfrm>
        </p:spPr>
        <p:txBody>
          <a:bodyPr/>
          <a:lstStyle/>
          <a:p>
            <a:r>
              <a:rPr lang="de-DE" dirty="0"/>
              <a:t>Was für einen Container (und warum) nutze ich in einer Supermarktverwaltung, in der ich jedes Produkt durch seine Produktnummer identifizieren kann?</a:t>
            </a:r>
          </a:p>
          <a:p>
            <a:r>
              <a:rPr lang="de-DE" dirty="0"/>
              <a:t>Eine Form von </a:t>
            </a:r>
            <a:r>
              <a:rPr lang="de-DE" dirty="0" err="1"/>
              <a:t>Map</a:t>
            </a:r>
            <a:endParaRPr lang="de-DE" dirty="0"/>
          </a:p>
          <a:p>
            <a:pPr lvl="1"/>
            <a:r>
              <a:rPr lang="de-DE" dirty="0"/>
              <a:t>Zugriff auf die Objekte kann direkt über Produktnummer geschehen</a:t>
            </a:r>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35</a:t>
            </a:fld>
            <a:endParaRPr lang="de-DE"/>
          </a:p>
        </p:txBody>
      </p:sp>
    </p:spTree>
    <p:extLst>
      <p:ext uri="{BB962C8B-B14F-4D97-AF65-F5344CB8AC3E}">
        <p14:creationId xmlns:p14="http://schemas.microsoft.com/office/powerpoint/2010/main" val="238366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alles klar?</a:t>
            </a:r>
          </a:p>
        </p:txBody>
      </p:sp>
      <p:sp>
        <p:nvSpPr>
          <p:cNvPr id="3" name="Inhaltsplatzhalter 2"/>
          <p:cNvSpPr>
            <a:spLocks noGrp="1"/>
          </p:cNvSpPr>
          <p:nvPr>
            <p:ph idx="1"/>
          </p:nvPr>
        </p:nvSpPr>
        <p:spPr>
          <a:xfrm>
            <a:off x="838200" y="1600201"/>
            <a:ext cx="10634133" cy="4466301"/>
          </a:xfrm>
        </p:spPr>
        <p:txBody>
          <a:bodyPr/>
          <a:lstStyle/>
          <a:p>
            <a:r>
              <a:rPr lang="de-DE" dirty="0"/>
              <a:t>Was für einen Container nutze ich für eine Liste mit Fehlermeldungen, die ich während einer Berechnung sammle und dem Nutzer am Ende zeige?</a:t>
            </a:r>
          </a:p>
          <a:p>
            <a:pPr lvl="1"/>
            <a:r>
              <a:rPr lang="de-DE" dirty="0"/>
              <a:t>Wenn die Menge überschaubar oder die Größenordnung der Anzahl vorhersagbar ist einen Vektor</a:t>
            </a:r>
          </a:p>
          <a:p>
            <a:pPr lvl="1"/>
            <a:r>
              <a:rPr lang="de-DE" dirty="0"/>
              <a:t>wenn jede Fehlermeldung nur einmal auftauchen soll ein Set</a:t>
            </a:r>
          </a:p>
          <a:p>
            <a:pPr lvl="1"/>
            <a:r>
              <a:rPr lang="de-DE" dirty="0"/>
              <a:t>Wenn beides nicht der Fall ist ggf. eine </a:t>
            </a:r>
            <a:r>
              <a:rPr lang="de-DE" dirty="0" err="1"/>
              <a:t>list</a:t>
            </a:r>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36</a:t>
            </a:fld>
            <a:endParaRPr lang="de-DE"/>
          </a:p>
        </p:txBody>
      </p:sp>
    </p:spTree>
    <p:extLst>
      <p:ext uri="{BB962C8B-B14F-4D97-AF65-F5344CB8AC3E}">
        <p14:creationId xmlns:p14="http://schemas.microsoft.com/office/powerpoint/2010/main" val="148432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alles klar?</a:t>
            </a:r>
          </a:p>
        </p:txBody>
      </p:sp>
      <p:sp>
        <p:nvSpPr>
          <p:cNvPr id="3" name="Inhaltsplatzhalter 2"/>
          <p:cNvSpPr>
            <a:spLocks noGrp="1"/>
          </p:cNvSpPr>
          <p:nvPr>
            <p:ph idx="1"/>
          </p:nvPr>
        </p:nvSpPr>
        <p:spPr>
          <a:xfrm>
            <a:off x="838200" y="1600201"/>
            <a:ext cx="10634133" cy="4466301"/>
          </a:xfrm>
        </p:spPr>
        <p:txBody>
          <a:bodyPr/>
          <a:lstStyle/>
          <a:p>
            <a:r>
              <a:rPr lang="de-DE" dirty="0"/>
              <a:t>Was für einen Container (und warum) nutzt man für die Implementierung der Türme von Hanoi?</a:t>
            </a:r>
          </a:p>
          <a:p>
            <a:r>
              <a:rPr lang="de-DE" dirty="0"/>
              <a:t>Einen Stack</a:t>
            </a:r>
          </a:p>
          <a:p>
            <a:pPr lvl="1"/>
            <a:r>
              <a:rPr lang="de-DE" dirty="0"/>
              <a:t>Man hat immer nur Zugriff auf das oberste Element</a:t>
            </a:r>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37</a:t>
            </a:fld>
            <a:endParaRPr lang="de-DE"/>
          </a:p>
        </p:txBody>
      </p:sp>
    </p:spTree>
    <p:extLst>
      <p:ext uri="{BB962C8B-B14F-4D97-AF65-F5344CB8AC3E}">
        <p14:creationId xmlns:p14="http://schemas.microsoft.com/office/powerpoint/2010/main" val="411095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D757B7DA-8BFC-4A62-AC7D-E9C54573F6DA}"/>
              </a:ext>
            </a:extLst>
          </p:cNvPr>
          <p:cNvSpPr/>
          <p:nvPr/>
        </p:nvSpPr>
        <p:spPr>
          <a:xfrm>
            <a:off x="476250" y="1600201"/>
            <a:ext cx="4714875" cy="489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lstStyle/>
          <a:p>
            <a:r>
              <a:rPr lang="de-DE" dirty="0"/>
              <a:t>Container – was nehme ich wofür?</a:t>
            </a:r>
          </a:p>
        </p:txBody>
      </p:sp>
      <p:sp>
        <p:nvSpPr>
          <p:cNvPr id="3" name="Inhaltsplatzhalter 2"/>
          <p:cNvSpPr>
            <a:spLocks noGrp="1"/>
          </p:cNvSpPr>
          <p:nvPr>
            <p:ph idx="1"/>
          </p:nvPr>
        </p:nvSpPr>
        <p:spPr>
          <a:xfrm>
            <a:off x="2567519" y="1600201"/>
            <a:ext cx="8904814" cy="4466301"/>
          </a:xfrm>
        </p:spPr>
        <p:txBody>
          <a:bodyPr/>
          <a:lstStyle/>
          <a:p>
            <a:r>
              <a:rPr lang="de-DE" dirty="0"/>
              <a:t>https://stackoverflow.com/questions/471432/in-which-scenario-do-i-use-a-particular-stl-container</a:t>
            </a:r>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38</a:t>
            </a:fld>
            <a:endParaRPr lang="de-DE"/>
          </a:p>
        </p:txBody>
      </p:sp>
      <p:pic>
        <p:nvPicPr>
          <p:cNvPr id="1026" name="Picture 2" descr="http://linuxsoftware.co.nz/containerchoi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20" y="1600201"/>
            <a:ext cx="4676263" cy="4833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15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Templates</a:t>
            </a:r>
          </a:p>
        </p:txBody>
      </p:sp>
      <p:sp>
        <p:nvSpPr>
          <p:cNvPr id="3" name="Text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2EAD97E3-4592-470D-B5E5-931E2B12987A}"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645390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Wiederholung</a:t>
            </a:r>
          </a:p>
        </p:txBody>
      </p:sp>
      <p:sp>
        <p:nvSpPr>
          <p:cNvPr id="5" name="Textplatzhalter 4"/>
          <p:cNvSpPr>
            <a:spLocks noGrp="1"/>
          </p:cNvSpPr>
          <p:nvPr>
            <p:ph type="body" idx="1"/>
          </p:nvPr>
        </p:nvSpPr>
        <p:spPr/>
        <p:txBody>
          <a:bodyPr/>
          <a:lstStyle/>
          <a:p>
            <a:r>
              <a:rPr lang="de-DE" dirty="0"/>
              <a:t>Was war noch einmal… ?</a:t>
            </a:r>
          </a:p>
        </p:txBody>
      </p:sp>
      <p:sp>
        <p:nvSpPr>
          <p:cNvPr id="2" name="Datumsplatzhalter 1"/>
          <p:cNvSpPr>
            <a:spLocks noGrp="1"/>
          </p:cNvSpPr>
          <p:nvPr>
            <p:ph type="dt" sz="half" idx="10"/>
          </p:nvPr>
        </p:nvSpPr>
        <p:spPr/>
        <p:txBody>
          <a:bodyPr/>
          <a:lstStyle/>
          <a:p>
            <a:fld id="{447D6165-BACA-4B3E-9BC8-CFE9ACA68053}" type="datetime1">
              <a:rPr lang="de-DE" smtClean="0"/>
              <a:t>20.06.2021</a:t>
            </a:fld>
            <a:endParaRPr lang="de-DE"/>
          </a:p>
        </p:txBody>
      </p:sp>
      <p:sp>
        <p:nvSpPr>
          <p:cNvPr id="3" name="Fußzeilenplatzhalter 2"/>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4145898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Templates - Motivation</a:t>
            </a:r>
          </a:p>
        </p:txBody>
      </p:sp>
      <p:sp>
        <p:nvSpPr>
          <p:cNvPr id="8" name="Inhaltsplatzhalter 7"/>
          <p:cNvSpPr>
            <a:spLocks noGrp="1"/>
          </p:cNvSpPr>
          <p:nvPr>
            <p:ph idx="1"/>
          </p:nvPr>
        </p:nvSpPr>
        <p:spPr/>
        <p:txBody>
          <a:bodyPr>
            <a:normAutofit/>
          </a:bodyPr>
          <a:lstStyle/>
          <a:p>
            <a:r>
              <a:rPr lang="de-DE" dirty="0"/>
              <a:t>Überladungen von Funktionen die vom Verhalten gleich sind, aber unterschiedliche Datentypen annehmen</a:t>
            </a:r>
          </a:p>
          <a:p>
            <a:pPr lvl="1"/>
            <a:r>
              <a:rPr lang="de-DE" dirty="0"/>
              <a:t>Z.B. die </a:t>
            </a:r>
            <a:r>
              <a:rPr lang="de-DE" dirty="0" err="1"/>
              <a:t>insert</a:t>
            </a:r>
            <a:r>
              <a:rPr lang="de-DE" dirty="0"/>
              <a:t>() Funktionen etc. von den Containern</a:t>
            </a:r>
          </a:p>
          <a:p>
            <a:r>
              <a:rPr lang="de-DE" dirty="0"/>
              <a:t>Funktionen in Bibliotheken, bei denen Unbekannt ist, mit welchen Datentypen sie genutzt werden</a:t>
            </a:r>
          </a:p>
          <a:p>
            <a:r>
              <a:rPr lang="de-DE" dirty="0"/>
              <a:t>Machen das Ganze</a:t>
            </a:r>
          </a:p>
          <a:p>
            <a:pPr lvl="1"/>
            <a:r>
              <a:rPr lang="de-DE" dirty="0"/>
              <a:t>übersichtlicher</a:t>
            </a:r>
          </a:p>
          <a:p>
            <a:pPr lvl="1"/>
            <a:r>
              <a:rPr lang="de-DE" dirty="0"/>
              <a:t>wartbarer</a:t>
            </a:r>
          </a:p>
          <a:p>
            <a:pPr lvl="1"/>
            <a:r>
              <a:rPr lang="de-DE" dirty="0"/>
              <a:t>dynamischer</a:t>
            </a:r>
          </a:p>
          <a:p>
            <a:pPr lvl="1"/>
            <a:r>
              <a:rPr lang="de-DE" dirty="0"/>
              <a:t>überhaupt erst möglich</a:t>
            </a:r>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40</a:t>
            </a:fld>
            <a:endParaRPr lang="de-DE"/>
          </a:p>
        </p:txBody>
      </p:sp>
    </p:spTree>
    <p:extLst>
      <p:ext uri="{BB962C8B-B14F-4D97-AF65-F5344CB8AC3E}">
        <p14:creationId xmlns:p14="http://schemas.microsoft.com/office/powerpoint/2010/main" val="316338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Templates - Verwendung</a:t>
            </a:r>
          </a:p>
        </p:txBody>
      </p:sp>
      <p:sp>
        <p:nvSpPr>
          <p:cNvPr id="8" name="Inhaltsplatzhalter 7"/>
          <p:cNvSpPr>
            <a:spLocks noGrp="1"/>
          </p:cNvSpPr>
          <p:nvPr>
            <p:ph idx="1"/>
          </p:nvPr>
        </p:nvSpPr>
        <p:spPr>
          <a:xfrm>
            <a:off x="838200" y="1600201"/>
            <a:ext cx="10730501" cy="4525433"/>
          </a:xfrm>
        </p:spPr>
        <p:txBody>
          <a:bodyPr>
            <a:normAutofit lnSpcReduction="10000"/>
          </a:bodyPr>
          <a:lstStyle/>
          <a:p>
            <a:endParaRPr lang="de-DE" dirty="0"/>
          </a:p>
          <a:p>
            <a:r>
              <a:rPr lang="de-DE" dirty="0"/>
              <a:t>Für das zu </a:t>
            </a:r>
            <a:r>
              <a:rPr lang="de-DE" dirty="0" err="1"/>
              <a:t>templatisierende</a:t>
            </a:r>
            <a:r>
              <a:rPr lang="de-DE" dirty="0"/>
              <a:t> Objekt nutzt man i.d.R. T</a:t>
            </a:r>
          </a:p>
          <a:p>
            <a:r>
              <a:rPr lang="de-DE" dirty="0"/>
              <a:t>Aufgerufen werden kann die Funktion jetzt wie folgt:</a:t>
            </a:r>
            <a:br>
              <a:rPr lang="de-DE" dirty="0"/>
            </a:br>
            <a:br>
              <a:rPr lang="de-DE" dirty="0"/>
            </a:br>
            <a:r>
              <a:rPr lang="de-DE" dirty="0"/>
              <a:t>		           Der Typ z.B. („&lt;</a:t>
            </a:r>
            <a:r>
              <a:rPr lang="de-DE" dirty="0" err="1"/>
              <a:t>int</a:t>
            </a:r>
            <a:r>
              <a:rPr lang="de-DE" dirty="0"/>
              <a:t>&gt;“) ist vernachlässigbar </a:t>
            </a:r>
          </a:p>
          <a:p>
            <a:r>
              <a:rPr lang="de-DE" dirty="0"/>
              <a:t>Benötigt man mehrere Template-Parameter, schreibt man </a:t>
            </a:r>
            <a:r>
              <a:rPr lang="de-DE" dirty="0" err="1"/>
              <a:t>template</a:t>
            </a:r>
            <a:r>
              <a:rPr lang="de-DE" dirty="0"/>
              <a:t> &lt;</a:t>
            </a:r>
            <a:r>
              <a:rPr lang="de-DE" dirty="0" err="1"/>
              <a:t>class</a:t>
            </a:r>
            <a:r>
              <a:rPr lang="de-DE" dirty="0"/>
              <a:t> T, </a:t>
            </a:r>
            <a:r>
              <a:rPr lang="de-DE" dirty="0" err="1"/>
              <a:t>class</a:t>
            </a:r>
            <a:r>
              <a:rPr lang="de-DE" dirty="0"/>
              <a:t> U&gt;</a:t>
            </a:r>
          </a:p>
          <a:p>
            <a:r>
              <a:rPr lang="de-DE" dirty="0"/>
              <a:t>T kann auch als </a:t>
            </a:r>
            <a:r>
              <a:rPr lang="de-DE" dirty="0" err="1"/>
              <a:t>Returntype</a:t>
            </a:r>
            <a:r>
              <a:rPr lang="de-DE" dirty="0"/>
              <a:t> fungieren</a:t>
            </a:r>
          </a:p>
          <a:p>
            <a:r>
              <a:rPr lang="de-DE" dirty="0"/>
              <a:t>Für euch aktiv erstmal zum Erstellen nicht so wichtig, aber ihr müsst es verstehen und benutzen können</a:t>
            </a:r>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41</a:t>
            </a:fld>
            <a:endParaRPr lang="de-DE"/>
          </a:p>
        </p:txBody>
      </p:sp>
      <p:pic>
        <p:nvPicPr>
          <p:cNvPr id="3" name="Grafik 2"/>
          <p:cNvPicPr>
            <a:picLocks noChangeAspect="1"/>
          </p:cNvPicPr>
          <p:nvPr/>
        </p:nvPicPr>
        <p:blipFill rotWithShape="1">
          <a:blip r:embed="rId3"/>
          <a:srcRect b="20447"/>
          <a:stretch/>
        </p:blipFill>
        <p:spPr>
          <a:xfrm>
            <a:off x="1198036" y="1600201"/>
            <a:ext cx="5681127" cy="359763"/>
          </a:xfrm>
          <a:prstGeom prst="rect">
            <a:avLst/>
          </a:prstGeom>
        </p:spPr>
      </p:pic>
      <p:pic>
        <p:nvPicPr>
          <p:cNvPr id="9" name="Grafik 8"/>
          <p:cNvPicPr>
            <a:picLocks noChangeAspect="1"/>
          </p:cNvPicPr>
          <p:nvPr/>
        </p:nvPicPr>
        <p:blipFill rotWithShape="1">
          <a:blip r:embed="rId4"/>
          <a:srcRect t="4710" b="8864"/>
          <a:stretch/>
        </p:blipFill>
        <p:spPr>
          <a:xfrm>
            <a:off x="1198036" y="2925763"/>
            <a:ext cx="2363164" cy="768907"/>
          </a:xfrm>
          <a:prstGeom prst="rect">
            <a:avLst/>
          </a:prstGeom>
        </p:spPr>
      </p:pic>
    </p:spTree>
    <p:extLst>
      <p:ext uri="{BB962C8B-B14F-4D97-AF65-F5344CB8AC3E}">
        <p14:creationId xmlns:p14="http://schemas.microsoft.com/office/powerpoint/2010/main" val="393073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bldLvl="2"/>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Templates - Fazit</a:t>
            </a:r>
          </a:p>
        </p:txBody>
      </p:sp>
      <p:sp>
        <p:nvSpPr>
          <p:cNvPr id="8" name="Inhaltsplatzhalter 7"/>
          <p:cNvSpPr>
            <a:spLocks noGrp="1"/>
          </p:cNvSpPr>
          <p:nvPr>
            <p:ph idx="1"/>
          </p:nvPr>
        </p:nvSpPr>
        <p:spPr/>
        <p:txBody>
          <a:bodyPr/>
          <a:lstStyle/>
          <a:p>
            <a:r>
              <a:rPr lang="de-DE" dirty="0"/>
              <a:t>Ohne Templates könnte es keine sinnvollen Listen o.ä. in Bibliotheken geben</a:t>
            </a:r>
          </a:p>
          <a:p>
            <a:pPr lvl="1"/>
            <a:r>
              <a:rPr lang="de-DE" dirty="0"/>
              <a:t>Deklaration Liste: </a:t>
            </a:r>
            <a:r>
              <a:rPr lang="de-DE" dirty="0" err="1"/>
              <a:t>list</a:t>
            </a:r>
            <a:r>
              <a:rPr lang="de-DE" dirty="0"/>
              <a:t>&lt;T&gt; </a:t>
            </a:r>
            <a:r>
              <a:rPr lang="de-DE" dirty="0" err="1"/>
              <a:t>name</a:t>
            </a:r>
            <a:r>
              <a:rPr lang="de-DE" dirty="0"/>
              <a:t>;</a:t>
            </a:r>
          </a:p>
          <a:p>
            <a:pPr lvl="1"/>
            <a:r>
              <a:rPr lang="de-DE" dirty="0"/>
              <a:t>Verwendung: </a:t>
            </a:r>
            <a:r>
              <a:rPr lang="de-DE" dirty="0" err="1"/>
              <a:t>list.insert</a:t>
            </a:r>
            <a:r>
              <a:rPr lang="de-DE" dirty="0"/>
              <a:t>(T </a:t>
            </a:r>
            <a:r>
              <a:rPr lang="de-DE" dirty="0" err="1"/>
              <a:t>value</a:t>
            </a:r>
            <a:r>
              <a:rPr lang="de-DE" dirty="0"/>
              <a:t>); </a:t>
            </a:r>
          </a:p>
          <a:p>
            <a:r>
              <a:rPr lang="de-DE" dirty="0"/>
              <a:t>Templates werden für jede Instanziierung kompiliert</a:t>
            </a:r>
          </a:p>
          <a:p>
            <a:pPr lvl="1"/>
            <a:r>
              <a:rPr lang="de-DE" dirty="0"/>
              <a:t>Die Bibliothek/exe wird also durch den Gebrauch von Templates nicht kleiner</a:t>
            </a:r>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42</a:t>
            </a:fld>
            <a:endParaRPr lang="de-DE"/>
          </a:p>
        </p:txBody>
      </p:sp>
    </p:spTree>
    <p:extLst>
      <p:ext uri="{BB962C8B-B14F-4D97-AF65-F5344CB8AC3E}">
        <p14:creationId xmlns:p14="http://schemas.microsoft.com/office/powerpoint/2010/main" val="151858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iterieren</a:t>
            </a:r>
          </a:p>
        </p:txBody>
      </p:sp>
      <p:sp>
        <p:nvSpPr>
          <p:cNvPr id="3" name="Inhaltsplatzhalter 2"/>
          <p:cNvSpPr>
            <a:spLocks noGrp="1"/>
          </p:cNvSpPr>
          <p:nvPr>
            <p:ph idx="1"/>
          </p:nvPr>
        </p:nvSpPr>
        <p:spPr>
          <a:xfrm>
            <a:off x="838200" y="1600201"/>
            <a:ext cx="10634133" cy="4466301"/>
          </a:xfrm>
        </p:spPr>
        <p:txBody>
          <a:bodyPr/>
          <a:lstStyle/>
          <a:p>
            <a:r>
              <a:rPr lang="de-DE" dirty="0"/>
              <a:t>zählerbasiert</a:t>
            </a:r>
          </a:p>
          <a:p>
            <a:endParaRPr lang="de-DE" dirty="0"/>
          </a:p>
          <a:p>
            <a:r>
              <a:rPr lang="de-DE" dirty="0" err="1"/>
              <a:t>Iteratorbasiert</a:t>
            </a:r>
            <a:endParaRPr lang="de-DE" dirty="0"/>
          </a:p>
          <a:p>
            <a:pPr lvl="1"/>
            <a:endParaRPr lang="de-DE" dirty="0"/>
          </a:p>
          <a:p>
            <a:r>
              <a:rPr lang="de-DE" dirty="0"/>
              <a:t>Range-</a:t>
            </a:r>
            <a:r>
              <a:rPr lang="de-DE" dirty="0" err="1"/>
              <a:t>based</a:t>
            </a:r>
            <a:r>
              <a:rPr lang="de-DE" dirty="0"/>
              <a:t>-</a:t>
            </a:r>
            <a:r>
              <a:rPr lang="de-DE" dirty="0" err="1"/>
              <a:t>for</a:t>
            </a:r>
            <a:endParaRPr lang="de-DE" dirty="0"/>
          </a:p>
          <a:p>
            <a:pPr marL="0" indent="0">
              <a:buNone/>
            </a:pPr>
            <a:endParaRPr lang="de-DE" dirty="0"/>
          </a:p>
          <a:p>
            <a:r>
              <a:rPr lang="de-DE" dirty="0" err="1"/>
              <a:t>std</a:t>
            </a:r>
            <a:r>
              <a:rPr lang="de-DE" dirty="0"/>
              <a:t>::</a:t>
            </a:r>
            <a:r>
              <a:rPr lang="de-DE" dirty="0" err="1"/>
              <a:t>for_each</a:t>
            </a:r>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43</a:t>
            </a:fld>
            <a:endParaRPr lang="de-DE"/>
          </a:p>
        </p:txBody>
      </p:sp>
    </p:spTree>
    <p:extLst>
      <p:ext uri="{BB962C8B-B14F-4D97-AF65-F5344CB8AC3E}">
        <p14:creationId xmlns:p14="http://schemas.microsoft.com/office/powerpoint/2010/main" val="284406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iterieren</a:t>
            </a:r>
          </a:p>
        </p:txBody>
      </p:sp>
      <p:sp>
        <p:nvSpPr>
          <p:cNvPr id="3" name="Inhaltsplatzhalter 2"/>
          <p:cNvSpPr>
            <a:spLocks noGrp="1"/>
          </p:cNvSpPr>
          <p:nvPr>
            <p:ph idx="1"/>
          </p:nvPr>
        </p:nvSpPr>
        <p:spPr>
          <a:xfrm>
            <a:off x="838200" y="1600201"/>
            <a:ext cx="10634133" cy="4466301"/>
          </a:xfrm>
        </p:spPr>
        <p:txBody>
          <a:bodyPr>
            <a:normAutofit lnSpcReduction="10000"/>
          </a:bodyPr>
          <a:lstStyle/>
          <a:p>
            <a:r>
              <a:rPr lang="de-DE" dirty="0"/>
              <a:t>zählerbasiert</a:t>
            </a:r>
          </a:p>
          <a:p>
            <a:pPr lvl="1"/>
            <a:r>
              <a:rPr lang="de-DE" dirty="0"/>
              <a:t>Vergesst ihr bitte gleich wieder</a:t>
            </a:r>
          </a:p>
          <a:p>
            <a:pPr lvl="2"/>
            <a:r>
              <a:rPr lang="de-DE" dirty="0"/>
              <a:t>Anfällig für </a:t>
            </a:r>
            <a:r>
              <a:rPr lang="de-DE" dirty="0" err="1"/>
              <a:t>indexOutOfRange-Exceptions</a:t>
            </a:r>
            <a:endParaRPr lang="de-DE" dirty="0"/>
          </a:p>
          <a:p>
            <a:r>
              <a:rPr lang="de-DE" dirty="0" err="1"/>
              <a:t>Iteratorbasiert</a:t>
            </a:r>
            <a:endParaRPr lang="de-DE" dirty="0"/>
          </a:p>
          <a:p>
            <a:pPr lvl="1"/>
            <a:r>
              <a:rPr lang="de-DE" dirty="0" err="1"/>
              <a:t>for</a:t>
            </a:r>
            <a:r>
              <a:rPr lang="de-DE" dirty="0"/>
              <a:t> (</a:t>
            </a:r>
            <a:r>
              <a:rPr lang="de-DE" dirty="0" err="1"/>
              <a:t>auto</a:t>
            </a:r>
            <a:r>
              <a:rPr lang="de-DE" dirty="0"/>
              <a:t> </a:t>
            </a:r>
            <a:r>
              <a:rPr lang="de-DE" dirty="0" err="1"/>
              <a:t>it</a:t>
            </a:r>
            <a:r>
              <a:rPr lang="de-DE" dirty="0"/>
              <a:t> = </a:t>
            </a:r>
            <a:r>
              <a:rPr lang="de-DE" dirty="0" err="1"/>
              <a:t>container.begin</a:t>
            </a:r>
            <a:r>
              <a:rPr lang="de-DE" dirty="0"/>
              <a:t>(); </a:t>
            </a:r>
            <a:r>
              <a:rPr lang="de-DE" dirty="0" err="1"/>
              <a:t>it</a:t>
            </a:r>
            <a:r>
              <a:rPr lang="de-DE" dirty="0"/>
              <a:t> &lt; </a:t>
            </a:r>
            <a:r>
              <a:rPr lang="de-DE" dirty="0" err="1"/>
              <a:t>container.end</a:t>
            </a:r>
            <a:r>
              <a:rPr lang="de-DE" dirty="0"/>
              <a:t>(); </a:t>
            </a:r>
            <a:r>
              <a:rPr lang="de-DE" dirty="0" err="1"/>
              <a:t>vec</a:t>
            </a:r>
            <a:r>
              <a:rPr lang="de-DE" dirty="0"/>
              <a:t>++) {…}</a:t>
            </a:r>
          </a:p>
          <a:p>
            <a:r>
              <a:rPr lang="de-DE" dirty="0"/>
              <a:t>Range-</a:t>
            </a:r>
            <a:r>
              <a:rPr lang="de-DE" dirty="0" err="1"/>
              <a:t>based</a:t>
            </a:r>
            <a:r>
              <a:rPr lang="de-DE" dirty="0"/>
              <a:t>-</a:t>
            </a:r>
            <a:r>
              <a:rPr lang="de-DE" dirty="0" err="1"/>
              <a:t>for</a:t>
            </a:r>
            <a:endParaRPr lang="de-DE" dirty="0"/>
          </a:p>
          <a:p>
            <a:pPr lvl="1"/>
            <a:r>
              <a:rPr lang="de-DE" dirty="0" err="1"/>
              <a:t>for</a:t>
            </a:r>
            <a:r>
              <a:rPr lang="de-DE" dirty="0"/>
              <a:t> (T </a:t>
            </a:r>
            <a:r>
              <a:rPr lang="de-DE" dirty="0" err="1"/>
              <a:t>val</a:t>
            </a:r>
            <a:r>
              <a:rPr lang="de-DE" dirty="0"/>
              <a:t> : </a:t>
            </a:r>
            <a:r>
              <a:rPr lang="de-DE" dirty="0" err="1"/>
              <a:t>myContainer</a:t>
            </a:r>
            <a:r>
              <a:rPr lang="de-DE" dirty="0"/>
              <a:t>) { …}     </a:t>
            </a:r>
            <a:r>
              <a:rPr lang="de-DE" dirty="0">
                <a:sym typeface="Wingdings" panose="05000000000000000000" pitchFamily="2" charset="2"/>
              </a:rPr>
              <a:t> präferierte Form, wenn über 				   alles iteriert werden soll</a:t>
            </a:r>
          </a:p>
          <a:p>
            <a:pPr lvl="2"/>
            <a:r>
              <a:rPr lang="de-DE" dirty="0">
                <a:sym typeface="Wingdings" panose="05000000000000000000" pitchFamily="2" charset="2"/>
              </a:rPr>
              <a:t>Wenn möglich/sinnvoll mit </a:t>
            </a:r>
            <a:r>
              <a:rPr lang="de-DE" dirty="0" err="1">
                <a:sym typeface="Wingdings" panose="05000000000000000000" pitchFamily="2" charset="2"/>
              </a:rPr>
              <a:t>const</a:t>
            </a:r>
            <a:r>
              <a:rPr lang="de-DE" dirty="0">
                <a:sym typeface="Wingdings" panose="05000000000000000000" pitchFamily="2" charset="2"/>
              </a:rPr>
              <a:t> </a:t>
            </a:r>
            <a:r>
              <a:rPr lang="de-DE" dirty="0" err="1">
                <a:sym typeface="Wingdings" panose="05000000000000000000" pitchFamily="2" charset="2"/>
              </a:rPr>
              <a:t>refs</a:t>
            </a:r>
            <a:r>
              <a:rPr lang="de-DE" dirty="0">
                <a:sym typeface="Wingdings" panose="05000000000000000000" pitchFamily="2" charset="2"/>
              </a:rPr>
              <a:t> verwenden (</a:t>
            </a:r>
            <a:r>
              <a:rPr lang="de-DE" dirty="0" err="1">
                <a:sym typeface="Wingdings" panose="05000000000000000000" pitchFamily="2" charset="2"/>
              </a:rPr>
              <a:t>const</a:t>
            </a:r>
            <a:r>
              <a:rPr lang="de-DE" dirty="0">
                <a:sym typeface="Wingdings" panose="05000000000000000000" pitchFamily="2" charset="2"/>
              </a:rPr>
              <a:t> T &amp; </a:t>
            </a:r>
            <a:r>
              <a:rPr lang="de-DE" dirty="0" err="1">
                <a:sym typeface="Wingdings" panose="05000000000000000000" pitchFamily="2" charset="2"/>
              </a:rPr>
              <a:t>val</a:t>
            </a:r>
            <a:r>
              <a:rPr lang="de-DE" dirty="0">
                <a:sym typeface="Wingdings" panose="05000000000000000000" pitchFamily="2" charset="2"/>
              </a:rPr>
              <a:t>)</a:t>
            </a:r>
            <a:endParaRPr lang="de-DE" dirty="0"/>
          </a:p>
          <a:p>
            <a:r>
              <a:rPr lang="de-DE" dirty="0" err="1"/>
              <a:t>std</a:t>
            </a:r>
            <a:r>
              <a:rPr lang="de-DE" dirty="0"/>
              <a:t>::</a:t>
            </a:r>
            <a:r>
              <a:rPr lang="de-DE" dirty="0" err="1"/>
              <a:t>for_each</a:t>
            </a:r>
            <a:endParaRPr lang="de-DE" dirty="0"/>
          </a:p>
          <a:p>
            <a:pPr lvl="1"/>
            <a:r>
              <a:rPr lang="de-DE" dirty="0" err="1"/>
              <a:t>std</a:t>
            </a:r>
            <a:r>
              <a:rPr lang="de-DE" dirty="0"/>
              <a:t>::</a:t>
            </a:r>
            <a:r>
              <a:rPr lang="de-DE" dirty="0" err="1"/>
              <a:t>for_each</a:t>
            </a:r>
            <a:r>
              <a:rPr lang="de-DE" dirty="0"/>
              <a:t>(</a:t>
            </a:r>
            <a:r>
              <a:rPr lang="de-DE" dirty="0" err="1"/>
              <a:t>container.begin</a:t>
            </a:r>
            <a:r>
              <a:rPr lang="de-DE" dirty="0"/>
              <a:t>(), </a:t>
            </a:r>
            <a:r>
              <a:rPr lang="de-DE" dirty="0" err="1"/>
              <a:t>container.end</a:t>
            </a:r>
            <a:r>
              <a:rPr lang="de-DE" dirty="0"/>
              <a:t>(), *</a:t>
            </a:r>
            <a:r>
              <a:rPr lang="de-DE" dirty="0" err="1"/>
              <a:t>lambda</a:t>
            </a:r>
            <a:r>
              <a:rPr lang="de-DE" dirty="0"/>
              <a:t>*);</a:t>
            </a:r>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44</a:t>
            </a:fld>
            <a:endParaRPr lang="de-DE"/>
          </a:p>
        </p:txBody>
      </p:sp>
    </p:spTree>
    <p:extLst>
      <p:ext uri="{BB962C8B-B14F-4D97-AF65-F5344CB8AC3E}">
        <p14:creationId xmlns:p14="http://schemas.microsoft.com/office/powerpoint/2010/main" val="175461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sortieren</a:t>
            </a:r>
          </a:p>
        </p:txBody>
      </p:sp>
      <p:sp>
        <p:nvSpPr>
          <p:cNvPr id="3" name="Inhaltsplatzhalter 2"/>
          <p:cNvSpPr>
            <a:spLocks noGrp="1"/>
          </p:cNvSpPr>
          <p:nvPr>
            <p:ph idx="1"/>
          </p:nvPr>
        </p:nvSpPr>
        <p:spPr>
          <a:xfrm>
            <a:off x="838200" y="1600201"/>
            <a:ext cx="10634133" cy="4466301"/>
          </a:xfrm>
        </p:spPr>
        <p:txBody>
          <a:bodyPr/>
          <a:lstStyle/>
          <a:p>
            <a:r>
              <a:rPr lang="de-DE" dirty="0" err="1"/>
              <a:t>std</a:t>
            </a:r>
            <a:r>
              <a:rPr lang="de-DE" dirty="0"/>
              <a:t>::</a:t>
            </a:r>
            <a:r>
              <a:rPr lang="de-DE" dirty="0" err="1"/>
              <a:t>sort</a:t>
            </a:r>
            <a:r>
              <a:rPr lang="de-DE" dirty="0"/>
              <a:t> benötigt einen </a:t>
            </a:r>
            <a:r>
              <a:rPr lang="de-DE" dirty="0" err="1"/>
              <a:t>random</a:t>
            </a:r>
            <a:r>
              <a:rPr lang="de-DE" dirty="0"/>
              <a:t> </a:t>
            </a:r>
            <a:r>
              <a:rPr lang="de-DE" dirty="0" err="1"/>
              <a:t>access</a:t>
            </a:r>
            <a:r>
              <a:rPr lang="de-DE" dirty="0"/>
              <a:t> </a:t>
            </a:r>
            <a:r>
              <a:rPr lang="de-DE" dirty="0" err="1"/>
              <a:t>iterator</a:t>
            </a:r>
            <a:endParaRPr lang="de-DE" dirty="0"/>
          </a:p>
          <a:p>
            <a:pPr lvl="1"/>
            <a:r>
              <a:rPr lang="de-DE" dirty="0"/>
              <a:t>Funktioniert nicht für Listen</a:t>
            </a:r>
          </a:p>
          <a:p>
            <a:r>
              <a:rPr lang="de-DE" dirty="0"/>
              <a:t>#</a:t>
            </a:r>
            <a:r>
              <a:rPr lang="de-DE" dirty="0" err="1"/>
              <a:t>include</a:t>
            </a:r>
            <a:r>
              <a:rPr lang="de-DE" dirty="0"/>
              <a:t> &lt;</a:t>
            </a:r>
            <a:r>
              <a:rPr lang="de-DE" dirty="0" err="1"/>
              <a:t>algorithm</a:t>
            </a:r>
            <a:r>
              <a:rPr lang="de-DE" dirty="0"/>
              <a:t>&gt;</a:t>
            </a:r>
          </a:p>
          <a:p>
            <a:r>
              <a:rPr lang="de-DE" strike="sngStrike" dirty="0" err="1"/>
              <a:t>container.sort</a:t>
            </a:r>
            <a:r>
              <a:rPr lang="de-DE" strike="sngStrike" dirty="0"/>
              <a:t>(); </a:t>
            </a:r>
            <a:r>
              <a:rPr lang="de-DE" strike="sngStrike" dirty="0" err="1"/>
              <a:t>sort</a:t>
            </a:r>
            <a:r>
              <a:rPr lang="de-DE" strike="sngStrike" dirty="0"/>
              <a:t>(</a:t>
            </a:r>
            <a:r>
              <a:rPr lang="de-DE" strike="sngStrike" dirty="0" err="1"/>
              <a:t>container</a:t>
            </a:r>
            <a:r>
              <a:rPr lang="de-DE" strike="sngStrike" dirty="0"/>
              <a:t>);</a:t>
            </a:r>
          </a:p>
          <a:p>
            <a:r>
              <a:rPr lang="de-DE" dirty="0" err="1"/>
              <a:t>sort</a:t>
            </a:r>
            <a:r>
              <a:rPr lang="de-DE" dirty="0"/>
              <a:t>(</a:t>
            </a:r>
            <a:r>
              <a:rPr lang="de-DE" dirty="0" err="1"/>
              <a:t>container.begin</a:t>
            </a:r>
            <a:r>
              <a:rPr lang="de-DE" dirty="0"/>
              <a:t>(), </a:t>
            </a:r>
            <a:r>
              <a:rPr lang="de-DE" dirty="0" err="1"/>
              <a:t>container.end</a:t>
            </a:r>
            <a:r>
              <a:rPr lang="de-DE" dirty="0"/>
              <a:t>());</a:t>
            </a:r>
          </a:p>
          <a:p>
            <a:r>
              <a:rPr lang="de-DE" dirty="0"/>
              <a:t>Sortiert standardmäßig mithilfe des „&lt;„ Operators</a:t>
            </a:r>
          </a:p>
          <a:p>
            <a:r>
              <a:rPr lang="de-DE" dirty="0"/>
              <a:t>Was würde passieren, wenn wir einen Container von Pointern sortieren?</a:t>
            </a:r>
          </a:p>
          <a:p>
            <a:r>
              <a:rPr lang="de-DE" dirty="0"/>
              <a:t>Probieren wir es aus.</a:t>
            </a:r>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45</a:t>
            </a:fld>
            <a:endParaRPr lang="de-DE"/>
          </a:p>
        </p:txBody>
      </p:sp>
    </p:spTree>
    <p:extLst>
      <p:ext uri="{BB962C8B-B14F-4D97-AF65-F5344CB8AC3E}">
        <p14:creationId xmlns:p14="http://schemas.microsoft.com/office/powerpoint/2010/main" val="216177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sortieren</a:t>
            </a:r>
          </a:p>
        </p:txBody>
      </p:sp>
      <p:sp>
        <p:nvSpPr>
          <p:cNvPr id="3" name="Inhaltsplatzhalter 2"/>
          <p:cNvSpPr>
            <a:spLocks noGrp="1"/>
          </p:cNvSpPr>
          <p:nvPr>
            <p:ph idx="1"/>
          </p:nvPr>
        </p:nvSpPr>
        <p:spPr>
          <a:xfrm>
            <a:off x="838200" y="1600201"/>
            <a:ext cx="10634133" cy="4466301"/>
          </a:xfrm>
        </p:spPr>
        <p:txBody>
          <a:bodyPr>
            <a:normAutofit/>
          </a:bodyPr>
          <a:lstStyle/>
          <a:p>
            <a:r>
              <a:rPr lang="de-DE" dirty="0"/>
              <a:t>Operatoren werden wie ganz normale Funktionen behandelt</a:t>
            </a:r>
          </a:p>
          <a:p>
            <a:pPr lvl="1"/>
            <a:r>
              <a:rPr lang="de-DE" dirty="0"/>
              <a:t>+, -, &lt;, ==, …</a:t>
            </a:r>
          </a:p>
          <a:p>
            <a:pPr lvl="2"/>
            <a:r>
              <a:rPr lang="de-DE" dirty="0"/>
              <a:t>Vergleicht man zwei Pointer (auch </a:t>
            </a:r>
            <a:r>
              <a:rPr lang="de-DE" dirty="0" err="1"/>
              <a:t>Smartpointer</a:t>
            </a:r>
            <a:r>
              <a:rPr lang="de-DE" dirty="0"/>
              <a:t>), werden die Adressen verglichen</a:t>
            </a:r>
          </a:p>
          <a:p>
            <a:r>
              <a:rPr lang="de-DE" dirty="0"/>
              <a:t>Der dritte, optionale Parameter von </a:t>
            </a:r>
            <a:r>
              <a:rPr lang="de-DE" dirty="0" err="1"/>
              <a:t>std</a:t>
            </a:r>
            <a:r>
              <a:rPr lang="de-DE" dirty="0"/>
              <a:t>::</a:t>
            </a:r>
            <a:r>
              <a:rPr lang="de-DE" dirty="0" err="1"/>
              <a:t>sort</a:t>
            </a:r>
            <a:r>
              <a:rPr lang="de-DE" dirty="0"/>
              <a:t>() (einziger von </a:t>
            </a:r>
            <a:r>
              <a:rPr lang="de-DE" dirty="0" err="1"/>
              <a:t>list.sort</a:t>
            </a:r>
            <a:r>
              <a:rPr lang="de-DE" dirty="0"/>
              <a:t>()) bestimmt wie sortiert werden kann</a:t>
            </a:r>
          </a:p>
          <a:p>
            <a:pPr lvl="1"/>
            <a:r>
              <a:rPr lang="de-DE" dirty="0"/>
              <a:t>Funktion</a:t>
            </a:r>
          </a:p>
          <a:p>
            <a:pPr lvl="1"/>
            <a:r>
              <a:rPr lang="de-DE" dirty="0"/>
              <a:t>Objekt</a:t>
            </a:r>
          </a:p>
          <a:p>
            <a:pPr lvl="1"/>
            <a:r>
              <a:rPr lang="de-DE" dirty="0"/>
              <a:t>Lambda sein</a:t>
            </a:r>
          </a:p>
          <a:p>
            <a:pPr lvl="1"/>
            <a:r>
              <a:rPr lang="de-DE" dirty="0"/>
              <a:t>Diese müssen jeweils per </a:t>
            </a:r>
            <a:r>
              <a:rPr lang="de-DE" dirty="0" err="1"/>
              <a:t>boolschem</a:t>
            </a:r>
            <a:r>
              <a:rPr lang="de-DE" dirty="0"/>
              <a:t> Wert zurückgeben, ob das erste Objekt kleiner ist</a:t>
            </a:r>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46</a:t>
            </a:fld>
            <a:endParaRPr lang="de-DE"/>
          </a:p>
        </p:txBody>
      </p:sp>
    </p:spTree>
    <p:extLst>
      <p:ext uri="{BB962C8B-B14F-4D97-AF65-F5344CB8AC3E}">
        <p14:creationId xmlns:p14="http://schemas.microsoft.com/office/powerpoint/2010/main" val="360909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Operatoren überladen</a:t>
            </a:r>
          </a:p>
        </p:txBody>
      </p:sp>
      <p:sp>
        <p:nvSpPr>
          <p:cNvPr id="3" name="Inhaltsplatzhalter 2"/>
          <p:cNvSpPr>
            <a:spLocks noGrp="1"/>
          </p:cNvSpPr>
          <p:nvPr>
            <p:ph idx="1"/>
          </p:nvPr>
        </p:nvSpPr>
        <p:spPr>
          <a:xfrm>
            <a:off x="838200" y="1600201"/>
            <a:ext cx="10634133" cy="4466301"/>
          </a:xfrm>
        </p:spPr>
        <p:txBody>
          <a:bodyPr>
            <a:normAutofit/>
          </a:bodyPr>
          <a:lstStyle/>
          <a:p>
            <a:r>
              <a:rPr lang="de-DE" dirty="0"/>
              <a:t>Erinnerung: Objektorientierung: Klassen kapseln Funktionalität und Daten. Wo gehört ein „&lt;„-Vergleich also hin?</a:t>
            </a:r>
          </a:p>
          <a:p>
            <a:pPr lvl="1"/>
            <a:r>
              <a:rPr lang="de-DE" dirty="0"/>
              <a:t>So lange er eindeutig ist - in die Klasse!</a:t>
            </a:r>
          </a:p>
          <a:p>
            <a:pPr lvl="1"/>
            <a:r>
              <a:rPr lang="de-DE" dirty="0"/>
              <a:t>Clean Code: „Keep </a:t>
            </a:r>
            <a:r>
              <a:rPr lang="de-DE" dirty="0" err="1"/>
              <a:t>interfaces</a:t>
            </a:r>
            <a:r>
              <a:rPr lang="de-DE" dirty="0"/>
              <a:t> </a:t>
            </a:r>
            <a:r>
              <a:rPr lang="de-DE" dirty="0" err="1"/>
              <a:t>small</a:t>
            </a:r>
            <a:r>
              <a:rPr lang="de-DE" dirty="0"/>
              <a:t>“</a:t>
            </a:r>
          </a:p>
          <a:p>
            <a:pPr lvl="1"/>
            <a:r>
              <a:rPr lang="de-DE" dirty="0"/>
              <a:t>Um Konsistenz zu wahren wollen wir dort keine neue Methode einführen – wir überschreiben den „&lt;„-Operator</a:t>
            </a:r>
          </a:p>
          <a:p>
            <a:r>
              <a:rPr lang="de-DE" dirty="0"/>
              <a:t>Header: </a:t>
            </a:r>
          </a:p>
          <a:p>
            <a:pPr lvl="1"/>
            <a:r>
              <a:rPr lang="de-DE" dirty="0"/>
              <a:t>Übergabeparameter kann irgendetwas sein – Pointer, Referenz oder auch ganz was anderes (z.B. ein User)</a:t>
            </a:r>
          </a:p>
          <a:p>
            <a:pPr lvl="1"/>
            <a:r>
              <a:rPr lang="de-DE" dirty="0"/>
              <a:t>Funktioniert wie jede andere Funktion (Überladungen, Vererbung, </a:t>
            </a:r>
            <a:r>
              <a:rPr lang="de-DE" dirty="0" err="1"/>
              <a:t>Zugrifssmodifier</a:t>
            </a:r>
            <a:r>
              <a:rPr lang="de-DE" dirty="0"/>
              <a:t>, …)</a:t>
            </a:r>
          </a:p>
          <a:p>
            <a:pPr lvl="2"/>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47</a:t>
            </a:fld>
            <a:endParaRPr lang="de-DE"/>
          </a:p>
        </p:txBody>
      </p:sp>
      <p:pic>
        <p:nvPicPr>
          <p:cNvPr id="7" name="Grafik 6"/>
          <p:cNvPicPr>
            <a:picLocks noChangeAspect="1"/>
          </p:cNvPicPr>
          <p:nvPr/>
        </p:nvPicPr>
        <p:blipFill>
          <a:blip r:embed="rId3"/>
          <a:stretch>
            <a:fillRect/>
          </a:stretch>
        </p:blipFill>
        <p:spPr>
          <a:xfrm>
            <a:off x="2386360" y="4062180"/>
            <a:ext cx="5061761" cy="435247"/>
          </a:xfrm>
          <a:prstGeom prst="rect">
            <a:avLst/>
          </a:prstGeom>
        </p:spPr>
      </p:pic>
    </p:spTree>
    <p:extLst>
      <p:ext uri="{BB962C8B-B14F-4D97-AF65-F5344CB8AC3E}">
        <p14:creationId xmlns:p14="http://schemas.microsoft.com/office/powerpoint/2010/main" val="142103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sortieren</a:t>
            </a:r>
          </a:p>
        </p:txBody>
      </p:sp>
      <p:sp>
        <p:nvSpPr>
          <p:cNvPr id="3" name="Inhaltsplatzhalter 2"/>
          <p:cNvSpPr>
            <a:spLocks noGrp="1"/>
          </p:cNvSpPr>
          <p:nvPr>
            <p:ph idx="1"/>
          </p:nvPr>
        </p:nvSpPr>
        <p:spPr>
          <a:xfrm>
            <a:off x="838200" y="1600201"/>
            <a:ext cx="10634133" cy="4466301"/>
          </a:xfrm>
        </p:spPr>
        <p:txBody>
          <a:bodyPr/>
          <a:lstStyle/>
          <a:p>
            <a:r>
              <a:rPr lang="de-DE" dirty="0"/>
              <a:t>1. Funktion</a:t>
            </a:r>
          </a:p>
          <a:p>
            <a:pPr lvl="1"/>
            <a:r>
              <a:rPr lang="de-DE" dirty="0"/>
              <a:t>Definition:</a:t>
            </a:r>
          </a:p>
          <a:p>
            <a:pPr lvl="1"/>
            <a:endParaRPr lang="de-DE" dirty="0"/>
          </a:p>
          <a:p>
            <a:pPr lvl="1"/>
            <a:r>
              <a:rPr lang="de-DE" dirty="0"/>
              <a:t>Aufruf:</a:t>
            </a:r>
          </a:p>
          <a:p>
            <a:pPr marL="364057" lvl="1" indent="0">
              <a:buNone/>
            </a:pPr>
            <a:endParaRPr lang="de-DE" dirty="0"/>
          </a:p>
          <a:p>
            <a:r>
              <a:rPr lang="de-DE" dirty="0"/>
              <a:t>2. Objekt</a:t>
            </a:r>
          </a:p>
          <a:p>
            <a:pPr lvl="1"/>
            <a:r>
              <a:rPr lang="de-DE" dirty="0"/>
              <a:t>Definition:</a:t>
            </a:r>
          </a:p>
          <a:p>
            <a:pPr lvl="1"/>
            <a:endParaRPr lang="de-DE" dirty="0"/>
          </a:p>
          <a:p>
            <a:pPr lvl="1"/>
            <a:endParaRPr lang="de-DE" dirty="0"/>
          </a:p>
          <a:p>
            <a:pPr lvl="1"/>
            <a:r>
              <a:rPr lang="de-DE" dirty="0"/>
              <a:t>Aufruf:			                       ||</a:t>
            </a:r>
          </a:p>
          <a:p>
            <a:pPr marL="0" indent="0">
              <a:buNone/>
            </a:pPr>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48</a:t>
            </a:fld>
            <a:endParaRPr lang="de-DE"/>
          </a:p>
        </p:txBody>
      </p:sp>
      <p:pic>
        <p:nvPicPr>
          <p:cNvPr id="8" name="Grafik 7"/>
          <p:cNvPicPr>
            <a:picLocks noChangeAspect="1"/>
          </p:cNvPicPr>
          <p:nvPr/>
        </p:nvPicPr>
        <p:blipFill>
          <a:blip r:embed="rId3"/>
          <a:stretch>
            <a:fillRect/>
          </a:stretch>
        </p:blipFill>
        <p:spPr>
          <a:xfrm>
            <a:off x="3009900" y="3489707"/>
            <a:ext cx="5579991" cy="1783390"/>
          </a:xfrm>
          <a:prstGeom prst="rect">
            <a:avLst/>
          </a:prstGeom>
        </p:spPr>
      </p:pic>
      <p:pic>
        <p:nvPicPr>
          <p:cNvPr id="9" name="Grafik 8"/>
          <p:cNvPicPr>
            <a:picLocks noChangeAspect="1"/>
          </p:cNvPicPr>
          <p:nvPr/>
        </p:nvPicPr>
        <p:blipFill>
          <a:blip r:embed="rId4"/>
          <a:stretch>
            <a:fillRect/>
          </a:stretch>
        </p:blipFill>
        <p:spPr>
          <a:xfrm>
            <a:off x="3009900" y="5348187"/>
            <a:ext cx="3042275" cy="643224"/>
          </a:xfrm>
          <a:prstGeom prst="rect">
            <a:avLst/>
          </a:prstGeom>
        </p:spPr>
      </p:pic>
      <p:pic>
        <p:nvPicPr>
          <p:cNvPr id="10" name="Grafik 9"/>
          <p:cNvPicPr>
            <a:picLocks noChangeAspect="1"/>
          </p:cNvPicPr>
          <p:nvPr/>
        </p:nvPicPr>
        <p:blipFill>
          <a:blip r:embed="rId5"/>
          <a:stretch>
            <a:fillRect/>
          </a:stretch>
        </p:blipFill>
        <p:spPr>
          <a:xfrm>
            <a:off x="3009900" y="1848463"/>
            <a:ext cx="5964950" cy="880075"/>
          </a:xfrm>
          <a:prstGeom prst="rect">
            <a:avLst/>
          </a:prstGeom>
        </p:spPr>
      </p:pic>
      <p:pic>
        <p:nvPicPr>
          <p:cNvPr id="12" name="Grafik 11"/>
          <p:cNvPicPr>
            <a:picLocks noChangeAspect="1"/>
          </p:cNvPicPr>
          <p:nvPr/>
        </p:nvPicPr>
        <p:blipFill rotWithShape="1">
          <a:blip r:embed="rId6"/>
          <a:srcRect t="9960"/>
          <a:stretch/>
        </p:blipFill>
        <p:spPr>
          <a:xfrm>
            <a:off x="3009900" y="2849075"/>
            <a:ext cx="3859837" cy="397189"/>
          </a:xfrm>
          <a:prstGeom prst="rect">
            <a:avLst/>
          </a:prstGeom>
        </p:spPr>
      </p:pic>
      <p:pic>
        <p:nvPicPr>
          <p:cNvPr id="13" name="Grafik 12"/>
          <p:cNvPicPr>
            <a:picLocks noChangeAspect="1"/>
          </p:cNvPicPr>
          <p:nvPr/>
        </p:nvPicPr>
        <p:blipFill>
          <a:blip r:embed="rId7"/>
          <a:stretch>
            <a:fillRect/>
          </a:stretch>
        </p:blipFill>
        <p:spPr>
          <a:xfrm>
            <a:off x="6505081" y="5369789"/>
            <a:ext cx="4211038" cy="404011"/>
          </a:xfrm>
          <a:prstGeom prst="rect">
            <a:avLst/>
          </a:prstGeom>
        </p:spPr>
      </p:pic>
    </p:spTree>
    <p:extLst>
      <p:ext uri="{BB962C8B-B14F-4D97-AF65-F5344CB8AC3E}">
        <p14:creationId xmlns:p14="http://schemas.microsoft.com/office/powerpoint/2010/main" val="155111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sortieren</a:t>
            </a:r>
          </a:p>
        </p:txBody>
      </p:sp>
      <p:sp>
        <p:nvSpPr>
          <p:cNvPr id="3" name="Inhaltsplatzhalter 2"/>
          <p:cNvSpPr>
            <a:spLocks noGrp="1"/>
          </p:cNvSpPr>
          <p:nvPr>
            <p:ph idx="1"/>
          </p:nvPr>
        </p:nvSpPr>
        <p:spPr>
          <a:xfrm>
            <a:off x="838200" y="1600201"/>
            <a:ext cx="10634133" cy="4466301"/>
          </a:xfrm>
        </p:spPr>
        <p:txBody>
          <a:bodyPr>
            <a:normAutofit/>
          </a:bodyPr>
          <a:lstStyle/>
          <a:p>
            <a:r>
              <a:rPr lang="de-DE" dirty="0"/>
              <a:t>3. Möglichkeit: Lambda</a:t>
            </a:r>
          </a:p>
          <a:p>
            <a:pPr lvl="1"/>
            <a:r>
              <a:rPr lang="de-DE" dirty="0"/>
              <a:t>Deklaration + Ausführung:</a:t>
            </a:r>
          </a:p>
          <a:p>
            <a:pPr lvl="1"/>
            <a:endParaRPr lang="de-DE" dirty="0"/>
          </a:p>
          <a:p>
            <a:pPr lvl="1"/>
            <a:endParaRPr lang="de-DE" dirty="0"/>
          </a:p>
          <a:p>
            <a:pPr lvl="1"/>
            <a:endParaRPr lang="de-DE" dirty="0"/>
          </a:p>
          <a:p>
            <a:r>
              <a:rPr lang="de-DE" dirty="0"/>
              <a:t>Lambda-Funktionen: anonyme Funktionen, die nur über Pointer aufgerufen werden kann</a:t>
            </a:r>
          </a:p>
          <a:p>
            <a:pPr lvl="1"/>
            <a:r>
              <a:rPr lang="de-DE" dirty="0"/>
              <a:t>i.d.R. am Ort der Ausführung definiert</a:t>
            </a:r>
          </a:p>
          <a:p>
            <a:pPr lvl="2"/>
            <a:r>
              <a:rPr lang="de-DE" dirty="0"/>
              <a:t>Daher die lokalste Möglichkeit =&gt; am besten optimierbar =&gt; am schnellsten</a:t>
            </a:r>
          </a:p>
          <a:p>
            <a:pPr lvl="1"/>
            <a:r>
              <a:rPr lang="de-DE" dirty="0"/>
              <a:t>kann auch zur späteren Verwendung Variablen zugewiesen werden: </a:t>
            </a:r>
            <a:r>
              <a:rPr lang="de-DE" dirty="0" err="1"/>
              <a:t>auto</a:t>
            </a:r>
            <a:r>
              <a:rPr lang="de-DE" dirty="0"/>
              <a:t> </a:t>
            </a:r>
            <a:r>
              <a:rPr lang="de-DE" dirty="0" err="1"/>
              <a:t>lambda</a:t>
            </a:r>
            <a:r>
              <a:rPr lang="de-DE" dirty="0"/>
              <a:t> = [</a:t>
            </a:r>
            <a:r>
              <a:rPr lang="de-DE" dirty="0" err="1"/>
              <a:t>capture</a:t>
            </a:r>
            <a:r>
              <a:rPr lang="de-DE" dirty="0"/>
              <a:t>](</a:t>
            </a:r>
            <a:r>
              <a:rPr lang="de-DE" dirty="0" err="1"/>
              <a:t>params</a:t>
            </a:r>
            <a:r>
              <a:rPr lang="de-DE" dirty="0"/>
              <a:t>) -&gt; </a:t>
            </a:r>
            <a:r>
              <a:rPr lang="de-DE" dirty="0" err="1"/>
              <a:t>ret</a:t>
            </a:r>
            <a:r>
              <a:rPr lang="de-DE" dirty="0"/>
              <a:t> { </a:t>
            </a:r>
            <a:r>
              <a:rPr lang="de-DE" dirty="0" err="1"/>
              <a:t>body</a:t>
            </a:r>
            <a:r>
              <a:rPr lang="de-DE" dirty="0"/>
              <a:t> };</a:t>
            </a:r>
          </a:p>
          <a:p>
            <a:pPr lvl="1"/>
            <a:endParaRPr lang="de-DE" dirty="0"/>
          </a:p>
          <a:p>
            <a:pPr marL="719648" lvl="2" indent="0">
              <a:buNone/>
            </a:pPr>
            <a:endParaRPr lang="de-DE" dirty="0"/>
          </a:p>
          <a:p>
            <a:pPr marL="0" indent="0">
              <a:buNone/>
            </a:pPr>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49</a:t>
            </a:fld>
            <a:endParaRPr lang="de-DE"/>
          </a:p>
        </p:txBody>
      </p:sp>
      <p:pic>
        <p:nvPicPr>
          <p:cNvPr id="11" name="Grafik 10"/>
          <p:cNvPicPr>
            <a:picLocks noChangeAspect="1"/>
          </p:cNvPicPr>
          <p:nvPr/>
        </p:nvPicPr>
        <p:blipFill>
          <a:blip r:embed="rId3"/>
          <a:stretch>
            <a:fillRect/>
          </a:stretch>
        </p:blipFill>
        <p:spPr>
          <a:xfrm>
            <a:off x="254932" y="2578022"/>
            <a:ext cx="11682135" cy="1024187"/>
          </a:xfrm>
          <a:prstGeom prst="rect">
            <a:avLst/>
          </a:prstGeom>
        </p:spPr>
      </p:pic>
    </p:spTree>
    <p:extLst>
      <p:ext uri="{BB962C8B-B14F-4D97-AF65-F5344CB8AC3E}">
        <p14:creationId xmlns:p14="http://schemas.microsoft.com/office/powerpoint/2010/main" val="261268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a:t>
            </a:r>
          </a:p>
        </p:txBody>
      </p:sp>
      <p:sp>
        <p:nvSpPr>
          <p:cNvPr id="3" name="Textplatzhalter 2"/>
          <p:cNvSpPr>
            <a:spLocks noGrp="1"/>
          </p:cNvSpPr>
          <p:nvPr>
            <p:ph type="body" idx="1"/>
          </p:nvPr>
        </p:nvSpPr>
        <p:spPr/>
        <p:txBody>
          <a:bodyPr/>
          <a:lstStyle/>
          <a:p>
            <a:r>
              <a:rPr lang="de-DE" dirty="0"/>
              <a:t>Array, Stack, Queue, Vector, List, </a:t>
            </a:r>
            <a:r>
              <a:rPr lang="de-DE" dirty="0" err="1"/>
              <a:t>Map</a:t>
            </a:r>
            <a:r>
              <a:rPr lang="de-DE" dirty="0"/>
              <a:t>, Hash …</a:t>
            </a:r>
          </a:p>
        </p:txBody>
      </p:sp>
      <p:sp>
        <p:nvSpPr>
          <p:cNvPr id="4" name="Datumsplatzhalter 3"/>
          <p:cNvSpPr>
            <a:spLocks noGrp="1"/>
          </p:cNvSpPr>
          <p:nvPr>
            <p:ph type="dt" sz="half" idx="10"/>
          </p:nvPr>
        </p:nvSpPr>
        <p:spPr/>
        <p:txBody>
          <a:bodyPr/>
          <a:lstStyle/>
          <a:p>
            <a:fld id="{2EAD97E3-4592-470D-B5E5-931E2B12987A}"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39816627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Lambda-Funktion</a:t>
            </a:r>
          </a:p>
        </p:txBody>
      </p:sp>
      <p:sp>
        <p:nvSpPr>
          <p:cNvPr id="3" name="Inhaltsplatzhalter 2"/>
          <p:cNvSpPr>
            <a:spLocks noGrp="1"/>
          </p:cNvSpPr>
          <p:nvPr>
            <p:ph idx="1"/>
          </p:nvPr>
        </p:nvSpPr>
        <p:spPr>
          <a:xfrm>
            <a:off x="2567519" y="1600201"/>
            <a:ext cx="8904814" cy="4466301"/>
          </a:xfrm>
        </p:spPr>
        <p:txBody>
          <a:bodyPr/>
          <a:lstStyle/>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50</a:t>
            </a:fld>
            <a:endParaRPr lang="de-DE"/>
          </a:p>
        </p:txBody>
      </p:sp>
      <p:pic>
        <p:nvPicPr>
          <p:cNvPr id="11" name="Grafik 10"/>
          <p:cNvPicPr>
            <a:picLocks noChangeAspect="1"/>
          </p:cNvPicPr>
          <p:nvPr/>
        </p:nvPicPr>
        <p:blipFill>
          <a:blip r:embed="rId3"/>
          <a:stretch>
            <a:fillRect/>
          </a:stretch>
        </p:blipFill>
        <p:spPr>
          <a:xfrm>
            <a:off x="462537" y="3474941"/>
            <a:ext cx="11682135" cy="1024187"/>
          </a:xfrm>
          <a:prstGeom prst="rect">
            <a:avLst/>
          </a:prstGeom>
        </p:spPr>
      </p:pic>
      <p:cxnSp>
        <p:nvCxnSpPr>
          <p:cNvPr id="8" name="Gerade Verbindung mit Pfeil 7"/>
          <p:cNvCxnSpPr>
            <a:stCxn id="9" idx="2"/>
          </p:cNvCxnSpPr>
          <p:nvPr/>
        </p:nvCxnSpPr>
        <p:spPr>
          <a:xfrm>
            <a:off x="2373406" y="3221333"/>
            <a:ext cx="190421" cy="3334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0" y="1282341"/>
            <a:ext cx="4746812" cy="1938992"/>
          </a:xfrm>
          <a:prstGeom prst="rect">
            <a:avLst/>
          </a:prstGeom>
          <a:noFill/>
        </p:spPr>
        <p:txBody>
          <a:bodyPr wrap="square" rtlCol="0">
            <a:spAutoFit/>
          </a:bodyPr>
          <a:lstStyle/>
          <a:p>
            <a:r>
              <a:rPr lang="de-DE" sz="2400" b="1" dirty="0">
                <a:solidFill>
                  <a:schemeClr val="tx2"/>
                </a:solidFill>
              </a:rPr>
              <a:t>Capture, bestimmt, ob alle innerhalb der Funktion verwendeten Werte referenziert [&amp;], kopiert [=] oder nicht kopiert werden[]</a:t>
            </a:r>
          </a:p>
        </p:txBody>
      </p:sp>
      <p:cxnSp>
        <p:nvCxnSpPr>
          <p:cNvPr id="12" name="Gerade Verbindung mit Pfeil 11"/>
          <p:cNvCxnSpPr/>
          <p:nvPr/>
        </p:nvCxnSpPr>
        <p:spPr>
          <a:xfrm flipH="1">
            <a:off x="5475249" y="2903474"/>
            <a:ext cx="972363" cy="5714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10560497" y="2768404"/>
            <a:ext cx="111220" cy="8334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6141621" y="2450754"/>
            <a:ext cx="1775745" cy="461665"/>
          </a:xfrm>
          <a:prstGeom prst="rect">
            <a:avLst/>
          </a:prstGeom>
          <a:noFill/>
        </p:spPr>
        <p:txBody>
          <a:bodyPr wrap="square" rtlCol="0">
            <a:spAutoFit/>
          </a:bodyPr>
          <a:lstStyle/>
          <a:p>
            <a:r>
              <a:rPr lang="de-DE" sz="2400" b="1" dirty="0">
                <a:solidFill>
                  <a:schemeClr val="tx2"/>
                </a:solidFill>
              </a:rPr>
              <a:t>Parameter</a:t>
            </a:r>
          </a:p>
        </p:txBody>
      </p:sp>
      <p:sp>
        <p:nvSpPr>
          <p:cNvPr id="20" name="Textfeld 19"/>
          <p:cNvSpPr txBox="1"/>
          <p:nvPr/>
        </p:nvSpPr>
        <p:spPr>
          <a:xfrm>
            <a:off x="8610247" y="2004766"/>
            <a:ext cx="3528458" cy="830997"/>
          </a:xfrm>
          <a:prstGeom prst="rect">
            <a:avLst/>
          </a:prstGeom>
          <a:noFill/>
        </p:spPr>
        <p:txBody>
          <a:bodyPr wrap="square" rtlCol="0">
            <a:spAutoFit/>
          </a:bodyPr>
          <a:lstStyle/>
          <a:p>
            <a:r>
              <a:rPr lang="de-DE" sz="2400" b="1" dirty="0">
                <a:solidFill>
                  <a:schemeClr val="tx2"/>
                </a:solidFill>
              </a:rPr>
              <a:t>Hier leere </a:t>
            </a:r>
            <a:r>
              <a:rPr lang="de-DE" sz="2400" b="1" dirty="0" err="1">
                <a:solidFill>
                  <a:schemeClr val="tx2"/>
                </a:solidFill>
              </a:rPr>
              <a:t>Section</a:t>
            </a:r>
            <a:r>
              <a:rPr lang="de-DE" sz="2400" b="1" dirty="0">
                <a:solidFill>
                  <a:schemeClr val="tx2"/>
                </a:solidFill>
              </a:rPr>
              <a:t> für </a:t>
            </a:r>
            <a:r>
              <a:rPr lang="de-DE" sz="2400" b="1" dirty="0" err="1">
                <a:solidFill>
                  <a:schemeClr val="tx2"/>
                </a:solidFill>
              </a:rPr>
              <a:t>mutable</a:t>
            </a:r>
            <a:r>
              <a:rPr lang="de-DE" sz="2400" b="1" dirty="0">
                <a:solidFill>
                  <a:schemeClr val="tx2"/>
                </a:solidFill>
              </a:rPr>
              <a:t>-Attribute</a:t>
            </a:r>
          </a:p>
        </p:txBody>
      </p:sp>
      <p:cxnSp>
        <p:nvCxnSpPr>
          <p:cNvPr id="24" name="Gerade Verbindung mit Pfeil 23"/>
          <p:cNvCxnSpPr/>
          <p:nvPr/>
        </p:nvCxnSpPr>
        <p:spPr>
          <a:xfrm flipV="1">
            <a:off x="10560496" y="3691054"/>
            <a:ext cx="289641" cy="5499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feld 27"/>
          <p:cNvSpPr txBox="1"/>
          <p:nvPr/>
        </p:nvSpPr>
        <p:spPr>
          <a:xfrm>
            <a:off x="8439261" y="4164366"/>
            <a:ext cx="3528458" cy="461665"/>
          </a:xfrm>
          <a:prstGeom prst="rect">
            <a:avLst/>
          </a:prstGeom>
          <a:noFill/>
        </p:spPr>
        <p:txBody>
          <a:bodyPr wrap="square" rtlCol="0">
            <a:spAutoFit/>
          </a:bodyPr>
          <a:lstStyle/>
          <a:p>
            <a:r>
              <a:rPr lang="de-DE" sz="2400" b="1" dirty="0" err="1">
                <a:solidFill>
                  <a:schemeClr val="tx2"/>
                </a:solidFill>
              </a:rPr>
              <a:t>Returnwert</a:t>
            </a:r>
            <a:r>
              <a:rPr lang="de-DE" sz="2400" b="1" dirty="0">
                <a:solidFill>
                  <a:schemeClr val="tx2"/>
                </a:solidFill>
              </a:rPr>
              <a:t> (optional)</a:t>
            </a:r>
          </a:p>
        </p:txBody>
      </p:sp>
      <p:cxnSp>
        <p:nvCxnSpPr>
          <p:cNvPr id="30" name="Gerade Verbindung mit Pfeil 29"/>
          <p:cNvCxnSpPr>
            <a:cxnSpLocks/>
          </p:cNvCxnSpPr>
          <p:nvPr/>
        </p:nvCxnSpPr>
        <p:spPr>
          <a:xfrm flipH="1" flipV="1">
            <a:off x="1341863" y="4241023"/>
            <a:ext cx="40888" cy="5986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feld 34"/>
          <p:cNvSpPr txBox="1"/>
          <p:nvPr/>
        </p:nvSpPr>
        <p:spPr>
          <a:xfrm>
            <a:off x="609177" y="4768754"/>
            <a:ext cx="3528458" cy="461665"/>
          </a:xfrm>
          <a:prstGeom prst="rect">
            <a:avLst/>
          </a:prstGeom>
          <a:noFill/>
        </p:spPr>
        <p:txBody>
          <a:bodyPr wrap="square" rtlCol="0">
            <a:spAutoFit/>
          </a:bodyPr>
          <a:lstStyle/>
          <a:p>
            <a:r>
              <a:rPr lang="de-DE" sz="2400" b="1" dirty="0">
                <a:solidFill>
                  <a:schemeClr val="tx2"/>
                </a:solidFill>
              </a:rPr>
              <a:t>Funktionsbody</a:t>
            </a:r>
          </a:p>
        </p:txBody>
      </p:sp>
    </p:spTree>
    <p:extLst>
      <p:ext uri="{BB962C8B-B14F-4D97-AF65-F5344CB8AC3E}">
        <p14:creationId xmlns:p14="http://schemas.microsoft.com/office/powerpoint/2010/main" val="10281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STL</a:t>
            </a:r>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51</a:t>
            </a:fld>
            <a:endParaRPr lang="de-DE"/>
          </a:p>
        </p:txBody>
      </p:sp>
      <p:sp>
        <p:nvSpPr>
          <p:cNvPr id="7" name="Rechteck 6">
            <a:extLst>
              <a:ext uri="{FF2B5EF4-FFF2-40B4-BE49-F238E27FC236}">
                <a16:creationId xmlns:a16="http://schemas.microsoft.com/office/drawing/2014/main" id="{8F34F5D8-755C-4FA4-A6A4-2F345E976287}"/>
              </a:ext>
            </a:extLst>
          </p:cNvPr>
          <p:cNvSpPr/>
          <p:nvPr/>
        </p:nvSpPr>
        <p:spPr>
          <a:xfrm>
            <a:off x="1700012" y="3077710"/>
            <a:ext cx="2733152" cy="1446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t>Container</a:t>
            </a:r>
            <a:endParaRPr lang="de-DE" dirty="0"/>
          </a:p>
          <a:p>
            <a:pPr marL="285750" indent="-285750" algn="ctr">
              <a:buFontTx/>
              <a:buChar char="-"/>
            </a:pPr>
            <a:r>
              <a:rPr lang="de-DE" sz="1600" dirty="0"/>
              <a:t>sequentielle</a:t>
            </a:r>
          </a:p>
          <a:p>
            <a:pPr marL="285750" indent="-285750" algn="ctr">
              <a:buFontTx/>
              <a:buChar char="-"/>
            </a:pPr>
            <a:r>
              <a:rPr lang="de-DE" sz="1600" dirty="0"/>
              <a:t>assoziative </a:t>
            </a:r>
          </a:p>
        </p:txBody>
      </p:sp>
      <p:sp>
        <p:nvSpPr>
          <p:cNvPr id="8" name="Rechteck 7">
            <a:extLst>
              <a:ext uri="{FF2B5EF4-FFF2-40B4-BE49-F238E27FC236}">
                <a16:creationId xmlns:a16="http://schemas.microsoft.com/office/drawing/2014/main" id="{BE86D3EA-4E83-435A-98A0-827A175EC994}"/>
              </a:ext>
            </a:extLst>
          </p:cNvPr>
          <p:cNvSpPr/>
          <p:nvPr/>
        </p:nvSpPr>
        <p:spPr>
          <a:xfrm>
            <a:off x="8046890" y="3080631"/>
            <a:ext cx="2733152" cy="1446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t>Algorithmen</a:t>
            </a:r>
            <a:endParaRPr lang="de-DE" dirty="0"/>
          </a:p>
        </p:txBody>
      </p:sp>
      <p:sp>
        <p:nvSpPr>
          <p:cNvPr id="10" name="Pfeil: nach links und rechts 9">
            <a:extLst>
              <a:ext uri="{FF2B5EF4-FFF2-40B4-BE49-F238E27FC236}">
                <a16:creationId xmlns:a16="http://schemas.microsoft.com/office/drawing/2014/main" id="{BB203466-2205-4B55-9BA5-A12258D0870A}"/>
              </a:ext>
            </a:extLst>
          </p:cNvPr>
          <p:cNvSpPr/>
          <p:nvPr/>
        </p:nvSpPr>
        <p:spPr>
          <a:xfrm>
            <a:off x="4672484" y="3504766"/>
            <a:ext cx="3135086" cy="59285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t>Iteratoren</a:t>
            </a:r>
            <a:endParaRPr lang="de-DE" dirty="0"/>
          </a:p>
        </p:txBody>
      </p:sp>
      <p:sp>
        <p:nvSpPr>
          <p:cNvPr id="11" name="Pfeil: nach oben 10">
            <a:extLst>
              <a:ext uri="{FF2B5EF4-FFF2-40B4-BE49-F238E27FC236}">
                <a16:creationId xmlns:a16="http://schemas.microsoft.com/office/drawing/2014/main" id="{936E2C96-3BD2-4ED2-A434-3FBAF204050E}"/>
              </a:ext>
            </a:extLst>
          </p:cNvPr>
          <p:cNvSpPr/>
          <p:nvPr/>
        </p:nvSpPr>
        <p:spPr>
          <a:xfrm flipV="1">
            <a:off x="9051725" y="1613607"/>
            <a:ext cx="723481" cy="1306286"/>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Textfeld 11">
            <a:extLst>
              <a:ext uri="{FF2B5EF4-FFF2-40B4-BE49-F238E27FC236}">
                <a16:creationId xmlns:a16="http://schemas.microsoft.com/office/drawing/2014/main" id="{A4E2CF03-77D1-4E54-9E65-B4FD66DA0890}"/>
              </a:ext>
            </a:extLst>
          </p:cNvPr>
          <p:cNvSpPr txBox="1"/>
          <p:nvPr/>
        </p:nvSpPr>
        <p:spPr>
          <a:xfrm>
            <a:off x="8439480" y="1244275"/>
            <a:ext cx="1947969" cy="369332"/>
          </a:xfrm>
          <a:prstGeom prst="rect">
            <a:avLst/>
          </a:prstGeom>
          <a:noFill/>
        </p:spPr>
        <p:txBody>
          <a:bodyPr wrap="none" rtlCol="0">
            <a:spAutoFit/>
          </a:bodyPr>
          <a:lstStyle/>
          <a:p>
            <a:r>
              <a:rPr lang="de-DE" dirty="0">
                <a:solidFill>
                  <a:schemeClr val="tx2"/>
                </a:solidFill>
              </a:rPr>
              <a:t>Funktionsobjekte</a:t>
            </a:r>
          </a:p>
        </p:txBody>
      </p:sp>
      <p:sp>
        <p:nvSpPr>
          <p:cNvPr id="13" name="Textfeld 12">
            <a:extLst>
              <a:ext uri="{FF2B5EF4-FFF2-40B4-BE49-F238E27FC236}">
                <a16:creationId xmlns:a16="http://schemas.microsoft.com/office/drawing/2014/main" id="{54212F95-3DD9-4947-863D-E4A08629BB91}"/>
              </a:ext>
            </a:extLst>
          </p:cNvPr>
          <p:cNvSpPr txBox="1"/>
          <p:nvPr/>
        </p:nvSpPr>
        <p:spPr>
          <a:xfrm>
            <a:off x="5335163" y="5767654"/>
            <a:ext cx="1809726" cy="369332"/>
          </a:xfrm>
          <a:prstGeom prst="rect">
            <a:avLst/>
          </a:prstGeom>
          <a:noFill/>
        </p:spPr>
        <p:txBody>
          <a:bodyPr wrap="none" rtlCol="0">
            <a:spAutoFit/>
          </a:bodyPr>
          <a:lstStyle/>
          <a:p>
            <a:r>
              <a:rPr lang="de-DE" dirty="0">
                <a:solidFill>
                  <a:schemeClr val="tx2"/>
                </a:solidFill>
              </a:rPr>
              <a:t>Iterator-Adapter</a:t>
            </a:r>
          </a:p>
        </p:txBody>
      </p:sp>
      <p:sp>
        <p:nvSpPr>
          <p:cNvPr id="14" name="Pfeil: nach oben 13">
            <a:extLst>
              <a:ext uri="{FF2B5EF4-FFF2-40B4-BE49-F238E27FC236}">
                <a16:creationId xmlns:a16="http://schemas.microsoft.com/office/drawing/2014/main" id="{B4D29DD9-BAA9-4DD5-957A-B0BD762EAE84}"/>
              </a:ext>
            </a:extLst>
          </p:cNvPr>
          <p:cNvSpPr/>
          <p:nvPr/>
        </p:nvSpPr>
        <p:spPr>
          <a:xfrm>
            <a:off x="5878286" y="4161891"/>
            <a:ext cx="723481" cy="1455301"/>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3482947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Typedef</a:t>
            </a:r>
            <a:endParaRPr lang="de-DE" dirty="0"/>
          </a:p>
        </p:txBody>
      </p:sp>
      <p:sp>
        <p:nvSpPr>
          <p:cNvPr id="3" name="Text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2EAD97E3-4592-470D-B5E5-931E2B12987A}"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5427394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Typedefs</a:t>
            </a:r>
            <a:endParaRPr lang="de-DE" dirty="0"/>
          </a:p>
        </p:txBody>
      </p:sp>
      <p:sp>
        <p:nvSpPr>
          <p:cNvPr id="3" name="Inhaltsplatzhalter 2"/>
          <p:cNvSpPr>
            <a:spLocks noGrp="1"/>
          </p:cNvSpPr>
          <p:nvPr>
            <p:ph idx="1"/>
          </p:nvPr>
        </p:nvSpPr>
        <p:spPr>
          <a:xfrm>
            <a:off x="838200" y="1600201"/>
            <a:ext cx="10459065" cy="4466301"/>
          </a:xfrm>
        </p:spPr>
        <p:txBody>
          <a:bodyPr/>
          <a:lstStyle/>
          <a:p>
            <a:r>
              <a:rPr lang="de-DE" dirty="0"/>
              <a:t>Sind Aliase für bestehende Typen</a:t>
            </a:r>
          </a:p>
          <a:p>
            <a:pPr lvl="1"/>
            <a:r>
              <a:rPr lang="de-DE" dirty="0"/>
              <a:t>Keine Definitionen neuer Typen!</a:t>
            </a:r>
          </a:p>
          <a:p>
            <a:pPr lvl="1"/>
            <a:r>
              <a:rPr lang="de-DE" dirty="0"/>
              <a:t>Verbessern lediglich die Lesbarkeit/Schreibbarkeit von Code</a:t>
            </a:r>
          </a:p>
          <a:p>
            <a:r>
              <a:rPr lang="de-DE" dirty="0"/>
              <a:t>Syntax: </a:t>
            </a:r>
            <a:r>
              <a:rPr lang="de-DE" dirty="0" err="1"/>
              <a:t>typedef</a:t>
            </a:r>
            <a:r>
              <a:rPr lang="de-DE" dirty="0"/>
              <a:t> </a:t>
            </a:r>
            <a:r>
              <a:rPr lang="de-DE" dirty="0" err="1"/>
              <a:t>current_type</a:t>
            </a:r>
            <a:r>
              <a:rPr lang="de-DE" dirty="0"/>
              <a:t> </a:t>
            </a:r>
            <a:r>
              <a:rPr lang="de-DE" dirty="0" err="1"/>
              <a:t>type_alias</a:t>
            </a:r>
            <a:r>
              <a:rPr lang="de-DE" dirty="0"/>
              <a:t>;</a:t>
            </a:r>
          </a:p>
          <a:p>
            <a:pPr lvl="1"/>
            <a:r>
              <a:rPr lang="de-DE" dirty="0"/>
              <a:t>Seit C++11 auch: </a:t>
            </a:r>
            <a:r>
              <a:rPr lang="de-DE" dirty="0" err="1"/>
              <a:t>using</a:t>
            </a:r>
            <a:r>
              <a:rPr lang="de-DE" dirty="0"/>
              <a:t> </a:t>
            </a:r>
            <a:r>
              <a:rPr lang="de-DE" dirty="0" err="1"/>
              <a:t>type_alias</a:t>
            </a:r>
            <a:r>
              <a:rPr lang="de-DE" dirty="0"/>
              <a:t> = </a:t>
            </a:r>
            <a:r>
              <a:rPr lang="de-DE" dirty="0" err="1"/>
              <a:t>current_type</a:t>
            </a:r>
            <a:r>
              <a:rPr lang="de-DE" dirty="0"/>
              <a:t>;</a:t>
            </a:r>
          </a:p>
          <a:p>
            <a:pPr lvl="2"/>
            <a:r>
              <a:rPr lang="de-DE" dirty="0"/>
              <a:t>„</a:t>
            </a:r>
            <a:r>
              <a:rPr lang="de-DE" dirty="0" err="1"/>
              <a:t>using</a:t>
            </a:r>
            <a:r>
              <a:rPr lang="de-DE" dirty="0"/>
              <a:t>“ vom Standard empfohlen</a:t>
            </a:r>
          </a:p>
          <a:p>
            <a:r>
              <a:rPr lang="de-DE" dirty="0"/>
              <a:t>Können in der Header und der cxx definiert werden</a:t>
            </a:r>
          </a:p>
          <a:p>
            <a:r>
              <a:rPr lang="de-DE" dirty="0"/>
              <a:t>Gültigkeit: Nur im gegebenen </a:t>
            </a:r>
            <a:r>
              <a:rPr lang="de-DE" dirty="0" err="1"/>
              <a:t>Scope</a:t>
            </a:r>
            <a:endParaRPr lang="de-DE" dirty="0"/>
          </a:p>
          <a:p>
            <a:r>
              <a:rPr lang="de-DE" dirty="0"/>
              <a:t>Sind von Access </a:t>
            </a:r>
            <a:r>
              <a:rPr lang="de-DE" dirty="0" err="1"/>
              <a:t>Specifiern</a:t>
            </a:r>
            <a:r>
              <a:rPr lang="de-DE" dirty="0"/>
              <a:t> ebenso betroffen wie Methoden/Variablen</a:t>
            </a:r>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53</a:t>
            </a:fld>
            <a:endParaRPr lang="de-DE"/>
          </a:p>
        </p:txBody>
      </p:sp>
    </p:spTree>
    <p:extLst>
      <p:ext uri="{BB962C8B-B14F-4D97-AF65-F5344CB8AC3E}">
        <p14:creationId xmlns:p14="http://schemas.microsoft.com/office/powerpoint/2010/main" val="357454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Übungen</a:t>
            </a:r>
          </a:p>
        </p:txBody>
      </p:sp>
      <p:sp>
        <p:nvSpPr>
          <p:cNvPr id="3" name="Text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2EAD97E3-4592-470D-B5E5-931E2B12987A}"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3287164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Übungen - Vektoren</a:t>
            </a:r>
          </a:p>
        </p:txBody>
      </p:sp>
      <p:sp>
        <p:nvSpPr>
          <p:cNvPr id="3" name="Inhaltsplatzhalter 2"/>
          <p:cNvSpPr>
            <a:spLocks noGrp="1"/>
          </p:cNvSpPr>
          <p:nvPr>
            <p:ph idx="1"/>
          </p:nvPr>
        </p:nvSpPr>
        <p:spPr>
          <a:xfrm>
            <a:off x="838200" y="1600201"/>
            <a:ext cx="10459065" cy="4466301"/>
          </a:xfrm>
        </p:spPr>
        <p:txBody>
          <a:bodyPr/>
          <a:lstStyle/>
          <a:p>
            <a:r>
              <a:rPr lang="en-US" sz="2400" dirty="0" err="1"/>
              <a:t>Erstellt</a:t>
            </a:r>
            <a:r>
              <a:rPr lang="en-US" sz="2400" dirty="0"/>
              <a:t> </a:t>
            </a:r>
            <a:r>
              <a:rPr lang="en-US" sz="2400" dirty="0" err="1"/>
              <a:t>einen</a:t>
            </a:r>
            <a:r>
              <a:rPr lang="en-US" sz="2400" dirty="0"/>
              <a:t> </a:t>
            </a:r>
            <a:r>
              <a:rPr lang="en-US" sz="2400" dirty="0" err="1"/>
              <a:t>leeren</a:t>
            </a:r>
            <a:r>
              <a:rPr lang="en-US" sz="2400" dirty="0"/>
              <a:t> </a:t>
            </a:r>
            <a:r>
              <a:rPr lang="en-US" sz="2400" dirty="0" err="1"/>
              <a:t>Vektor</a:t>
            </a:r>
            <a:r>
              <a:rPr lang="en-US" sz="2400" dirty="0"/>
              <a:t> </a:t>
            </a:r>
            <a:r>
              <a:rPr lang="en-US" sz="2400" dirty="0" err="1"/>
              <a:t>vom</a:t>
            </a:r>
            <a:r>
              <a:rPr lang="en-US" sz="2400" dirty="0"/>
              <a:t> </a:t>
            </a:r>
            <a:r>
              <a:rPr lang="en-US" sz="2400" dirty="0" err="1"/>
              <a:t>Typ</a:t>
            </a:r>
            <a:r>
              <a:rPr lang="en-US" sz="2400" dirty="0"/>
              <a:t> string und </a:t>
            </a:r>
            <a:r>
              <a:rPr lang="en-US" sz="2400" dirty="0" err="1"/>
              <a:t>printet</a:t>
            </a:r>
            <a:r>
              <a:rPr lang="en-US" sz="2400" dirty="0"/>
              <a:t> </a:t>
            </a:r>
            <a:r>
              <a:rPr lang="en-US" sz="2400" dirty="0" err="1"/>
              <a:t>ihn</a:t>
            </a:r>
            <a:r>
              <a:rPr lang="en-US" sz="2400" dirty="0"/>
              <a:t>.</a:t>
            </a:r>
          </a:p>
          <a:p>
            <a:r>
              <a:rPr lang="en-US" sz="2400" dirty="0" err="1"/>
              <a:t>Fügt</a:t>
            </a:r>
            <a:r>
              <a:rPr lang="en-US" sz="2400" dirty="0"/>
              <a:t> die Strings “</a:t>
            </a:r>
            <a:r>
              <a:rPr lang="en-US" sz="2400" dirty="0" err="1"/>
              <a:t>Eier</a:t>
            </a:r>
            <a:r>
              <a:rPr lang="en-US" sz="2400" dirty="0"/>
              <a:t>”, “</a:t>
            </a:r>
            <a:r>
              <a:rPr lang="en-US" sz="2400" dirty="0" err="1"/>
              <a:t>Milch</a:t>
            </a:r>
            <a:r>
              <a:rPr lang="en-US" sz="2400" dirty="0"/>
              <a:t>”, “Zucker”, “</a:t>
            </a:r>
            <a:r>
              <a:rPr lang="en-US" sz="2400" dirty="0" err="1"/>
              <a:t>Schokolade</a:t>
            </a:r>
            <a:r>
              <a:rPr lang="en-US" sz="2400" dirty="0"/>
              <a:t>” und “</a:t>
            </a:r>
            <a:r>
              <a:rPr lang="en-US" sz="2400" dirty="0" err="1"/>
              <a:t>Mehl</a:t>
            </a:r>
            <a:r>
              <a:rPr lang="en-US" sz="2400" dirty="0"/>
              <a:t>” </a:t>
            </a:r>
            <a:r>
              <a:rPr lang="en-US" sz="2400" dirty="0" err="1"/>
              <a:t>dazu</a:t>
            </a:r>
            <a:r>
              <a:rPr lang="en-US" sz="2400" dirty="0"/>
              <a:t>. </a:t>
            </a:r>
            <a:r>
              <a:rPr lang="en-US" sz="2400" dirty="0" err="1"/>
              <a:t>Printet</a:t>
            </a:r>
            <a:r>
              <a:rPr lang="en-US" sz="2400" dirty="0"/>
              <a:t> </a:t>
            </a:r>
            <a:r>
              <a:rPr lang="en-US" sz="2400" dirty="0" err="1"/>
              <a:t>ihn</a:t>
            </a:r>
            <a:r>
              <a:rPr lang="en-US" sz="2400" dirty="0"/>
              <a:t>.</a:t>
            </a:r>
          </a:p>
          <a:p>
            <a:r>
              <a:rPr lang="en-US" sz="2400" dirty="0" err="1"/>
              <a:t>Entfernt</a:t>
            </a:r>
            <a:r>
              <a:rPr lang="en-US" sz="2400" dirty="0"/>
              <a:t> das </a:t>
            </a:r>
            <a:r>
              <a:rPr lang="en-US" sz="2400" dirty="0" err="1"/>
              <a:t>erste</a:t>
            </a:r>
            <a:r>
              <a:rPr lang="en-US" sz="2400" dirty="0"/>
              <a:t> Element. </a:t>
            </a:r>
            <a:r>
              <a:rPr lang="en-US" sz="2400" dirty="0" err="1"/>
              <a:t>Printet</a:t>
            </a:r>
            <a:r>
              <a:rPr lang="en-US" sz="2400" dirty="0"/>
              <a:t> den </a:t>
            </a:r>
            <a:r>
              <a:rPr lang="en-US" sz="2400" dirty="0" err="1"/>
              <a:t>Vektor</a:t>
            </a:r>
            <a:r>
              <a:rPr lang="en-US" sz="2400" dirty="0"/>
              <a:t>.</a:t>
            </a:r>
          </a:p>
          <a:p>
            <a:r>
              <a:rPr lang="en-US" sz="2400" dirty="0" err="1"/>
              <a:t>Füge</a:t>
            </a:r>
            <a:r>
              <a:rPr lang="en-US" sz="2400" dirty="0"/>
              <a:t> </a:t>
            </a:r>
            <a:r>
              <a:rPr lang="en-US" sz="2400" dirty="0" err="1"/>
              <a:t>Kaffee</a:t>
            </a:r>
            <a:r>
              <a:rPr lang="en-US" sz="2400" dirty="0"/>
              <a:t> </a:t>
            </a:r>
            <a:r>
              <a:rPr lang="en-US" sz="2400" dirty="0" err="1"/>
              <a:t>hinzu</a:t>
            </a:r>
            <a:r>
              <a:rPr lang="en-US" sz="2400" dirty="0"/>
              <a:t>, </a:t>
            </a:r>
            <a:r>
              <a:rPr lang="en-US" sz="2400" dirty="0" err="1"/>
              <a:t>printe</a:t>
            </a:r>
            <a:r>
              <a:rPr lang="en-US" sz="2400" dirty="0"/>
              <a:t>.</a:t>
            </a:r>
          </a:p>
          <a:p>
            <a:r>
              <a:rPr lang="en-US" sz="2400" dirty="0" err="1"/>
              <a:t>Ersetze</a:t>
            </a:r>
            <a:r>
              <a:rPr lang="en-US" sz="2400" dirty="0"/>
              <a:t> das Item Zucker </a:t>
            </a:r>
            <a:r>
              <a:rPr lang="en-US" sz="2400" dirty="0" err="1"/>
              <a:t>durch</a:t>
            </a:r>
            <a:r>
              <a:rPr lang="en-US" sz="2400" dirty="0"/>
              <a:t> Honig, </a:t>
            </a:r>
            <a:r>
              <a:rPr lang="en-US" sz="2400" dirty="0" err="1"/>
              <a:t>printe</a:t>
            </a:r>
            <a:r>
              <a:rPr lang="en-US" sz="2400" dirty="0"/>
              <a:t> den Vector.</a:t>
            </a:r>
          </a:p>
          <a:p>
            <a:r>
              <a:rPr lang="en-US" sz="2400" dirty="0" err="1"/>
              <a:t>Suche</a:t>
            </a:r>
            <a:r>
              <a:rPr lang="en-US" sz="2400" dirty="0"/>
              <a:t> </a:t>
            </a:r>
            <a:r>
              <a:rPr lang="en-US" sz="2400" dirty="0" err="1"/>
              <a:t>nach</a:t>
            </a:r>
            <a:r>
              <a:rPr lang="en-US" sz="2400" dirty="0"/>
              <a:t> </a:t>
            </a:r>
            <a:r>
              <a:rPr lang="en-US" sz="2400" dirty="0" err="1"/>
              <a:t>Milch</a:t>
            </a:r>
            <a:r>
              <a:rPr lang="en-US" sz="2400" dirty="0"/>
              <a:t> und </a:t>
            </a:r>
            <a:r>
              <a:rPr lang="en-US" sz="2400" dirty="0" err="1"/>
              <a:t>entferne</a:t>
            </a:r>
            <a:r>
              <a:rPr lang="en-US" sz="2400" dirty="0"/>
              <a:t> es. </a:t>
            </a:r>
            <a:r>
              <a:rPr lang="en-US" sz="2400" dirty="0" err="1"/>
              <a:t>Printe</a:t>
            </a:r>
            <a:r>
              <a:rPr lang="en-US" sz="2400" dirty="0"/>
              <a:t> den </a:t>
            </a:r>
            <a:r>
              <a:rPr lang="en-US" sz="2400" dirty="0" err="1"/>
              <a:t>Vektor</a:t>
            </a:r>
            <a:r>
              <a:rPr lang="en-US" sz="2400" dirty="0"/>
              <a:t>.</a:t>
            </a:r>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55</a:t>
            </a:fld>
            <a:endParaRPr lang="de-DE"/>
          </a:p>
        </p:txBody>
      </p:sp>
    </p:spTree>
    <p:extLst>
      <p:ext uri="{BB962C8B-B14F-4D97-AF65-F5344CB8AC3E}">
        <p14:creationId xmlns:p14="http://schemas.microsoft.com/office/powerpoint/2010/main" val="343648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Übungen </a:t>
            </a:r>
            <a:r>
              <a:rPr lang="de-DE"/>
              <a:t>- Listen</a:t>
            </a:r>
            <a:endParaRPr lang="de-DE" dirty="0"/>
          </a:p>
        </p:txBody>
      </p:sp>
      <p:sp>
        <p:nvSpPr>
          <p:cNvPr id="3" name="Inhaltsplatzhalter 2"/>
          <p:cNvSpPr>
            <a:spLocks noGrp="1"/>
          </p:cNvSpPr>
          <p:nvPr>
            <p:ph idx="1"/>
          </p:nvPr>
        </p:nvSpPr>
        <p:spPr>
          <a:xfrm>
            <a:off x="781666" y="1600201"/>
            <a:ext cx="10515599" cy="4466301"/>
          </a:xfrm>
        </p:spPr>
        <p:txBody>
          <a:bodyPr>
            <a:normAutofit/>
          </a:bodyPr>
          <a:lstStyle/>
          <a:p>
            <a:r>
              <a:rPr lang="en-US" sz="2400" dirty="0" err="1"/>
              <a:t>Erstellt</a:t>
            </a:r>
            <a:r>
              <a:rPr lang="en-US" sz="2400" dirty="0"/>
              <a:t> </a:t>
            </a:r>
            <a:r>
              <a:rPr lang="en-US" sz="2400" dirty="0" err="1"/>
              <a:t>eine</a:t>
            </a:r>
            <a:r>
              <a:rPr lang="en-US" sz="2400" dirty="0"/>
              <a:t> </a:t>
            </a:r>
            <a:r>
              <a:rPr lang="en-US" sz="2400" dirty="0" err="1"/>
              <a:t>leere</a:t>
            </a:r>
            <a:r>
              <a:rPr lang="en-US" sz="2400" dirty="0"/>
              <a:t> </a:t>
            </a:r>
            <a:r>
              <a:rPr lang="en-US" sz="2400" dirty="0" err="1"/>
              <a:t>Liste</a:t>
            </a:r>
            <a:r>
              <a:rPr lang="en-US" sz="2400" dirty="0"/>
              <a:t> </a:t>
            </a:r>
            <a:r>
              <a:rPr lang="en-US" sz="2400" dirty="0" err="1"/>
              <a:t>vom</a:t>
            </a:r>
            <a:r>
              <a:rPr lang="en-US" sz="2400" dirty="0"/>
              <a:t> </a:t>
            </a:r>
            <a:r>
              <a:rPr lang="en-US" sz="2400" dirty="0" err="1"/>
              <a:t>Typ</a:t>
            </a:r>
            <a:r>
              <a:rPr lang="en-US" sz="2400" dirty="0"/>
              <a:t> string und </a:t>
            </a:r>
            <a:r>
              <a:rPr lang="en-US" sz="2400" dirty="0" err="1"/>
              <a:t>printet</a:t>
            </a:r>
            <a:r>
              <a:rPr lang="en-US" sz="2400" dirty="0"/>
              <a:t> </a:t>
            </a:r>
            <a:r>
              <a:rPr lang="en-US" sz="2400" dirty="0" err="1"/>
              <a:t>sie</a:t>
            </a:r>
            <a:r>
              <a:rPr lang="en-US" sz="2400" dirty="0"/>
              <a:t>.</a:t>
            </a:r>
          </a:p>
          <a:p>
            <a:r>
              <a:rPr lang="en-US" sz="2400" dirty="0" err="1"/>
              <a:t>Fügt</a:t>
            </a:r>
            <a:r>
              <a:rPr lang="en-US" sz="2400" dirty="0"/>
              <a:t> die Strings “</a:t>
            </a:r>
            <a:r>
              <a:rPr lang="en-US" sz="2400" dirty="0" err="1"/>
              <a:t>Eier</a:t>
            </a:r>
            <a:r>
              <a:rPr lang="en-US" sz="2400" dirty="0"/>
              <a:t>”, “</a:t>
            </a:r>
            <a:r>
              <a:rPr lang="en-US" sz="2400" dirty="0" err="1"/>
              <a:t>Milch</a:t>
            </a:r>
            <a:r>
              <a:rPr lang="en-US" sz="2400" dirty="0"/>
              <a:t>”, “Zucker”, “</a:t>
            </a:r>
            <a:r>
              <a:rPr lang="en-US" sz="2400" dirty="0" err="1"/>
              <a:t>Schokolade</a:t>
            </a:r>
            <a:r>
              <a:rPr lang="en-US" sz="2400" dirty="0"/>
              <a:t>” und “</a:t>
            </a:r>
            <a:r>
              <a:rPr lang="en-US" sz="2400" dirty="0" err="1"/>
              <a:t>Mehl</a:t>
            </a:r>
            <a:r>
              <a:rPr lang="en-US" sz="2400" dirty="0"/>
              <a:t>” </a:t>
            </a:r>
            <a:r>
              <a:rPr lang="en-US" sz="2400" dirty="0" err="1"/>
              <a:t>dazu</a:t>
            </a:r>
            <a:r>
              <a:rPr lang="en-US" sz="2400" dirty="0"/>
              <a:t>. </a:t>
            </a:r>
            <a:r>
              <a:rPr lang="en-US" sz="2400" dirty="0" err="1"/>
              <a:t>Printet</a:t>
            </a:r>
            <a:r>
              <a:rPr lang="en-US" sz="2400" dirty="0"/>
              <a:t> die </a:t>
            </a:r>
            <a:r>
              <a:rPr lang="en-US" sz="2400" dirty="0" err="1"/>
              <a:t>Liste</a:t>
            </a:r>
            <a:r>
              <a:rPr lang="en-US" sz="2400" dirty="0"/>
              <a:t>.</a:t>
            </a:r>
          </a:p>
          <a:p>
            <a:r>
              <a:rPr lang="en-US" sz="2400" dirty="0" err="1"/>
              <a:t>Entfernt</a:t>
            </a:r>
            <a:r>
              <a:rPr lang="en-US" sz="2400" dirty="0"/>
              <a:t> das </a:t>
            </a:r>
            <a:r>
              <a:rPr lang="en-US" sz="2400" dirty="0" err="1"/>
              <a:t>erste</a:t>
            </a:r>
            <a:r>
              <a:rPr lang="en-US" sz="2400" dirty="0"/>
              <a:t> Element. </a:t>
            </a:r>
            <a:r>
              <a:rPr lang="en-US" sz="2400" dirty="0" err="1"/>
              <a:t>Printet</a:t>
            </a:r>
            <a:r>
              <a:rPr lang="en-US" sz="2400" dirty="0"/>
              <a:t> die </a:t>
            </a:r>
            <a:r>
              <a:rPr lang="en-US" sz="2400" dirty="0" err="1"/>
              <a:t>Liste</a:t>
            </a:r>
            <a:r>
              <a:rPr lang="en-US" sz="2400" dirty="0"/>
              <a:t>.</a:t>
            </a:r>
          </a:p>
          <a:p>
            <a:r>
              <a:rPr lang="en-US" sz="2400" dirty="0" err="1"/>
              <a:t>Füge</a:t>
            </a:r>
            <a:r>
              <a:rPr lang="en-US" sz="2400" dirty="0"/>
              <a:t> </a:t>
            </a:r>
            <a:r>
              <a:rPr lang="en-US" sz="2400" dirty="0" err="1"/>
              <a:t>Kaffee</a:t>
            </a:r>
            <a:r>
              <a:rPr lang="en-US" sz="2400" dirty="0"/>
              <a:t> </a:t>
            </a:r>
            <a:r>
              <a:rPr lang="en-US" sz="2400" dirty="0" err="1"/>
              <a:t>hinzu</a:t>
            </a:r>
            <a:r>
              <a:rPr lang="en-US" sz="2400" dirty="0"/>
              <a:t>, </a:t>
            </a:r>
            <a:r>
              <a:rPr lang="en-US" sz="2400" dirty="0" err="1"/>
              <a:t>printe</a:t>
            </a:r>
            <a:r>
              <a:rPr lang="en-US" sz="2400" dirty="0"/>
              <a:t>.</a:t>
            </a:r>
          </a:p>
          <a:p>
            <a:r>
              <a:rPr lang="en-US" sz="2400" dirty="0" err="1"/>
              <a:t>Ersetze</a:t>
            </a:r>
            <a:r>
              <a:rPr lang="en-US" sz="2400" dirty="0"/>
              <a:t> das Item Zucker </a:t>
            </a:r>
            <a:r>
              <a:rPr lang="en-US" sz="2400" dirty="0" err="1"/>
              <a:t>durch</a:t>
            </a:r>
            <a:r>
              <a:rPr lang="en-US" sz="2400" dirty="0"/>
              <a:t> Honig, </a:t>
            </a:r>
            <a:r>
              <a:rPr lang="en-US" sz="2400" dirty="0" err="1"/>
              <a:t>printe</a:t>
            </a:r>
            <a:r>
              <a:rPr lang="en-US" sz="2400" dirty="0"/>
              <a:t> die </a:t>
            </a:r>
            <a:r>
              <a:rPr lang="en-US" sz="2400" dirty="0" err="1"/>
              <a:t>Liste</a:t>
            </a:r>
            <a:r>
              <a:rPr lang="en-US" sz="2400" dirty="0"/>
              <a:t>.</a:t>
            </a:r>
          </a:p>
          <a:p>
            <a:r>
              <a:rPr lang="en-US" sz="2400" dirty="0" err="1"/>
              <a:t>Suche</a:t>
            </a:r>
            <a:r>
              <a:rPr lang="en-US" sz="2400" dirty="0"/>
              <a:t> </a:t>
            </a:r>
            <a:r>
              <a:rPr lang="en-US" sz="2400" dirty="0" err="1"/>
              <a:t>nach</a:t>
            </a:r>
            <a:r>
              <a:rPr lang="en-US" sz="2400" dirty="0"/>
              <a:t> </a:t>
            </a:r>
            <a:r>
              <a:rPr lang="en-US" sz="2400" dirty="0" err="1"/>
              <a:t>Milch</a:t>
            </a:r>
            <a:r>
              <a:rPr lang="en-US" sz="2400" dirty="0"/>
              <a:t> und </a:t>
            </a:r>
            <a:r>
              <a:rPr lang="en-US" sz="2400" dirty="0" err="1"/>
              <a:t>entferne</a:t>
            </a:r>
            <a:r>
              <a:rPr lang="en-US" sz="2400" dirty="0"/>
              <a:t> es. </a:t>
            </a:r>
            <a:r>
              <a:rPr lang="en-US" sz="2400" dirty="0" err="1"/>
              <a:t>Printe</a:t>
            </a:r>
            <a:r>
              <a:rPr lang="en-US" sz="2400" dirty="0"/>
              <a:t> die </a:t>
            </a:r>
            <a:r>
              <a:rPr lang="en-US" sz="2400" dirty="0" err="1"/>
              <a:t>Liste</a:t>
            </a:r>
            <a:r>
              <a:rPr lang="en-US" sz="2400" dirty="0"/>
              <a:t>.</a:t>
            </a:r>
          </a:p>
          <a:p>
            <a:r>
              <a:rPr lang="en-US" sz="2400" dirty="0" err="1"/>
              <a:t>Füge</a:t>
            </a:r>
            <a:r>
              <a:rPr lang="en-US" sz="2400" dirty="0"/>
              <a:t> </a:t>
            </a:r>
            <a:r>
              <a:rPr lang="en-US" sz="2400" dirty="0" err="1"/>
              <a:t>Backpulver</a:t>
            </a:r>
            <a:r>
              <a:rPr lang="en-US" sz="2400" dirty="0"/>
              <a:t> </a:t>
            </a:r>
            <a:r>
              <a:rPr lang="en-US" sz="2400" dirty="0" err="1"/>
              <a:t>vor</a:t>
            </a:r>
            <a:r>
              <a:rPr lang="en-US" sz="2400" dirty="0"/>
              <a:t> </a:t>
            </a:r>
            <a:r>
              <a:rPr lang="en-US" sz="2400" dirty="0" err="1"/>
              <a:t>Milch</a:t>
            </a:r>
            <a:r>
              <a:rPr lang="en-US" sz="2400" dirty="0"/>
              <a:t> </a:t>
            </a:r>
            <a:r>
              <a:rPr lang="en-US" sz="2400" dirty="0" err="1"/>
              <a:t>hinzu</a:t>
            </a:r>
            <a:r>
              <a:rPr lang="en-US" sz="2400" dirty="0"/>
              <a:t>, </a:t>
            </a:r>
            <a:r>
              <a:rPr lang="en-US" sz="2400" dirty="0" err="1"/>
              <a:t>printe</a:t>
            </a:r>
            <a:r>
              <a:rPr lang="en-US" sz="2400" dirty="0"/>
              <a:t> die </a:t>
            </a:r>
            <a:r>
              <a:rPr lang="en-US" sz="2400" dirty="0" err="1"/>
              <a:t>Liste</a:t>
            </a:r>
            <a:endParaRPr lang="en-US" sz="2400" dirty="0"/>
          </a:p>
          <a:p>
            <a:r>
              <a:rPr lang="en-US" sz="2400" dirty="0" err="1"/>
              <a:t>Sortiere</a:t>
            </a:r>
            <a:r>
              <a:rPr lang="en-US" sz="2400" dirty="0"/>
              <a:t> die </a:t>
            </a:r>
            <a:r>
              <a:rPr lang="en-US" sz="2400" dirty="0" err="1"/>
              <a:t>Liste</a:t>
            </a:r>
            <a:r>
              <a:rPr lang="en-US" sz="2400" dirty="0"/>
              <a:t> </a:t>
            </a:r>
            <a:r>
              <a:rPr lang="en-US" sz="2400" dirty="0" err="1"/>
              <a:t>nach</a:t>
            </a:r>
            <a:r>
              <a:rPr lang="en-US" sz="2400" dirty="0"/>
              <a:t> der </a:t>
            </a:r>
            <a:r>
              <a:rPr lang="en-US" sz="2400" dirty="0" err="1"/>
              <a:t>Anzahl</a:t>
            </a:r>
            <a:r>
              <a:rPr lang="en-US" sz="2400" dirty="0"/>
              <a:t> der </a:t>
            </a:r>
            <a:r>
              <a:rPr lang="en-US" sz="2400" dirty="0" err="1"/>
              <a:t>Buchstaben</a:t>
            </a:r>
            <a:r>
              <a:rPr lang="en-US" sz="2400" dirty="0"/>
              <a:t> in den </a:t>
            </a:r>
            <a:r>
              <a:rPr lang="en-US" sz="2400" dirty="0" err="1"/>
              <a:t>Wörtern</a:t>
            </a:r>
            <a:r>
              <a:rPr lang="en-US" sz="2400" dirty="0"/>
              <a:t>. </a:t>
            </a:r>
            <a:r>
              <a:rPr lang="en-US" sz="2400" dirty="0" err="1"/>
              <a:t>Printe</a:t>
            </a:r>
            <a:r>
              <a:rPr lang="en-US" sz="2400" dirty="0"/>
              <a:t> </a:t>
            </a:r>
            <a:r>
              <a:rPr lang="en-US" sz="2400" dirty="0" err="1"/>
              <a:t>sie</a:t>
            </a:r>
            <a:endParaRPr lang="en-US" sz="2400" dirty="0"/>
          </a:p>
          <a:p>
            <a:r>
              <a:rPr lang="en-US" sz="2400" dirty="0" err="1"/>
              <a:t>Sortiere</a:t>
            </a:r>
            <a:r>
              <a:rPr lang="en-US" sz="2400" dirty="0"/>
              <a:t> </a:t>
            </a:r>
            <a:r>
              <a:rPr lang="en-US" sz="2400" dirty="0" err="1"/>
              <a:t>sie</a:t>
            </a:r>
            <a:r>
              <a:rPr lang="en-US" sz="2400" dirty="0"/>
              <a:t> auf </a:t>
            </a:r>
            <a:r>
              <a:rPr lang="en-US" sz="2400" dirty="0" err="1"/>
              <a:t>eine</a:t>
            </a:r>
            <a:r>
              <a:rPr lang="en-US" sz="2400" dirty="0"/>
              <a:t> </a:t>
            </a:r>
            <a:r>
              <a:rPr lang="en-US" sz="2400" dirty="0" err="1"/>
              <a:t>andere</a:t>
            </a:r>
            <a:r>
              <a:rPr lang="en-US" sz="2400" dirty="0"/>
              <a:t> Weise </a:t>
            </a:r>
            <a:r>
              <a:rPr lang="en-US" sz="2400" dirty="0" err="1"/>
              <a:t>nach</a:t>
            </a:r>
            <a:r>
              <a:rPr lang="en-US" sz="2400" dirty="0"/>
              <a:t> dem </a:t>
            </a:r>
            <a:r>
              <a:rPr lang="en-US" sz="2400" dirty="0" err="1"/>
              <a:t>Auftreten</a:t>
            </a:r>
            <a:r>
              <a:rPr lang="en-US" sz="2400" dirty="0"/>
              <a:t> des </a:t>
            </a:r>
            <a:r>
              <a:rPr lang="en-US" sz="2400" dirty="0" err="1"/>
              <a:t>ersten</a:t>
            </a:r>
            <a:r>
              <a:rPr lang="en-US" sz="2400" dirty="0"/>
              <a:t> </a:t>
            </a:r>
            <a:r>
              <a:rPr lang="en-US" sz="2400" dirty="0" err="1"/>
              <a:t>Vokals</a:t>
            </a:r>
            <a:endParaRPr lang="de-DE" sz="2400"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56</a:t>
            </a:fld>
            <a:endParaRPr lang="de-DE"/>
          </a:p>
        </p:txBody>
      </p:sp>
    </p:spTree>
    <p:extLst>
      <p:ext uri="{BB962C8B-B14F-4D97-AF65-F5344CB8AC3E}">
        <p14:creationId xmlns:p14="http://schemas.microsoft.com/office/powerpoint/2010/main" val="366306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Übungen – STL-Algorithmen</a:t>
            </a:r>
          </a:p>
        </p:txBody>
      </p:sp>
      <p:sp>
        <p:nvSpPr>
          <p:cNvPr id="3" name="Inhaltsplatzhalter 2"/>
          <p:cNvSpPr>
            <a:spLocks noGrp="1"/>
          </p:cNvSpPr>
          <p:nvPr>
            <p:ph idx="1"/>
          </p:nvPr>
        </p:nvSpPr>
        <p:spPr>
          <a:xfrm>
            <a:off x="781666" y="1600201"/>
            <a:ext cx="10515599" cy="4466301"/>
          </a:xfrm>
        </p:spPr>
        <p:txBody>
          <a:bodyPr>
            <a:normAutofit/>
          </a:bodyPr>
          <a:lstStyle/>
          <a:p>
            <a:r>
              <a:rPr lang="en-US" sz="2400" dirty="0" err="1"/>
              <a:t>Nimm</a:t>
            </a:r>
            <a:r>
              <a:rPr lang="en-US" sz="2400" dirty="0"/>
              <a:t> die Aufgabe der </a:t>
            </a:r>
            <a:r>
              <a:rPr lang="en-US" sz="2400" dirty="0" err="1"/>
              <a:t>Vektoren</a:t>
            </a:r>
            <a:r>
              <a:rPr lang="en-US" sz="2400" dirty="0"/>
              <a:t> </a:t>
            </a:r>
            <a:r>
              <a:rPr lang="en-US" sz="2400" dirty="0" err="1"/>
              <a:t>oder</a:t>
            </a:r>
            <a:r>
              <a:rPr lang="en-US" sz="2400" dirty="0"/>
              <a:t> der </a:t>
            </a:r>
            <a:r>
              <a:rPr lang="en-US" sz="2400" dirty="0" err="1"/>
              <a:t>Liste</a:t>
            </a:r>
            <a:r>
              <a:rPr lang="en-US" sz="2400" dirty="0"/>
              <a:t> (</a:t>
            </a:r>
            <a:r>
              <a:rPr lang="en-US" sz="2400" dirty="0" err="1"/>
              <a:t>oder</a:t>
            </a:r>
            <a:r>
              <a:rPr lang="en-US" sz="2400" dirty="0"/>
              <a:t> </a:t>
            </a:r>
            <a:r>
              <a:rPr lang="en-US" sz="2400" dirty="0" err="1"/>
              <a:t>nacheinander</a:t>
            </a:r>
            <a:r>
              <a:rPr lang="en-US" sz="2400" dirty="0"/>
              <a:t> </a:t>
            </a:r>
            <a:r>
              <a:rPr lang="en-US" sz="2400" dirty="0" err="1"/>
              <a:t>beide</a:t>
            </a:r>
            <a:r>
              <a:rPr lang="en-US" sz="2400" dirty="0"/>
              <a:t>)</a:t>
            </a:r>
          </a:p>
          <a:p>
            <a:r>
              <a:rPr lang="en-US" sz="2400" dirty="0" err="1"/>
              <a:t>Suche</a:t>
            </a:r>
            <a:r>
              <a:rPr lang="en-US" sz="2400" dirty="0"/>
              <a:t> </a:t>
            </a:r>
            <a:r>
              <a:rPr lang="en-US" sz="2400" dirty="0" err="1"/>
              <a:t>nach</a:t>
            </a:r>
            <a:r>
              <a:rPr lang="en-US" sz="2400" dirty="0"/>
              <a:t> STL-</a:t>
            </a:r>
            <a:r>
              <a:rPr lang="en-US" sz="2400" dirty="0" err="1"/>
              <a:t>Algorithmen</a:t>
            </a:r>
            <a:r>
              <a:rPr lang="en-US" sz="2400" dirty="0"/>
              <a:t>, die </a:t>
            </a:r>
            <a:r>
              <a:rPr lang="en-US" sz="2400" dirty="0" err="1"/>
              <a:t>dir</a:t>
            </a:r>
            <a:r>
              <a:rPr lang="en-US" sz="2400" dirty="0"/>
              <a:t> </a:t>
            </a:r>
            <a:r>
              <a:rPr lang="en-US" sz="2400" dirty="0" err="1"/>
              <a:t>bei</a:t>
            </a:r>
            <a:r>
              <a:rPr lang="en-US" sz="2400" dirty="0"/>
              <a:t> den </a:t>
            </a:r>
            <a:r>
              <a:rPr lang="en-US" sz="2400" dirty="0" err="1"/>
              <a:t>Aufgaben</a:t>
            </a:r>
            <a:r>
              <a:rPr lang="en-US" sz="2400" dirty="0"/>
              <a:t> </a:t>
            </a:r>
            <a:r>
              <a:rPr lang="en-US" sz="2400" dirty="0" err="1"/>
              <a:t>helfen</a:t>
            </a:r>
            <a:r>
              <a:rPr lang="en-US" sz="2400" dirty="0"/>
              <a:t> </a:t>
            </a:r>
            <a:r>
              <a:rPr lang="en-US" sz="2400" dirty="0" err="1"/>
              <a:t>können</a:t>
            </a:r>
            <a:endParaRPr lang="en-US" sz="2400" dirty="0"/>
          </a:p>
          <a:p>
            <a:r>
              <a:rPr lang="en-US" sz="2400" dirty="0" err="1"/>
              <a:t>Sortiere</a:t>
            </a:r>
            <a:r>
              <a:rPr lang="en-US" sz="2400" dirty="0"/>
              <a:t> die </a:t>
            </a:r>
            <a:r>
              <a:rPr lang="en-US" sz="2400" dirty="0" err="1"/>
              <a:t>Liste</a:t>
            </a:r>
            <a:r>
              <a:rPr lang="en-US" sz="2400" dirty="0"/>
              <a:t> </a:t>
            </a:r>
            <a:r>
              <a:rPr lang="en-US" sz="2400" dirty="0" err="1"/>
              <a:t>nach</a:t>
            </a:r>
            <a:r>
              <a:rPr lang="en-US" sz="2400" dirty="0"/>
              <a:t> der </a:t>
            </a:r>
            <a:r>
              <a:rPr lang="en-US" sz="2400" dirty="0" err="1"/>
              <a:t>Anzahl</a:t>
            </a:r>
            <a:r>
              <a:rPr lang="en-US" sz="2400" dirty="0"/>
              <a:t> der </a:t>
            </a:r>
            <a:r>
              <a:rPr lang="en-US" sz="2400" dirty="0" err="1"/>
              <a:t>Buchstaben</a:t>
            </a:r>
            <a:r>
              <a:rPr lang="en-US" sz="2400" dirty="0"/>
              <a:t> in den </a:t>
            </a:r>
            <a:r>
              <a:rPr lang="en-US" sz="2400" dirty="0" err="1"/>
              <a:t>Wörtern</a:t>
            </a:r>
            <a:r>
              <a:rPr lang="en-US" sz="2400" dirty="0"/>
              <a:t>. </a:t>
            </a:r>
            <a:r>
              <a:rPr lang="en-US" sz="2400" dirty="0" err="1"/>
              <a:t>Printe</a:t>
            </a:r>
            <a:r>
              <a:rPr lang="en-US" sz="2400" dirty="0"/>
              <a:t> </a:t>
            </a:r>
            <a:r>
              <a:rPr lang="en-US" sz="2400" dirty="0" err="1"/>
              <a:t>sie</a:t>
            </a:r>
            <a:endParaRPr lang="en-US" sz="2400" dirty="0"/>
          </a:p>
          <a:p>
            <a:r>
              <a:rPr lang="en-US" sz="2400" dirty="0" err="1"/>
              <a:t>Sortiere</a:t>
            </a:r>
            <a:r>
              <a:rPr lang="en-US" sz="2400" dirty="0"/>
              <a:t> </a:t>
            </a:r>
            <a:r>
              <a:rPr lang="en-US" sz="2400" dirty="0" err="1"/>
              <a:t>sie</a:t>
            </a:r>
            <a:r>
              <a:rPr lang="en-US" sz="2400" dirty="0"/>
              <a:t> auf </a:t>
            </a:r>
            <a:r>
              <a:rPr lang="en-US" sz="2400" dirty="0" err="1"/>
              <a:t>eine</a:t>
            </a:r>
            <a:r>
              <a:rPr lang="en-US" sz="2400" dirty="0"/>
              <a:t> </a:t>
            </a:r>
            <a:r>
              <a:rPr lang="en-US" sz="2400" dirty="0" err="1"/>
              <a:t>andere</a:t>
            </a:r>
            <a:r>
              <a:rPr lang="en-US" sz="2400" dirty="0"/>
              <a:t> Weise </a:t>
            </a:r>
            <a:r>
              <a:rPr lang="en-US" sz="2400" dirty="0" err="1"/>
              <a:t>nach</a:t>
            </a:r>
            <a:r>
              <a:rPr lang="en-US" sz="2400" dirty="0"/>
              <a:t> dem </a:t>
            </a:r>
            <a:r>
              <a:rPr lang="en-US" sz="2400" dirty="0" err="1"/>
              <a:t>Auftreten</a:t>
            </a:r>
            <a:r>
              <a:rPr lang="en-US" sz="2400" dirty="0"/>
              <a:t> des </a:t>
            </a:r>
            <a:r>
              <a:rPr lang="en-US" sz="2400" dirty="0" err="1"/>
              <a:t>ersten</a:t>
            </a:r>
            <a:r>
              <a:rPr lang="en-US" sz="2400" dirty="0"/>
              <a:t> </a:t>
            </a:r>
            <a:r>
              <a:rPr lang="en-US" sz="2400" dirty="0" err="1"/>
              <a:t>Vokals</a:t>
            </a:r>
            <a:endParaRPr lang="en-US" sz="2400" dirty="0"/>
          </a:p>
          <a:p>
            <a:r>
              <a:rPr lang="en-US" sz="2400" dirty="0" err="1"/>
              <a:t>Sortiere</a:t>
            </a:r>
            <a:r>
              <a:rPr lang="en-US" sz="2400" dirty="0"/>
              <a:t> </a:t>
            </a:r>
            <a:r>
              <a:rPr lang="en-US" sz="2400" dirty="0" err="1"/>
              <a:t>sie</a:t>
            </a:r>
            <a:r>
              <a:rPr lang="en-US" sz="2400" dirty="0"/>
              <a:t> </a:t>
            </a:r>
            <a:r>
              <a:rPr lang="en-US" sz="2400" dirty="0" err="1"/>
              <a:t>mithilfe</a:t>
            </a:r>
            <a:r>
              <a:rPr lang="en-US" sz="2400" dirty="0"/>
              <a:t> der </a:t>
            </a:r>
            <a:r>
              <a:rPr lang="en-US" sz="2400" dirty="0" err="1"/>
              <a:t>dritten</a:t>
            </a:r>
            <a:r>
              <a:rPr lang="en-US" sz="2400" dirty="0"/>
              <a:t> </a:t>
            </a:r>
            <a:r>
              <a:rPr lang="en-US" sz="2400" dirty="0" err="1"/>
              <a:t>Möglichkeit</a:t>
            </a:r>
            <a:r>
              <a:rPr lang="en-US" sz="2400" dirty="0"/>
              <a:t> </a:t>
            </a:r>
            <a:r>
              <a:rPr lang="en-US" sz="2400" dirty="0" err="1"/>
              <a:t>basierend</a:t>
            </a:r>
            <a:r>
              <a:rPr lang="en-US" sz="2400" dirty="0"/>
              <a:t> auf der </a:t>
            </a:r>
            <a:r>
              <a:rPr lang="en-US" sz="2400" dirty="0" err="1"/>
              <a:t>Summe</a:t>
            </a:r>
            <a:r>
              <a:rPr lang="en-US" sz="2400" dirty="0"/>
              <a:t> der Asci-</a:t>
            </a:r>
            <a:r>
              <a:rPr lang="en-US" sz="2400" dirty="0" err="1"/>
              <a:t>Werte</a:t>
            </a:r>
            <a:r>
              <a:rPr lang="en-US" sz="2400" dirty="0"/>
              <a:t> der </a:t>
            </a:r>
            <a:r>
              <a:rPr lang="en-US" sz="2400" dirty="0" err="1"/>
              <a:t>Buchstaben</a:t>
            </a:r>
            <a:endParaRPr lang="en-US" sz="2400" dirty="0"/>
          </a:p>
          <a:p>
            <a:r>
              <a:rPr lang="en-US" sz="2400" dirty="0" err="1"/>
              <a:t>Pushe</a:t>
            </a:r>
            <a:r>
              <a:rPr lang="en-US" sz="2400" dirty="0"/>
              <a:t> </a:t>
            </a:r>
            <a:r>
              <a:rPr lang="en-US" sz="2400" dirty="0" err="1"/>
              <a:t>deine</a:t>
            </a:r>
            <a:r>
              <a:rPr lang="en-US" sz="2400" dirty="0"/>
              <a:t> Aufgabe ins Git – ab Montag </a:t>
            </a:r>
            <a:r>
              <a:rPr lang="en-US" sz="2400" dirty="0" err="1"/>
              <a:t>werdet</a:t>
            </a:r>
            <a:r>
              <a:rPr lang="en-US" sz="2400" dirty="0"/>
              <a:t> </a:t>
            </a:r>
            <a:r>
              <a:rPr lang="en-US" sz="2400" dirty="0" err="1"/>
              <a:t>ihr</a:t>
            </a:r>
            <a:r>
              <a:rPr lang="en-US" sz="2400" dirty="0"/>
              <a:t> Git </a:t>
            </a:r>
            <a:r>
              <a:rPr lang="en-US" sz="2400" dirty="0" err="1"/>
              <a:t>häufiger</a:t>
            </a:r>
            <a:r>
              <a:rPr lang="en-US" sz="2400" dirty="0"/>
              <a:t> </a:t>
            </a:r>
            <a:r>
              <a:rPr lang="en-US" sz="2400" dirty="0" err="1"/>
              <a:t>brauchen</a:t>
            </a:r>
            <a:endParaRPr lang="de-DE" sz="2400"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57</a:t>
            </a:fld>
            <a:endParaRPr lang="de-DE"/>
          </a:p>
        </p:txBody>
      </p:sp>
    </p:spTree>
    <p:extLst>
      <p:ext uri="{BB962C8B-B14F-4D97-AF65-F5344CB8AC3E}">
        <p14:creationId xmlns:p14="http://schemas.microsoft.com/office/powerpoint/2010/main" val="259231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Public Service </a:t>
            </a:r>
            <a:r>
              <a:rPr lang="de-DE" dirty="0" err="1"/>
              <a:t>Announcement</a:t>
            </a:r>
            <a:endParaRPr lang="de-DE" dirty="0"/>
          </a:p>
        </p:txBody>
      </p:sp>
      <p:sp>
        <p:nvSpPr>
          <p:cNvPr id="3" name="Inhaltsplatzhalter 2"/>
          <p:cNvSpPr>
            <a:spLocks noGrp="1"/>
          </p:cNvSpPr>
          <p:nvPr>
            <p:ph idx="1"/>
          </p:nvPr>
        </p:nvSpPr>
        <p:spPr>
          <a:xfrm>
            <a:off x="781666" y="1600201"/>
            <a:ext cx="10515599" cy="4466301"/>
          </a:xfrm>
        </p:spPr>
        <p:txBody>
          <a:bodyPr>
            <a:normAutofit/>
          </a:bodyPr>
          <a:lstStyle/>
          <a:p>
            <a:r>
              <a:rPr lang="de-DE" sz="2400" dirty="0"/>
              <a:t>Montag ist Vorlesung!</a:t>
            </a:r>
          </a:p>
          <a:p>
            <a:r>
              <a:rPr lang="de-DE" sz="2400" dirty="0"/>
              <a:t>Hausaufgaben </a:t>
            </a:r>
            <a:r>
              <a:rPr lang="de-DE" sz="2400"/>
              <a:t>sind aber bis </a:t>
            </a:r>
            <a:r>
              <a:rPr lang="de-DE" sz="2400" dirty="0"/>
              <a:t>Donnerstag</a:t>
            </a:r>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58</a:t>
            </a:fld>
            <a:endParaRPr lang="de-DE"/>
          </a:p>
        </p:txBody>
      </p:sp>
    </p:spTree>
    <p:extLst>
      <p:ext uri="{BB962C8B-B14F-4D97-AF65-F5344CB8AC3E}">
        <p14:creationId xmlns:p14="http://schemas.microsoft.com/office/powerpoint/2010/main" val="129423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Feedback</a:t>
            </a:r>
          </a:p>
        </p:txBody>
      </p:sp>
      <p:sp>
        <p:nvSpPr>
          <p:cNvPr id="3" name="Inhaltsplatzhalter 2"/>
          <p:cNvSpPr>
            <a:spLocks noGrp="1"/>
          </p:cNvSpPr>
          <p:nvPr>
            <p:ph idx="1"/>
          </p:nvPr>
        </p:nvSpPr>
        <p:spPr>
          <a:xfrm>
            <a:off x="838200" y="1600201"/>
            <a:ext cx="10997241" cy="4525433"/>
          </a:xfrm>
        </p:spPr>
        <p:txBody>
          <a:bodyPr/>
          <a:lstStyle/>
          <a:p>
            <a:r>
              <a:rPr lang="de-DE" dirty="0"/>
              <a:t>https://app.sli.do/event/gukibpou</a:t>
            </a:r>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59</a:t>
            </a:fld>
            <a:endParaRPr lang="de-DE"/>
          </a:p>
        </p:txBody>
      </p:sp>
      <p:pic>
        <p:nvPicPr>
          <p:cNvPr id="8" name="Grafik 7">
            <a:extLst>
              <a:ext uri="{FF2B5EF4-FFF2-40B4-BE49-F238E27FC236}">
                <a16:creationId xmlns:a16="http://schemas.microsoft.com/office/drawing/2014/main" id="{041ACA4B-4D08-49EF-A6C4-C1E47723A7EA}"/>
              </a:ext>
            </a:extLst>
          </p:cNvPr>
          <p:cNvPicPr>
            <a:picLocks noChangeAspect="1"/>
          </p:cNvPicPr>
          <p:nvPr/>
        </p:nvPicPr>
        <p:blipFill>
          <a:blip r:embed="rId3"/>
          <a:stretch>
            <a:fillRect/>
          </a:stretch>
        </p:blipFill>
        <p:spPr>
          <a:xfrm>
            <a:off x="2559873" y="2441275"/>
            <a:ext cx="7553894" cy="3684359"/>
          </a:xfrm>
          <a:prstGeom prst="rect">
            <a:avLst/>
          </a:prstGeom>
        </p:spPr>
      </p:pic>
    </p:spTree>
    <p:extLst>
      <p:ext uri="{BB962C8B-B14F-4D97-AF65-F5344CB8AC3E}">
        <p14:creationId xmlns:p14="http://schemas.microsoft.com/office/powerpoint/2010/main" val="148930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Container – STL</a:t>
            </a:r>
          </a:p>
        </p:txBody>
      </p:sp>
      <p:sp>
        <p:nvSpPr>
          <p:cNvPr id="3" name="Inhaltsplatzhalter 2"/>
          <p:cNvSpPr>
            <a:spLocks noGrp="1"/>
          </p:cNvSpPr>
          <p:nvPr>
            <p:ph idx="1"/>
          </p:nvPr>
        </p:nvSpPr>
        <p:spPr>
          <a:xfrm>
            <a:off x="781665" y="1600201"/>
            <a:ext cx="10515600" cy="4466301"/>
          </a:xfrm>
        </p:spPr>
        <p:txBody>
          <a:bodyPr/>
          <a:lstStyle/>
          <a:p>
            <a:r>
              <a:rPr lang="de-DE" dirty="0"/>
              <a:t>STL = Standard Template Library</a:t>
            </a:r>
          </a:p>
          <a:p>
            <a:pPr lvl="1"/>
            <a:r>
              <a:rPr lang="de-DE" dirty="0"/>
              <a:t>Template, engl. Schablone</a:t>
            </a:r>
          </a:p>
          <a:p>
            <a:pPr lvl="2"/>
            <a:r>
              <a:rPr lang="de-DE" dirty="0"/>
              <a:t>Stellen Funktionen/Klassen unabhängig von verwendeten Datentypen zur Verfügung</a:t>
            </a:r>
          </a:p>
          <a:p>
            <a:r>
              <a:rPr lang="de-DE" dirty="0"/>
              <a:t>Bibliothek mit großem Einfluss auf die C++ Standard Library</a:t>
            </a:r>
          </a:p>
          <a:p>
            <a:r>
              <a:rPr lang="de-DE" dirty="0"/>
              <a:t>Stellt Vielzahl von Containern &amp; Algorithmen zur Verfügung</a:t>
            </a:r>
          </a:p>
          <a:p>
            <a:pPr lvl="1"/>
            <a:r>
              <a:rPr lang="de-DE" dirty="0"/>
              <a:t>die wie der Name sagt </a:t>
            </a:r>
            <a:r>
              <a:rPr lang="de-DE" dirty="0" err="1"/>
              <a:t>templatisiert</a:t>
            </a:r>
            <a:r>
              <a:rPr lang="de-DE" dirty="0"/>
              <a:t> sind</a:t>
            </a:r>
          </a:p>
          <a:p>
            <a:r>
              <a:rPr lang="de-DE" dirty="0"/>
              <a:t>Liegen im </a:t>
            </a:r>
            <a:r>
              <a:rPr lang="de-DE" dirty="0" err="1"/>
              <a:t>std</a:t>
            </a:r>
            <a:r>
              <a:rPr lang="de-DE" dirty="0"/>
              <a:t>-Namespace</a:t>
            </a:r>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6</a:t>
            </a:fld>
            <a:endParaRPr lang="de-DE"/>
          </a:p>
        </p:txBody>
      </p:sp>
    </p:spTree>
    <p:extLst>
      <p:ext uri="{BB962C8B-B14F-4D97-AF65-F5344CB8AC3E}">
        <p14:creationId xmlns:p14="http://schemas.microsoft.com/office/powerpoint/2010/main" val="286800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STL – Warum sollte ich sie nutzen?</a:t>
            </a:r>
          </a:p>
        </p:txBody>
      </p:sp>
      <p:sp>
        <p:nvSpPr>
          <p:cNvPr id="3" name="Inhaltsplatzhalter 2"/>
          <p:cNvSpPr>
            <a:spLocks noGrp="1"/>
          </p:cNvSpPr>
          <p:nvPr>
            <p:ph idx="1"/>
          </p:nvPr>
        </p:nvSpPr>
        <p:spPr>
          <a:xfrm>
            <a:off x="691978" y="1600201"/>
            <a:ext cx="10605287" cy="4466301"/>
          </a:xfrm>
        </p:spPr>
        <p:txBody>
          <a:bodyPr>
            <a:normAutofit/>
          </a:bodyPr>
          <a:lstStyle/>
          <a:p>
            <a:r>
              <a:rPr lang="de-DE" dirty="0"/>
              <a:t>Portabilität – STL ist fundamentaler Bestandteil von C++</a:t>
            </a:r>
          </a:p>
          <a:p>
            <a:r>
              <a:rPr lang="de-DE" dirty="0"/>
              <a:t>Zuverlässigkeit – wenn ihr eigene Container schreibt, wie lange würde es dauern, bis sie so oft getestet werden, wie die der STL?</a:t>
            </a:r>
          </a:p>
          <a:p>
            <a:r>
              <a:rPr lang="de-DE" dirty="0"/>
              <a:t>Effizienz – in die Konzeption, Implementierung und Wartung der STL wird viel investiert</a:t>
            </a:r>
          </a:p>
          <a:p>
            <a:r>
              <a:rPr lang="de-DE" dirty="0"/>
              <a:t>Faulheit – wieso das Rad neu erfinden</a:t>
            </a:r>
          </a:p>
          <a:p>
            <a:pPr>
              <a:buFont typeface="Wingdings" panose="05000000000000000000" pitchFamily="2" charset="2"/>
              <a:buChar char="Ø"/>
            </a:pPr>
            <a:r>
              <a:rPr lang="de-DE" dirty="0"/>
              <a:t>kurz gesagt: Die Container der STL sind schneller, besser, zuverlässiger, wartungsärmer als potentiell selbstgeschriebene – und vor allem sind sie bereits vorhanden </a:t>
            </a:r>
            <a:r>
              <a:rPr lang="de-DE" dirty="0">
                <a:sym typeface="Wingdings" panose="05000000000000000000" pitchFamily="2" charset="2"/>
              </a:rPr>
              <a:t> passt euer Problem zur STL, nutzt sie</a:t>
            </a:r>
            <a:endParaRPr lang="de-DE" dirty="0"/>
          </a:p>
          <a:p>
            <a:endParaRPr lang="de-DE" dirty="0"/>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7</a:t>
            </a:fld>
            <a:endParaRPr lang="de-DE"/>
          </a:p>
        </p:txBody>
      </p:sp>
    </p:spTree>
    <p:extLst>
      <p:ext uri="{BB962C8B-B14F-4D97-AF65-F5344CB8AC3E}">
        <p14:creationId xmlns:p14="http://schemas.microsoft.com/office/powerpoint/2010/main" val="251283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Namespaces</a:t>
            </a:r>
            <a:endParaRPr lang="de-DE" dirty="0"/>
          </a:p>
        </p:txBody>
      </p:sp>
      <p:sp>
        <p:nvSpPr>
          <p:cNvPr id="3" name="Text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2EAD97E3-4592-470D-B5E5-931E2B12987A}"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p>
        </p:txBody>
      </p:sp>
    </p:spTree>
    <p:extLst>
      <p:ext uri="{BB962C8B-B14F-4D97-AF65-F5344CB8AC3E}">
        <p14:creationId xmlns:p14="http://schemas.microsoft.com/office/powerpoint/2010/main" val="54091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Namespaces</a:t>
            </a:r>
            <a:r>
              <a:rPr lang="de-DE" dirty="0"/>
              <a:t> - Motivation</a:t>
            </a:r>
          </a:p>
        </p:txBody>
      </p:sp>
      <p:sp>
        <p:nvSpPr>
          <p:cNvPr id="3" name="Inhaltsplatzhalter 2"/>
          <p:cNvSpPr>
            <a:spLocks noGrp="1"/>
          </p:cNvSpPr>
          <p:nvPr>
            <p:ph idx="1"/>
          </p:nvPr>
        </p:nvSpPr>
        <p:spPr>
          <a:xfrm>
            <a:off x="691978" y="1600201"/>
            <a:ext cx="10605287" cy="4466301"/>
          </a:xfrm>
        </p:spPr>
        <p:txBody>
          <a:bodyPr>
            <a:normAutofit lnSpcReduction="10000"/>
          </a:bodyPr>
          <a:lstStyle/>
          <a:p>
            <a:r>
              <a:rPr lang="de-DE" dirty="0" err="1"/>
              <a:t>std</a:t>
            </a:r>
            <a:r>
              <a:rPr lang="de-DE" dirty="0"/>
              <a:t> enthält z.B. „</a:t>
            </a:r>
            <a:r>
              <a:rPr lang="de-DE" dirty="0" err="1"/>
              <a:t>vector</a:t>
            </a:r>
            <a:r>
              <a:rPr lang="de-DE" dirty="0"/>
              <a:t>“</a:t>
            </a:r>
          </a:p>
          <a:p>
            <a:r>
              <a:rPr lang="de-DE" dirty="0"/>
              <a:t>Annahme: Implementierung eines Algebra-Programms</a:t>
            </a:r>
          </a:p>
          <a:p>
            <a:pPr lvl="1"/>
            <a:r>
              <a:rPr lang="de-DE" dirty="0"/>
              <a:t>Vektoren sind wichtiger Bestandteil der Algebra</a:t>
            </a:r>
          </a:p>
          <a:p>
            <a:r>
              <a:rPr lang="de-DE" dirty="0"/>
              <a:t>Wenn wir die STL nutzen, könnten wir ohne Namespaces keine Klasse implementieren, die Vector heißt!</a:t>
            </a:r>
          </a:p>
          <a:p>
            <a:r>
              <a:rPr lang="de-DE" dirty="0"/>
              <a:t>Viele Begriffe haben in unterschiedlichen Domänen unterschiedliche Bedeutungen!</a:t>
            </a:r>
          </a:p>
          <a:p>
            <a:pPr>
              <a:buFont typeface="Wingdings" panose="05000000000000000000" pitchFamily="2" charset="2"/>
              <a:buChar char="Ø"/>
            </a:pPr>
            <a:r>
              <a:rPr lang="de-DE" dirty="0"/>
              <a:t>Verhinderung von Namenskollisionen!</a:t>
            </a:r>
          </a:p>
          <a:p>
            <a:pPr>
              <a:buFont typeface="Wingdings" panose="05000000000000000000" pitchFamily="2" charset="2"/>
              <a:buChar char="Ø"/>
            </a:pPr>
            <a:r>
              <a:rPr lang="de-DE" dirty="0"/>
              <a:t>Ermöglichen Nutzung der gleichen Namen für unterschiedliche Dinge in unterschiedlichen Situationen</a:t>
            </a:r>
          </a:p>
        </p:txBody>
      </p:sp>
      <p:sp>
        <p:nvSpPr>
          <p:cNvPr id="4" name="Datumsplatzhalter 3"/>
          <p:cNvSpPr>
            <a:spLocks noGrp="1"/>
          </p:cNvSpPr>
          <p:nvPr>
            <p:ph type="dt" sz="half" idx="10"/>
          </p:nvPr>
        </p:nvSpPr>
        <p:spPr/>
        <p:txBody>
          <a:bodyPr/>
          <a:lstStyle/>
          <a:p>
            <a:fld id="{B3C4EC86-8C11-4B68-B4AB-DDB7490D332F}" type="datetime1">
              <a:rPr lang="de-DE" smtClean="0"/>
              <a:t>20.06.2021</a:t>
            </a:fld>
            <a:endParaRPr lang="de-DE"/>
          </a:p>
        </p:txBody>
      </p:sp>
      <p:sp>
        <p:nvSpPr>
          <p:cNvPr id="5" name="Fußzeilenplatzhalter 4"/>
          <p:cNvSpPr>
            <a:spLocks noGrp="1"/>
          </p:cNvSpPr>
          <p:nvPr>
            <p:ph type="ftr" sz="quarter" idx="11"/>
          </p:nvPr>
        </p:nvSpPr>
        <p:spPr/>
        <p:txBody>
          <a:bodyPr/>
          <a:lstStyle/>
          <a:p>
            <a:r>
              <a:rPr lang="de-DE"/>
              <a:t>Objektorienierte Programmierung in C++</a:t>
            </a:r>
            <a:endParaRPr lang="de-DE" dirty="0"/>
          </a:p>
        </p:txBody>
      </p:sp>
      <p:sp>
        <p:nvSpPr>
          <p:cNvPr id="6" name="Foliennummernplatzhalter 5"/>
          <p:cNvSpPr>
            <a:spLocks noGrp="1"/>
          </p:cNvSpPr>
          <p:nvPr>
            <p:ph type="sldNum" sz="quarter" idx="12"/>
          </p:nvPr>
        </p:nvSpPr>
        <p:spPr/>
        <p:txBody>
          <a:bodyPr/>
          <a:lstStyle/>
          <a:p>
            <a:fld id="{5661DF32-3507-4F32-9D9B-947DB51C7F59}" type="slidenum">
              <a:rPr lang="de-DE" smtClean="0"/>
              <a:t>9</a:t>
            </a:fld>
            <a:endParaRPr lang="de-DE"/>
          </a:p>
        </p:txBody>
      </p:sp>
    </p:spTree>
    <p:extLst>
      <p:ext uri="{BB962C8B-B14F-4D97-AF65-F5344CB8AC3E}">
        <p14:creationId xmlns:p14="http://schemas.microsoft.com/office/powerpoint/2010/main" val="206996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ipo">
  <a:themeElements>
    <a:clrScheme name="IPO">
      <a:dk1>
        <a:srgbClr val="8F949A"/>
      </a:dk1>
      <a:lt1>
        <a:sysClr val="window" lastClr="FFFFFF"/>
      </a:lt1>
      <a:dk2>
        <a:srgbClr val="000000"/>
      </a:dk2>
      <a:lt2>
        <a:srgbClr val="EEECE1"/>
      </a:lt2>
      <a:accent1>
        <a:srgbClr val="C31525"/>
      </a:accent1>
      <a:accent2>
        <a:srgbClr val="A2C538"/>
      </a:accent2>
      <a:accent3>
        <a:srgbClr val="6FA547"/>
      </a:accent3>
      <a:accent4>
        <a:srgbClr val="00B0F0"/>
      </a:accent4>
      <a:accent5>
        <a:srgbClr val="0070C0"/>
      </a:accent5>
      <a:accent6>
        <a:srgbClr val="F79646"/>
      </a:accent6>
      <a:hlink>
        <a:srgbClr val="0000FF"/>
      </a:hlink>
      <a:folHlink>
        <a:srgbClr val="800080"/>
      </a:folHlink>
    </a:clrScheme>
    <a:fontScheme name="IPO">
      <a:majorFont>
        <a:latin typeface="Neo Sans W01"/>
        <a:ea typeface=""/>
        <a:cs typeface=""/>
      </a:majorFont>
      <a:minorFont>
        <a:latin typeface="Neo Sans W01"/>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po" id="{9CBDBB82-22BC-4024-92E4-0CC49281D2AA}" vid="{5CDFF593-96F4-43B1-936D-C6DC52F5DE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2DE9A0D8FAA7B442A1C89D5C3B0F577D" ma:contentTypeVersion="4" ma:contentTypeDescription="Ein neues Dokument erstellen." ma:contentTypeScope="" ma:versionID="4266209272205158ea3a5dcb557935ba">
  <xsd:schema xmlns:xsd="http://www.w3.org/2001/XMLSchema" xmlns:xs="http://www.w3.org/2001/XMLSchema" xmlns:p="http://schemas.microsoft.com/office/2006/metadata/properties" xmlns:ns2="11673d8a-6ab4-435a-878e-d49cd20e328d" targetNamespace="http://schemas.microsoft.com/office/2006/metadata/properties" ma:root="true" ma:fieldsID="ca8fc01799cb602f38534cc5f219b11f" ns2:_="">
    <xsd:import namespace="11673d8a-6ab4-435a-878e-d49cd20e328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673d8a-6ab4-435a-878e-d49cd20e32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4F4C5-E43C-4ED8-B2BA-2852AE85E1D8}">
  <ds:schemaRefs>
    <ds:schemaRef ds:uri="http://schemas.microsoft.com/sharepoint/v3/contenttype/forms"/>
  </ds:schemaRefs>
</ds:datastoreItem>
</file>

<file path=customXml/itemProps2.xml><?xml version="1.0" encoding="utf-8"?>
<ds:datastoreItem xmlns:ds="http://schemas.openxmlformats.org/officeDocument/2006/customXml" ds:itemID="{88BD2AFC-AA34-4913-B3F0-B071D369AD52}">
  <ds:schemaRefs>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11673d8a-6ab4-435a-878e-d49cd20e328d"/>
    <ds:schemaRef ds:uri="http://purl.org/dc/elements/1.1/"/>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73B13DE1-DC8A-44CF-8186-EB90B12B19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673d8a-6ab4-435a-878e-d49cd20e32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ipo</Template>
  <TotalTime>0</TotalTime>
  <Words>5160</Words>
  <Application>Microsoft Office PowerPoint</Application>
  <PresentationFormat>Breitbild</PresentationFormat>
  <Paragraphs>780</Paragraphs>
  <Slides>59</Slides>
  <Notes>59</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59</vt:i4>
      </vt:variant>
    </vt:vector>
  </HeadingPairs>
  <TitlesOfParts>
    <vt:vector size="68" baseType="lpstr">
      <vt:lpstr>Arial</vt:lpstr>
      <vt:lpstr>Calibri</vt:lpstr>
      <vt:lpstr>Calibri Light</vt:lpstr>
      <vt:lpstr>Centennial LT W01 55 Roman</vt:lpstr>
      <vt:lpstr>Neo Sans W01</vt:lpstr>
      <vt:lpstr>Roboto</vt:lpstr>
      <vt:lpstr>Wingdings</vt:lpstr>
      <vt:lpstr>ipo</vt:lpstr>
      <vt:lpstr>Office Theme</vt:lpstr>
      <vt:lpstr>STL, Container, Namespaces, Templates, Typedefs</vt:lpstr>
      <vt:lpstr>Übungsaufgabe</vt:lpstr>
      <vt:lpstr>Letztes Mal</vt:lpstr>
      <vt:lpstr>Wiederholung</vt:lpstr>
      <vt:lpstr>Container</vt:lpstr>
      <vt:lpstr>Container – STL</vt:lpstr>
      <vt:lpstr>STL – Warum sollte ich sie nutzen?</vt:lpstr>
      <vt:lpstr>Namespaces</vt:lpstr>
      <vt:lpstr>Namespaces - Motivation</vt:lpstr>
      <vt:lpstr>Namespaces - Nutzung</vt:lpstr>
      <vt:lpstr>Namespaces – Praxis – Header</vt:lpstr>
      <vt:lpstr>Namespaces – Praxis – Implementierung</vt:lpstr>
      <vt:lpstr>Namespaces – Praxis</vt:lpstr>
      <vt:lpstr>Namespaces – Anonyme Namespaces</vt:lpstr>
      <vt:lpstr>Namespaces – Anonyme Namespaces</vt:lpstr>
      <vt:lpstr>Übung</vt:lpstr>
      <vt:lpstr>STL</vt:lpstr>
      <vt:lpstr>Container – STL</vt:lpstr>
      <vt:lpstr>Container – STL</vt:lpstr>
      <vt:lpstr>Container - Array</vt:lpstr>
      <vt:lpstr>Container – STL – Array</vt:lpstr>
      <vt:lpstr>Container - Vector</vt:lpstr>
      <vt:lpstr>Container – STL – Vektor</vt:lpstr>
      <vt:lpstr>Container – STL – Deque</vt:lpstr>
      <vt:lpstr>Container - List</vt:lpstr>
      <vt:lpstr>PowerPoint-Präsentation</vt:lpstr>
      <vt:lpstr>Container – STL – List</vt:lpstr>
      <vt:lpstr>Container - Stack</vt:lpstr>
      <vt:lpstr>Container – STL – Stack</vt:lpstr>
      <vt:lpstr>Container - Queue</vt:lpstr>
      <vt:lpstr>Container – STL – Queue</vt:lpstr>
      <vt:lpstr>Container – assoziative Container</vt:lpstr>
      <vt:lpstr>Container – assoziative Container</vt:lpstr>
      <vt:lpstr>Container – STL – Map</vt:lpstr>
      <vt:lpstr>Container – alles klar?</vt:lpstr>
      <vt:lpstr>Container – alles klar?</vt:lpstr>
      <vt:lpstr>Container – alles klar?</vt:lpstr>
      <vt:lpstr>Container – was nehme ich wofür?</vt:lpstr>
      <vt:lpstr>Templates</vt:lpstr>
      <vt:lpstr>Templates - Motivation</vt:lpstr>
      <vt:lpstr>Templates - Verwendung</vt:lpstr>
      <vt:lpstr>Templates - Fazit</vt:lpstr>
      <vt:lpstr>Container – iterieren</vt:lpstr>
      <vt:lpstr>Container – iterieren</vt:lpstr>
      <vt:lpstr>Container – sortieren</vt:lpstr>
      <vt:lpstr>Container – sortieren</vt:lpstr>
      <vt:lpstr>Operatoren überladen</vt:lpstr>
      <vt:lpstr>Container – sortieren</vt:lpstr>
      <vt:lpstr>Container – sortieren</vt:lpstr>
      <vt:lpstr>Lambda-Funktion</vt:lpstr>
      <vt:lpstr>STL</vt:lpstr>
      <vt:lpstr>Typedef</vt:lpstr>
      <vt:lpstr>Typedefs</vt:lpstr>
      <vt:lpstr>Übungen</vt:lpstr>
      <vt:lpstr>Übungen - Vektoren</vt:lpstr>
      <vt:lpstr>Übungen - Listen</vt:lpstr>
      <vt:lpstr>Übungen – STL-Algorithmen</vt:lpstr>
      <vt:lpstr>Public Service Announcement</vt:lpstr>
      <vt:lpstr>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Bente Meyer</dc:creator>
  <cp:lastModifiedBy>Scheich Patrick (inf20126)</cp:lastModifiedBy>
  <cp:revision>812</cp:revision>
  <dcterms:created xsi:type="dcterms:W3CDTF">2017-03-11T21:58:43Z</dcterms:created>
  <dcterms:modified xsi:type="dcterms:W3CDTF">2021-06-20T07:44:37Z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0x0101002DE9A0D8FAA7B442A1C89D5C3B0F577D</vt:lpwstr>
  </property>
</Properties>
</file>