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73" r:id="rId6"/>
    <p:sldId id="259" r:id="rId7"/>
    <p:sldId id="276" r:id="rId8"/>
    <p:sldId id="272" r:id="rId9"/>
    <p:sldId id="262" r:id="rId10"/>
    <p:sldId id="266" r:id="rId11"/>
    <p:sldId id="267" r:id="rId12"/>
    <p:sldId id="269" r:id="rId13"/>
    <p:sldId id="274" r:id="rId14"/>
    <p:sldId id="271" r:id="rId15"/>
    <p:sldId id="270" r:id="rId16"/>
    <p:sldId id="277" r:id="rId17"/>
    <p:sldId id="26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725F1-4EE7-4653-8764-2C9EFDA12E92}" v="2" dt="2021-06-17T16:45:50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Helle Formatvorlage 1 - Akz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Wochnik (wochnik)" userId="7a187287-c826-4b68-85ee-27ddd07576ac" providerId="ADAL" clId="{B98725F1-4EE7-4653-8764-2C9EFDA12E92}"/>
    <pc:docChg chg="delSld modSld">
      <pc:chgData name="Daniel Wochnik (wochnik)" userId="7a187287-c826-4b68-85ee-27ddd07576ac" providerId="ADAL" clId="{B98725F1-4EE7-4653-8764-2C9EFDA12E92}" dt="2021-06-17T16:46:11.523" v="53" actId="6549"/>
      <pc:docMkLst>
        <pc:docMk/>
      </pc:docMkLst>
      <pc:sldChg chg="modSp mod">
        <pc:chgData name="Daniel Wochnik (wochnik)" userId="7a187287-c826-4b68-85ee-27ddd07576ac" providerId="ADAL" clId="{B98725F1-4EE7-4653-8764-2C9EFDA12E92}" dt="2021-06-17T16:45:09.174" v="0" actId="20577"/>
        <pc:sldMkLst>
          <pc:docMk/>
          <pc:sldMk cId="1732839188" sldId="259"/>
        </pc:sldMkLst>
        <pc:graphicFrameChg chg="modGraphic">
          <ac:chgData name="Daniel Wochnik (wochnik)" userId="7a187287-c826-4b68-85ee-27ddd07576ac" providerId="ADAL" clId="{B98725F1-4EE7-4653-8764-2C9EFDA12E92}" dt="2021-06-17T16:45:09.174" v="0" actId="20577"/>
          <ac:graphicFrameMkLst>
            <pc:docMk/>
            <pc:sldMk cId="1732839188" sldId="259"/>
            <ac:graphicFrameMk id="17" creationId="{405F84E6-F64E-4A53-AF44-8715281B986C}"/>
          </ac:graphicFrameMkLst>
        </pc:graphicFrameChg>
      </pc:sldChg>
      <pc:sldChg chg="addSp modSp mod">
        <pc:chgData name="Daniel Wochnik (wochnik)" userId="7a187287-c826-4b68-85ee-27ddd07576ac" providerId="ADAL" clId="{B98725F1-4EE7-4653-8764-2C9EFDA12E92}" dt="2021-06-17T16:45:45.558" v="50" actId="1076"/>
        <pc:sldMkLst>
          <pc:docMk/>
          <pc:sldMk cId="1803468173" sldId="270"/>
        </pc:sldMkLst>
        <pc:spChg chg="add mod">
          <ac:chgData name="Daniel Wochnik (wochnik)" userId="7a187287-c826-4b68-85ee-27ddd07576ac" providerId="ADAL" clId="{B98725F1-4EE7-4653-8764-2C9EFDA12E92}" dt="2021-06-17T16:45:45.558" v="50" actId="1076"/>
          <ac:spMkLst>
            <pc:docMk/>
            <pc:sldMk cId="1803468173" sldId="270"/>
            <ac:spMk id="5" creationId="{3B1A9DCA-A253-4C95-9756-8760005351DA}"/>
          </ac:spMkLst>
        </pc:spChg>
      </pc:sldChg>
      <pc:sldChg chg="modSp mod">
        <pc:chgData name="Daniel Wochnik (wochnik)" userId="7a187287-c826-4b68-85ee-27ddd07576ac" providerId="ADAL" clId="{B98725F1-4EE7-4653-8764-2C9EFDA12E92}" dt="2021-06-17T16:46:11.523" v="53" actId="6549"/>
        <pc:sldMkLst>
          <pc:docMk/>
          <pc:sldMk cId="1172360094" sldId="273"/>
        </pc:sldMkLst>
        <pc:graphicFrameChg chg="modGraphic">
          <ac:chgData name="Daniel Wochnik (wochnik)" userId="7a187287-c826-4b68-85ee-27ddd07576ac" providerId="ADAL" clId="{B98725F1-4EE7-4653-8764-2C9EFDA12E92}" dt="2021-06-17T16:46:11.523" v="53" actId="6549"/>
          <ac:graphicFrameMkLst>
            <pc:docMk/>
            <pc:sldMk cId="1172360094" sldId="273"/>
            <ac:graphicFrameMk id="5" creationId="{6E4D74AB-1A29-47FA-89FD-620D31629A2A}"/>
          </ac:graphicFrameMkLst>
        </pc:graphicFrameChg>
      </pc:sldChg>
      <pc:sldChg chg="addSp modSp">
        <pc:chgData name="Daniel Wochnik (wochnik)" userId="7a187287-c826-4b68-85ee-27ddd07576ac" providerId="ADAL" clId="{B98725F1-4EE7-4653-8764-2C9EFDA12E92}" dt="2021-06-17T16:45:50.283" v="51"/>
        <pc:sldMkLst>
          <pc:docMk/>
          <pc:sldMk cId="2794293786" sldId="277"/>
        </pc:sldMkLst>
        <pc:spChg chg="add mod">
          <ac:chgData name="Daniel Wochnik (wochnik)" userId="7a187287-c826-4b68-85ee-27ddd07576ac" providerId="ADAL" clId="{B98725F1-4EE7-4653-8764-2C9EFDA12E92}" dt="2021-06-17T16:45:50.283" v="51"/>
          <ac:spMkLst>
            <pc:docMk/>
            <pc:sldMk cId="2794293786" sldId="277"/>
            <ac:spMk id="9" creationId="{5104F5CF-F0B9-4376-BDDC-141C304B1F3E}"/>
          </ac:spMkLst>
        </pc:spChg>
      </pc:sldChg>
      <pc:sldChg chg="del">
        <pc:chgData name="Daniel Wochnik (wochnik)" userId="7a187287-c826-4b68-85ee-27ddd07576ac" providerId="ADAL" clId="{B98725F1-4EE7-4653-8764-2C9EFDA12E92}" dt="2021-06-17T16:45:53.257" v="52" actId="47"/>
        <pc:sldMkLst>
          <pc:docMk/>
          <pc:sldMk cId="2739414448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7EEC0-E857-4C68-8332-89E35F5E0476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DE89-8363-4AF9-A4AD-FB6230B524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5562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91450-F2CB-4304-B2AB-CF34D1B6D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C7C44B-C012-4E81-B7AB-9AF983FFE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7CF282-89CF-4768-B66B-F02E7750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3084-8109-4383-9738-205600D4BBF4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06C788-699E-4FCA-8795-FF548E5E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882E7B-6A86-4FFD-A2F5-CACEB9F5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0C69-23A6-4758-973E-CEF05E751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33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EC615-3FCE-47B6-A8D2-3A4AED5F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7FA295-EFE9-407F-ABA4-836F428A6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D61250-37A2-46EE-933A-BCC6CBD5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3084-8109-4383-9738-205600D4BBF4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D62DC8-2194-451F-B6D0-F88CFCEF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1DDCDE-F465-48C2-AD2B-6F2E8B0D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0C69-23A6-4758-973E-CEF05E751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40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1DE31F-5553-488C-AC3F-849C15501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5645432-C393-4477-8E89-92A6E4E5B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0BF40B-FDF1-4867-8D32-0D6CA4F6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3084-8109-4383-9738-205600D4BBF4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5079C8-E611-4882-83B3-A68F4857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8850A4-9C44-4FD2-B1A6-13FB4F0CD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0C69-23A6-4758-973E-CEF05E751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95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D1E880-B09B-4D16-AA2C-EC06843C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E1A6F2-7C9C-49B0-84ED-6E554A52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78B06C-3D89-4198-9C00-DB1DFA19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3084-8109-4383-9738-205600D4BBF4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8684AD-C978-4E57-98B8-79D140DA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B068B-675A-4789-AFC3-69535B44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0C69-23A6-4758-973E-CEF05E751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74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C1F7F6-D639-4471-9A9F-063E017A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E2F600-9B66-4331-B5FF-E3162C8D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EB9B72-F9DE-439D-9A14-36EF24D1B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3084-8109-4383-9738-205600D4BBF4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3E826-E935-4E64-8AB4-5E54F6C5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804589-4667-4FAA-9A93-1D348364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0C69-23A6-4758-973E-CEF05E751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06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65F0C8-9172-4E8F-A5A8-621BB4C9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C50B2B-F616-4993-8DF8-4F06E148E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DAB331-E924-4464-A92F-0CEC6FB09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40ECED-1C5C-46BA-BBB8-0914B70E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3084-8109-4383-9738-205600D4BBF4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A6C838-39A4-4EF8-A197-67627FF5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87A1DD7-D13B-46BC-9284-0AECB459F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0C69-23A6-4758-973E-CEF05E751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92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BD9D9-87A8-4EFB-852F-4F2FBCD0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4CCD1F-3E4A-440E-B4ED-9C5AEA14A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842B364-707B-4CA1-936C-D0E6770AA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6F259A-8C6F-45DC-8623-02097A99C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4BF359-A7CB-49D4-A4EB-19ADC5FD9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83119E8-9380-42E8-9A4C-FEABB510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3084-8109-4383-9738-205600D4BBF4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E7087D-531E-4E56-8E66-F4DBD6B5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A885A0B-3B20-4A33-A9AB-4415CEEA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0C69-23A6-4758-973E-CEF05E751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85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38304-A8FC-4D25-B747-2609F84F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40AE29-671D-4934-A299-4323A03C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3084-8109-4383-9738-205600D4BBF4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5C58582-82EB-4AF8-A050-742B4D61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76F0D1-FA13-461D-BE9A-57F9F2CD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0C69-23A6-4758-973E-CEF05E751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423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D1B679-485D-4ECF-BDE5-49002D2E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3084-8109-4383-9738-205600D4BBF4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4CA23F-975C-4575-90AC-C98189C8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C34926-67B0-4E67-B01A-DFD2E144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0C69-23A6-4758-973E-CEF05E751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55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54FC8-4D63-4433-91D4-E4FA42627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EB76EA-9B28-48FE-BBB4-2590C0F4E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8F0120-DB10-4721-85F3-9EF936FD2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92F1685-AA46-4D81-9D83-E4DDFF4C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3084-8109-4383-9738-205600D4BBF4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29752F-9476-4B50-85EB-9102BBAE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86F3A3-25B9-4218-B843-EBBD5DAF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0C69-23A6-4758-973E-CEF05E751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67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948D18-A21A-4E1A-A100-CBBF95B1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A75FD0-19AF-4755-9707-D4180FB3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49FB3F-4BE0-43EE-8AC1-CAF0D0964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476404-C628-4D45-B0A1-8418BFFB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3084-8109-4383-9738-205600D4BBF4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ACBF41-0C75-492C-B8A7-B4F11085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4315AA-9AC4-4CA6-8CA7-7BE2F1E9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E0C69-23A6-4758-973E-CEF05E751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2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5279E42-E390-4F94-BE80-1A83CC7E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BAC780-E7B4-42B3-A182-D537040CB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745A1-1B98-4B8A-83BE-0ECC3F6A0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63084-8109-4383-9738-205600D4BBF4}" type="datetimeFigureOut">
              <a:rPr lang="de-DE" smtClean="0"/>
              <a:t>17.06.2021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6B52CF-3D8A-4703-964D-ECFB9E8D4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1FE0E0-D94D-46CE-8415-39717032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E0C69-23A6-4758-973E-CEF05E7513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382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JCMuttH1m0" TargetMode="External"/><Relationship Id="rId2" Type="http://schemas.openxmlformats.org/officeDocument/2006/relationships/hyperlink" Target="https://de.wikipedia.org/wiki/Quorido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DF64B9-1569-450C-883E-9A29BA80B7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1" r="26162" b="9091"/>
          <a:stretch/>
        </p:blipFill>
        <p:spPr>
          <a:xfrm>
            <a:off x="3546329" y="0"/>
            <a:ext cx="8668512" cy="6857990"/>
          </a:xfrm>
          <a:prstGeom prst="rect">
            <a:avLst/>
          </a:prstGeom>
        </p:spPr>
      </p:pic>
      <p:sp>
        <p:nvSpPr>
          <p:cNvPr id="24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A29629-9B8D-4E26-BBCA-23033E517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/>
              <a:t>C++/OOP-Hackathon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166655-62A5-4929-9F0A-440F882A91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de-DE" sz="2000"/>
              <a:t>Prüfungsleistung am 16.+17.07.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4994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C9A8A-26EE-4E3E-BF24-437637B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err="1"/>
              <a:t>Anforderung</a:t>
            </a:r>
            <a:r>
              <a:rPr lang="en-US" sz="3600"/>
              <a:t> an die </a:t>
            </a:r>
            <a:r>
              <a:rPr lang="en-US" sz="3600" err="1"/>
              <a:t>Projekte</a:t>
            </a:r>
            <a:r>
              <a:rPr lang="en-US" sz="3600"/>
              <a:t> (2/2)</a:t>
            </a:r>
            <a:endParaRPr lang="de-DE" sz="3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B5E91E-B669-4901-8B62-AF703524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719169"/>
            <a:ext cx="10515600" cy="48170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/>
              <a:t>Von uns bekommt ihr (Demo folgt!):</a:t>
            </a:r>
          </a:p>
          <a:p>
            <a:pPr lvl="1"/>
            <a:r>
              <a:rPr lang="de-DE" sz="2000" err="1"/>
              <a:t>CMake</a:t>
            </a:r>
            <a:r>
              <a:rPr lang="de-DE" sz="2000"/>
              <a:t>-Projektstruktur mit Unittest-Einbindung (Google Tests)</a:t>
            </a:r>
          </a:p>
          <a:p>
            <a:pPr lvl="1"/>
            <a:r>
              <a:rPr lang="de-DE" sz="2000"/>
              <a:t>Ein Spielfeld, bestehend aus 9x9 Feldern</a:t>
            </a:r>
            <a:endParaRPr lang="de-DE" sz="2000">
              <a:cs typeface="Calibri"/>
            </a:endParaRPr>
          </a:p>
          <a:p>
            <a:pPr lvl="1"/>
            <a:r>
              <a:rPr lang="de-DE" sz="2000">
                <a:cs typeface="Calibri"/>
              </a:rPr>
              <a:t>Einen Graphen, bestehend aus Vertices (gemappt auf die Felder) und </a:t>
            </a:r>
            <a:r>
              <a:rPr lang="de-DE" sz="2000" err="1">
                <a:cs typeface="Calibri"/>
              </a:rPr>
              <a:t>Edges</a:t>
            </a:r>
            <a:r>
              <a:rPr lang="de-DE" sz="2000">
                <a:cs typeface="Calibri"/>
              </a:rPr>
              <a:t> (Verbindungen)</a:t>
            </a:r>
            <a:endParaRPr lang="de-DE" sz="2000"/>
          </a:p>
          <a:p>
            <a:pPr lvl="1"/>
            <a:r>
              <a:rPr lang="de-DE" sz="2000">
                <a:cs typeface="Calibri"/>
              </a:rPr>
              <a:t>Eine Klasse, die die Breitensuche auf dem Graphen implementiert</a:t>
            </a:r>
            <a:endParaRPr lang="de-DE" sz="2000"/>
          </a:p>
          <a:p>
            <a:pPr lvl="1"/>
            <a:r>
              <a:rPr lang="de-DE" sz="2000">
                <a:cs typeface="Calibri"/>
              </a:rPr>
              <a:t>Einen </a:t>
            </a:r>
            <a:r>
              <a:rPr lang="de-DE" sz="2000" err="1">
                <a:cs typeface="Calibri"/>
              </a:rPr>
              <a:t>ConsoleUtils</a:t>
            </a:r>
            <a:r>
              <a:rPr lang="de-DE" sz="2000">
                <a:cs typeface="Calibri"/>
              </a:rPr>
              <a:t>-Namespace, der euch die Konsoleninteraktion erleichtern soll</a:t>
            </a:r>
            <a:endParaRPr lang="de-DE" sz="2000"/>
          </a:p>
          <a:p>
            <a:pPr lvl="1"/>
            <a:r>
              <a:rPr lang="de-DE" sz="2000">
                <a:cs typeface="Calibri"/>
              </a:rPr>
              <a:t>Eine </a:t>
            </a:r>
            <a:r>
              <a:rPr lang="de-DE" sz="2000" err="1">
                <a:cs typeface="Calibri"/>
              </a:rPr>
              <a:t>Loggerklasse</a:t>
            </a:r>
            <a:r>
              <a:rPr lang="de-DE" sz="2000">
                <a:cs typeface="Calibri"/>
              </a:rPr>
              <a:t>, die euch bei der Entwicklung helfen kann</a:t>
            </a:r>
            <a:endParaRPr lang="de-DE" sz="2000"/>
          </a:p>
          <a:p>
            <a:pPr lvl="1"/>
            <a:r>
              <a:rPr lang="de-DE" sz="2000">
                <a:cs typeface="Calibri"/>
              </a:rPr>
              <a:t>Alles außerhalb der </a:t>
            </a:r>
            <a:r>
              <a:rPr lang="de-DE" sz="2000" err="1">
                <a:cs typeface="Calibri"/>
              </a:rPr>
              <a:t>GameLib</a:t>
            </a:r>
            <a:r>
              <a:rPr lang="de-DE" sz="2000">
                <a:cs typeface="Calibri"/>
              </a:rPr>
              <a:t> ist dabei so vollständig, wie wir es für eine Implementierung genutzt haben</a:t>
            </a:r>
            <a:endParaRPr lang="de-DE">
              <a:cs typeface="Calibri"/>
            </a:endParaRPr>
          </a:p>
          <a:p>
            <a:pPr lvl="2"/>
            <a:r>
              <a:rPr lang="de-DE">
                <a:cs typeface="Calibri"/>
              </a:rPr>
              <a:t>Ihr dürft trotzdem alles, ändern, erweitern oder auch ignorieren, was ihr bekommt. Es ist lediglich eine Hilfe, deren Nutzung wir stark empfehlen.</a:t>
            </a:r>
          </a:p>
          <a:p>
            <a:r>
              <a:rPr lang="de-DE" sz="2400"/>
              <a:t>Neben diesen Tools und den Werkzeugen der C++-Standardbibliothek sind weitere Hilfsmittel (z.B. Drittbibliotheken) nur nach Absprache erlaubt.</a:t>
            </a:r>
            <a:endParaRPr lang="de-DE"/>
          </a:p>
          <a:p>
            <a:pPr lvl="1"/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51007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>
            <a:extLst>
              <a:ext uri="{FF2B5EF4-FFF2-40B4-BE49-F238E27FC236}">
                <a16:creationId xmlns:a16="http://schemas.microsoft.com/office/drawing/2014/main" id="{33303C23-FD8B-44D0-9B12-E607AA3521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31730" y="79385"/>
            <a:ext cx="12191980" cy="6857990"/>
          </a:xfrm>
          <a:prstGeom prst="rect">
            <a:avLst/>
          </a:prstGeom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A44FE2-A795-47AF-B7B8-C3B6910E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Interface-Demo</a:t>
            </a:r>
          </a:p>
        </p:txBody>
      </p:sp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083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C9A8A-26EE-4E3E-BF24-437637B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err="1"/>
              <a:t>Abgabe</a:t>
            </a:r>
            <a:r>
              <a:rPr lang="en-US" sz="3600"/>
              <a:t> der </a:t>
            </a:r>
            <a:r>
              <a:rPr lang="en-US" sz="3600" err="1"/>
              <a:t>Projekte</a:t>
            </a:r>
            <a:r>
              <a:rPr lang="en-US" sz="3600"/>
              <a:t> und </a:t>
            </a:r>
            <a:r>
              <a:rPr lang="en-US" sz="3600" err="1"/>
              <a:t>Bewertung</a:t>
            </a:r>
            <a:endParaRPr lang="de-DE" sz="3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B5E91E-B669-4901-8B62-AF703524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719168"/>
            <a:ext cx="10515600" cy="2400583"/>
          </a:xfrm>
        </p:spPr>
        <p:txBody>
          <a:bodyPr>
            <a:normAutofit/>
          </a:bodyPr>
          <a:lstStyle/>
          <a:p>
            <a:r>
              <a:rPr lang="de-DE"/>
              <a:t>Bewertet wird der Stand, der am Freitag um 14 Uhr im </a:t>
            </a:r>
            <a:r>
              <a:rPr lang="de-DE" err="1"/>
              <a:t>Github</a:t>
            </a:r>
            <a:r>
              <a:rPr lang="de-DE"/>
              <a:t>-Ordner des Teams (wird eingerichtet) liegt</a:t>
            </a:r>
          </a:p>
          <a:p>
            <a:r>
              <a:rPr lang="de-DE"/>
              <a:t>Notenfindung basiert auf Code-Review (gemeinsam und ggf. auch im Nachgang)</a:t>
            </a:r>
          </a:p>
          <a:p>
            <a:r>
              <a:rPr lang="de-DE"/>
              <a:t>Kriterien:</a:t>
            </a:r>
          </a:p>
          <a:p>
            <a:pPr marL="0" indent="0">
              <a:buNone/>
            </a:pPr>
            <a:endParaRPr lang="de-DE"/>
          </a:p>
          <a:p>
            <a:endParaRPr lang="de-DE"/>
          </a:p>
          <a:p>
            <a:endParaRPr lang="de-DE"/>
          </a:p>
        </p:txBody>
      </p:sp>
      <p:graphicFrame>
        <p:nvGraphicFramePr>
          <p:cNvPr id="3" name="Tabelle 4">
            <a:extLst>
              <a:ext uri="{FF2B5EF4-FFF2-40B4-BE49-F238E27FC236}">
                <a16:creationId xmlns:a16="http://schemas.microsoft.com/office/drawing/2014/main" id="{E0FAC4DF-A5DD-45BF-B421-72D86FF22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48092"/>
              </p:ext>
            </p:extLst>
          </p:nvPr>
        </p:nvGraphicFramePr>
        <p:xfrm>
          <a:off x="3401660" y="3487408"/>
          <a:ext cx="8128000" cy="3134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07340">
                  <a:extLst>
                    <a:ext uri="{9D8B030D-6E8A-4147-A177-3AD203B41FA5}">
                      <a16:colId xmlns:a16="http://schemas.microsoft.com/office/drawing/2014/main" val="4069733690"/>
                    </a:ext>
                  </a:extLst>
                </a:gridCol>
                <a:gridCol w="6120660">
                  <a:extLst>
                    <a:ext uri="{9D8B030D-6E8A-4147-A177-3AD203B41FA5}">
                      <a16:colId xmlns:a16="http://schemas.microsoft.com/office/drawing/2014/main" val="4000210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Prozent an Gesamtbewertung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Kriterium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3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Funktionalität des Programms. Vollständigkeit der Lösung.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5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Korrekte Verwendung von 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45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Clean Code (inkl. Kommentare, gute Struktur,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74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Unittest wie gefordert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Memorymanagement (klare Ownership, moderne Strukturen, keine Leaks, etc.)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99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Bonuspunkte (Kreativität, herausragende Code-Qualität,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55045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3B1A9DCA-A253-4C95-9756-8760005351DA}"/>
              </a:ext>
            </a:extLst>
          </p:cNvPr>
          <p:cNvSpPr txBox="1"/>
          <p:nvPr/>
        </p:nvSpPr>
        <p:spPr>
          <a:xfrm rot="1000409">
            <a:off x="8478417" y="605001"/>
            <a:ext cx="388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Ggf. dieses Jahr leichte Änderungen</a:t>
            </a:r>
          </a:p>
        </p:txBody>
      </p:sp>
    </p:spTree>
    <p:extLst>
      <p:ext uri="{BB962C8B-B14F-4D97-AF65-F5344CB8AC3E}">
        <p14:creationId xmlns:p14="http://schemas.microsoft.com/office/powerpoint/2010/main" val="180346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C9A8A-26EE-4E3E-BF24-437637B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err="1"/>
              <a:t>Abgabe</a:t>
            </a:r>
            <a:r>
              <a:rPr lang="en-US" sz="3600"/>
              <a:t> der </a:t>
            </a:r>
            <a:r>
              <a:rPr lang="en-US" sz="3600" err="1"/>
              <a:t>Projekte</a:t>
            </a:r>
            <a:r>
              <a:rPr lang="en-US" sz="3600"/>
              <a:t> und </a:t>
            </a:r>
            <a:r>
              <a:rPr lang="en-US" sz="3600" err="1"/>
              <a:t>Bewertung</a:t>
            </a:r>
            <a:endParaRPr lang="de-DE" sz="3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B5E91E-B669-4901-8B62-AF703524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719168"/>
            <a:ext cx="10515600" cy="240058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de-DE"/>
              <a:t>15 Minuten, hart </a:t>
            </a:r>
            <a:r>
              <a:rPr lang="de-DE" err="1"/>
              <a:t>getimeboxed</a:t>
            </a:r>
            <a:endParaRPr lang="de-DE"/>
          </a:p>
          <a:p>
            <a:pPr lvl="1"/>
            <a:r>
              <a:rPr lang="de-DE"/>
              <a:t>5 Minuten erzählt ihr, was auch immer ihr erzählen wollt</a:t>
            </a:r>
          </a:p>
          <a:p>
            <a:pPr lvl="2"/>
            <a:r>
              <a:rPr lang="de-DE">
                <a:cs typeface="Calibri"/>
              </a:rPr>
              <a:t>u.a. solltet ihr die Besonderheit eures Spiels auf jeden Fall kurz beschreiben</a:t>
            </a:r>
          </a:p>
          <a:p>
            <a:pPr lvl="1"/>
            <a:r>
              <a:rPr lang="de-DE"/>
              <a:t>5 Minuten zeigt ihr uns von uns geforderte Spielsituationen</a:t>
            </a:r>
          </a:p>
          <a:p>
            <a:pPr lvl="1"/>
            <a:r>
              <a:rPr lang="de-DE"/>
              <a:t>5 Minuten befragen wir euch zu eurem Code</a:t>
            </a:r>
          </a:p>
          <a:p>
            <a:pPr lvl="1"/>
            <a:endParaRPr lang="de-DE"/>
          </a:p>
          <a:p>
            <a:r>
              <a:rPr lang="de-DE"/>
              <a:t>Jedes Teammitglied sollte Redezeit bekommen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104F5CF-F0B9-4376-BDDC-141C304B1F3E}"/>
              </a:ext>
            </a:extLst>
          </p:cNvPr>
          <p:cNvSpPr txBox="1"/>
          <p:nvPr/>
        </p:nvSpPr>
        <p:spPr>
          <a:xfrm rot="1000409">
            <a:off x="8478417" y="605001"/>
            <a:ext cx="388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Ggf. dieses Jahr leichte Änderungen</a:t>
            </a:r>
          </a:p>
        </p:txBody>
      </p:sp>
    </p:spTree>
    <p:extLst>
      <p:ext uri="{BB962C8B-B14F-4D97-AF65-F5344CB8AC3E}">
        <p14:creationId xmlns:p14="http://schemas.microsoft.com/office/powerpoint/2010/main" val="279429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3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5">
            <a:extLst>
              <a:ext uri="{FF2B5EF4-FFF2-40B4-BE49-F238E27FC236}">
                <a16:creationId xmlns:a16="http://schemas.microsoft.com/office/drawing/2014/main" id="{107E2C7B-0019-468F-BE5E-F1EF75069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41" t="9091" r="75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5" name="Rectangle 3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C9A8A-26EE-4E3E-BF24-437637B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err="1"/>
              <a:t>Noch</a:t>
            </a:r>
            <a:r>
              <a:rPr lang="en-US" sz="4800"/>
              <a:t> </a:t>
            </a:r>
            <a:r>
              <a:rPr lang="en-US" sz="4800" err="1"/>
              <a:t>Fragen</a:t>
            </a:r>
            <a:r>
              <a:rPr lang="en-US" sz="4800"/>
              <a:t>?</a:t>
            </a:r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372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C9A8A-26EE-4E3E-BF24-437637B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de-DE" sz="3600"/>
              <a:t>Teams - Übersicht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Isosceles Triangle 3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Isosceles Triangle 3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4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E4D74AB-1A29-47FA-89FD-620D31629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78276"/>
              </p:ext>
            </p:extLst>
          </p:nvPr>
        </p:nvGraphicFramePr>
        <p:xfrm>
          <a:off x="1086205" y="1859656"/>
          <a:ext cx="9795055" cy="37779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40016">
                  <a:extLst>
                    <a:ext uri="{9D8B030D-6E8A-4147-A177-3AD203B41FA5}">
                      <a16:colId xmlns:a16="http://schemas.microsoft.com/office/drawing/2014/main" val="672930038"/>
                    </a:ext>
                  </a:extLst>
                </a:gridCol>
                <a:gridCol w="1470008">
                  <a:extLst>
                    <a:ext uri="{9D8B030D-6E8A-4147-A177-3AD203B41FA5}">
                      <a16:colId xmlns:a16="http://schemas.microsoft.com/office/drawing/2014/main" val="4170112061"/>
                    </a:ext>
                  </a:extLst>
                </a:gridCol>
                <a:gridCol w="1755010">
                  <a:extLst>
                    <a:ext uri="{9D8B030D-6E8A-4147-A177-3AD203B41FA5}">
                      <a16:colId xmlns:a16="http://schemas.microsoft.com/office/drawing/2014/main" val="2425994206"/>
                    </a:ext>
                  </a:extLst>
                </a:gridCol>
                <a:gridCol w="1545009">
                  <a:extLst>
                    <a:ext uri="{9D8B030D-6E8A-4147-A177-3AD203B41FA5}">
                      <a16:colId xmlns:a16="http://schemas.microsoft.com/office/drawing/2014/main" val="4194389102"/>
                    </a:ext>
                  </a:extLst>
                </a:gridCol>
                <a:gridCol w="2085012">
                  <a:extLst>
                    <a:ext uri="{9D8B030D-6E8A-4147-A177-3AD203B41FA5}">
                      <a16:colId xmlns:a16="http://schemas.microsoft.com/office/drawing/2014/main" val="3652992081"/>
                    </a:ext>
                  </a:extLst>
                </a:gridCol>
              </a:tblGrid>
              <a:tr h="3148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  <a:latin typeface="+mn-lt"/>
                        </a:rPr>
                        <a:t>Teamname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  <a:latin typeface="+mn-lt"/>
                        </a:rPr>
                        <a:t>Mitglied 1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  <a:latin typeface="+mn-lt"/>
                        </a:rPr>
                        <a:t>Mitglied 2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  <a:latin typeface="+mn-lt"/>
                        </a:rPr>
                        <a:t>Mitglied 3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  <a:latin typeface="+mn-lt"/>
                        </a:rPr>
                        <a:t>Mitglied 4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6433432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  <a:latin typeface="+mn-lt"/>
                        </a:rPr>
                        <a:t>#include &lt;</a:t>
                      </a:r>
                      <a:r>
                        <a:rPr lang="de-DE" sz="1400" b="1" u="none" strike="noStrike" dirty="0" err="1">
                          <a:effectLst/>
                          <a:latin typeface="+mn-lt"/>
                        </a:rPr>
                        <a:t>beer.h</a:t>
                      </a:r>
                      <a:r>
                        <a:rPr lang="de-DE" sz="1400" b="1" u="none" strike="noStrike" dirty="0">
                          <a:effectLst/>
                          <a:latin typeface="+mn-lt"/>
                        </a:rPr>
                        <a:t>&gt;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5280861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  <a:latin typeface="+mn-lt"/>
                        </a:rPr>
                        <a:t>4 Gewinnt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err="1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72336938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err="1">
                          <a:effectLst/>
                          <a:latin typeface="+mn-lt"/>
                        </a:rPr>
                        <a:t>DamnSmartPointers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err="1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30723000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err="1">
                          <a:effectLst/>
                          <a:latin typeface="+mn-lt"/>
                        </a:rPr>
                        <a:t>HeroldStankePanne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61301690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err="1">
                          <a:effectLst/>
                          <a:latin typeface="+mn-lt"/>
                        </a:rPr>
                        <a:t>HollGrollFrankToporkov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err="1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84232772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err="1">
                          <a:effectLst/>
                          <a:latin typeface="+mn-lt"/>
                        </a:rPr>
                        <a:t>Köftespieß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8744419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  <a:latin typeface="+mn-lt"/>
                        </a:rPr>
                        <a:t>Quick &amp; </a:t>
                      </a:r>
                      <a:r>
                        <a:rPr lang="de-DE" sz="1400" b="1" u="none" strike="noStrike" err="1">
                          <a:effectLst/>
                          <a:latin typeface="+mn-lt"/>
                        </a:rPr>
                        <a:t>Dirty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52408206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err="1">
                          <a:effectLst/>
                          <a:latin typeface="+mn-lt"/>
                        </a:rPr>
                        <a:t>RohmannSchmittHass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82376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err="1">
                          <a:effectLst/>
                          <a:latin typeface="+mn-lt"/>
                        </a:rPr>
                        <a:t>SchmelzBanzhafKanapathipillaiFichtner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err="1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42037867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>
                          <a:effectLst/>
                          <a:latin typeface="+mn-lt"/>
                        </a:rPr>
                        <a:t>Smooth Operator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err="1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88675909"/>
                  </a:ext>
                </a:extLst>
              </a:tr>
              <a:tr h="31482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err="1">
                          <a:effectLst/>
                          <a:latin typeface="+mn-lt"/>
                        </a:rPr>
                        <a:t>TranMakoweAderCaniglia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err="1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78876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36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C9A8A-26EE-4E3E-BF24-437637B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err="1"/>
              <a:t>Zeitplan</a:t>
            </a:r>
            <a:endParaRPr lang="de-DE" sz="3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elle 3">
            <a:extLst>
              <a:ext uri="{FF2B5EF4-FFF2-40B4-BE49-F238E27FC236}">
                <a16:creationId xmlns:a16="http://schemas.microsoft.com/office/drawing/2014/main" id="{BB2B26B2-541F-4E01-85D2-87BDE256EB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7030" y="1528495"/>
          <a:ext cx="7128645" cy="190896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39525">
                  <a:extLst>
                    <a:ext uri="{9D8B030D-6E8A-4147-A177-3AD203B41FA5}">
                      <a16:colId xmlns:a16="http://schemas.microsoft.com/office/drawing/2014/main" val="669167370"/>
                    </a:ext>
                  </a:extLst>
                </a:gridCol>
                <a:gridCol w="5789120">
                  <a:extLst>
                    <a:ext uri="{9D8B030D-6E8A-4147-A177-3AD203B41FA5}">
                      <a16:colId xmlns:a16="http://schemas.microsoft.com/office/drawing/2014/main" val="2125714150"/>
                    </a:ext>
                  </a:extLst>
                </a:gridCol>
              </a:tblGrid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Donnerstag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endParaRPr lang="de-DE" sz="1700"/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4230287194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09:00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Beginn – Aufgabenvorstellung und Fragenklärung</a:t>
                      </a: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1845478643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10:00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Start </a:t>
                      </a:r>
                      <a:r>
                        <a:rPr lang="de-DE" sz="1700" err="1"/>
                        <a:t>to</a:t>
                      </a:r>
                      <a:r>
                        <a:rPr lang="de-DE" sz="1700"/>
                        <a:t> code</a:t>
                      </a: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1320153157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14:30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Teaminterne Diskussion Zwischenstand mit Tobias/Daniel</a:t>
                      </a: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2521941366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18:00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Virtuelles Come-</a:t>
                      </a:r>
                      <a:r>
                        <a:rPr lang="de-DE" sz="1700" err="1"/>
                        <a:t>together</a:t>
                      </a:r>
                      <a:r>
                        <a:rPr lang="de-DE" sz="1700"/>
                        <a:t> / </a:t>
                      </a:r>
                      <a:r>
                        <a:rPr lang="de-DE" sz="1700" err="1"/>
                        <a:t>Recap</a:t>
                      </a:r>
                      <a:r>
                        <a:rPr lang="de-DE" sz="1700"/>
                        <a:t> Tag</a:t>
                      </a: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276705111"/>
                  </a:ext>
                </a:extLst>
              </a:tr>
            </a:tbl>
          </a:graphicData>
        </a:graphic>
      </p:graphicFrame>
      <p:graphicFrame>
        <p:nvGraphicFramePr>
          <p:cNvPr id="17" name="Tabelle 3">
            <a:extLst>
              <a:ext uri="{FF2B5EF4-FFF2-40B4-BE49-F238E27FC236}">
                <a16:creationId xmlns:a16="http://schemas.microsoft.com/office/drawing/2014/main" id="{405F84E6-F64E-4A53-AF44-8715281B98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8144509"/>
              </p:ext>
            </p:extLst>
          </p:nvPr>
        </p:nvGraphicFramePr>
        <p:xfrm>
          <a:off x="3453540" y="4329044"/>
          <a:ext cx="7128645" cy="186226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13771">
                  <a:extLst>
                    <a:ext uri="{9D8B030D-6E8A-4147-A177-3AD203B41FA5}">
                      <a16:colId xmlns:a16="http://schemas.microsoft.com/office/drawing/2014/main" val="669167370"/>
                    </a:ext>
                  </a:extLst>
                </a:gridCol>
                <a:gridCol w="5814874">
                  <a:extLst>
                    <a:ext uri="{9D8B030D-6E8A-4147-A177-3AD203B41FA5}">
                      <a16:colId xmlns:a16="http://schemas.microsoft.com/office/drawing/2014/main" val="2125714150"/>
                    </a:ext>
                  </a:extLst>
                </a:gridCol>
              </a:tblGrid>
              <a:tr h="345888">
                <a:tc>
                  <a:txBody>
                    <a:bodyPr/>
                    <a:lstStyle/>
                    <a:p>
                      <a:r>
                        <a:rPr lang="de-DE" sz="1700"/>
                        <a:t>Freitag</a:t>
                      </a:r>
                    </a:p>
                  </a:txBody>
                  <a:tcPr marL="86158" marR="86158" marT="43079" marB="43079"/>
                </a:tc>
                <a:tc>
                  <a:txBody>
                    <a:bodyPr/>
                    <a:lstStyle/>
                    <a:p>
                      <a:endParaRPr lang="de-DE" sz="1700"/>
                    </a:p>
                  </a:txBody>
                  <a:tcPr marL="86158" marR="86158" marT="43079" marB="43079"/>
                </a:tc>
                <a:extLst>
                  <a:ext uri="{0D108BD9-81ED-4DB2-BD59-A6C34878D82A}">
                    <a16:rowId xmlns:a16="http://schemas.microsoft.com/office/drawing/2014/main" val="4230287194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r>
                        <a:rPr lang="de-DE" sz="1700"/>
                        <a:t>09:00 Uhr</a:t>
                      </a:r>
                    </a:p>
                  </a:txBody>
                  <a:tcPr marL="86158" marR="86158" marT="43079" marB="43079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Kurzes zusammenkommen</a:t>
                      </a:r>
                    </a:p>
                  </a:txBody>
                  <a:tcPr marL="86158" marR="86158" marT="43079" marB="43079"/>
                </a:tc>
                <a:extLst>
                  <a:ext uri="{0D108BD9-81ED-4DB2-BD59-A6C34878D82A}">
                    <a16:rowId xmlns:a16="http://schemas.microsoft.com/office/drawing/2014/main" val="1845478643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r>
                        <a:rPr lang="de-DE" sz="1700"/>
                        <a:t>14:00 Uhr</a:t>
                      </a:r>
                    </a:p>
                  </a:txBody>
                  <a:tcPr marL="86158" marR="86158" marT="43079" marB="43079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Code-Freeze / Finaler Push – Kurzes Come-</a:t>
                      </a:r>
                      <a:r>
                        <a:rPr lang="de-DE" sz="1700" err="1"/>
                        <a:t>together</a:t>
                      </a:r>
                      <a:endParaRPr lang="de-DE" sz="1700"/>
                    </a:p>
                  </a:txBody>
                  <a:tcPr marL="86158" marR="86158" marT="43079" marB="43079"/>
                </a:tc>
                <a:extLst>
                  <a:ext uri="{0D108BD9-81ED-4DB2-BD59-A6C34878D82A}">
                    <a16:rowId xmlns:a16="http://schemas.microsoft.com/office/drawing/2014/main" val="1240868930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r>
                        <a:rPr lang="de-DE" sz="1700"/>
                        <a:t>14:40 Uhr</a:t>
                      </a:r>
                    </a:p>
                  </a:txBody>
                  <a:tcPr marL="86158" marR="86158" marT="43079" marB="43079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Start Präsentationen</a:t>
                      </a:r>
                    </a:p>
                  </a:txBody>
                  <a:tcPr marL="86158" marR="86158" marT="43079" marB="43079"/>
                </a:tc>
                <a:extLst>
                  <a:ext uri="{0D108BD9-81ED-4DB2-BD59-A6C34878D82A}">
                    <a16:rowId xmlns:a16="http://schemas.microsoft.com/office/drawing/2014/main" val="1320153157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r>
                        <a:rPr lang="de-DE" sz="1700"/>
                        <a:t>19:00 Uhr</a:t>
                      </a:r>
                    </a:p>
                  </a:txBody>
                  <a:tcPr marL="86158" marR="86158" marT="43079" marB="43079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Ende der letzten Präsentation (spätestens)</a:t>
                      </a:r>
                    </a:p>
                  </a:txBody>
                  <a:tcPr marL="86158" marR="86158" marT="43079" marB="43079"/>
                </a:tc>
                <a:extLst>
                  <a:ext uri="{0D108BD9-81ED-4DB2-BD59-A6C34878D82A}">
                    <a16:rowId xmlns:a16="http://schemas.microsoft.com/office/drawing/2014/main" val="252194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83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C9A8A-26EE-4E3E-BF24-437637B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err="1"/>
              <a:t>Zeitplan</a:t>
            </a:r>
            <a:r>
              <a:rPr lang="en-US" sz="3600"/>
              <a:t> – </a:t>
            </a:r>
            <a:r>
              <a:rPr lang="en-US" sz="3600" err="1"/>
              <a:t>Zwischendiskussion</a:t>
            </a:r>
            <a:r>
              <a:rPr lang="en-US" sz="3600"/>
              <a:t> (</a:t>
            </a:r>
            <a:r>
              <a:rPr lang="en-US" sz="3600" err="1"/>
              <a:t>Donnerstag</a:t>
            </a:r>
            <a:r>
              <a:rPr lang="en-US" sz="3600"/>
              <a:t>)</a:t>
            </a:r>
            <a:endParaRPr lang="de-DE" sz="3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Tabelle 3">
            <a:extLst>
              <a:ext uri="{FF2B5EF4-FFF2-40B4-BE49-F238E27FC236}">
                <a16:creationId xmlns:a16="http://schemas.microsoft.com/office/drawing/2014/main" id="{BB2B26B2-541F-4E01-85D2-87BDE256E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416488"/>
              </p:ext>
            </p:extLst>
          </p:nvPr>
        </p:nvGraphicFramePr>
        <p:xfrm>
          <a:off x="507030" y="1528495"/>
          <a:ext cx="7128645" cy="229075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339525">
                  <a:extLst>
                    <a:ext uri="{9D8B030D-6E8A-4147-A177-3AD203B41FA5}">
                      <a16:colId xmlns:a16="http://schemas.microsoft.com/office/drawing/2014/main" val="669167370"/>
                    </a:ext>
                  </a:extLst>
                </a:gridCol>
                <a:gridCol w="5789120">
                  <a:extLst>
                    <a:ext uri="{9D8B030D-6E8A-4147-A177-3AD203B41FA5}">
                      <a16:colId xmlns:a16="http://schemas.microsoft.com/office/drawing/2014/main" val="2125714150"/>
                    </a:ext>
                  </a:extLst>
                </a:gridCol>
              </a:tblGrid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Tobias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endParaRPr lang="de-DE" sz="1700"/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4230287194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14:30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DamnSmartPointers</a:t>
                      </a: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1845478643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14:50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Linker_Fehler</a:t>
                      </a:r>
                      <a:endParaRPr lang="de-DE" sz="1700"/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1320153157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15:10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 err="1"/>
                        <a:t>HeroldStankePanne</a:t>
                      </a:r>
                      <a:endParaRPr lang="de-DE" sz="1700"/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2521941366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15:30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4 Gewinnt</a:t>
                      </a: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276705111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15:50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 err="1"/>
                        <a:t>HollGrollFrankToporkov</a:t>
                      </a:r>
                      <a:endParaRPr lang="de-DE" sz="1700"/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1152483188"/>
                  </a:ext>
                </a:extLst>
              </a:tr>
            </a:tbl>
          </a:graphicData>
        </a:graphic>
      </p:graphicFrame>
      <p:graphicFrame>
        <p:nvGraphicFramePr>
          <p:cNvPr id="17" name="Tabelle 3">
            <a:extLst>
              <a:ext uri="{FF2B5EF4-FFF2-40B4-BE49-F238E27FC236}">
                <a16:creationId xmlns:a16="http://schemas.microsoft.com/office/drawing/2014/main" id="{405F84E6-F64E-4A53-AF44-8715281B986C}"/>
              </a:ext>
            </a:extLst>
          </p:cNvPr>
          <p:cNvGraphicFramePr>
            <a:graphicFrameLocks/>
          </p:cNvGraphicFramePr>
          <p:nvPr/>
        </p:nvGraphicFramePr>
        <p:xfrm>
          <a:off x="3632650" y="4036812"/>
          <a:ext cx="7128645" cy="262045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313771">
                  <a:extLst>
                    <a:ext uri="{9D8B030D-6E8A-4147-A177-3AD203B41FA5}">
                      <a16:colId xmlns:a16="http://schemas.microsoft.com/office/drawing/2014/main" val="669167370"/>
                    </a:ext>
                  </a:extLst>
                </a:gridCol>
                <a:gridCol w="5814874">
                  <a:extLst>
                    <a:ext uri="{9D8B030D-6E8A-4147-A177-3AD203B41FA5}">
                      <a16:colId xmlns:a16="http://schemas.microsoft.com/office/drawing/2014/main" val="2125714150"/>
                    </a:ext>
                  </a:extLst>
                </a:gridCol>
              </a:tblGrid>
              <a:tr h="345888">
                <a:tc>
                  <a:txBody>
                    <a:bodyPr/>
                    <a:lstStyle/>
                    <a:p>
                      <a:r>
                        <a:rPr lang="de-DE" sz="1700"/>
                        <a:t>Daniel</a:t>
                      </a:r>
                    </a:p>
                  </a:txBody>
                  <a:tcPr marL="86158" marR="86158" marT="43079" marB="43079"/>
                </a:tc>
                <a:tc>
                  <a:txBody>
                    <a:bodyPr/>
                    <a:lstStyle/>
                    <a:p>
                      <a:endParaRPr lang="de-DE" sz="1700"/>
                    </a:p>
                  </a:txBody>
                  <a:tcPr marL="86158" marR="86158" marT="43079" marB="43079"/>
                </a:tc>
                <a:extLst>
                  <a:ext uri="{0D108BD9-81ED-4DB2-BD59-A6C34878D82A}">
                    <a16:rowId xmlns:a16="http://schemas.microsoft.com/office/drawing/2014/main" val="4230287194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r>
                        <a:rPr lang="de-DE" sz="1700" dirty="0"/>
                        <a:t>14:30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TranMakoweAderCaniglia</a:t>
                      </a:r>
                    </a:p>
                  </a:txBody>
                  <a:tcPr marL="86158" marR="86158" marT="43079" marB="43079"/>
                </a:tc>
                <a:extLst>
                  <a:ext uri="{0D108BD9-81ED-4DB2-BD59-A6C34878D82A}">
                    <a16:rowId xmlns:a16="http://schemas.microsoft.com/office/drawing/2014/main" val="1845478643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r>
                        <a:rPr lang="de-DE" sz="1700"/>
                        <a:t>14:50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Smooth Operator</a:t>
                      </a:r>
                    </a:p>
                  </a:txBody>
                  <a:tcPr marL="86158" marR="86158" marT="43079" marB="43079"/>
                </a:tc>
                <a:extLst>
                  <a:ext uri="{0D108BD9-81ED-4DB2-BD59-A6C34878D82A}">
                    <a16:rowId xmlns:a16="http://schemas.microsoft.com/office/drawing/2014/main" val="1240868930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r>
                        <a:rPr lang="de-DE" sz="1700"/>
                        <a:t>15:10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 err="1"/>
                        <a:t>SchmelzBanzhafKanapathipillaiFichtner</a:t>
                      </a:r>
                      <a:endParaRPr lang="de-DE" sz="1700"/>
                    </a:p>
                  </a:txBody>
                  <a:tcPr marL="86158" marR="86158" marT="43079" marB="43079"/>
                </a:tc>
                <a:extLst>
                  <a:ext uri="{0D108BD9-81ED-4DB2-BD59-A6C34878D82A}">
                    <a16:rowId xmlns:a16="http://schemas.microsoft.com/office/drawing/2014/main" val="1320153157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r>
                        <a:rPr lang="de-DE" sz="1700"/>
                        <a:t>15:30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#include &lt;</a:t>
                      </a:r>
                      <a:r>
                        <a:rPr lang="de-DE" sz="1700" err="1"/>
                        <a:t>beer.h</a:t>
                      </a:r>
                      <a:r>
                        <a:rPr lang="de-DE" sz="1700"/>
                        <a:t>&gt;</a:t>
                      </a:r>
                    </a:p>
                  </a:txBody>
                  <a:tcPr marL="86158" marR="86158" marT="43079" marB="43079"/>
                </a:tc>
                <a:extLst>
                  <a:ext uri="{0D108BD9-81ED-4DB2-BD59-A6C34878D82A}">
                    <a16:rowId xmlns:a16="http://schemas.microsoft.com/office/drawing/2014/main" val="2521941366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r>
                        <a:rPr lang="de-DE" sz="1700"/>
                        <a:t>15:50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/>
                        <a:t>Köftespieß</a:t>
                      </a:r>
                    </a:p>
                  </a:txBody>
                  <a:tcPr marL="86158" marR="86158" marT="43079" marB="43079"/>
                </a:tc>
                <a:extLst>
                  <a:ext uri="{0D108BD9-81ED-4DB2-BD59-A6C34878D82A}">
                    <a16:rowId xmlns:a16="http://schemas.microsoft.com/office/drawing/2014/main" val="2346431062"/>
                  </a:ext>
                </a:extLst>
              </a:tr>
              <a:tr h="379095">
                <a:tc>
                  <a:txBody>
                    <a:bodyPr/>
                    <a:lstStyle/>
                    <a:p>
                      <a:r>
                        <a:rPr lang="de-DE" sz="1700"/>
                        <a:t>16:10 Uhr</a:t>
                      </a:r>
                    </a:p>
                  </a:txBody>
                  <a:tcPr marL="86158" marR="86158" marT="43079" marB="43079"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Quick &amp; </a:t>
                      </a:r>
                      <a:r>
                        <a:rPr lang="de-DE" sz="1700" dirty="0" err="1"/>
                        <a:t>Dirty</a:t>
                      </a:r>
                      <a:endParaRPr lang="de-DE" sz="1700" dirty="0"/>
                    </a:p>
                  </a:txBody>
                  <a:tcPr marL="86158" marR="86158" marT="43079" marB="43079"/>
                </a:tc>
                <a:extLst>
                  <a:ext uri="{0D108BD9-81ED-4DB2-BD59-A6C34878D82A}">
                    <a16:rowId xmlns:a16="http://schemas.microsoft.com/office/drawing/2014/main" val="2905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85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C9A8A-26EE-4E3E-BF24-437637B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err="1"/>
              <a:t>Zeitplan</a:t>
            </a:r>
            <a:r>
              <a:rPr lang="en-US" sz="3600"/>
              <a:t> – </a:t>
            </a:r>
            <a:r>
              <a:rPr lang="en-US" sz="3600" err="1"/>
              <a:t>Abschlusspräsentation</a:t>
            </a:r>
            <a:r>
              <a:rPr lang="en-US" sz="3600"/>
              <a:t> (Freitag)</a:t>
            </a:r>
            <a:endParaRPr lang="de-DE" sz="3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elle 3">
            <a:extLst>
              <a:ext uri="{FF2B5EF4-FFF2-40B4-BE49-F238E27FC236}">
                <a16:creationId xmlns:a16="http://schemas.microsoft.com/office/drawing/2014/main" id="{D8C6329D-9BDF-4C5E-855D-3CB37A8B9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766724"/>
              </p:ext>
            </p:extLst>
          </p:nvPr>
        </p:nvGraphicFramePr>
        <p:xfrm>
          <a:off x="2102178" y="1528495"/>
          <a:ext cx="8480008" cy="4581516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593456">
                  <a:extLst>
                    <a:ext uri="{9D8B030D-6E8A-4147-A177-3AD203B41FA5}">
                      <a16:colId xmlns:a16="http://schemas.microsoft.com/office/drawing/2014/main" val="669167370"/>
                    </a:ext>
                  </a:extLst>
                </a:gridCol>
                <a:gridCol w="6886552">
                  <a:extLst>
                    <a:ext uri="{9D8B030D-6E8A-4147-A177-3AD203B41FA5}">
                      <a16:colId xmlns:a16="http://schemas.microsoft.com/office/drawing/2014/main" val="2125714150"/>
                    </a:ext>
                  </a:extLst>
                </a:gridCol>
              </a:tblGrid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Donnerstag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endParaRPr lang="de-DE" sz="1700"/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4230287194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14:40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TranMakoweAderCaniglia</a:t>
                      </a:r>
                      <a:endParaRPr lang="de-DE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3346463817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15:00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SchmelzBanzhafKanapathipillaiFichtner</a:t>
                      </a:r>
                      <a:endParaRPr lang="de-DE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45478643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15:20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 Gewinnt</a:t>
                      </a: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1320153157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15:40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DamnSmartPointers</a:t>
                      </a: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2521941366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16:00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Quick &amp; </a:t>
                      </a:r>
                      <a:r>
                        <a:rPr lang="de-DE" sz="17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Dirty</a:t>
                      </a:r>
                      <a:endParaRPr lang="de-DE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276705111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16:20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Köftespieß</a:t>
                      </a:r>
                      <a:endParaRPr lang="de-DE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3991512584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16:40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Linker_Fehler</a:t>
                      </a:r>
                      <a:endParaRPr lang="de-DE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3180312610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17:00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</a:t>
                      </a:r>
                      <a:r>
                        <a:rPr lang="de-DE" sz="17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beer.h</a:t>
                      </a:r>
                      <a:r>
                        <a:rPr lang="de-DE" sz="17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3772401348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17:20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 kern="120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HeroldStankePanne</a:t>
                      </a:r>
                      <a:endParaRPr lang="de-DE" sz="17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420727572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17:40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Smooth Operator</a:t>
                      </a: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29008297"/>
                  </a:ext>
                </a:extLst>
              </a:tr>
              <a:tr h="381793">
                <a:tc>
                  <a:txBody>
                    <a:bodyPr/>
                    <a:lstStyle/>
                    <a:p>
                      <a:r>
                        <a:rPr lang="de-DE" sz="1700"/>
                        <a:t>18:00 Uhr</a:t>
                      </a:r>
                    </a:p>
                  </a:txBody>
                  <a:tcPr marL="86339" marR="86339" marT="43169" marB="43169"/>
                </a:tc>
                <a:tc>
                  <a:txBody>
                    <a:bodyPr/>
                    <a:lstStyle/>
                    <a:p>
                      <a:r>
                        <a:rPr lang="de-DE" sz="17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HollGrollFrankToporkov</a:t>
                      </a:r>
                      <a:endParaRPr lang="de-DE" sz="17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339" marR="86339" marT="43169" marB="43169"/>
                </a:tc>
                <a:extLst>
                  <a:ext uri="{0D108BD9-81ED-4DB2-BD59-A6C34878D82A}">
                    <a16:rowId xmlns:a16="http://schemas.microsoft.com/office/drawing/2014/main" val="125788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31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C9A8A-26EE-4E3E-BF24-437637B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Was </a:t>
            </a:r>
            <a:r>
              <a:rPr lang="en-US" sz="3600" err="1"/>
              <a:t>wird</a:t>
            </a:r>
            <a:r>
              <a:rPr lang="en-US" sz="3600"/>
              <a:t> </a:t>
            </a:r>
            <a:r>
              <a:rPr lang="en-US" sz="3600" err="1"/>
              <a:t>implementiert</a:t>
            </a:r>
            <a:r>
              <a:rPr lang="en-US" sz="3600"/>
              <a:t>?</a:t>
            </a:r>
            <a:endParaRPr lang="de-DE" sz="3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B5E91E-B669-4901-8B62-AF703524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Ziel wird es sein, das Spiel </a:t>
            </a:r>
            <a:r>
              <a:rPr lang="de-DE" err="1"/>
              <a:t>Quoridor</a:t>
            </a:r>
            <a:r>
              <a:rPr lang="de-DE"/>
              <a:t> (</a:t>
            </a:r>
            <a:r>
              <a:rPr lang="de-DE">
                <a:hlinkClick r:id="rId2"/>
              </a:rPr>
              <a:t>Wiki</a:t>
            </a:r>
            <a:r>
              <a:rPr lang="de-DE"/>
              <a:t>, </a:t>
            </a:r>
            <a:r>
              <a:rPr lang="de-DE">
                <a:hlinkClick r:id="rId3"/>
              </a:rPr>
              <a:t>YouTube</a:t>
            </a:r>
            <a:r>
              <a:rPr lang="de-DE"/>
              <a:t>) zu implementieren.</a:t>
            </a:r>
          </a:p>
          <a:p>
            <a:r>
              <a:rPr lang="de-DE"/>
              <a:t>Hierbei schränken wir uns im Vergleich zum Original an zwei Stellen ein:</a:t>
            </a:r>
          </a:p>
          <a:p>
            <a:pPr lvl="1"/>
            <a:r>
              <a:rPr lang="de-DE"/>
              <a:t>Es reicht das Spiel für zwei Spieler zu implementieren</a:t>
            </a:r>
          </a:p>
          <a:p>
            <a:pPr lvl="1"/>
            <a:r>
              <a:rPr lang="de-DE"/>
              <a:t>Blockaden dürfen sich schneiden</a:t>
            </a:r>
          </a:p>
        </p:txBody>
      </p:sp>
    </p:spTree>
    <p:extLst>
      <p:ext uri="{BB962C8B-B14F-4D97-AF65-F5344CB8AC3E}">
        <p14:creationId xmlns:p14="http://schemas.microsoft.com/office/powerpoint/2010/main" val="370367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C9A8A-26EE-4E3E-BF24-437637B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Spielregeln (siehe Wikipedia)</a:t>
            </a:r>
            <a:endParaRPr lang="de-DE" sz="3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B5E91E-B669-4901-8B62-AF7035241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Das Spielfeld besteht aus 9×9 Feldern </a:t>
            </a:r>
          </a:p>
          <a:p>
            <a:r>
              <a:rPr lang="de-DE"/>
              <a:t>Ziel besteht darin, mit seiner eigenen Figur die gegenüberliegende Seite des Spielbrettes als Erster zu erreichen</a:t>
            </a:r>
          </a:p>
          <a:p>
            <a:r>
              <a:rPr lang="de-DE"/>
              <a:t>Es wird reihum gespielt, dabei darf der Spielstein (sofern der Weg nicht blockiert ist) in alle vier Himmelsrichtungen bewegt werden</a:t>
            </a:r>
          </a:p>
          <a:p>
            <a:r>
              <a:rPr lang="de-DE"/>
              <a:t>Der Spieler kann an Stelle eines Zuges seiner Spielfigur auch eine 2 Felder lange Wand setzen</a:t>
            </a:r>
          </a:p>
          <a:p>
            <a:r>
              <a:rPr lang="de-DE"/>
              <a:t>Dabei ist zu beachten, dass nach jedem Zug alle Parteien noch die Möglichkeit haben müssen, ihre Zielseite zu erreichen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8E8248-E204-4AF4-B58F-243C9C65C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345" y="199022"/>
            <a:ext cx="1771260" cy="177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226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C9A8A-26EE-4E3E-BF24-437637B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3520751"/>
            <a:ext cx="4645250" cy="11523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 err="1"/>
              <a:t>Spiele</a:t>
            </a:r>
            <a:r>
              <a:rPr lang="en-US" sz="6000" dirty="0"/>
              <a:t>-Demo</a:t>
            </a: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8E8248-E204-4AF4-B58F-243C9C65CE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9" r="6080"/>
          <a:stretch/>
        </p:blipFill>
        <p:spPr bwMode="auto">
          <a:xfrm>
            <a:off x="20" y="10"/>
            <a:ext cx="6024134" cy="6857990"/>
          </a:xfrm>
          <a:custGeom>
            <a:avLst/>
            <a:gdLst/>
            <a:ahLst/>
            <a:cxnLst/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427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3C9A8A-26EE-4E3E-BF24-437637BD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err="1"/>
              <a:t>Anforderung</a:t>
            </a:r>
            <a:r>
              <a:rPr lang="en-US" sz="3600"/>
              <a:t> an die </a:t>
            </a:r>
            <a:r>
              <a:rPr lang="en-US" sz="3600" err="1"/>
              <a:t>Projekte</a:t>
            </a:r>
            <a:r>
              <a:rPr lang="en-US" sz="3600"/>
              <a:t> (1/2)</a:t>
            </a:r>
            <a:endParaRPr lang="de-DE" sz="36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B5E91E-B669-4901-8B62-AF703524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060" y="1719169"/>
            <a:ext cx="10515600" cy="481709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sz="2400"/>
              <a:t>Konsolengesteuerte Spielsteuerung</a:t>
            </a:r>
          </a:p>
          <a:p>
            <a:pPr lvl="1"/>
            <a:r>
              <a:rPr lang="de-DE" sz="1800"/>
              <a:t>Im ersten Schritt sollte der Nutzer gefragt werden, welcher Spieler gegen welchen Spieler spielen soll.</a:t>
            </a:r>
          </a:p>
          <a:p>
            <a:r>
              <a:rPr lang="de-DE" sz="2400"/>
              <a:t>Insgesamt sollen 3 Spieler entwickelt werden:</a:t>
            </a:r>
          </a:p>
          <a:p>
            <a:pPr lvl="1"/>
            <a:r>
              <a:rPr lang="de-DE" sz="1800"/>
              <a:t>Menschlicher Spieler: Züge werden via Konsole gesteuert</a:t>
            </a:r>
          </a:p>
          <a:p>
            <a:pPr lvl="1"/>
            <a:r>
              <a:rPr lang="de-DE" sz="1800"/>
              <a:t>Zufällige KI</a:t>
            </a:r>
          </a:p>
          <a:p>
            <a:pPr lvl="1"/>
            <a:r>
              <a:rPr lang="de-DE" sz="1800"/>
              <a:t>Smarte KI: Diese sollte in mindestens 95 Prozent der Fälle gegen die Zufällige KI gewinnen</a:t>
            </a:r>
          </a:p>
          <a:p>
            <a:r>
              <a:rPr lang="de-DE" sz="2400"/>
              <a:t>Durch einen Unittest sollte dies empirisch anhand von 100 Spielsimulationen geprüft werden</a:t>
            </a:r>
          </a:p>
          <a:p>
            <a:r>
              <a:rPr lang="de-DE" sz="2400"/>
              <a:t>Möglicherweise gibt es morgen früh eine kleine Erweiterung der Aufgabenstellung</a:t>
            </a:r>
          </a:p>
          <a:p>
            <a:pPr lvl="1"/>
            <a:r>
              <a:rPr lang="de-DE" sz="1800"/>
              <a:t> Diese wird aber nicht </a:t>
            </a:r>
            <a:r>
              <a:rPr lang="de-DE" sz="1800" err="1"/>
              <a:t>bestehensrelevant</a:t>
            </a:r>
            <a:r>
              <a:rPr lang="de-DE" sz="1800"/>
              <a:t> sein.</a:t>
            </a:r>
          </a:p>
          <a:p>
            <a:r>
              <a:rPr lang="de-DE" sz="2400"/>
              <a:t>Zudem soll das Projekt mindestens eine eigene Idee/Erweiterung erhalten, z.B.</a:t>
            </a:r>
          </a:p>
          <a:p>
            <a:pPr lvl="1"/>
            <a:r>
              <a:rPr lang="de-DE" sz="1800"/>
              <a:t>einmalige Sondereffekte (Doppelzug, Sprung über Mauer, …)</a:t>
            </a:r>
          </a:p>
          <a:p>
            <a:pPr lvl="1"/>
            <a:r>
              <a:rPr lang="de-DE" sz="1800"/>
              <a:t>Spieler können geschlagen werden (analog Mensch ärgere dich nicht)</a:t>
            </a:r>
          </a:p>
          <a:p>
            <a:pPr lvl="1"/>
            <a:r>
              <a:rPr lang="de-DE" sz="1800"/>
              <a:t>Wirklich smarte KI (hat realistische Chance Mensch zu schlagen)</a:t>
            </a:r>
          </a:p>
          <a:p>
            <a:pPr lvl="1"/>
            <a:r>
              <a:rPr lang="de-DE" sz="1800"/>
              <a:t>Eigene Idee (sehr, sehr gerne - bitte kurz abstimmen!)</a:t>
            </a:r>
          </a:p>
        </p:txBody>
      </p:sp>
    </p:spTree>
    <p:extLst>
      <p:ext uri="{BB962C8B-B14F-4D97-AF65-F5344CB8AC3E}">
        <p14:creationId xmlns:p14="http://schemas.microsoft.com/office/powerpoint/2010/main" val="471173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E9A0D8FAA7B442A1C89D5C3B0F577D" ma:contentTypeVersion="4" ma:contentTypeDescription="Ein neues Dokument erstellen." ma:contentTypeScope="" ma:versionID="4266209272205158ea3a5dcb557935ba">
  <xsd:schema xmlns:xsd="http://www.w3.org/2001/XMLSchema" xmlns:xs="http://www.w3.org/2001/XMLSchema" xmlns:p="http://schemas.microsoft.com/office/2006/metadata/properties" xmlns:ns2="11673d8a-6ab4-435a-878e-d49cd20e328d" targetNamespace="http://schemas.microsoft.com/office/2006/metadata/properties" ma:root="true" ma:fieldsID="ca8fc01799cb602f38534cc5f219b11f" ns2:_="">
    <xsd:import namespace="11673d8a-6ab4-435a-878e-d49cd20e32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673d8a-6ab4-435a-878e-d49cd20e32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5CDD78-53F7-4969-A3B3-91DB9244A0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A0EDEC-CA6D-4D5F-ABED-9F0FBF5C38F3}"/>
</file>

<file path=customXml/itemProps3.xml><?xml version="1.0" encoding="utf-8"?>
<ds:datastoreItem xmlns:ds="http://schemas.openxmlformats.org/officeDocument/2006/customXml" ds:itemID="{61D56A89-6EAB-42E9-8881-4F54B36C662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805</Words>
  <Application>Microsoft Office PowerPoint</Application>
  <PresentationFormat>Breitbild</PresentationFormat>
  <Paragraphs>156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C++/OOP-Hackathon</vt:lpstr>
      <vt:lpstr>Teams - Übersicht</vt:lpstr>
      <vt:lpstr>Zeitplan</vt:lpstr>
      <vt:lpstr>Zeitplan – Zwischendiskussion (Donnerstag)</vt:lpstr>
      <vt:lpstr>Zeitplan – Abschlusspräsentation (Freitag)</vt:lpstr>
      <vt:lpstr>Was wird implementiert?</vt:lpstr>
      <vt:lpstr>Spielregeln (siehe Wikipedia)</vt:lpstr>
      <vt:lpstr>Spiele-Demo</vt:lpstr>
      <vt:lpstr>Anforderung an die Projekte (1/2)</vt:lpstr>
      <vt:lpstr>Anforderung an die Projekte (2/2)</vt:lpstr>
      <vt:lpstr>Interface-Demo</vt:lpstr>
      <vt:lpstr>Abgabe der Projekte und Bewertung</vt:lpstr>
      <vt:lpstr>Abgabe der Projekte und Bewertung</vt:lpstr>
      <vt:lpstr>Noch 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C++/OOP-Hackathon</dc:title>
  <dc:creator>Daniel Wochnik (wochnik)</dc:creator>
  <cp:lastModifiedBy>Daniel Wochnik (wochnik)</cp:lastModifiedBy>
  <cp:revision>2</cp:revision>
  <dcterms:created xsi:type="dcterms:W3CDTF">2020-07-12T10:34:41Z</dcterms:created>
  <dcterms:modified xsi:type="dcterms:W3CDTF">2021-06-17T16:46:15Z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0x0101002DE9A0D8FAA7B442A1C89D5C3B0F577D</vt:lpwstr>
  </property>
</Properties>
</file>