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0" name="Shape 120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Function</a:t>
            </a:r>
          </a:p>
        </p:txBody>
      </p:sp>
      <p:pic>
        <p:nvPicPr>
          <p:cNvPr descr="Search Function - Page 1.png" id="121" name="Shape 121"/>
          <p:cNvPicPr preferRelativeResize="0"/>
          <p:nvPr/>
        </p:nvPicPr>
        <p:blipFill rotWithShape="1">
          <a:blip r:embed="rId3">
            <a:alphaModFix/>
          </a:blip>
          <a:srcRect b="44895" l="0" r="0" t="17335"/>
          <a:stretch/>
        </p:blipFill>
        <p:spPr>
          <a:xfrm>
            <a:off x="323312" y="1131000"/>
            <a:ext cx="8497375" cy="41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7" name="Shape 12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Account Information</a:t>
            </a:r>
          </a:p>
        </p:txBody>
      </p:sp>
      <p:pic>
        <p:nvPicPr>
          <p:cNvPr descr="Account Information Page - Page 1.png" id="128" name="Shape 128"/>
          <p:cNvPicPr preferRelativeResize="0"/>
          <p:nvPr/>
        </p:nvPicPr>
        <p:blipFill rotWithShape="1">
          <a:blip r:embed="rId3">
            <a:alphaModFix/>
          </a:blip>
          <a:srcRect b="46001" l="0" r="36940" t="17334"/>
          <a:stretch/>
        </p:blipFill>
        <p:spPr>
          <a:xfrm>
            <a:off x="1647920" y="1131150"/>
            <a:ext cx="5233398" cy="39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34" name="Shape 134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Tracking</a:t>
            </a:r>
          </a:p>
        </p:txBody>
      </p:sp>
      <p:pic>
        <p:nvPicPr>
          <p:cNvPr descr="Items Being Tracked - Page 1.png" id="135" name="Shape 135"/>
          <p:cNvPicPr preferRelativeResize="0"/>
          <p:nvPr/>
        </p:nvPicPr>
        <p:blipFill rotWithShape="1">
          <a:blip r:embed="rId3">
            <a:alphaModFix/>
          </a:blip>
          <a:srcRect b="67557" l="10654" r="38560" t="754"/>
          <a:stretch/>
        </p:blipFill>
        <p:spPr>
          <a:xfrm>
            <a:off x="2007074" y="1083200"/>
            <a:ext cx="5129848" cy="41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Selling Post</a:t>
            </a:r>
          </a:p>
        </p:txBody>
      </p:sp>
      <p:pic>
        <p:nvPicPr>
          <p:cNvPr descr="Selling Posts - Page 1.png" id="142" name="Shape 142"/>
          <p:cNvPicPr preferRelativeResize="0"/>
          <p:nvPr/>
        </p:nvPicPr>
        <p:blipFill rotWithShape="1">
          <a:blip r:embed="rId3">
            <a:alphaModFix/>
          </a:blip>
          <a:srcRect b="64796" l="9700" r="39751" t="5908"/>
          <a:stretch/>
        </p:blipFill>
        <p:spPr>
          <a:xfrm>
            <a:off x="1815850" y="1090025"/>
            <a:ext cx="5512300" cy="41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8" name="Shape 148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Stripe</a:t>
            </a:r>
          </a:p>
        </p:txBody>
      </p:sp>
      <p:pic>
        <p:nvPicPr>
          <p:cNvPr descr="Stripe - Page 1.png" id="149" name="Shape 149"/>
          <p:cNvPicPr preferRelativeResize="0"/>
          <p:nvPr/>
        </p:nvPicPr>
        <p:blipFill rotWithShape="1">
          <a:blip r:embed="rId3">
            <a:alphaModFix/>
          </a:blip>
          <a:srcRect b="41582" l="4454" r="43329" t="16963"/>
          <a:stretch/>
        </p:blipFill>
        <p:spPr>
          <a:xfrm>
            <a:off x="2619237" y="1131150"/>
            <a:ext cx="3905522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55" name="Shape 155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Design</a:t>
            </a:r>
          </a:p>
        </p:txBody>
      </p:sp>
      <p:pic>
        <p:nvPicPr>
          <p:cNvPr descr="Database Outline - Page 1.png" id="156" name="Shape 156"/>
          <p:cNvPicPr preferRelativeResize="0"/>
          <p:nvPr/>
        </p:nvPicPr>
        <p:blipFill rotWithShape="1">
          <a:blip r:embed="rId3">
            <a:alphaModFix/>
          </a:blip>
          <a:srcRect b="45265" l="22335" r="15913" t="0"/>
          <a:stretch/>
        </p:blipFill>
        <p:spPr>
          <a:xfrm>
            <a:off x="2823024" y="1103675"/>
            <a:ext cx="3498066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51825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Entire System Design</a:t>
            </a:r>
          </a:p>
        </p:txBody>
      </p:sp>
      <p:pic>
        <p:nvPicPr>
          <p:cNvPr descr="Senior Proj - Page 1.png" id="162" name="Shape 162"/>
          <p:cNvPicPr preferRelativeResize="0"/>
          <p:nvPr/>
        </p:nvPicPr>
        <p:blipFill rotWithShape="1">
          <a:blip r:embed="rId3">
            <a:alphaModFix/>
          </a:blip>
          <a:srcRect b="21795" l="1752" r="10188" t="0"/>
          <a:stretch/>
        </p:blipFill>
        <p:spPr>
          <a:xfrm>
            <a:off x="4692675" y="102612"/>
            <a:ext cx="4296498" cy="49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62" y="608862"/>
            <a:ext cx="4086666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iOS ✔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have access to iOS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Xcode is very intuitive/nice to 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not very familiar with Swift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iOS must be developed on a Mac environment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Requires a developer license to upload to the app store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Android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very comfortable with Java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Can be developed on Mac and Windows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Uploading to the Google Play store does not require a developer license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access to android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Android Studio is more confusing to use</a:t>
            </a:r>
          </a:p>
        </p:txBody>
      </p:sp>
      <p:cxnSp>
        <p:nvCxnSpPr>
          <p:cNvPr id="178" name="Shape 178"/>
          <p:cNvCxnSpPr>
            <a:stCxn id="176" idx="1"/>
            <a:endCxn id="177" idx="3"/>
          </p:cNvCxnSpPr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Username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anonymity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Pseudonyms may be less secure due to less accountability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Real Name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accountability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Knowing someone’s name may violate user privacy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Problem?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Existing peer-to-peer, buying and selling services are unsafe and insecure.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Identity validation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Secure transactions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Underestimating time required for    primary requirements</a:t>
            </a:r>
          </a:p>
          <a:p>
            <a:pPr indent="-323850" lvl="0" marL="457200">
              <a:spcBef>
                <a:spcPts val="0"/>
              </a:spcBef>
              <a:buSzPct val="100000"/>
            </a:pPr>
            <a:r>
              <a:rPr lang="en" sz="1500"/>
              <a:t>Properly differentiating ourselves from competitors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Mobile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Payments can be done in person once the item has been seen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Best suited for the average user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must have access to a WiFi or mobile network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Web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Easier for users to post items in bulk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Favors sellers who sell for a job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way to access the information on the go unless you access the mobile website or bring a laptop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Facebook login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are verified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Increases accountability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Less data to keep track of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have Facebook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feel comfortable letting Facebook/Ketch having access to their info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Our own login system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to rely on the Facebook API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can change their info through our 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 manage our own data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cannot verify that the user is real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Who’s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932675" y="327900"/>
            <a:ext cx="3837000" cy="448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Patrick: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Facebook API, Stripe API, Lead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Sawyer: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Geo Tracking, Documentation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UI/UX, Search Functionality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Keaton: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Database Integration, 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Implement a basic website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Setup skeleton of application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Database table setup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Project Report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1250" y="1497500"/>
            <a:ext cx="7852200" cy="110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Firebase?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987" y="2737200"/>
            <a:ext cx="14047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65500" y="1081400"/>
            <a:ext cx="4045200" cy="23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Developing Capabilities</a:t>
            </a:r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-Cloud Messaging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-Authentication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-Database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-Storage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-Hosting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397575"/>
            <a:ext cx="8520600" cy="41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Realtime Cloud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Remains responsive without network connectivity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Synchronizes when connectivity returns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Data stored in JSON tree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Data received as JSON object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EER Diagram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490EERDiagram - Page 1" id="247" name="Shape 247"/>
          <p:cNvPicPr preferRelativeResize="0"/>
          <p:nvPr/>
        </p:nvPicPr>
        <p:blipFill rotWithShape="1">
          <a:blip r:embed="rId3">
            <a:alphaModFix/>
          </a:blip>
          <a:srcRect b="41448" l="12196" r="39633" t="10360"/>
          <a:stretch/>
        </p:blipFill>
        <p:spPr>
          <a:xfrm>
            <a:off x="2220587" y="1152475"/>
            <a:ext cx="4702816" cy="36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Accept or deny current item offers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Message between user and buyer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Show items based upon location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Customer support functionality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Edit 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Feedback/support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Create and sell an item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 pictures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User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Item listing (where the seller posts)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Individual item view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Loading screen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Favorites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Dashboard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Typical User Interaction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stemModel490 - Page 1" id="254" name="Shape 254"/>
          <p:cNvPicPr preferRelativeResize="0"/>
          <p:nvPr/>
        </p:nvPicPr>
        <p:blipFill rotWithShape="1">
          <a:blip r:embed="rId3">
            <a:alphaModFix/>
          </a:blip>
          <a:srcRect b="24506" l="3172" r="12438" t="12005"/>
          <a:stretch/>
        </p:blipFill>
        <p:spPr>
          <a:xfrm>
            <a:off x="1209275" y="1017725"/>
            <a:ext cx="6725448" cy="390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Login/ Authentication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stemModel490 - Page 1" id="261" name="Shape 261"/>
          <p:cNvPicPr preferRelativeResize="0"/>
          <p:nvPr/>
        </p:nvPicPr>
        <p:blipFill rotWithShape="1">
          <a:blip r:embed="rId3">
            <a:alphaModFix/>
          </a:blip>
          <a:srcRect b="25158" l="0" r="12694" t="9546"/>
          <a:stretch/>
        </p:blipFill>
        <p:spPr>
          <a:xfrm>
            <a:off x="6378675" y="3212575"/>
            <a:ext cx="2453624" cy="135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nk Circuit Diagram - Page 1" id="262" name="Shape 262"/>
          <p:cNvPicPr preferRelativeResize="0"/>
          <p:nvPr/>
        </p:nvPicPr>
        <p:blipFill rotWithShape="1">
          <a:blip r:embed="rId4">
            <a:alphaModFix/>
          </a:blip>
          <a:srcRect b="37538" l="0" r="36459" t="3289"/>
          <a:stretch/>
        </p:blipFill>
        <p:spPr>
          <a:xfrm>
            <a:off x="311700" y="1017725"/>
            <a:ext cx="493526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Searching for an item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stemModel490 - Page 1" id="269" name="Shape 269"/>
          <p:cNvPicPr preferRelativeResize="0"/>
          <p:nvPr/>
        </p:nvPicPr>
        <p:blipFill rotWithShape="1">
          <a:blip r:embed="rId3">
            <a:alphaModFix/>
          </a:blip>
          <a:srcRect b="25498" l="0" r="12816" t="11837"/>
          <a:stretch/>
        </p:blipFill>
        <p:spPr>
          <a:xfrm>
            <a:off x="6395300" y="3215325"/>
            <a:ext cx="2437010" cy="135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nk Circuit Diagram - Page 1" id="270" name="Shape 270"/>
          <p:cNvPicPr preferRelativeResize="0"/>
          <p:nvPr/>
        </p:nvPicPr>
        <p:blipFill rotWithShape="1">
          <a:blip r:embed="rId4">
            <a:alphaModFix/>
          </a:blip>
          <a:srcRect b="36347" l="16010" r="24001" t="2306"/>
          <a:stretch/>
        </p:blipFill>
        <p:spPr>
          <a:xfrm>
            <a:off x="311700" y="1021962"/>
            <a:ext cx="4653457" cy="367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Purchase of an item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stemModel490 - Page 1" id="277" name="Shape 277"/>
          <p:cNvPicPr preferRelativeResize="0"/>
          <p:nvPr/>
        </p:nvPicPr>
        <p:blipFill rotWithShape="1">
          <a:blip r:embed="rId3">
            <a:alphaModFix/>
          </a:blip>
          <a:srcRect b="25987" l="0" r="11418" t="11512"/>
          <a:stretch/>
        </p:blipFill>
        <p:spPr>
          <a:xfrm>
            <a:off x="6349662" y="3215312"/>
            <a:ext cx="2482625" cy="135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-Feedback - Page 1" id="278" name="Shape 278"/>
          <p:cNvPicPr preferRelativeResize="0"/>
          <p:nvPr/>
        </p:nvPicPr>
        <p:blipFill rotWithShape="1">
          <a:blip r:embed="rId4">
            <a:alphaModFix/>
          </a:blip>
          <a:srcRect b="7565" l="11433" r="16249" t="8654"/>
          <a:stretch/>
        </p:blipFill>
        <p:spPr>
          <a:xfrm>
            <a:off x="311700" y="1152475"/>
            <a:ext cx="431574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and Space Complexity	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will be stored as a B-Tree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Storage - O(n), where n is the number of entries in each table (i.e. users, items, feedback)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Queries - O(log n), returns JSON 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Usability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Will follow general iOS design philosophy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unnecessary functionality or designs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Efficient and intuitive design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Simple to understand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Performance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Server must be able to handle consistent requests from many users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designed in an efficient manner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Mobile app must be lightweight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System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talks to the mobile application and the website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 system is done through Stripe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to validate identities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 is all done in-app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Only first names are given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 rating/report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Requirements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Geolocation for safe areas to meet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Highly functional website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Refined search system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UI customization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</a:t>
            </a:r>
            <a:r>
              <a:rPr lang="en"/>
              <a:t>Subsystems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pic>
        <p:nvPicPr>
          <p:cNvPr descr="Homepage - Page 1.png" id="106" name="Shape 106"/>
          <p:cNvPicPr preferRelativeResize="0"/>
          <p:nvPr/>
        </p:nvPicPr>
        <p:blipFill rotWithShape="1">
          <a:blip r:embed="rId3">
            <a:alphaModFix/>
          </a:blip>
          <a:srcRect b="42164" l="12790" r="25716" t="20752"/>
          <a:stretch/>
        </p:blipFill>
        <p:spPr>
          <a:xfrm>
            <a:off x="1658987" y="666520"/>
            <a:ext cx="5826124" cy="45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13" name="Shape 113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Page</a:t>
            </a:r>
          </a:p>
        </p:txBody>
      </p:sp>
      <p:pic>
        <p:nvPicPr>
          <p:cNvPr descr="Item Page - Page 1.png" id="114" name="Shape 114"/>
          <p:cNvPicPr preferRelativeResize="0"/>
          <p:nvPr/>
        </p:nvPicPr>
        <p:blipFill rotWithShape="1">
          <a:blip r:embed="rId3">
            <a:alphaModFix/>
          </a:blip>
          <a:srcRect b="45081" l="0" r="0" t="20098"/>
          <a:stretch/>
        </p:blipFill>
        <p:spPr>
          <a:xfrm>
            <a:off x="50" y="1131151"/>
            <a:ext cx="9144000" cy="41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