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62" r:id="rId3"/>
    <p:sldId id="295" r:id="rId4"/>
    <p:sldId id="296" r:id="rId5"/>
    <p:sldId id="272" r:id="rId6"/>
    <p:sldId id="260" r:id="rId7"/>
    <p:sldId id="261" r:id="rId8"/>
    <p:sldId id="270" r:id="rId9"/>
    <p:sldId id="263" r:id="rId10"/>
    <p:sldId id="264" r:id="rId11"/>
    <p:sldId id="265" r:id="rId12"/>
    <p:sldId id="266" r:id="rId13"/>
    <p:sldId id="268" r:id="rId14"/>
    <p:sldId id="267" r:id="rId15"/>
    <p:sldId id="269" r:id="rId16"/>
    <p:sldId id="271" r:id="rId17"/>
    <p:sldId id="273" r:id="rId18"/>
    <p:sldId id="297" r:id="rId19"/>
    <p:sldId id="343" r:id="rId20"/>
    <p:sldId id="275" r:id="rId21"/>
    <p:sldId id="278" r:id="rId22"/>
    <p:sldId id="279" r:id="rId23"/>
    <p:sldId id="280" r:id="rId24"/>
    <p:sldId id="281" r:id="rId25"/>
    <p:sldId id="282" r:id="rId26"/>
    <p:sldId id="283" r:id="rId27"/>
    <p:sldId id="284" r:id="rId28"/>
    <p:sldId id="286" r:id="rId29"/>
    <p:sldId id="287" r:id="rId30"/>
    <p:sldId id="285" r:id="rId31"/>
    <p:sldId id="288" r:id="rId32"/>
    <p:sldId id="289" r:id="rId33"/>
    <p:sldId id="290" r:id="rId34"/>
    <p:sldId id="298" r:id="rId35"/>
    <p:sldId id="291" r:id="rId36"/>
    <p:sldId id="292" r:id="rId37"/>
    <p:sldId id="293" r:id="rId38"/>
    <p:sldId id="303" r:id="rId39"/>
    <p:sldId id="304" r:id="rId40"/>
    <p:sldId id="301" r:id="rId41"/>
    <p:sldId id="294" r:id="rId42"/>
    <p:sldId id="324" r:id="rId43"/>
    <p:sldId id="345" r:id="rId44"/>
    <p:sldId id="320" r:id="rId45"/>
    <p:sldId id="321" r:id="rId46"/>
    <p:sldId id="322" r:id="rId47"/>
    <p:sldId id="323" r:id="rId48"/>
    <p:sldId id="325" r:id="rId49"/>
    <p:sldId id="326" r:id="rId50"/>
    <p:sldId id="328" r:id="rId51"/>
    <p:sldId id="329" r:id="rId52"/>
    <p:sldId id="330" r:id="rId53"/>
    <p:sldId id="331" r:id="rId54"/>
    <p:sldId id="332" r:id="rId55"/>
    <p:sldId id="333" r:id="rId56"/>
    <p:sldId id="327" r:id="rId57"/>
    <p:sldId id="334" r:id="rId58"/>
    <p:sldId id="335" r:id="rId59"/>
    <p:sldId id="336" r:id="rId60"/>
    <p:sldId id="337" r:id="rId61"/>
    <p:sldId id="339" r:id="rId62"/>
    <p:sldId id="340" r:id="rId63"/>
    <p:sldId id="341" r:id="rId64"/>
    <p:sldId id="338" r:id="rId65"/>
    <p:sldId id="258" r:id="rId66"/>
    <p:sldId id="306" r:id="rId67"/>
    <p:sldId id="311" r:id="rId68"/>
    <p:sldId id="310" r:id="rId69"/>
    <p:sldId id="319" r:id="rId70"/>
    <p:sldId id="312" r:id="rId71"/>
    <p:sldId id="313" r:id="rId72"/>
    <p:sldId id="315" r:id="rId73"/>
    <p:sldId id="316" r:id="rId74"/>
    <p:sldId id="317" r:id="rId75"/>
    <p:sldId id="318" r:id="rId76"/>
    <p:sldId id="259" r:id="rId77"/>
    <p:sldId id="305" r:id="rId78"/>
    <p:sldId id="302" r:id="rId79"/>
    <p:sldId id="344" r:id="rId80"/>
    <p:sldId id="342" r:id="rId81"/>
    <p:sldId id="257" r:id="rId82"/>
    <p:sldId id="346" r:id="rId83"/>
    <p:sldId id="299" r:id="rId84"/>
    <p:sldId id="300" r:id="rId8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79000" autoAdjust="0"/>
  </p:normalViewPr>
  <p:slideViewPr>
    <p:cSldViewPr>
      <p:cViewPr>
        <p:scale>
          <a:sx n="80" d="100"/>
          <a:sy n="80" d="100"/>
        </p:scale>
        <p:origin x="-864"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B3C5A7-A858-487A-87D2-F01637C0E86C}" type="datetimeFigureOut">
              <a:rPr lang="de-DE" smtClean="0"/>
              <a:pPr/>
              <a:t>12.12.2009</a:t>
            </a:fld>
            <a:endParaRPr lang="de-A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223B9D-42D6-41A4-8C9B-F487FBE2E070}" type="slidenum">
              <a:rPr lang="de-AT" smtClean="0"/>
              <a:pPr/>
              <a:t>‹#›</a:t>
            </a:fld>
            <a:endParaRPr lang="de-A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Positive and negative Examples for a concept</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10</a:t>
            </a:fld>
            <a:endParaRPr lang="de-A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Non-linear optimization</a:t>
            </a:r>
            <a:r>
              <a:rPr lang="de-AT" baseline="0" dirty="0" smtClean="0"/>
              <a:t> problem – hard! Not feasible in practice</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30</a:t>
            </a:fld>
            <a:endParaRPr lang="de-A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Non-linear optimization</a:t>
            </a:r>
            <a:r>
              <a:rPr lang="de-AT" baseline="0" dirty="0" smtClean="0"/>
              <a:t> problem – hard! Not feasible in practice</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31</a:t>
            </a:fld>
            <a:endParaRPr lang="de-A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Non-linear optimization</a:t>
            </a:r>
            <a:r>
              <a:rPr lang="de-AT" baseline="0" dirty="0" smtClean="0"/>
              <a:t> problem – hard! Not feasible in practice</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32</a:t>
            </a:fld>
            <a:endParaRPr lang="de-A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1+</a:t>
            </a:r>
            <a:r>
              <a:rPr lang="de-AT" baseline="0" dirty="0" smtClean="0"/>
              <a:t> because l</a:t>
            </a:r>
            <a:r>
              <a:rPr lang="de-AT" dirty="0" smtClean="0"/>
              <a:t>og(1) = 0</a:t>
            </a:r>
          </a:p>
          <a:p>
            <a:r>
              <a:rPr lang="de-AT" dirty="0" smtClean="0"/>
              <a:t>Normalization to unit</a:t>
            </a:r>
            <a:r>
              <a:rPr lang="de-AT" baseline="0" dirty="0" smtClean="0"/>
              <a:t> size document vectors</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48</a:t>
            </a:fld>
            <a:endParaRPr lang="de-A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This part of the presentation is now along with the R-source</a:t>
            </a:r>
            <a:r>
              <a:rPr lang="de-AT" baseline="0" dirty="0" smtClean="0"/>
              <a:t> code</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51</a:t>
            </a:fld>
            <a:endParaRPr lang="de-A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Dictionary contains all our</a:t>
            </a:r>
            <a:r>
              <a:rPr lang="de-AT" baseline="0" dirty="0" smtClean="0"/>
              <a:t> feature dimensions</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54</a:t>
            </a:fld>
            <a:endParaRPr lang="de-A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57</a:t>
            </a:fld>
            <a:endParaRPr lang="de-A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Central to each evaluation in machine learning and information retrieval</a:t>
            </a:r>
          </a:p>
          <a:p>
            <a:r>
              <a:rPr lang="de-AT" dirty="0" smtClean="0"/>
              <a:t>Plotting labeld</a:t>
            </a:r>
            <a:r>
              <a:rPr lang="de-AT" baseline="0" dirty="0" smtClean="0"/>
              <a:t> test data against predicted data</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67</a:t>
            </a:fld>
            <a:endParaRPr lang="de-A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Central to each evaluation in machine learning and information retrieval</a:t>
            </a:r>
          </a:p>
          <a:p>
            <a:r>
              <a:rPr lang="de-AT" dirty="0" smtClean="0"/>
              <a:t>Plotting labeld</a:t>
            </a:r>
            <a:r>
              <a:rPr lang="de-AT" baseline="0" dirty="0" smtClean="0"/>
              <a:t> test data against predicted data</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68</a:t>
            </a:fld>
            <a:endParaRPr lang="de-A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69</a:t>
            </a:fld>
            <a:endParaRPr lang="de-A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Margin:</a:t>
            </a:r>
            <a:r>
              <a:rPr lang="de-AT" baseline="0" dirty="0" smtClean="0"/>
              <a:t> The width that the boundary could be increased before hitting any data point</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18</a:t>
            </a:fld>
            <a:endParaRPr lang="de-A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70</a:t>
            </a:fld>
            <a:endParaRPr lang="de-A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71</a:t>
            </a:fld>
            <a:endParaRPr lang="de-A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Precision score of 1.0 for a class C means that every item predicted as class C does indeed belong to class C (but says nothing about the number of items from class C that were not predicted correctly)</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72</a:t>
            </a:fld>
            <a:endParaRPr lang="de-A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73</a:t>
            </a:fld>
            <a:endParaRPr lang="de-A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74</a:t>
            </a:fld>
            <a:endParaRPr lang="de-A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Recall of 1.0 means that every item from class C was predicted as belonging to class C (but says nothing about how many other items were incorrectly also labeled as belonging to class C</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75</a:t>
            </a:fld>
            <a:endParaRPr lang="de-A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Margin:</a:t>
            </a:r>
            <a:r>
              <a:rPr lang="de-AT" baseline="0" dirty="0" smtClean="0"/>
              <a:t> The width that the boundary could be increased before hitting any data point</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19</a:t>
            </a:fld>
            <a:endParaRPr lang="de-A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dirty="0" smtClean="0"/>
              <a:t>Margin:</a:t>
            </a:r>
            <a:r>
              <a:rPr lang="de-AT" baseline="0" dirty="0" smtClean="0"/>
              <a:t> The width that the boundary could be increased before hitting any data point</a:t>
            </a:r>
            <a:endParaRPr lang="de-AT" dirty="0"/>
          </a:p>
        </p:txBody>
      </p:sp>
      <p:sp>
        <p:nvSpPr>
          <p:cNvPr id="4" name="Slide Number Placeholder 3"/>
          <p:cNvSpPr>
            <a:spLocks noGrp="1"/>
          </p:cNvSpPr>
          <p:nvPr>
            <p:ph type="sldNum" sz="quarter" idx="10"/>
          </p:nvPr>
        </p:nvSpPr>
        <p:spPr/>
        <p:txBody>
          <a:bodyPr/>
          <a:lstStyle/>
          <a:p>
            <a:fld id="{E8223B9D-42D6-41A4-8C9B-F487FBE2E070}" type="slidenum">
              <a:rPr lang="de-AT" smtClean="0"/>
              <a:pPr/>
              <a:t>20</a:t>
            </a:fld>
            <a:endParaRPr lang="de-A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smtClean="0"/>
              <a:t>Margin:</a:t>
            </a:r>
            <a:r>
              <a:rPr lang="de-AT" baseline="0" smtClean="0"/>
              <a:t> The width that the boundary could be increased before hitting any data point</a:t>
            </a:r>
            <a:endParaRPr lang="de-AT"/>
          </a:p>
        </p:txBody>
      </p:sp>
      <p:sp>
        <p:nvSpPr>
          <p:cNvPr id="4" name="Slide Number Placeholder 3"/>
          <p:cNvSpPr>
            <a:spLocks noGrp="1"/>
          </p:cNvSpPr>
          <p:nvPr>
            <p:ph type="sldNum" sz="quarter" idx="10"/>
          </p:nvPr>
        </p:nvSpPr>
        <p:spPr/>
        <p:txBody>
          <a:bodyPr/>
          <a:lstStyle/>
          <a:p>
            <a:fld id="{E8223B9D-42D6-41A4-8C9B-F487FBE2E070}" type="slidenum">
              <a:rPr lang="de-AT" smtClean="0"/>
              <a:pPr/>
              <a:t>21</a:t>
            </a:fld>
            <a:endParaRPr lang="de-A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smtClean="0"/>
              <a:t>Margin:</a:t>
            </a:r>
            <a:r>
              <a:rPr lang="de-AT" baseline="0" smtClean="0"/>
              <a:t> The width that the boundary could be increased before hitting any data point</a:t>
            </a:r>
            <a:endParaRPr lang="de-AT"/>
          </a:p>
        </p:txBody>
      </p:sp>
      <p:sp>
        <p:nvSpPr>
          <p:cNvPr id="4" name="Slide Number Placeholder 3"/>
          <p:cNvSpPr>
            <a:spLocks noGrp="1"/>
          </p:cNvSpPr>
          <p:nvPr>
            <p:ph type="sldNum" sz="quarter" idx="10"/>
          </p:nvPr>
        </p:nvSpPr>
        <p:spPr/>
        <p:txBody>
          <a:bodyPr/>
          <a:lstStyle/>
          <a:p>
            <a:fld id="{E8223B9D-42D6-41A4-8C9B-F487FBE2E070}" type="slidenum">
              <a:rPr lang="de-AT" smtClean="0"/>
              <a:pPr/>
              <a:t>22</a:t>
            </a:fld>
            <a:endParaRPr lang="de-A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smtClean="0"/>
              <a:t>Margin:</a:t>
            </a:r>
            <a:r>
              <a:rPr lang="de-AT" baseline="0" smtClean="0"/>
              <a:t> The width that the boundary could be increased before hitting any data point</a:t>
            </a:r>
            <a:endParaRPr lang="de-AT"/>
          </a:p>
        </p:txBody>
      </p:sp>
      <p:sp>
        <p:nvSpPr>
          <p:cNvPr id="4" name="Slide Number Placeholder 3"/>
          <p:cNvSpPr>
            <a:spLocks noGrp="1"/>
          </p:cNvSpPr>
          <p:nvPr>
            <p:ph type="sldNum" sz="quarter" idx="10"/>
          </p:nvPr>
        </p:nvSpPr>
        <p:spPr/>
        <p:txBody>
          <a:bodyPr/>
          <a:lstStyle/>
          <a:p>
            <a:fld id="{E8223B9D-42D6-41A4-8C9B-F487FBE2E070}" type="slidenum">
              <a:rPr lang="de-AT" smtClean="0"/>
              <a:pPr/>
              <a:t>23</a:t>
            </a:fld>
            <a:endParaRPr lang="de-A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smtClean="0"/>
              <a:t>Margin:</a:t>
            </a:r>
            <a:r>
              <a:rPr lang="de-AT" baseline="0" smtClean="0"/>
              <a:t> The width that the boundary could be increased before hitting any data point</a:t>
            </a:r>
            <a:endParaRPr lang="de-AT"/>
          </a:p>
        </p:txBody>
      </p:sp>
      <p:sp>
        <p:nvSpPr>
          <p:cNvPr id="4" name="Slide Number Placeholder 3"/>
          <p:cNvSpPr>
            <a:spLocks noGrp="1"/>
          </p:cNvSpPr>
          <p:nvPr>
            <p:ph type="sldNum" sz="quarter" idx="10"/>
          </p:nvPr>
        </p:nvSpPr>
        <p:spPr/>
        <p:txBody>
          <a:bodyPr/>
          <a:lstStyle/>
          <a:p>
            <a:fld id="{E8223B9D-42D6-41A4-8C9B-F487FBE2E070}" type="slidenum">
              <a:rPr lang="de-AT" smtClean="0"/>
              <a:pPr/>
              <a:t>24</a:t>
            </a:fld>
            <a:endParaRPr lang="de-A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AT" smtClean="0"/>
              <a:t>Margin:</a:t>
            </a:r>
            <a:r>
              <a:rPr lang="de-AT" baseline="0" smtClean="0"/>
              <a:t> The width that the boundary could be increased before hitting any data point</a:t>
            </a:r>
            <a:endParaRPr lang="de-AT"/>
          </a:p>
        </p:txBody>
      </p:sp>
      <p:sp>
        <p:nvSpPr>
          <p:cNvPr id="4" name="Slide Number Placeholder 3"/>
          <p:cNvSpPr>
            <a:spLocks noGrp="1"/>
          </p:cNvSpPr>
          <p:nvPr>
            <p:ph type="sldNum" sz="quarter" idx="10"/>
          </p:nvPr>
        </p:nvSpPr>
        <p:spPr/>
        <p:txBody>
          <a:bodyPr/>
          <a:lstStyle/>
          <a:p>
            <a:fld id="{E8223B9D-42D6-41A4-8C9B-F487FBE2E070}" type="slidenum">
              <a:rPr lang="de-AT" smtClean="0"/>
              <a:pPr/>
              <a:t>25</a:t>
            </a:fld>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A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AT"/>
          </a:p>
        </p:txBody>
      </p:sp>
      <p:sp>
        <p:nvSpPr>
          <p:cNvPr id="4" name="Date Placeholder 3"/>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A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A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5" name="Date Placeholder 4"/>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A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7" name="Date Placeholder 6"/>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AT"/>
          </a:p>
        </p:txBody>
      </p:sp>
      <p:sp>
        <p:nvSpPr>
          <p:cNvPr id="3" name="Date Placeholder 2"/>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A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A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54841-EE82-43AE-AB6B-05EE16257A4D}" type="datetimeFigureOut">
              <a:rPr lang="de-DE" smtClean="0"/>
              <a:pPr/>
              <a:t>12.12.2009</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0C170DD2-BE06-4BF1-8D03-F061F0E7FA8C}" type="slidenum">
              <a:rPr lang="de-AT" smtClean="0"/>
              <a:pPr/>
              <a:t>‹#›</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A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54841-EE82-43AE-AB6B-05EE16257A4D}" type="datetimeFigureOut">
              <a:rPr lang="de-DE" smtClean="0"/>
              <a:pPr/>
              <a:t>12.12.2009</a:t>
            </a:fld>
            <a:endParaRPr lang="de-A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70DD2-BE06-4BF1-8D03-F061F0E7FA8C}" type="slidenum">
              <a:rPr lang="de-AT" smtClean="0"/>
              <a:pPr/>
              <a:t>‹#›</a:t>
            </a:fld>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johannes.liegl@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dbai.tuwien.ac.at/staff/feiner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ontextualism.net/talk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youtube.com/watch?v=3liCbRZPrZ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5.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6.bin"/></Relationships>
</file>

<file path=ppt/slides/_rels/slide7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modnlp.berlios.de/reuters21578.html" TargetMode="External"/><Relationship Id="rId2" Type="http://schemas.openxmlformats.org/officeDocument/2006/relationships/hyperlink" Target="http://www.cs.cornell.edu/courses/cs678/2006sp/performance_measures.4up.pdf"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87405"/>
            <a:ext cx="7772400" cy="1470025"/>
          </a:xfrm>
        </p:spPr>
        <p:txBody>
          <a:bodyPr/>
          <a:lstStyle/>
          <a:p>
            <a:r>
              <a:rPr lang="de-AT" dirty="0" smtClean="0"/>
              <a:t>Topic Classification in R</a:t>
            </a:r>
            <a:endParaRPr lang="de-AT" dirty="0"/>
          </a:p>
        </p:txBody>
      </p:sp>
      <p:sp>
        <p:nvSpPr>
          <p:cNvPr id="3" name="Subtitle 2"/>
          <p:cNvSpPr>
            <a:spLocks noGrp="1"/>
          </p:cNvSpPr>
          <p:nvPr>
            <p:ph type="subTitle" idx="1"/>
          </p:nvPr>
        </p:nvSpPr>
        <p:spPr>
          <a:xfrm>
            <a:off x="1371600" y="2390780"/>
            <a:ext cx="6400800" cy="1752600"/>
          </a:xfrm>
        </p:spPr>
        <p:txBody>
          <a:bodyPr/>
          <a:lstStyle/>
          <a:p>
            <a:r>
              <a:rPr lang="de-AT" dirty="0" smtClean="0"/>
              <a:t>A Tutorial on Using Text Mining and Machine Learning Technologies to Classify Documents</a:t>
            </a:r>
            <a:endParaRPr lang="de-AT" dirty="0"/>
          </a:p>
        </p:txBody>
      </p:sp>
      <p:sp>
        <p:nvSpPr>
          <p:cNvPr id="5" name="Title 1"/>
          <p:cNvSpPr txBox="1">
            <a:spLocks/>
          </p:cNvSpPr>
          <p:nvPr/>
        </p:nvSpPr>
        <p:spPr>
          <a:xfrm>
            <a:off x="728690" y="4816495"/>
            <a:ext cx="7772400" cy="96995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AT" sz="2400" b="0" i="0" u="none" strike="noStrike" kern="1200" cap="none" spc="0" normalizeH="0" baseline="0" noProof="0" dirty="0" smtClean="0">
                <a:ln>
                  <a:noFill/>
                </a:ln>
                <a:solidFill>
                  <a:schemeClr val="tx1"/>
                </a:solidFill>
                <a:effectLst/>
                <a:uLnTx/>
                <a:uFillTx/>
                <a:latin typeface="+mj-lt"/>
                <a:ea typeface="+mj-ea"/>
                <a:cs typeface="+mj-cs"/>
                <a:hlinkClick r:id="rId2"/>
              </a:rPr>
              <a:t>johannes.liegl@gmail.com</a:t>
            </a:r>
            <a:r>
              <a:rPr kumimoji="0" lang="de-AT"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de-AT"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38241" name="Picture 1"/>
          <p:cNvPicPr>
            <a:picLocks noChangeAspect="1" noChangeArrowheads="1"/>
          </p:cNvPicPr>
          <p:nvPr/>
        </p:nvPicPr>
        <p:blipFill>
          <a:blip r:embed="rId3" cstate="print"/>
          <a:srcRect/>
          <a:stretch>
            <a:fillRect/>
          </a:stretch>
        </p:blipFill>
        <p:spPr bwMode="auto">
          <a:xfrm>
            <a:off x="7429520" y="6000769"/>
            <a:ext cx="1266807" cy="443226"/>
          </a:xfrm>
          <a:prstGeom prst="rect">
            <a:avLst/>
          </a:prstGeom>
          <a:noFill/>
          <a:ln w="9525">
            <a:noFill/>
            <a:miter lim="800000"/>
            <a:headEnd/>
            <a:tailEnd/>
          </a:ln>
          <a:effectLst/>
        </p:spPr>
      </p:pic>
      <p:sp>
        <p:nvSpPr>
          <p:cNvPr id="6" name="Title 1"/>
          <p:cNvSpPr txBox="1">
            <a:spLocks/>
          </p:cNvSpPr>
          <p:nvPr/>
        </p:nvSpPr>
        <p:spPr>
          <a:xfrm>
            <a:off x="714348" y="4071942"/>
            <a:ext cx="7772400" cy="96995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de-AT" sz="2400" dirty="0" smtClean="0">
                <a:solidFill>
                  <a:schemeClr val="tx1">
                    <a:tint val="75000"/>
                  </a:schemeClr>
                </a:solidFill>
              </a:rPr>
              <a:t>December 2009</a:t>
            </a:r>
            <a:r>
              <a:rPr kumimoji="0" lang="de-AT"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de-AT"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Classification</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4643438" y="314324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643306" y="307181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357686"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57187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857620" y="364331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3286116"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071934" y="292893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TextBox 18"/>
          <p:cNvSpPr txBox="1"/>
          <p:nvPr/>
        </p:nvSpPr>
        <p:spPr>
          <a:xfrm>
            <a:off x="2357422" y="1957320"/>
            <a:ext cx="2143140" cy="400110"/>
          </a:xfrm>
          <a:prstGeom prst="rect">
            <a:avLst/>
          </a:prstGeom>
          <a:noFill/>
        </p:spPr>
        <p:txBody>
          <a:bodyPr wrap="square" rtlCol="0">
            <a:spAutoFit/>
          </a:bodyPr>
          <a:lstStyle/>
          <a:p>
            <a:r>
              <a:rPr lang="de-AT" dirty="0" smtClean="0"/>
              <a:t>Objects / </a:t>
            </a:r>
            <a:r>
              <a:rPr lang="de-AT" sz="2000" dirty="0" smtClean="0"/>
              <a:t>Instances </a:t>
            </a:r>
            <a:endParaRPr lang="de-AT" sz="2000" dirty="0"/>
          </a:p>
        </p:txBody>
      </p:sp>
      <p:cxnSp>
        <p:nvCxnSpPr>
          <p:cNvPr id="21" name="Straight Connector 20"/>
          <p:cNvCxnSpPr>
            <a:endCxn id="19" idx="2"/>
          </p:cNvCxnSpPr>
          <p:nvPr/>
        </p:nvCxnSpPr>
        <p:spPr>
          <a:xfrm rot="16200000" flipV="1">
            <a:off x="3286116" y="2500306"/>
            <a:ext cx="571504"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2"/>
          </p:cNvCxnSpPr>
          <p:nvPr/>
        </p:nvCxnSpPr>
        <p:spPr>
          <a:xfrm rot="16200000" flipH="1">
            <a:off x="3464711" y="2321711"/>
            <a:ext cx="500066" cy="571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9" idx="2"/>
          </p:cNvCxnSpPr>
          <p:nvPr/>
        </p:nvCxnSpPr>
        <p:spPr>
          <a:xfrm rot="5400000">
            <a:off x="3071008" y="2714620"/>
            <a:ext cx="71517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2"/>
          </p:cNvCxnSpPr>
          <p:nvPr/>
        </p:nvCxnSpPr>
        <p:spPr>
          <a:xfrm rot="5400000">
            <a:off x="2678893" y="2821777"/>
            <a:ext cx="1214446"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14348" y="5643578"/>
            <a:ext cx="2143140" cy="369332"/>
          </a:xfrm>
          <a:prstGeom prst="rect">
            <a:avLst/>
          </a:prstGeom>
          <a:noFill/>
        </p:spPr>
        <p:txBody>
          <a:bodyPr wrap="square" rtlCol="0">
            <a:spAutoFit/>
          </a:bodyPr>
          <a:lstStyle/>
          <a:p>
            <a:r>
              <a:rPr lang="de-AT" dirty="0" smtClean="0"/>
              <a:t>Feature Dimensions</a:t>
            </a:r>
            <a:endParaRPr lang="de-AT" sz="2000" dirty="0"/>
          </a:p>
        </p:txBody>
      </p:sp>
      <p:cxnSp>
        <p:nvCxnSpPr>
          <p:cNvPr id="40" name="Straight Connector 39"/>
          <p:cNvCxnSpPr>
            <a:stCxn id="36" idx="0"/>
          </p:cNvCxnSpPr>
          <p:nvPr/>
        </p:nvCxnSpPr>
        <p:spPr>
          <a:xfrm rot="5400000" flipH="1" flipV="1">
            <a:off x="1500166" y="5000636"/>
            <a:ext cx="928694" cy="357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6" idx="0"/>
          </p:cNvCxnSpPr>
          <p:nvPr/>
        </p:nvCxnSpPr>
        <p:spPr>
          <a:xfrm rot="5400000" flipH="1" flipV="1">
            <a:off x="2250265" y="4679165"/>
            <a:ext cx="500066" cy="1428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Classification</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4643438" y="314324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643306" y="307181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357686"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57187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857620" y="364331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3286116"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071934" y="292893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TextBox 18"/>
          <p:cNvSpPr txBox="1"/>
          <p:nvPr/>
        </p:nvSpPr>
        <p:spPr>
          <a:xfrm>
            <a:off x="5214942" y="5214950"/>
            <a:ext cx="571504" cy="369332"/>
          </a:xfrm>
          <a:prstGeom prst="rect">
            <a:avLst/>
          </a:prstGeom>
          <a:noFill/>
        </p:spPr>
        <p:txBody>
          <a:bodyPr wrap="square" rtlCol="0">
            <a:spAutoFit/>
          </a:bodyPr>
          <a:lstStyle/>
          <a:p>
            <a:r>
              <a:rPr lang="de-AT" dirty="0" smtClean="0"/>
              <a:t>Age</a:t>
            </a:r>
            <a:endParaRPr lang="de-AT" dirty="0"/>
          </a:p>
        </p:txBody>
      </p:sp>
      <p:sp>
        <p:nvSpPr>
          <p:cNvPr id="20" name="TextBox 19"/>
          <p:cNvSpPr txBox="1"/>
          <p:nvPr/>
        </p:nvSpPr>
        <p:spPr>
          <a:xfrm>
            <a:off x="1000100" y="2000240"/>
            <a:ext cx="1143008" cy="646331"/>
          </a:xfrm>
          <a:prstGeom prst="rect">
            <a:avLst/>
          </a:prstGeom>
          <a:noFill/>
        </p:spPr>
        <p:txBody>
          <a:bodyPr wrap="square" rtlCol="0">
            <a:spAutoFit/>
          </a:bodyPr>
          <a:lstStyle/>
          <a:p>
            <a:pPr algn="r"/>
            <a:r>
              <a:rPr lang="de-AT" dirty="0" smtClean="0"/>
              <a:t>Years of Education</a:t>
            </a:r>
            <a:endParaRPr lang="de-AT" dirty="0"/>
          </a:p>
        </p:txBody>
      </p:sp>
      <p:sp>
        <p:nvSpPr>
          <p:cNvPr id="23" name="TextBox 22"/>
          <p:cNvSpPr txBox="1"/>
          <p:nvPr/>
        </p:nvSpPr>
        <p:spPr>
          <a:xfrm>
            <a:off x="2643174" y="1857364"/>
            <a:ext cx="3857652" cy="369332"/>
          </a:xfrm>
          <a:prstGeom prst="rect">
            <a:avLst/>
          </a:prstGeom>
          <a:noFill/>
        </p:spPr>
        <p:txBody>
          <a:bodyPr wrap="square" rtlCol="0">
            <a:spAutoFit/>
          </a:bodyPr>
          <a:lstStyle/>
          <a:p>
            <a:pPr algn="ctr"/>
            <a:r>
              <a:rPr lang="de-AT" dirty="0" smtClean="0"/>
              <a:t>People earning more than 50k a year</a:t>
            </a:r>
            <a:endParaRPr lang="de-AT" dirty="0"/>
          </a:p>
        </p:txBody>
      </p:sp>
      <p:cxnSp>
        <p:nvCxnSpPr>
          <p:cNvPr id="25" name="Straight Connector 24"/>
          <p:cNvCxnSpPr>
            <a:stCxn id="12" idx="3"/>
            <a:endCxn id="23" idx="2"/>
          </p:cNvCxnSpPr>
          <p:nvPr/>
        </p:nvCxnSpPr>
        <p:spPr>
          <a:xfrm rot="5400000" flipH="1" flipV="1">
            <a:off x="3724471" y="2252689"/>
            <a:ext cx="873521" cy="8215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3"/>
            <a:endCxn id="23" idx="2"/>
          </p:cNvCxnSpPr>
          <p:nvPr/>
        </p:nvCxnSpPr>
        <p:spPr>
          <a:xfrm rot="5400000" flipH="1" flipV="1">
            <a:off x="4010223" y="2395565"/>
            <a:ext cx="730645" cy="392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3"/>
            <a:endCxn id="23" idx="2"/>
          </p:cNvCxnSpPr>
          <p:nvPr/>
        </p:nvCxnSpPr>
        <p:spPr>
          <a:xfrm rot="16200000" flipV="1">
            <a:off x="4188819" y="2609878"/>
            <a:ext cx="944959" cy="17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3" idx="3"/>
            <a:endCxn id="23" idx="2"/>
          </p:cNvCxnSpPr>
          <p:nvPr/>
        </p:nvCxnSpPr>
        <p:spPr>
          <a:xfrm rot="5400000" flipH="1" flipV="1">
            <a:off x="3795909" y="2895631"/>
            <a:ext cx="1445025" cy="107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214546" y="4572008"/>
            <a:ext cx="3857652" cy="369332"/>
          </a:xfrm>
          <a:prstGeom prst="rect">
            <a:avLst/>
          </a:prstGeom>
          <a:noFill/>
        </p:spPr>
        <p:txBody>
          <a:bodyPr wrap="square" rtlCol="0">
            <a:spAutoFit/>
          </a:bodyPr>
          <a:lstStyle/>
          <a:p>
            <a:pPr algn="ctr"/>
            <a:r>
              <a:rPr lang="de-AT" dirty="0" smtClean="0"/>
              <a:t>People earning less than 50k a year</a:t>
            </a:r>
            <a:endParaRPr lang="de-AT" dirty="0"/>
          </a:p>
        </p:txBody>
      </p:sp>
      <p:cxnSp>
        <p:nvCxnSpPr>
          <p:cNvPr id="47" name="Straight Connector 46"/>
          <p:cNvCxnSpPr>
            <a:stCxn id="45" idx="0"/>
            <a:endCxn id="14" idx="0"/>
          </p:cNvCxnSpPr>
          <p:nvPr/>
        </p:nvCxnSpPr>
        <p:spPr>
          <a:xfrm rot="16200000" flipV="1">
            <a:off x="3682682" y="4111317"/>
            <a:ext cx="250033" cy="671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5" idx="0"/>
            <a:endCxn id="15" idx="1"/>
          </p:cNvCxnSpPr>
          <p:nvPr/>
        </p:nvCxnSpPr>
        <p:spPr>
          <a:xfrm rot="16200000" flipV="1">
            <a:off x="3235682" y="3664317"/>
            <a:ext cx="779531" cy="10358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0"/>
            <a:endCxn id="16" idx="1"/>
          </p:cNvCxnSpPr>
          <p:nvPr/>
        </p:nvCxnSpPr>
        <p:spPr>
          <a:xfrm rot="16200000" flipV="1">
            <a:off x="3700029" y="4128664"/>
            <a:ext cx="708093" cy="178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5" idx="0"/>
            <a:endCxn id="17" idx="1"/>
          </p:cNvCxnSpPr>
          <p:nvPr/>
        </p:nvCxnSpPr>
        <p:spPr>
          <a:xfrm rot="16200000" flipV="1">
            <a:off x="3128525" y="3557160"/>
            <a:ext cx="1279597" cy="7500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Classification</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4643438" y="314324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643306" y="307181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357686"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57187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857620" y="364331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3286116"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071934" y="292893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rot="16200000" flipH="1">
            <a:off x="2643174" y="2357430"/>
            <a:ext cx="2428892" cy="2286016"/>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43570" y="3214686"/>
            <a:ext cx="2357454" cy="369332"/>
          </a:xfrm>
          <a:prstGeom prst="rect">
            <a:avLst/>
          </a:prstGeom>
          <a:noFill/>
        </p:spPr>
        <p:txBody>
          <a:bodyPr wrap="square" rtlCol="0">
            <a:spAutoFit/>
          </a:bodyPr>
          <a:lstStyle/>
          <a:p>
            <a:r>
              <a:rPr lang="de-AT" dirty="0" smtClean="0"/>
              <a:t>Classifying Function</a:t>
            </a:r>
            <a:endParaRPr lang="de-AT" dirty="0"/>
          </a:p>
        </p:txBody>
      </p:sp>
      <p:cxnSp>
        <p:nvCxnSpPr>
          <p:cNvPr id="24" name="Straight Connector 23"/>
          <p:cNvCxnSpPr>
            <a:stCxn id="22" idx="1"/>
          </p:cNvCxnSpPr>
          <p:nvPr/>
        </p:nvCxnSpPr>
        <p:spPr>
          <a:xfrm rot="10800000" flipV="1">
            <a:off x="4786322" y="3399352"/>
            <a:ext cx="857249" cy="8869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Classification</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4643438" y="314324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643306" y="307181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357686"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57187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857620" y="364331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3286116"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071934" y="292893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rot="16200000" flipH="1">
            <a:off x="2643174" y="2357430"/>
            <a:ext cx="2428892" cy="2286016"/>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072066" y="3345420"/>
            <a:ext cx="357190" cy="369332"/>
            <a:chOff x="5857884" y="2928934"/>
            <a:chExt cx="357190" cy="369332"/>
          </a:xfrm>
        </p:grpSpPr>
        <p:sp>
          <p:nvSpPr>
            <p:cNvPr id="22" name="TextBox 21"/>
            <p:cNvSpPr txBox="1"/>
            <p:nvPr/>
          </p:nvSpPr>
          <p:spPr>
            <a:xfrm>
              <a:off x="5857884" y="2928934"/>
              <a:ext cx="357190" cy="369332"/>
            </a:xfrm>
            <a:prstGeom prst="rect">
              <a:avLst/>
            </a:prstGeom>
            <a:noFill/>
          </p:spPr>
          <p:txBody>
            <a:bodyPr wrap="square" rtlCol="0">
              <a:spAutoFit/>
            </a:bodyPr>
            <a:lstStyle/>
            <a:p>
              <a:r>
                <a:rPr lang="de-AT" b="1" dirty="0" smtClean="0"/>
                <a:t>?</a:t>
              </a:r>
              <a:endParaRPr lang="de-AT" b="1" dirty="0"/>
            </a:p>
          </p:txBody>
        </p:sp>
        <p:sp>
          <p:nvSpPr>
            <p:cNvPr id="23" name="Oval 22"/>
            <p:cNvSpPr/>
            <p:nvPr/>
          </p:nvSpPr>
          <p:spPr>
            <a:xfrm>
              <a:off x="5857884" y="2928934"/>
              <a:ext cx="285752"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grpSp>
        <p:nvGrpSpPr>
          <p:cNvPr id="25" name="Group 24"/>
          <p:cNvGrpSpPr/>
          <p:nvPr/>
        </p:nvGrpSpPr>
        <p:grpSpPr>
          <a:xfrm>
            <a:off x="4429124" y="4416990"/>
            <a:ext cx="357190" cy="369332"/>
            <a:chOff x="5857884" y="2928934"/>
            <a:chExt cx="357190" cy="369332"/>
          </a:xfrm>
        </p:grpSpPr>
        <p:sp>
          <p:nvSpPr>
            <p:cNvPr id="26" name="TextBox 25"/>
            <p:cNvSpPr txBox="1"/>
            <p:nvPr/>
          </p:nvSpPr>
          <p:spPr>
            <a:xfrm>
              <a:off x="5857884" y="2928934"/>
              <a:ext cx="357190" cy="369332"/>
            </a:xfrm>
            <a:prstGeom prst="rect">
              <a:avLst/>
            </a:prstGeom>
            <a:noFill/>
          </p:spPr>
          <p:txBody>
            <a:bodyPr wrap="square" rtlCol="0">
              <a:spAutoFit/>
            </a:bodyPr>
            <a:lstStyle/>
            <a:p>
              <a:r>
                <a:rPr lang="de-AT" b="1" dirty="0" smtClean="0"/>
                <a:t>?</a:t>
              </a:r>
              <a:endParaRPr lang="de-AT" b="1" dirty="0"/>
            </a:p>
          </p:txBody>
        </p:sp>
        <p:sp>
          <p:nvSpPr>
            <p:cNvPr id="27" name="Oval 26"/>
            <p:cNvSpPr/>
            <p:nvPr/>
          </p:nvSpPr>
          <p:spPr>
            <a:xfrm>
              <a:off x="5857884" y="2928934"/>
              <a:ext cx="285752"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Classification</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4643438" y="314324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643306" y="307181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357686"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57187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857620" y="364331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3286116"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071934" y="292893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rot="16200000" flipH="1">
            <a:off x="2643174" y="2357430"/>
            <a:ext cx="2428892" cy="2286016"/>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Minus 18"/>
          <p:cNvSpPr/>
          <p:nvPr/>
        </p:nvSpPr>
        <p:spPr>
          <a:xfrm>
            <a:off x="4500562"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072066" y="342900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Classification</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4643438" y="314324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643306" y="307181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357686"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57187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857620" y="364331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3286116"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071934" y="292893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rot="16200000" flipH="1">
            <a:off x="2643174" y="2357430"/>
            <a:ext cx="2428892" cy="2286016"/>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Minus 18"/>
          <p:cNvSpPr/>
          <p:nvPr/>
        </p:nvSpPr>
        <p:spPr>
          <a:xfrm>
            <a:off x="4500562"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072066" y="342900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Oval 21"/>
          <p:cNvSpPr/>
          <p:nvPr/>
        </p:nvSpPr>
        <p:spPr>
          <a:xfrm rot="19892079">
            <a:off x="2395087" y="2769296"/>
            <a:ext cx="2782189" cy="153372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TextBox 22"/>
          <p:cNvSpPr txBox="1"/>
          <p:nvPr/>
        </p:nvSpPr>
        <p:spPr>
          <a:xfrm>
            <a:off x="5072066" y="1928802"/>
            <a:ext cx="1857388" cy="369332"/>
          </a:xfrm>
          <a:prstGeom prst="rect">
            <a:avLst/>
          </a:prstGeom>
          <a:noFill/>
        </p:spPr>
        <p:txBody>
          <a:bodyPr wrap="square" rtlCol="0">
            <a:spAutoFit/>
          </a:bodyPr>
          <a:lstStyle/>
          <a:p>
            <a:r>
              <a:rPr lang="de-AT" dirty="0" smtClean="0"/>
              <a:t>Training Data</a:t>
            </a:r>
            <a:endParaRPr lang="de-AT" dirty="0"/>
          </a:p>
        </p:txBody>
      </p:sp>
      <p:cxnSp>
        <p:nvCxnSpPr>
          <p:cNvPr id="25" name="Straight Connector 24"/>
          <p:cNvCxnSpPr>
            <a:stCxn id="23" idx="1"/>
            <a:endCxn id="22" idx="7"/>
          </p:cNvCxnSpPr>
          <p:nvPr/>
        </p:nvCxnSpPr>
        <p:spPr>
          <a:xfrm rot="10800000" flipV="1">
            <a:off x="4392464" y="2113468"/>
            <a:ext cx="679603" cy="477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rot="2170720">
            <a:off x="4612894" y="3089374"/>
            <a:ext cx="524587" cy="19006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a:off x="6000760" y="2643182"/>
            <a:ext cx="2643206" cy="369332"/>
          </a:xfrm>
          <a:prstGeom prst="rect">
            <a:avLst/>
          </a:prstGeom>
          <a:noFill/>
        </p:spPr>
        <p:txBody>
          <a:bodyPr wrap="square" rtlCol="0">
            <a:spAutoFit/>
          </a:bodyPr>
          <a:lstStyle/>
          <a:p>
            <a:r>
              <a:rPr lang="de-AT" dirty="0" smtClean="0"/>
              <a:t>Testing Data / Live Data</a:t>
            </a:r>
            <a:endParaRPr lang="de-AT" dirty="0"/>
          </a:p>
        </p:txBody>
      </p:sp>
      <p:cxnSp>
        <p:nvCxnSpPr>
          <p:cNvPr id="28" name="Straight Connector 27"/>
          <p:cNvCxnSpPr>
            <a:stCxn id="27" idx="1"/>
            <a:endCxn id="26" idx="0"/>
          </p:cNvCxnSpPr>
          <p:nvPr/>
        </p:nvCxnSpPr>
        <p:spPr>
          <a:xfrm rot="10800000" flipV="1">
            <a:off x="5436166" y="2827847"/>
            <a:ext cx="564594" cy="4447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Classification</a:t>
            </a:r>
            <a:endParaRPr lang="de-AT" dirty="0"/>
          </a:p>
        </p:txBody>
      </p:sp>
      <p:sp>
        <p:nvSpPr>
          <p:cNvPr id="24" name="Content Placeholder 23"/>
          <p:cNvSpPr>
            <a:spLocks noGrp="1"/>
          </p:cNvSpPr>
          <p:nvPr>
            <p:ph idx="1"/>
          </p:nvPr>
        </p:nvSpPr>
        <p:spPr/>
        <p:txBody>
          <a:bodyPr>
            <a:normAutofit fontScale="85000" lnSpcReduction="20000"/>
          </a:bodyPr>
          <a:lstStyle/>
          <a:p>
            <a:r>
              <a:rPr lang="de-AT" dirty="0" smtClean="0"/>
              <a:t>Many different Classifiers available</a:t>
            </a:r>
          </a:p>
          <a:p>
            <a:r>
              <a:rPr lang="de-AT" dirty="0" smtClean="0"/>
              <a:t>Strengths and weaknesses</a:t>
            </a:r>
          </a:p>
          <a:p>
            <a:r>
              <a:rPr lang="de-AT" dirty="0" smtClean="0"/>
              <a:t>Decision Tree Classifiers</a:t>
            </a:r>
          </a:p>
          <a:p>
            <a:pPr lvl="1"/>
            <a:r>
              <a:rPr lang="de-AT" dirty="0" smtClean="0"/>
              <a:t>Good in Explaining the Classification Result</a:t>
            </a:r>
          </a:p>
          <a:p>
            <a:r>
              <a:rPr lang="de-AT" dirty="0" smtClean="0"/>
              <a:t>Naive Bayes Classifiers</a:t>
            </a:r>
          </a:p>
          <a:p>
            <a:pPr lvl="1"/>
            <a:r>
              <a:rPr lang="de-AT" dirty="0" smtClean="0"/>
              <a:t>Strong Theory</a:t>
            </a:r>
          </a:p>
          <a:p>
            <a:r>
              <a:rPr lang="de-AT" dirty="0" smtClean="0"/>
              <a:t>K-nn Classifiers</a:t>
            </a:r>
          </a:p>
          <a:p>
            <a:pPr lvl="1"/>
            <a:r>
              <a:rPr lang="de-AT" dirty="0" smtClean="0"/>
              <a:t>Lazy Classifiers</a:t>
            </a:r>
          </a:p>
          <a:p>
            <a:r>
              <a:rPr lang="de-AT" b="1" dirty="0" smtClean="0"/>
              <a:t>Support Vector Machines</a:t>
            </a:r>
          </a:p>
          <a:p>
            <a:pPr lvl="1"/>
            <a:r>
              <a:rPr lang="de-AT" b="1" dirty="0" smtClean="0"/>
              <a:t>Currently the state of the art</a:t>
            </a:r>
          </a:p>
          <a:p>
            <a:pPr lvl="1"/>
            <a:r>
              <a:rPr lang="de-AT" b="1" dirty="0" smtClean="0"/>
              <a:t>Perform very well across different domains in practice</a:t>
            </a:r>
          </a:p>
          <a:p>
            <a:endParaRPr lang="de-A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Support Vector Machines</a:t>
            </a:r>
            <a:endParaRPr lang="de-AT" dirty="0"/>
          </a:p>
        </p:txBody>
      </p:sp>
      <p:sp>
        <p:nvSpPr>
          <p:cNvPr id="4" name="Content Placeholder 3"/>
          <p:cNvSpPr>
            <a:spLocks noGrp="1"/>
          </p:cNvSpPr>
          <p:nvPr>
            <p:ph idx="1"/>
          </p:nvPr>
        </p:nvSpPr>
        <p:spPr/>
        <p:txBody>
          <a:bodyPr/>
          <a:lstStyle/>
          <a:p>
            <a:r>
              <a:rPr lang="de-AT" dirty="0" smtClean="0"/>
              <a:t>Solve a linear optimization problem</a:t>
            </a:r>
          </a:p>
          <a:p>
            <a:r>
              <a:rPr lang="de-AT" dirty="0" smtClean="0"/>
              <a:t>Try to find the hyperplane with the largest margin (Large Margine Classifier)</a:t>
            </a:r>
          </a:p>
          <a:p>
            <a:r>
              <a:rPr lang="de-AT" dirty="0" smtClean="0"/>
              <a:t>Use the „Kernel Trick“ to separate instances that are linearly unseparable</a:t>
            </a:r>
            <a:endParaRPr lang="de-AT"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Largest Margin Hyperplane</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5000628" y="242886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929058" y="221455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429124"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42913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571868"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271461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50056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Minus 18"/>
          <p:cNvSpPr/>
          <p:nvPr/>
        </p:nvSpPr>
        <p:spPr>
          <a:xfrm>
            <a:off x="2643174"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429256"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Largest Margin Hyperplane</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5000628" y="242886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929058" y="221455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429124"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42913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571868"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271461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50056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rot="16200000" flipH="1">
            <a:off x="2250264" y="3321842"/>
            <a:ext cx="3214713" cy="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Minus 18"/>
          <p:cNvSpPr/>
          <p:nvPr/>
        </p:nvSpPr>
        <p:spPr>
          <a:xfrm>
            <a:off x="2643174"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429256"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TextBox 21"/>
          <p:cNvSpPr txBox="1"/>
          <p:nvPr/>
        </p:nvSpPr>
        <p:spPr>
          <a:xfrm>
            <a:off x="3857620" y="4488428"/>
            <a:ext cx="423514" cy="369332"/>
          </a:xfrm>
          <a:prstGeom prst="rect">
            <a:avLst/>
          </a:prstGeom>
          <a:noFill/>
        </p:spPr>
        <p:txBody>
          <a:bodyPr wrap="square" rtlCol="0">
            <a:spAutoFit/>
          </a:bodyPr>
          <a:lstStyle/>
          <a:p>
            <a:r>
              <a:rPr lang="de-AT" dirty="0" smtClean="0"/>
              <a:t>h1</a:t>
            </a:r>
            <a:endParaRPr lang="de-A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Thanks</a:t>
            </a:r>
            <a:endParaRPr lang="de-AT" dirty="0"/>
          </a:p>
        </p:txBody>
      </p:sp>
      <p:sp>
        <p:nvSpPr>
          <p:cNvPr id="3" name="Content Placeholder 2"/>
          <p:cNvSpPr>
            <a:spLocks noGrp="1"/>
          </p:cNvSpPr>
          <p:nvPr>
            <p:ph idx="1"/>
          </p:nvPr>
        </p:nvSpPr>
        <p:spPr/>
        <p:txBody>
          <a:bodyPr>
            <a:normAutofit/>
          </a:bodyPr>
          <a:lstStyle/>
          <a:p>
            <a:r>
              <a:rPr lang="de-AT" dirty="0" smtClean="0"/>
              <a:t>Marco Maier (PhD Student at WU Wien)</a:t>
            </a:r>
          </a:p>
          <a:p>
            <a:pPr lvl="1"/>
            <a:r>
              <a:rPr lang="de-AT" dirty="0" smtClean="0"/>
              <a:t>Answering all of my R-related questions</a:t>
            </a:r>
          </a:p>
          <a:p>
            <a:pPr lvl="1"/>
            <a:r>
              <a:rPr lang="de-AT" dirty="0" smtClean="0"/>
              <a:t>Endless Patience</a:t>
            </a:r>
          </a:p>
          <a:p>
            <a:r>
              <a:rPr lang="de-AT" dirty="0" smtClean="0">
                <a:hlinkClick r:id="rId2"/>
              </a:rPr>
              <a:t>Ingo Feinerer</a:t>
            </a:r>
            <a:r>
              <a:rPr lang="de-AT" dirty="0" smtClean="0"/>
              <a:t> (Lecturer at TU Wien)</a:t>
            </a:r>
          </a:p>
          <a:p>
            <a:pPr lvl="1"/>
            <a:r>
              <a:rPr lang="de-AT" dirty="0" smtClean="0"/>
              <a:t>Creator of the </a:t>
            </a:r>
            <a:r>
              <a:rPr lang="de-AT" b="1" dirty="0" smtClean="0"/>
              <a:t>tm</a:t>
            </a:r>
            <a:r>
              <a:rPr lang="de-AT" b="1" dirty="0" smtClean="0"/>
              <a:t>-</a:t>
            </a:r>
            <a:r>
              <a:rPr lang="de-AT" b="1" dirty="0" smtClean="0"/>
              <a:t>p</a:t>
            </a:r>
            <a:r>
              <a:rPr lang="de-AT" b="1" dirty="0" smtClean="0"/>
              <a:t>ackage</a:t>
            </a:r>
            <a:r>
              <a:rPr lang="de-AT" dirty="0" smtClean="0"/>
              <a:t> </a:t>
            </a:r>
            <a:r>
              <a:rPr lang="de-AT" dirty="0" smtClean="0"/>
              <a:t>for R</a:t>
            </a:r>
          </a:p>
          <a:p>
            <a:pPr lvl="1"/>
            <a:r>
              <a:rPr lang="de-AT" dirty="0" smtClean="0"/>
              <a:t>Answering all of my </a:t>
            </a:r>
            <a:r>
              <a:rPr lang="de-AT" dirty="0" smtClean="0"/>
              <a:t>tm</a:t>
            </a:r>
            <a:r>
              <a:rPr lang="de-AT" dirty="0" smtClean="0"/>
              <a:t>-related </a:t>
            </a:r>
            <a:r>
              <a:rPr lang="de-AT" dirty="0" smtClean="0"/>
              <a:t>questions</a:t>
            </a:r>
          </a:p>
          <a:p>
            <a:pPr lvl="1"/>
            <a:r>
              <a:rPr lang="de-AT" dirty="0" smtClean="0"/>
              <a:t>Answers were always quick and profound although we never met in person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Largest Margin Hyperplane</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5000628" y="242886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929058" y="221455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429124"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42913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571868"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271461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50056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rot="16200000" flipH="1">
            <a:off x="2250264" y="3321842"/>
            <a:ext cx="3214713" cy="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Minus 18"/>
          <p:cNvSpPr/>
          <p:nvPr/>
        </p:nvSpPr>
        <p:spPr>
          <a:xfrm>
            <a:off x="2643174"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429256"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TextBox 21"/>
          <p:cNvSpPr txBox="1"/>
          <p:nvPr/>
        </p:nvSpPr>
        <p:spPr>
          <a:xfrm>
            <a:off x="3857620" y="4488428"/>
            <a:ext cx="423514" cy="369332"/>
          </a:xfrm>
          <a:prstGeom prst="rect">
            <a:avLst/>
          </a:prstGeom>
          <a:noFill/>
        </p:spPr>
        <p:txBody>
          <a:bodyPr wrap="square" rtlCol="0">
            <a:spAutoFit/>
          </a:bodyPr>
          <a:lstStyle/>
          <a:p>
            <a:r>
              <a:rPr lang="de-AT" dirty="0" smtClean="0"/>
              <a:t>h</a:t>
            </a:r>
            <a:r>
              <a:rPr lang="de-AT" baseline="-25000" dirty="0" smtClean="0"/>
              <a:t>1</a:t>
            </a:r>
            <a:endParaRPr lang="de-AT" baseline="-25000" dirty="0"/>
          </a:p>
        </p:txBody>
      </p:sp>
      <p:cxnSp>
        <p:nvCxnSpPr>
          <p:cNvPr id="30" name="Straight Connector 29"/>
          <p:cNvCxnSpPr/>
          <p:nvPr/>
        </p:nvCxnSpPr>
        <p:spPr>
          <a:xfrm rot="5400000">
            <a:off x="2190001" y="3286124"/>
            <a:ext cx="314327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381966" y="3285330"/>
            <a:ext cx="314327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43174" y="2631040"/>
            <a:ext cx="853182" cy="369332"/>
          </a:xfrm>
          <a:prstGeom prst="rect">
            <a:avLst/>
          </a:prstGeom>
          <a:noFill/>
        </p:spPr>
        <p:txBody>
          <a:bodyPr wrap="none" rtlCol="0">
            <a:spAutoFit/>
          </a:bodyPr>
          <a:lstStyle/>
          <a:p>
            <a:r>
              <a:rPr lang="de-AT" dirty="0" smtClean="0"/>
              <a:t>Margin</a:t>
            </a:r>
            <a:endParaRPr lang="de-AT" dirty="0"/>
          </a:p>
        </p:txBody>
      </p:sp>
      <p:cxnSp>
        <p:nvCxnSpPr>
          <p:cNvPr id="34" name="Straight Connector 33"/>
          <p:cNvCxnSpPr>
            <a:stCxn id="32" idx="0"/>
          </p:cNvCxnSpPr>
          <p:nvPr/>
        </p:nvCxnSpPr>
        <p:spPr>
          <a:xfrm rot="5400000" flipH="1" flipV="1">
            <a:off x="3130481" y="1796650"/>
            <a:ext cx="773675" cy="8951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2"/>
          </p:cNvCxnSpPr>
          <p:nvPr/>
        </p:nvCxnSpPr>
        <p:spPr>
          <a:xfrm rot="16200000" flipH="1">
            <a:off x="3130346" y="2939790"/>
            <a:ext cx="571504" cy="692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Largest Margin Hyperplane</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5000628" y="242886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929058" y="221455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429124"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42913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571868"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271461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50056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rot="16200000" flipH="1">
            <a:off x="2250264" y="3321842"/>
            <a:ext cx="3214713" cy="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Minus 18"/>
          <p:cNvSpPr/>
          <p:nvPr/>
        </p:nvSpPr>
        <p:spPr>
          <a:xfrm>
            <a:off x="2643174"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429256"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TextBox 21"/>
          <p:cNvSpPr txBox="1"/>
          <p:nvPr/>
        </p:nvSpPr>
        <p:spPr>
          <a:xfrm>
            <a:off x="3857620" y="4488428"/>
            <a:ext cx="423514" cy="369332"/>
          </a:xfrm>
          <a:prstGeom prst="rect">
            <a:avLst/>
          </a:prstGeom>
          <a:noFill/>
        </p:spPr>
        <p:txBody>
          <a:bodyPr wrap="square" rtlCol="0">
            <a:spAutoFit/>
          </a:bodyPr>
          <a:lstStyle/>
          <a:p>
            <a:r>
              <a:rPr lang="de-AT" dirty="0" smtClean="0"/>
              <a:t>h</a:t>
            </a:r>
            <a:r>
              <a:rPr lang="de-AT" baseline="-25000" dirty="0" smtClean="0"/>
              <a:t>1</a:t>
            </a:r>
            <a:endParaRPr lang="de-AT" baseline="-25000" dirty="0"/>
          </a:p>
        </p:txBody>
      </p:sp>
      <p:grpSp>
        <p:nvGrpSpPr>
          <p:cNvPr id="23" name="Group 22"/>
          <p:cNvGrpSpPr/>
          <p:nvPr/>
        </p:nvGrpSpPr>
        <p:grpSpPr>
          <a:xfrm>
            <a:off x="3929058" y="4000504"/>
            <a:ext cx="357190" cy="369332"/>
            <a:chOff x="5857884" y="2928934"/>
            <a:chExt cx="357190" cy="369332"/>
          </a:xfrm>
        </p:grpSpPr>
        <p:sp>
          <p:nvSpPr>
            <p:cNvPr id="24" name="TextBox 23"/>
            <p:cNvSpPr txBox="1"/>
            <p:nvPr/>
          </p:nvSpPr>
          <p:spPr>
            <a:xfrm>
              <a:off x="5857884" y="2928934"/>
              <a:ext cx="357190" cy="369332"/>
            </a:xfrm>
            <a:prstGeom prst="rect">
              <a:avLst/>
            </a:prstGeom>
            <a:noFill/>
          </p:spPr>
          <p:txBody>
            <a:bodyPr wrap="square" rtlCol="0">
              <a:spAutoFit/>
            </a:bodyPr>
            <a:lstStyle/>
            <a:p>
              <a:r>
                <a:rPr lang="de-AT" b="1" dirty="0" smtClean="0"/>
                <a:t>?</a:t>
              </a:r>
              <a:endParaRPr lang="de-AT" b="1" dirty="0"/>
            </a:p>
          </p:txBody>
        </p:sp>
        <p:sp>
          <p:nvSpPr>
            <p:cNvPr id="25" name="Oval 24"/>
            <p:cNvSpPr/>
            <p:nvPr/>
          </p:nvSpPr>
          <p:spPr>
            <a:xfrm>
              <a:off x="5857884" y="2928934"/>
              <a:ext cx="285752"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grpSp>
        <p:nvGrpSpPr>
          <p:cNvPr id="26" name="Group 25"/>
          <p:cNvGrpSpPr/>
          <p:nvPr/>
        </p:nvGrpSpPr>
        <p:grpSpPr>
          <a:xfrm>
            <a:off x="3500430" y="2071678"/>
            <a:ext cx="357190" cy="369332"/>
            <a:chOff x="5857884" y="2928934"/>
            <a:chExt cx="357190" cy="369332"/>
          </a:xfrm>
        </p:grpSpPr>
        <p:sp>
          <p:nvSpPr>
            <p:cNvPr id="27" name="TextBox 26"/>
            <p:cNvSpPr txBox="1"/>
            <p:nvPr/>
          </p:nvSpPr>
          <p:spPr>
            <a:xfrm>
              <a:off x="5857884" y="2928934"/>
              <a:ext cx="357190" cy="369332"/>
            </a:xfrm>
            <a:prstGeom prst="rect">
              <a:avLst/>
            </a:prstGeom>
            <a:noFill/>
          </p:spPr>
          <p:txBody>
            <a:bodyPr wrap="square" rtlCol="0">
              <a:spAutoFit/>
            </a:bodyPr>
            <a:lstStyle/>
            <a:p>
              <a:r>
                <a:rPr lang="de-AT" b="1" dirty="0" smtClean="0"/>
                <a:t>?</a:t>
              </a:r>
              <a:endParaRPr lang="de-AT" b="1" dirty="0"/>
            </a:p>
          </p:txBody>
        </p:sp>
        <p:sp>
          <p:nvSpPr>
            <p:cNvPr id="28" name="Oval 27"/>
            <p:cNvSpPr/>
            <p:nvPr/>
          </p:nvSpPr>
          <p:spPr>
            <a:xfrm>
              <a:off x="5857884" y="2928934"/>
              <a:ext cx="285752"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Largest Margin Hyperplane</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5000628" y="242886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929058" y="221455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429124"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42913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571868"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271461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50056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rot="16200000" flipH="1">
            <a:off x="2250264" y="3321842"/>
            <a:ext cx="3214713" cy="1"/>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Minus 18"/>
          <p:cNvSpPr/>
          <p:nvPr/>
        </p:nvSpPr>
        <p:spPr>
          <a:xfrm>
            <a:off x="2643174"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429256"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TextBox 21"/>
          <p:cNvSpPr txBox="1"/>
          <p:nvPr/>
        </p:nvSpPr>
        <p:spPr>
          <a:xfrm>
            <a:off x="3857620" y="4488428"/>
            <a:ext cx="423514" cy="369332"/>
          </a:xfrm>
          <a:prstGeom prst="rect">
            <a:avLst/>
          </a:prstGeom>
          <a:noFill/>
        </p:spPr>
        <p:txBody>
          <a:bodyPr wrap="square" rtlCol="0">
            <a:spAutoFit/>
          </a:bodyPr>
          <a:lstStyle/>
          <a:p>
            <a:r>
              <a:rPr lang="de-AT" dirty="0" smtClean="0"/>
              <a:t>h</a:t>
            </a:r>
            <a:r>
              <a:rPr lang="de-AT" baseline="-25000" dirty="0" smtClean="0"/>
              <a:t>1</a:t>
            </a:r>
            <a:endParaRPr lang="de-AT" baseline="-25000" dirty="0"/>
          </a:p>
        </p:txBody>
      </p:sp>
      <p:sp>
        <p:nvSpPr>
          <p:cNvPr id="26" name="Minus 25"/>
          <p:cNvSpPr/>
          <p:nvPr/>
        </p:nvSpPr>
        <p:spPr>
          <a:xfrm>
            <a:off x="3571868" y="214311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Plus 28"/>
          <p:cNvSpPr/>
          <p:nvPr/>
        </p:nvSpPr>
        <p:spPr>
          <a:xfrm>
            <a:off x="3929058" y="4071942"/>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Largest Margin Hyperplane</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5000628" y="242886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929058" y="221455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429124"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42913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571868"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271461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50056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a:off x="2571736" y="1928801"/>
            <a:ext cx="2786082" cy="2714645"/>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Minus 18"/>
          <p:cNvSpPr/>
          <p:nvPr/>
        </p:nvSpPr>
        <p:spPr>
          <a:xfrm>
            <a:off x="2643174"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429256"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TextBox 21"/>
          <p:cNvSpPr txBox="1"/>
          <p:nvPr/>
        </p:nvSpPr>
        <p:spPr>
          <a:xfrm>
            <a:off x="5286380" y="4143380"/>
            <a:ext cx="423514" cy="369332"/>
          </a:xfrm>
          <a:prstGeom prst="rect">
            <a:avLst/>
          </a:prstGeom>
          <a:noFill/>
        </p:spPr>
        <p:txBody>
          <a:bodyPr wrap="square" rtlCol="0">
            <a:spAutoFit/>
          </a:bodyPr>
          <a:lstStyle/>
          <a:p>
            <a:r>
              <a:rPr lang="de-AT" dirty="0" smtClean="0"/>
              <a:t>h</a:t>
            </a:r>
            <a:r>
              <a:rPr lang="de-AT" baseline="-25000" dirty="0" smtClean="0"/>
              <a:t>2</a:t>
            </a:r>
            <a:endParaRPr lang="de-AT" baseline="-25000" dirty="0"/>
          </a:p>
        </p:txBody>
      </p:sp>
      <p:cxnSp>
        <p:nvCxnSpPr>
          <p:cNvPr id="24" name="Straight Connector 23"/>
          <p:cNvCxnSpPr/>
          <p:nvPr/>
        </p:nvCxnSpPr>
        <p:spPr>
          <a:xfrm>
            <a:off x="3000364" y="1643050"/>
            <a:ext cx="2643206" cy="2571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85984" y="2357430"/>
            <a:ext cx="2643206" cy="2571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Largest Margin Hyperplane</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5000628" y="242886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929058" y="221455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429124"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42913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571868"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271461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50056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a:off x="2571736" y="1928801"/>
            <a:ext cx="2786082" cy="2714645"/>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Minus 18"/>
          <p:cNvSpPr/>
          <p:nvPr/>
        </p:nvSpPr>
        <p:spPr>
          <a:xfrm>
            <a:off x="2643174"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429256"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TextBox 21"/>
          <p:cNvSpPr txBox="1"/>
          <p:nvPr/>
        </p:nvSpPr>
        <p:spPr>
          <a:xfrm>
            <a:off x="5286380" y="4143380"/>
            <a:ext cx="423514" cy="369332"/>
          </a:xfrm>
          <a:prstGeom prst="rect">
            <a:avLst/>
          </a:prstGeom>
          <a:noFill/>
        </p:spPr>
        <p:txBody>
          <a:bodyPr wrap="square" rtlCol="0">
            <a:spAutoFit/>
          </a:bodyPr>
          <a:lstStyle/>
          <a:p>
            <a:r>
              <a:rPr lang="de-AT" dirty="0" smtClean="0"/>
              <a:t>h</a:t>
            </a:r>
            <a:r>
              <a:rPr lang="de-AT" baseline="-25000" dirty="0" smtClean="0"/>
              <a:t>2</a:t>
            </a:r>
            <a:endParaRPr lang="de-AT" baseline="-25000" dirty="0"/>
          </a:p>
        </p:txBody>
      </p:sp>
      <p:grpSp>
        <p:nvGrpSpPr>
          <p:cNvPr id="34" name="Group 33"/>
          <p:cNvGrpSpPr/>
          <p:nvPr/>
        </p:nvGrpSpPr>
        <p:grpSpPr>
          <a:xfrm>
            <a:off x="3500430" y="2071678"/>
            <a:ext cx="357190" cy="369332"/>
            <a:chOff x="5857884" y="2928934"/>
            <a:chExt cx="357190" cy="369332"/>
          </a:xfrm>
        </p:grpSpPr>
        <p:sp>
          <p:nvSpPr>
            <p:cNvPr id="35" name="TextBox 34"/>
            <p:cNvSpPr txBox="1"/>
            <p:nvPr/>
          </p:nvSpPr>
          <p:spPr>
            <a:xfrm>
              <a:off x="5857884" y="2928934"/>
              <a:ext cx="357190" cy="369332"/>
            </a:xfrm>
            <a:prstGeom prst="rect">
              <a:avLst/>
            </a:prstGeom>
            <a:noFill/>
          </p:spPr>
          <p:txBody>
            <a:bodyPr wrap="square" rtlCol="0">
              <a:spAutoFit/>
            </a:bodyPr>
            <a:lstStyle/>
            <a:p>
              <a:r>
                <a:rPr lang="de-AT" b="1" dirty="0" smtClean="0"/>
                <a:t>?</a:t>
              </a:r>
              <a:endParaRPr lang="de-AT" b="1" dirty="0"/>
            </a:p>
          </p:txBody>
        </p:sp>
        <p:sp>
          <p:nvSpPr>
            <p:cNvPr id="36" name="Oval 35"/>
            <p:cNvSpPr/>
            <p:nvPr/>
          </p:nvSpPr>
          <p:spPr>
            <a:xfrm>
              <a:off x="5857884" y="2928934"/>
              <a:ext cx="285752"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grpSp>
        <p:nvGrpSpPr>
          <p:cNvPr id="40" name="Group 39"/>
          <p:cNvGrpSpPr/>
          <p:nvPr/>
        </p:nvGrpSpPr>
        <p:grpSpPr>
          <a:xfrm>
            <a:off x="3929058" y="4000504"/>
            <a:ext cx="357190" cy="369332"/>
            <a:chOff x="5857884" y="2928934"/>
            <a:chExt cx="357190" cy="369332"/>
          </a:xfrm>
        </p:grpSpPr>
        <p:sp>
          <p:nvSpPr>
            <p:cNvPr id="41" name="TextBox 40"/>
            <p:cNvSpPr txBox="1"/>
            <p:nvPr/>
          </p:nvSpPr>
          <p:spPr>
            <a:xfrm>
              <a:off x="5857884" y="2928934"/>
              <a:ext cx="357190" cy="369332"/>
            </a:xfrm>
            <a:prstGeom prst="rect">
              <a:avLst/>
            </a:prstGeom>
            <a:noFill/>
          </p:spPr>
          <p:txBody>
            <a:bodyPr wrap="square" rtlCol="0">
              <a:spAutoFit/>
            </a:bodyPr>
            <a:lstStyle/>
            <a:p>
              <a:r>
                <a:rPr lang="de-AT" b="1" dirty="0" smtClean="0"/>
                <a:t>?</a:t>
              </a:r>
              <a:endParaRPr lang="de-AT" b="1" dirty="0"/>
            </a:p>
          </p:txBody>
        </p:sp>
        <p:sp>
          <p:nvSpPr>
            <p:cNvPr id="42" name="Oval 41"/>
            <p:cNvSpPr/>
            <p:nvPr/>
          </p:nvSpPr>
          <p:spPr>
            <a:xfrm>
              <a:off x="5857884" y="2928934"/>
              <a:ext cx="285752"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Largest Margin Hyperplane</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5000628" y="242886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929058" y="221455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429124"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42913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571868"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271461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50056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20" name="Straight Connector 19"/>
          <p:cNvCxnSpPr/>
          <p:nvPr/>
        </p:nvCxnSpPr>
        <p:spPr>
          <a:xfrm>
            <a:off x="2571736" y="1928801"/>
            <a:ext cx="2786082" cy="2714645"/>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Minus 18"/>
          <p:cNvSpPr/>
          <p:nvPr/>
        </p:nvSpPr>
        <p:spPr>
          <a:xfrm>
            <a:off x="2643174" y="435769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5429256"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TextBox 21"/>
          <p:cNvSpPr txBox="1"/>
          <p:nvPr/>
        </p:nvSpPr>
        <p:spPr>
          <a:xfrm>
            <a:off x="5286380" y="4143380"/>
            <a:ext cx="423514" cy="369332"/>
          </a:xfrm>
          <a:prstGeom prst="rect">
            <a:avLst/>
          </a:prstGeom>
          <a:noFill/>
        </p:spPr>
        <p:txBody>
          <a:bodyPr wrap="square" rtlCol="0">
            <a:spAutoFit/>
          </a:bodyPr>
          <a:lstStyle/>
          <a:p>
            <a:r>
              <a:rPr lang="de-AT" dirty="0" smtClean="0"/>
              <a:t>h</a:t>
            </a:r>
            <a:r>
              <a:rPr lang="de-AT" baseline="-25000" dirty="0" smtClean="0"/>
              <a:t>2</a:t>
            </a:r>
            <a:endParaRPr lang="de-AT" baseline="-25000" dirty="0"/>
          </a:p>
        </p:txBody>
      </p:sp>
      <p:sp>
        <p:nvSpPr>
          <p:cNvPr id="24" name="Plus 23"/>
          <p:cNvSpPr/>
          <p:nvPr/>
        </p:nvSpPr>
        <p:spPr>
          <a:xfrm>
            <a:off x="3571868" y="214311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Minus 24"/>
          <p:cNvSpPr/>
          <p:nvPr/>
        </p:nvSpPr>
        <p:spPr>
          <a:xfrm>
            <a:off x="4000496" y="400050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Kernel Trick</a:t>
            </a:r>
            <a:endParaRPr lang="de-AT" dirty="0"/>
          </a:p>
        </p:txBody>
      </p:sp>
      <p:cxnSp>
        <p:nvCxnSpPr>
          <p:cNvPr id="7" name="Straight Arrow Connector 6"/>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Plus 8"/>
          <p:cNvSpPr/>
          <p:nvPr/>
        </p:nvSpPr>
        <p:spPr>
          <a:xfrm>
            <a:off x="4429124" y="328612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Plus 9"/>
          <p:cNvSpPr/>
          <p:nvPr/>
        </p:nvSpPr>
        <p:spPr>
          <a:xfrm>
            <a:off x="4071934"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Plus 10"/>
          <p:cNvSpPr/>
          <p:nvPr/>
        </p:nvSpPr>
        <p:spPr>
          <a:xfrm>
            <a:off x="3643306" y="321468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Minus 11"/>
          <p:cNvSpPr/>
          <p:nvPr/>
        </p:nvSpPr>
        <p:spPr>
          <a:xfrm>
            <a:off x="3571868"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Minus 12"/>
          <p:cNvSpPr/>
          <p:nvPr/>
        </p:nvSpPr>
        <p:spPr>
          <a:xfrm>
            <a:off x="3214678" y="350043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4071934"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278605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6" name="Plus 15"/>
          <p:cNvSpPr/>
          <p:nvPr/>
        </p:nvSpPr>
        <p:spPr>
          <a:xfrm>
            <a:off x="3929058"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Minus 17"/>
          <p:cNvSpPr/>
          <p:nvPr/>
        </p:nvSpPr>
        <p:spPr>
          <a:xfrm>
            <a:off x="2714612" y="392906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Plus 18"/>
          <p:cNvSpPr/>
          <p:nvPr/>
        </p:nvSpPr>
        <p:spPr>
          <a:xfrm>
            <a:off x="4786314" y="271462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3286116" y="278605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Minus 21"/>
          <p:cNvSpPr/>
          <p:nvPr/>
        </p:nvSpPr>
        <p:spPr>
          <a:xfrm>
            <a:off x="4500562"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485775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4" name="Minus 23"/>
          <p:cNvSpPr/>
          <p:nvPr/>
        </p:nvSpPr>
        <p:spPr>
          <a:xfrm>
            <a:off x="528638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Minus 24"/>
          <p:cNvSpPr/>
          <p:nvPr/>
        </p:nvSpPr>
        <p:spPr>
          <a:xfrm>
            <a:off x="3214678" y="407194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Minus 25"/>
          <p:cNvSpPr/>
          <p:nvPr/>
        </p:nvSpPr>
        <p:spPr>
          <a:xfrm>
            <a:off x="3643306" y="450057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Minus 26"/>
          <p:cNvSpPr/>
          <p:nvPr/>
        </p:nvSpPr>
        <p:spPr>
          <a:xfrm>
            <a:off x="5072066"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Minus 27"/>
          <p:cNvSpPr/>
          <p:nvPr/>
        </p:nvSpPr>
        <p:spPr>
          <a:xfrm>
            <a:off x="4572000" y="428625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Minus 28"/>
          <p:cNvSpPr/>
          <p:nvPr/>
        </p:nvSpPr>
        <p:spPr>
          <a:xfrm>
            <a:off x="4214810" y="457200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Minus 29"/>
          <p:cNvSpPr/>
          <p:nvPr/>
        </p:nvSpPr>
        <p:spPr>
          <a:xfrm>
            <a:off x="2428860" y="285749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Kernel Trick</a:t>
            </a:r>
            <a:endParaRPr lang="de-AT" dirty="0"/>
          </a:p>
        </p:txBody>
      </p:sp>
      <p:cxnSp>
        <p:nvCxnSpPr>
          <p:cNvPr id="7" name="Straight Arrow Connector 6"/>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Plus 8"/>
          <p:cNvSpPr/>
          <p:nvPr/>
        </p:nvSpPr>
        <p:spPr>
          <a:xfrm>
            <a:off x="4429124" y="328612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Plus 9"/>
          <p:cNvSpPr/>
          <p:nvPr/>
        </p:nvSpPr>
        <p:spPr>
          <a:xfrm>
            <a:off x="4071934"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Plus 10"/>
          <p:cNvSpPr/>
          <p:nvPr/>
        </p:nvSpPr>
        <p:spPr>
          <a:xfrm>
            <a:off x="3643306" y="321468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Minus 11"/>
          <p:cNvSpPr/>
          <p:nvPr/>
        </p:nvSpPr>
        <p:spPr>
          <a:xfrm>
            <a:off x="3571868"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Minus 12"/>
          <p:cNvSpPr/>
          <p:nvPr/>
        </p:nvSpPr>
        <p:spPr>
          <a:xfrm>
            <a:off x="3214678" y="350043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4071934"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278605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6" name="Plus 15"/>
          <p:cNvSpPr/>
          <p:nvPr/>
        </p:nvSpPr>
        <p:spPr>
          <a:xfrm>
            <a:off x="3929058"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Minus 17"/>
          <p:cNvSpPr/>
          <p:nvPr/>
        </p:nvSpPr>
        <p:spPr>
          <a:xfrm>
            <a:off x="2714612" y="392906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Plus 18"/>
          <p:cNvSpPr/>
          <p:nvPr/>
        </p:nvSpPr>
        <p:spPr>
          <a:xfrm>
            <a:off x="4786314" y="271462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3286116" y="278605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Minus 21"/>
          <p:cNvSpPr/>
          <p:nvPr/>
        </p:nvSpPr>
        <p:spPr>
          <a:xfrm>
            <a:off x="4500562"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485775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4" name="Minus 23"/>
          <p:cNvSpPr/>
          <p:nvPr/>
        </p:nvSpPr>
        <p:spPr>
          <a:xfrm>
            <a:off x="528638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Minus 24"/>
          <p:cNvSpPr/>
          <p:nvPr/>
        </p:nvSpPr>
        <p:spPr>
          <a:xfrm>
            <a:off x="3214678" y="407194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Minus 25"/>
          <p:cNvSpPr/>
          <p:nvPr/>
        </p:nvSpPr>
        <p:spPr>
          <a:xfrm>
            <a:off x="3643306" y="450057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Minus 26"/>
          <p:cNvSpPr/>
          <p:nvPr/>
        </p:nvSpPr>
        <p:spPr>
          <a:xfrm>
            <a:off x="5072066"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Minus 27"/>
          <p:cNvSpPr/>
          <p:nvPr/>
        </p:nvSpPr>
        <p:spPr>
          <a:xfrm>
            <a:off x="4572000" y="428625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Minus 28"/>
          <p:cNvSpPr/>
          <p:nvPr/>
        </p:nvSpPr>
        <p:spPr>
          <a:xfrm>
            <a:off x="4214810" y="457200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Minus 29"/>
          <p:cNvSpPr/>
          <p:nvPr/>
        </p:nvSpPr>
        <p:spPr>
          <a:xfrm>
            <a:off x="2428860" y="285749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32" name="Straight Connector 31"/>
          <p:cNvCxnSpPr/>
          <p:nvPr/>
        </p:nvCxnSpPr>
        <p:spPr>
          <a:xfrm>
            <a:off x="2285984" y="2714620"/>
            <a:ext cx="3571900" cy="128588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Kernel Trick</a:t>
            </a:r>
            <a:endParaRPr lang="de-AT" dirty="0"/>
          </a:p>
        </p:txBody>
      </p:sp>
      <p:cxnSp>
        <p:nvCxnSpPr>
          <p:cNvPr id="7" name="Straight Arrow Connector 6"/>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Plus 8"/>
          <p:cNvSpPr/>
          <p:nvPr/>
        </p:nvSpPr>
        <p:spPr>
          <a:xfrm>
            <a:off x="4429124" y="328612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Plus 9"/>
          <p:cNvSpPr/>
          <p:nvPr/>
        </p:nvSpPr>
        <p:spPr>
          <a:xfrm>
            <a:off x="4071934"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Plus 10"/>
          <p:cNvSpPr/>
          <p:nvPr/>
        </p:nvSpPr>
        <p:spPr>
          <a:xfrm>
            <a:off x="3643306" y="321468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Minus 11"/>
          <p:cNvSpPr/>
          <p:nvPr/>
        </p:nvSpPr>
        <p:spPr>
          <a:xfrm>
            <a:off x="3571868"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Minus 12"/>
          <p:cNvSpPr/>
          <p:nvPr/>
        </p:nvSpPr>
        <p:spPr>
          <a:xfrm>
            <a:off x="3214678" y="350043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4071934"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278605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6" name="Plus 15"/>
          <p:cNvSpPr/>
          <p:nvPr/>
        </p:nvSpPr>
        <p:spPr>
          <a:xfrm>
            <a:off x="3929058"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Minus 17"/>
          <p:cNvSpPr/>
          <p:nvPr/>
        </p:nvSpPr>
        <p:spPr>
          <a:xfrm>
            <a:off x="2714612" y="392906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Plus 18"/>
          <p:cNvSpPr/>
          <p:nvPr/>
        </p:nvSpPr>
        <p:spPr>
          <a:xfrm>
            <a:off x="4786314" y="271462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3286116" y="278605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Minus 21"/>
          <p:cNvSpPr/>
          <p:nvPr/>
        </p:nvSpPr>
        <p:spPr>
          <a:xfrm>
            <a:off x="4500562"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485775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4" name="Minus 23"/>
          <p:cNvSpPr/>
          <p:nvPr/>
        </p:nvSpPr>
        <p:spPr>
          <a:xfrm>
            <a:off x="528638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Minus 24"/>
          <p:cNvSpPr/>
          <p:nvPr/>
        </p:nvSpPr>
        <p:spPr>
          <a:xfrm>
            <a:off x="3214678" y="407194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Minus 25"/>
          <p:cNvSpPr/>
          <p:nvPr/>
        </p:nvSpPr>
        <p:spPr>
          <a:xfrm>
            <a:off x="3643306" y="450057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Minus 26"/>
          <p:cNvSpPr/>
          <p:nvPr/>
        </p:nvSpPr>
        <p:spPr>
          <a:xfrm>
            <a:off x="5072066"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Minus 27"/>
          <p:cNvSpPr/>
          <p:nvPr/>
        </p:nvSpPr>
        <p:spPr>
          <a:xfrm>
            <a:off x="4572000" y="428625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Minus 28"/>
          <p:cNvSpPr/>
          <p:nvPr/>
        </p:nvSpPr>
        <p:spPr>
          <a:xfrm>
            <a:off x="4214810" y="457200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Minus 29"/>
          <p:cNvSpPr/>
          <p:nvPr/>
        </p:nvSpPr>
        <p:spPr>
          <a:xfrm>
            <a:off x="2428860" y="285749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32" name="Straight Connector 31"/>
          <p:cNvCxnSpPr/>
          <p:nvPr/>
        </p:nvCxnSpPr>
        <p:spPr>
          <a:xfrm>
            <a:off x="2285984" y="2714620"/>
            <a:ext cx="3571900" cy="128588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285984" y="3214686"/>
            <a:ext cx="3857652"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Kernel Trick</a:t>
            </a:r>
            <a:endParaRPr lang="de-AT" dirty="0"/>
          </a:p>
        </p:txBody>
      </p:sp>
      <p:cxnSp>
        <p:nvCxnSpPr>
          <p:cNvPr id="7" name="Straight Arrow Connector 6"/>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Plus 8"/>
          <p:cNvSpPr/>
          <p:nvPr/>
        </p:nvSpPr>
        <p:spPr>
          <a:xfrm>
            <a:off x="4429124" y="328612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Plus 9"/>
          <p:cNvSpPr/>
          <p:nvPr/>
        </p:nvSpPr>
        <p:spPr>
          <a:xfrm>
            <a:off x="4071934"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Plus 10"/>
          <p:cNvSpPr/>
          <p:nvPr/>
        </p:nvSpPr>
        <p:spPr>
          <a:xfrm>
            <a:off x="3643306" y="321468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Minus 11"/>
          <p:cNvSpPr/>
          <p:nvPr/>
        </p:nvSpPr>
        <p:spPr>
          <a:xfrm>
            <a:off x="3571868"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Minus 12"/>
          <p:cNvSpPr/>
          <p:nvPr/>
        </p:nvSpPr>
        <p:spPr>
          <a:xfrm>
            <a:off x="3214678" y="350043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4071934"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278605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6" name="Plus 15"/>
          <p:cNvSpPr/>
          <p:nvPr/>
        </p:nvSpPr>
        <p:spPr>
          <a:xfrm>
            <a:off x="3929058"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Minus 17"/>
          <p:cNvSpPr/>
          <p:nvPr/>
        </p:nvSpPr>
        <p:spPr>
          <a:xfrm>
            <a:off x="2714612" y="392906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Plus 18"/>
          <p:cNvSpPr/>
          <p:nvPr/>
        </p:nvSpPr>
        <p:spPr>
          <a:xfrm>
            <a:off x="4786314" y="271462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3286116" y="278605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Minus 21"/>
          <p:cNvSpPr/>
          <p:nvPr/>
        </p:nvSpPr>
        <p:spPr>
          <a:xfrm>
            <a:off x="4500562"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485775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4" name="Minus 23"/>
          <p:cNvSpPr/>
          <p:nvPr/>
        </p:nvSpPr>
        <p:spPr>
          <a:xfrm>
            <a:off x="528638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Minus 24"/>
          <p:cNvSpPr/>
          <p:nvPr/>
        </p:nvSpPr>
        <p:spPr>
          <a:xfrm>
            <a:off x="3214678" y="407194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Minus 25"/>
          <p:cNvSpPr/>
          <p:nvPr/>
        </p:nvSpPr>
        <p:spPr>
          <a:xfrm>
            <a:off x="3643306" y="450057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Minus 26"/>
          <p:cNvSpPr/>
          <p:nvPr/>
        </p:nvSpPr>
        <p:spPr>
          <a:xfrm>
            <a:off x="5072066"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Minus 27"/>
          <p:cNvSpPr/>
          <p:nvPr/>
        </p:nvSpPr>
        <p:spPr>
          <a:xfrm>
            <a:off x="4572000" y="428625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Minus 28"/>
          <p:cNvSpPr/>
          <p:nvPr/>
        </p:nvSpPr>
        <p:spPr>
          <a:xfrm>
            <a:off x="4214810" y="457200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Minus 29"/>
          <p:cNvSpPr/>
          <p:nvPr/>
        </p:nvSpPr>
        <p:spPr>
          <a:xfrm>
            <a:off x="2428860" y="285749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32" name="Straight Connector 31"/>
          <p:cNvCxnSpPr/>
          <p:nvPr/>
        </p:nvCxnSpPr>
        <p:spPr>
          <a:xfrm>
            <a:off x="2285984" y="2714620"/>
            <a:ext cx="3571900" cy="128588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285984" y="3214686"/>
            <a:ext cx="3857652"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285984" y="3000372"/>
            <a:ext cx="3857652" cy="114300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429388" y="2285992"/>
            <a:ext cx="2000264" cy="923330"/>
          </a:xfrm>
          <a:prstGeom prst="rect">
            <a:avLst/>
          </a:prstGeom>
          <a:noFill/>
        </p:spPr>
        <p:txBody>
          <a:bodyPr wrap="square" rtlCol="0">
            <a:spAutoFit/>
          </a:bodyPr>
          <a:lstStyle/>
          <a:p>
            <a:r>
              <a:rPr lang="de-AT" dirty="0" smtClean="0"/>
              <a:t>no linear function that separates the data</a:t>
            </a:r>
            <a:endParaRPr lang="de-AT"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About the Talk</a:t>
            </a:r>
            <a:endParaRPr lang="de-AT" dirty="0"/>
          </a:p>
        </p:txBody>
      </p:sp>
      <p:sp>
        <p:nvSpPr>
          <p:cNvPr id="3" name="Content Placeholder 2"/>
          <p:cNvSpPr>
            <a:spLocks noGrp="1"/>
          </p:cNvSpPr>
          <p:nvPr>
            <p:ph idx="1"/>
          </p:nvPr>
        </p:nvSpPr>
        <p:spPr/>
        <p:txBody>
          <a:bodyPr>
            <a:normAutofit fontScale="77500" lnSpcReduction="20000"/>
          </a:bodyPr>
          <a:lstStyle/>
          <a:p>
            <a:r>
              <a:rPr lang="de-AT" dirty="0" smtClean="0"/>
              <a:t>I want you to </a:t>
            </a:r>
            <a:r>
              <a:rPr lang="de-AT" b="1" dirty="0" smtClean="0"/>
              <a:t>learn something </a:t>
            </a:r>
            <a:r>
              <a:rPr lang="de-AT" dirty="0" smtClean="0"/>
              <a:t>today</a:t>
            </a:r>
          </a:p>
          <a:p>
            <a:r>
              <a:rPr lang="de-AT" dirty="0" smtClean="0"/>
              <a:t>If you </a:t>
            </a:r>
            <a:r>
              <a:rPr lang="de-AT" b="1" dirty="0" smtClean="0"/>
              <a:t>feel bored </a:t>
            </a:r>
            <a:r>
              <a:rPr lang="de-AT" dirty="0" smtClean="0"/>
              <a:t>you may </a:t>
            </a:r>
            <a:r>
              <a:rPr lang="de-AT" b="1" dirty="0" smtClean="0"/>
              <a:t>leave at any time </a:t>
            </a:r>
            <a:r>
              <a:rPr lang="de-AT" dirty="0" smtClean="0"/>
              <a:t>and I will not be mad at you</a:t>
            </a:r>
          </a:p>
          <a:p>
            <a:r>
              <a:rPr lang="de-AT" dirty="0" smtClean="0"/>
              <a:t>Please </a:t>
            </a:r>
            <a:r>
              <a:rPr lang="de-AT" b="1" dirty="0" smtClean="0"/>
              <a:t>ask</a:t>
            </a:r>
            <a:r>
              <a:rPr lang="de-AT" dirty="0" smtClean="0"/>
              <a:t> at any(!) time if something is unclear</a:t>
            </a:r>
          </a:p>
          <a:p>
            <a:r>
              <a:rPr lang="de-AT" dirty="0" smtClean="0"/>
              <a:t>Please </a:t>
            </a:r>
            <a:r>
              <a:rPr lang="de-AT" b="1" dirty="0" smtClean="0"/>
              <a:t>tell me </a:t>
            </a:r>
            <a:r>
              <a:rPr lang="de-AT" dirty="0" smtClean="0"/>
              <a:t>if I‘m too fast or speak too low or loud</a:t>
            </a:r>
          </a:p>
          <a:p>
            <a:r>
              <a:rPr lang="de-AT" dirty="0" smtClean="0"/>
              <a:t>Please </a:t>
            </a:r>
            <a:r>
              <a:rPr lang="de-AT" b="1" dirty="0" smtClean="0"/>
              <a:t>contact me</a:t>
            </a:r>
            <a:r>
              <a:rPr lang="de-AT" dirty="0" smtClean="0"/>
              <a:t> per email if you have any </a:t>
            </a:r>
            <a:r>
              <a:rPr lang="de-AT" b="1" dirty="0" smtClean="0"/>
              <a:t>questions</a:t>
            </a:r>
            <a:r>
              <a:rPr lang="de-AT" dirty="0" smtClean="0"/>
              <a:t> about the talk, R, Text Mining or Support Vector Machines</a:t>
            </a:r>
          </a:p>
          <a:p>
            <a:r>
              <a:rPr lang="de-AT" dirty="0" smtClean="0"/>
              <a:t>This </a:t>
            </a:r>
            <a:r>
              <a:rPr lang="de-AT" b="1" dirty="0" smtClean="0"/>
              <a:t>presentation</a:t>
            </a:r>
            <a:r>
              <a:rPr lang="de-AT" dirty="0" smtClean="0"/>
              <a:t> is under a </a:t>
            </a:r>
            <a:r>
              <a:rPr lang="de-AT" b="1" dirty="0" smtClean="0"/>
              <a:t>Creative Commons license</a:t>
            </a:r>
          </a:p>
          <a:p>
            <a:r>
              <a:rPr lang="de-AT" dirty="0" smtClean="0"/>
              <a:t>The </a:t>
            </a:r>
            <a:r>
              <a:rPr lang="de-AT" b="1" dirty="0" smtClean="0"/>
              <a:t>source code</a:t>
            </a:r>
            <a:r>
              <a:rPr lang="de-AT" dirty="0" smtClean="0"/>
              <a:t> is under an </a:t>
            </a:r>
            <a:r>
              <a:rPr lang="de-AT" b="1" dirty="0" smtClean="0"/>
              <a:t>LGPL license</a:t>
            </a:r>
          </a:p>
          <a:p>
            <a:r>
              <a:rPr lang="de-AT" dirty="0" smtClean="0"/>
              <a:t>Both are non-restrictive! (use it, alter it – just refer to me)</a:t>
            </a:r>
          </a:p>
          <a:p>
            <a:r>
              <a:rPr lang="de-AT" dirty="0" smtClean="0"/>
              <a:t>Everything is </a:t>
            </a:r>
            <a:r>
              <a:rPr lang="de-AT" b="1" dirty="0" smtClean="0"/>
              <a:t>online</a:t>
            </a:r>
            <a:r>
              <a:rPr lang="de-AT" dirty="0" smtClean="0"/>
              <a:t> at </a:t>
            </a:r>
            <a:r>
              <a:rPr lang="de-AT" dirty="0" smtClean="0">
                <a:hlinkClick r:id="rId2"/>
              </a:rPr>
              <a:t>www.contextualism.net/talks</a:t>
            </a:r>
            <a:endParaRPr lang="de-AT"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Kernel Trick</a:t>
            </a:r>
            <a:endParaRPr lang="de-AT" dirty="0"/>
          </a:p>
        </p:txBody>
      </p:sp>
      <p:cxnSp>
        <p:nvCxnSpPr>
          <p:cNvPr id="7" name="Straight Arrow Connector 6"/>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Plus 8"/>
          <p:cNvSpPr/>
          <p:nvPr/>
        </p:nvSpPr>
        <p:spPr>
          <a:xfrm>
            <a:off x="4429124" y="328612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Plus 9"/>
          <p:cNvSpPr/>
          <p:nvPr/>
        </p:nvSpPr>
        <p:spPr>
          <a:xfrm>
            <a:off x="4071934"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Plus 10"/>
          <p:cNvSpPr/>
          <p:nvPr/>
        </p:nvSpPr>
        <p:spPr>
          <a:xfrm>
            <a:off x="3643306" y="321468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Minus 11"/>
          <p:cNvSpPr/>
          <p:nvPr/>
        </p:nvSpPr>
        <p:spPr>
          <a:xfrm>
            <a:off x="3571868"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Minus 12"/>
          <p:cNvSpPr/>
          <p:nvPr/>
        </p:nvSpPr>
        <p:spPr>
          <a:xfrm>
            <a:off x="3214678" y="350043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4071934"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278605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6" name="Plus 15"/>
          <p:cNvSpPr/>
          <p:nvPr/>
        </p:nvSpPr>
        <p:spPr>
          <a:xfrm>
            <a:off x="3929058" y="2857496"/>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Minus 17"/>
          <p:cNvSpPr/>
          <p:nvPr/>
        </p:nvSpPr>
        <p:spPr>
          <a:xfrm>
            <a:off x="2714612" y="392906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Plus 18"/>
          <p:cNvSpPr/>
          <p:nvPr/>
        </p:nvSpPr>
        <p:spPr>
          <a:xfrm>
            <a:off x="4786314" y="271462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3286116" y="278605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Minus 21"/>
          <p:cNvSpPr/>
          <p:nvPr/>
        </p:nvSpPr>
        <p:spPr>
          <a:xfrm>
            <a:off x="4500562"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4857752" y="342900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4" name="Minus 23"/>
          <p:cNvSpPr/>
          <p:nvPr/>
        </p:nvSpPr>
        <p:spPr>
          <a:xfrm>
            <a:off x="5286380"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Minus 24"/>
          <p:cNvSpPr/>
          <p:nvPr/>
        </p:nvSpPr>
        <p:spPr>
          <a:xfrm>
            <a:off x="3214678" y="407194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Minus 25"/>
          <p:cNvSpPr/>
          <p:nvPr/>
        </p:nvSpPr>
        <p:spPr>
          <a:xfrm>
            <a:off x="3643306" y="450057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Minus 26"/>
          <p:cNvSpPr/>
          <p:nvPr/>
        </p:nvSpPr>
        <p:spPr>
          <a:xfrm>
            <a:off x="5072066" y="385762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Minus 27"/>
          <p:cNvSpPr/>
          <p:nvPr/>
        </p:nvSpPr>
        <p:spPr>
          <a:xfrm>
            <a:off x="4572000" y="428625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Minus 28"/>
          <p:cNvSpPr/>
          <p:nvPr/>
        </p:nvSpPr>
        <p:spPr>
          <a:xfrm>
            <a:off x="4214810" y="457200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Minus 29"/>
          <p:cNvSpPr/>
          <p:nvPr/>
        </p:nvSpPr>
        <p:spPr>
          <a:xfrm>
            <a:off x="2428860" y="285749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3" name="Freeform 32"/>
          <p:cNvSpPr/>
          <p:nvPr/>
        </p:nvSpPr>
        <p:spPr>
          <a:xfrm>
            <a:off x="2786050" y="2361063"/>
            <a:ext cx="2659407" cy="1710879"/>
          </a:xfrm>
          <a:custGeom>
            <a:avLst/>
            <a:gdLst>
              <a:gd name="connsiteX0" fmla="*/ 0 w 2702257"/>
              <a:gd name="connsiteY0" fmla="*/ 0 h 1778758"/>
              <a:gd name="connsiteX1" fmla="*/ 1323833 w 2702257"/>
              <a:gd name="connsiteY1" fmla="*/ 1774209 h 1778758"/>
              <a:gd name="connsiteX2" fmla="*/ 2702257 w 2702257"/>
              <a:gd name="connsiteY2" fmla="*/ 27295 h 1778758"/>
            </a:gdLst>
            <a:ahLst/>
            <a:cxnLst>
              <a:cxn ang="0">
                <a:pos x="connsiteX0" y="connsiteY0"/>
              </a:cxn>
              <a:cxn ang="0">
                <a:pos x="connsiteX1" y="connsiteY1"/>
              </a:cxn>
              <a:cxn ang="0">
                <a:pos x="connsiteX2" y="connsiteY2"/>
              </a:cxn>
            </a:cxnLst>
            <a:rect l="l" t="t" r="r" b="b"/>
            <a:pathLst>
              <a:path w="2702257" h="1778758">
                <a:moveTo>
                  <a:pt x="0" y="0"/>
                </a:moveTo>
                <a:cubicBezTo>
                  <a:pt x="436728" y="884830"/>
                  <a:pt x="873457" y="1769660"/>
                  <a:pt x="1323833" y="1774209"/>
                </a:cubicBezTo>
                <a:cubicBezTo>
                  <a:pt x="1774209" y="1778758"/>
                  <a:pt x="2238233" y="903026"/>
                  <a:pt x="2702257" y="27295"/>
                </a:cubicBezTo>
              </a:path>
            </a:pathLst>
          </a:cu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34" name="TextBox 33"/>
          <p:cNvSpPr txBox="1"/>
          <p:nvPr/>
        </p:nvSpPr>
        <p:spPr>
          <a:xfrm>
            <a:off x="6429388" y="2285992"/>
            <a:ext cx="2000264" cy="923330"/>
          </a:xfrm>
          <a:prstGeom prst="rect">
            <a:avLst/>
          </a:prstGeom>
          <a:noFill/>
        </p:spPr>
        <p:txBody>
          <a:bodyPr wrap="square" rtlCol="0">
            <a:spAutoFit/>
          </a:bodyPr>
          <a:lstStyle/>
          <a:p>
            <a:r>
              <a:rPr lang="de-AT" dirty="0" smtClean="0"/>
              <a:t>polynomial function separating the data</a:t>
            </a:r>
            <a:endParaRPr lang="de-AT" dirty="0"/>
          </a:p>
        </p:txBody>
      </p:sp>
      <p:sp>
        <p:nvSpPr>
          <p:cNvPr id="35" name="TextBox 34"/>
          <p:cNvSpPr txBox="1"/>
          <p:nvPr/>
        </p:nvSpPr>
        <p:spPr>
          <a:xfrm>
            <a:off x="1785918" y="2000240"/>
            <a:ext cx="362600" cy="369332"/>
          </a:xfrm>
          <a:prstGeom prst="rect">
            <a:avLst/>
          </a:prstGeom>
          <a:noFill/>
        </p:spPr>
        <p:txBody>
          <a:bodyPr wrap="none" rtlCol="0">
            <a:spAutoFit/>
          </a:bodyPr>
          <a:lstStyle/>
          <a:p>
            <a:r>
              <a:rPr lang="de-AT" dirty="0" smtClean="0"/>
              <a:t>x</a:t>
            </a:r>
            <a:r>
              <a:rPr lang="de-AT" baseline="-25000" dirty="0" smtClean="0"/>
              <a:t>2</a:t>
            </a:r>
            <a:endParaRPr lang="de-AT" baseline="-25000" dirty="0"/>
          </a:p>
        </p:txBody>
      </p:sp>
      <p:sp>
        <p:nvSpPr>
          <p:cNvPr id="37" name="TextBox 36"/>
          <p:cNvSpPr txBox="1"/>
          <p:nvPr/>
        </p:nvSpPr>
        <p:spPr>
          <a:xfrm>
            <a:off x="5429256" y="5143512"/>
            <a:ext cx="362600" cy="369332"/>
          </a:xfrm>
          <a:prstGeom prst="rect">
            <a:avLst/>
          </a:prstGeom>
          <a:noFill/>
        </p:spPr>
        <p:txBody>
          <a:bodyPr wrap="none" rtlCol="0">
            <a:spAutoFit/>
          </a:bodyPr>
          <a:lstStyle/>
          <a:p>
            <a:r>
              <a:rPr lang="de-AT" dirty="0" smtClean="0"/>
              <a:t>x</a:t>
            </a:r>
            <a:r>
              <a:rPr lang="de-AT" baseline="-25000" dirty="0" smtClean="0"/>
              <a:t>1</a:t>
            </a:r>
            <a:endParaRPr lang="de-AT" baseline="-25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Kernel Trick</a:t>
            </a:r>
            <a:endParaRPr lang="de-AT" dirty="0"/>
          </a:p>
        </p:txBody>
      </p:sp>
      <p:sp>
        <p:nvSpPr>
          <p:cNvPr id="9" name="Plus 8"/>
          <p:cNvSpPr/>
          <p:nvPr/>
        </p:nvSpPr>
        <p:spPr>
          <a:xfrm>
            <a:off x="4929190" y="2500306"/>
            <a:ext cx="214314" cy="214314"/>
          </a:xfrm>
          <a:prstGeom prst="mathPlus">
            <a:avLst/>
          </a:prstGeom>
          <a:noFill/>
          <a:ln w="12700">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Plus 9"/>
          <p:cNvSpPr/>
          <p:nvPr/>
        </p:nvSpPr>
        <p:spPr>
          <a:xfrm>
            <a:off x="4572000" y="2857496"/>
            <a:ext cx="214314" cy="214314"/>
          </a:xfrm>
          <a:prstGeom prst="mathPlus">
            <a:avLst/>
          </a:prstGeom>
          <a:noFill/>
          <a:ln w="12700">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Plus 10"/>
          <p:cNvSpPr/>
          <p:nvPr/>
        </p:nvSpPr>
        <p:spPr>
          <a:xfrm>
            <a:off x="4143372" y="2428868"/>
            <a:ext cx="214314" cy="214314"/>
          </a:xfrm>
          <a:prstGeom prst="mathPlus">
            <a:avLst/>
          </a:prstGeom>
          <a:noFill/>
          <a:ln w="12700">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Minus 11"/>
          <p:cNvSpPr/>
          <p:nvPr/>
        </p:nvSpPr>
        <p:spPr>
          <a:xfrm>
            <a:off x="4071934"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Minus 12"/>
          <p:cNvSpPr/>
          <p:nvPr/>
        </p:nvSpPr>
        <p:spPr>
          <a:xfrm>
            <a:off x="3714744" y="271462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4572000" y="335756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286116" y="235743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6" name="Plus 15"/>
          <p:cNvSpPr/>
          <p:nvPr/>
        </p:nvSpPr>
        <p:spPr>
          <a:xfrm>
            <a:off x="4429124" y="2071678"/>
            <a:ext cx="214314" cy="214314"/>
          </a:xfrm>
          <a:prstGeom prst="mathPlus">
            <a:avLst/>
          </a:prstGeom>
          <a:noFill/>
          <a:ln w="12700">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Minus 17"/>
          <p:cNvSpPr/>
          <p:nvPr/>
        </p:nvSpPr>
        <p:spPr>
          <a:xfrm>
            <a:off x="3214678"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9" name="Plus 18"/>
          <p:cNvSpPr/>
          <p:nvPr/>
        </p:nvSpPr>
        <p:spPr>
          <a:xfrm>
            <a:off x="5286380" y="1928802"/>
            <a:ext cx="214314" cy="214314"/>
          </a:xfrm>
          <a:prstGeom prst="mathPlus">
            <a:avLst/>
          </a:prstGeom>
          <a:noFill/>
          <a:ln w="12700">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Plus 20"/>
          <p:cNvSpPr/>
          <p:nvPr/>
        </p:nvSpPr>
        <p:spPr>
          <a:xfrm>
            <a:off x="3786182" y="2000240"/>
            <a:ext cx="214314" cy="214314"/>
          </a:xfrm>
          <a:prstGeom prst="mathPlus">
            <a:avLst/>
          </a:prstGeom>
          <a:noFill/>
          <a:ln w="12700">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Minus 21"/>
          <p:cNvSpPr/>
          <p:nvPr/>
        </p:nvSpPr>
        <p:spPr>
          <a:xfrm>
            <a:off x="5000628"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357818" y="264318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4" name="Minus 23"/>
          <p:cNvSpPr/>
          <p:nvPr/>
        </p:nvSpPr>
        <p:spPr>
          <a:xfrm>
            <a:off x="5786446" y="235743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Minus 24"/>
          <p:cNvSpPr/>
          <p:nvPr/>
        </p:nvSpPr>
        <p:spPr>
          <a:xfrm>
            <a:off x="3714744" y="328612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Minus 25"/>
          <p:cNvSpPr/>
          <p:nvPr/>
        </p:nvSpPr>
        <p:spPr>
          <a:xfrm>
            <a:off x="4143372"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Minus 26"/>
          <p:cNvSpPr/>
          <p:nvPr/>
        </p:nvSpPr>
        <p:spPr>
          <a:xfrm>
            <a:off x="5572132"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Minus 27"/>
          <p:cNvSpPr/>
          <p:nvPr/>
        </p:nvSpPr>
        <p:spPr>
          <a:xfrm>
            <a:off x="5072066" y="350043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Minus 29"/>
          <p:cNvSpPr/>
          <p:nvPr/>
        </p:nvSpPr>
        <p:spPr>
          <a:xfrm>
            <a:off x="2928926" y="207167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31" name="Straight Arrow Connector 30"/>
          <p:cNvCxnSpPr/>
          <p:nvPr/>
        </p:nvCxnSpPr>
        <p:spPr>
          <a:xfrm flipV="1">
            <a:off x="2786050" y="3929066"/>
            <a:ext cx="3286148" cy="6429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1250133" y="3036091"/>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786050" y="4572008"/>
            <a:ext cx="2500330" cy="18573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Plus 42"/>
          <p:cNvSpPr/>
          <p:nvPr/>
        </p:nvSpPr>
        <p:spPr>
          <a:xfrm>
            <a:off x="7358082" y="421481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4" name="Plus 43"/>
          <p:cNvSpPr/>
          <p:nvPr/>
        </p:nvSpPr>
        <p:spPr>
          <a:xfrm>
            <a:off x="7000892" y="457200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5" name="Plus 44"/>
          <p:cNvSpPr/>
          <p:nvPr/>
        </p:nvSpPr>
        <p:spPr>
          <a:xfrm>
            <a:off x="6572264" y="414338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6" name="Plus 45"/>
          <p:cNvSpPr/>
          <p:nvPr/>
        </p:nvSpPr>
        <p:spPr>
          <a:xfrm>
            <a:off x="6858016" y="378619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7" name="Plus 46"/>
          <p:cNvSpPr/>
          <p:nvPr/>
        </p:nvSpPr>
        <p:spPr>
          <a:xfrm>
            <a:off x="7715272"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8" name="Plus 47"/>
          <p:cNvSpPr/>
          <p:nvPr/>
        </p:nvSpPr>
        <p:spPr>
          <a:xfrm>
            <a:off x="6215074" y="3714752"/>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50" name="Straight Arrow Connector 49"/>
          <p:cNvCxnSpPr>
            <a:stCxn id="19" idx="0"/>
            <a:endCxn id="47" idx="3"/>
          </p:cNvCxnSpPr>
          <p:nvPr/>
        </p:nvCxnSpPr>
        <p:spPr>
          <a:xfrm>
            <a:off x="5472287" y="2035959"/>
            <a:ext cx="2350142" cy="163576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6" idx="0"/>
            <a:endCxn id="46" idx="3"/>
          </p:cNvCxnSpPr>
          <p:nvPr/>
        </p:nvCxnSpPr>
        <p:spPr>
          <a:xfrm>
            <a:off x="4615031" y="2178835"/>
            <a:ext cx="2350142" cy="163576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1" idx="3"/>
            <a:endCxn id="48" idx="3"/>
          </p:cNvCxnSpPr>
          <p:nvPr/>
        </p:nvCxnSpPr>
        <p:spPr>
          <a:xfrm rot="16200000" flipH="1">
            <a:off x="4250529" y="1671457"/>
            <a:ext cx="1714512" cy="242889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1" idx="0"/>
            <a:endCxn id="45" idx="3"/>
          </p:cNvCxnSpPr>
          <p:nvPr/>
        </p:nvCxnSpPr>
        <p:spPr>
          <a:xfrm>
            <a:off x="4329279" y="2536025"/>
            <a:ext cx="2350142" cy="163576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9" idx="0"/>
            <a:endCxn id="43" idx="3"/>
          </p:cNvCxnSpPr>
          <p:nvPr/>
        </p:nvCxnSpPr>
        <p:spPr>
          <a:xfrm>
            <a:off x="5115097" y="2607463"/>
            <a:ext cx="2350142" cy="163576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423450" y="1571612"/>
            <a:ext cx="362600" cy="369332"/>
          </a:xfrm>
          <a:prstGeom prst="rect">
            <a:avLst/>
          </a:prstGeom>
          <a:noFill/>
        </p:spPr>
        <p:txBody>
          <a:bodyPr wrap="none" rtlCol="0">
            <a:spAutoFit/>
          </a:bodyPr>
          <a:lstStyle/>
          <a:p>
            <a:r>
              <a:rPr lang="de-AT" dirty="0" smtClean="0"/>
              <a:t>x</a:t>
            </a:r>
            <a:r>
              <a:rPr lang="de-AT" baseline="-25000" dirty="0" smtClean="0"/>
              <a:t>2</a:t>
            </a:r>
            <a:endParaRPr lang="de-AT" baseline="-25000" dirty="0"/>
          </a:p>
        </p:txBody>
      </p:sp>
      <p:sp>
        <p:nvSpPr>
          <p:cNvPr id="70" name="TextBox 69"/>
          <p:cNvSpPr txBox="1"/>
          <p:nvPr/>
        </p:nvSpPr>
        <p:spPr>
          <a:xfrm>
            <a:off x="5786446" y="4000504"/>
            <a:ext cx="362600" cy="369332"/>
          </a:xfrm>
          <a:prstGeom prst="rect">
            <a:avLst/>
          </a:prstGeom>
          <a:noFill/>
        </p:spPr>
        <p:txBody>
          <a:bodyPr wrap="none" rtlCol="0">
            <a:spAutoFit/>
          </a:bodyPr>
          <a:lstStyle/>
          <a:p>
            <a:r>
              <a:rPr lang="de-AT" dirty="0" smtClean="0"/>
              <a:t>x</a:t>
            </a:r>
            <a:r>
              <a:rPr lang="de-AT" baseline="-25000" dirty="0" smtClean="0"/>
              <a:t>1</a:t>
            </a:r>
            <a:endParaRPr lang="de-AT" baseline="-25000" dirty="0"/>
          </a:p>
        </p:txBody>
      </p:sp>
      <p:sp>
        <p:nvSpPr>
          <p:cNvPr id="71" name="TextBox 70"/>
          <p:cNvSpPr txBox="1"/>
          <p:nvPr/>
        </p:nvSpPr>
        <p:spPr>
          <a:xfrm>
            <a:off x="4214810" y="6215082"/>
            <a:ext cx="809837" cy="369332"/>
          </a:xfrm>
          <a:prstGeom prst="rect">
            <a:avLst/>
          </a:prstGeom>
          <a:noFill/>
        </p:spPr>
        <p:txBody>
          <a:bodyPr wrap="none" rtlCol="0">
            <a:spAutoFit/>
          </a:bodyPr>
          <a:lstStyle/>
          <a:p>
            <a:r>
              <a:rPr lang="de-AT" dirty="0" smtClean="0"/>
              <a:t>f(x</a:t>
            </a:r>
            <a:r>
              <a:rPr lang="de-AT" baseline="-25000" dirty="0" smtClean="0"/>
              <a:t>1</a:t>
            </a:r>
            <a:r>
              <a:rPr lang="de-AT" dirty="0" smtClean="0"/>
              <a:t>,x</a:t>
            </a:r>
            <a:r>
              <a:rPr lang="de-AT" baseline="-25000" dirty="0" smtClean="0"/>
              <a:t>2</a:t>
            </a:r>
            <a:r>
              <a:rPr lang="de-AT" dirty="0" smtClean="0"/>
              <a:t>)</a:t>
            </a:r>
            <a:endParaRPr lang="de-AT" baseline="-25000" dirty="0"/>
          </a:p>
        </p:txBody>
      </p:sp>
      <p:cxnSp>
        <p:nvCxnSpPr>
          <p:cNvPr id="72" name="Straight Arrow Connector 71"/>
          <p:cNvCxnSpPr>
            <a:stCxn id="10" idx="3"/>
            <a:endCxn id="44" idx="3"/>
          </p:cNvCxnSpPr>
          <p:nvPr/>
        </p:nvCxnSpPr>
        <p:spPr>
          <a:xfrm rot="16200000" flipH="1">
            <a:off x="5036347" y="2528713"/>
            <a:ext cx="1714512" cy="2428892"/>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Kernel Trick</a:t>
            </a:r>
            <a:endParaRPr lang="de-AT" dirty="0"/>
          </a:p>
        </p:txBody>
      </p:sp>
      <p:sp>
        <p:nvSpPr>
          <p:cNvPr id="12" name="Minus 11"/>
          <p:cNvSpPr/>
          <p:nvPr/>
        </p:nvSpPr>
        <p:spPr>
          <a:xfrm>
            <a:off x="4071934"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Minus 12"/>
          <p:cNvSpPr/>
          <p:nvPr/>
        </p:nvSpPr>
        <p:spPr>
          <a:xfrm>
            <a:off x="3714744" y="271462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4572000" y="335756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286116" y="235743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Minus 17"/>
          <p:cNvSpPr/>
          <p:nvPr/>
        </p:nvSpPr>
        <p:spPr>
          <a:xfrm>
            <a:off x="3214678" y="314324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Minus 21"/>
          <p:cNvSpPr/>
          <p:nvPr/>
        </p:nvSpPr>
        <p:spPr>
          <a:xfrm>
            <a:off x="5000628"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357818" y="264318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4" name="Minus 23"/>
          <p:cNvSpPr/>
          <p:nvPr/>
        </p:nvSpPr>
        <p:spPr>
          <a:xfrm>
            <a:off x="5786446" y="235743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5" name="Minus 24"/>
          <p:cNvSpPr/>
          <p:nvPr/>
        </p:nvSpPr>
        <p:spPr>
          <a:xfrm>
            <a:off x="3714744" y="328612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6" name="Minus 25"/>
          <p:cNvSpPr/>
          <p:nvPr/>
        </p:nvSpPr>
        <p:spPr>
          <a:xfrm>
            <a:off x="4143372" y="3714752"/>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Minus 26"/>
          <p:cNvSpPr/>
          <p:nvPr/>
        </p:nvSpPr>
        <p:spPr>
          <a:xfrm>
            <a:off x="5572132"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8" name="Minus 27"/>
          <p:cNvSpPr/>
          <p:nvPr/>
        </p:nvSpPr>
        <p:spPr>
          <a:xfrm>
            <a:off x="5072066" y="350043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0" name="Minus 29"/>
          <p:cNvSpPr/>
          <p:nvPr/>
        </p:nvSpPr>
        <p:spPr>
          <a:xfrm>
            <a:off x="2928926" y="2071678"/>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31" name="Straight Arrow Connector 30"/>
          <p:cNvCxnSpPr/>
          <p:nvPr/>
        </p:nvCxnSpPr>
        <p:spPr>
          <a:xfrm flipV="1">
            <a:off x="2786050" y="3929066"/>
            <a:ext cx="3286148" cy="6429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1250133" y="3036091"/>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786050" y="4572008"/>
            <a:ext cx="2500330" cy="18573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Plus 42"/>
          <p:cNvSpPr/>
          <p:nvPr/>
        </p:nvSpPr>
        <p:spPr>
          <a:xfrm>
            <a:off x="7358082" y="421481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4" name="Plus 43"/>
          <p:cNvSpPr/>
          <p:nvPr/>
        </p:nvSpPr>
        <p:spPr>
          <a:xfrm>
            <a:off x="7000892" y="457200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5" name="Plus 44"/>
          <p:cNvSpPr/>
          <p:nvPr/>
        </p:nvSpPr>
        <p:spPr>
          <a:xfrm>
            <a:off x="6572264" y="414338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6" name="Plus 45"/>
          <p:cNvSpPr/>
          <p:nvPr/>
        </p:nvSpPr>
        <p:spPr>
          <a:xfrm>
            <a:off x="6858016" y="378619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7" name="Plus 46"/>
          <p:cNvSpPr/>
          <p:nvPr/>
        </p:nvSpPr>
        <p:spPr>
          <a:xfrm>
            <a:off x="7715272"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8" name="Plus 47"/>
          <p:cNvSpPr/>
          <p:nvPr/>
        </p:nvSpPr>
        <p:spPr>
          <a:xfrm>
            <a:off x="6215074" y="3714752"/>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9" name="TextBox 68"/>
          <p:cNvSpPr txBox="1"/>
          <p:nvPr/>
        </p:nvSpPr>
        <p:spPr>
          <a:xfrm>
            <a:off x="2423450" y="1571612"/>
            <a:ext cx="362600" cy="369332"/>
          </a:xfrm>
          <a:prstGeom prst="rect">
            <a:avLst/>
          </a:prstGeom>
          <a:noFill/>
        </p:spPr>
        <p:txBody>
          <a:bodyPr wrap="none" rtlCol="0">
            <a:spAutoFit/>
          </a:bodyPr>
          <a:lstStyle/>
          <a:p>
            <a:r>
              <a:rPr lang="de-AT" dirty="0" smtClean="0"/>
              <a:t>x</a:t>
            </a:r>
            <a:r>
              <a:rPr lang="de-AT" baseline="-25000" dirty="0" smtClean="0"/>
              <a:t>2</a:t>
            </a:r>
            <a:endParaRPr lang="de-AT" baseline="-25000" dirty="0"/>
          </a:p>
        </p:txBody>
      </p:sp>
      <p:sp>
        <p:nvSpPr>
          <p:cNvPr id="70" name="TextBox 69"/>
          <p:cNvSpPr txBox="1"/>
          <p:nvPr/>
        </p:nvSpPr>
        <p:spPr>
          <a:xfrm>
            <a:off x="5786446" y="4000504"/>
            <a:ext cx="362600" cy="369332"/>
          </a:xfrm>
          <a:prstGeom prst="rect">
            <a:avLst/>
          </a:prstGeom>
          <a:noFill/>
        </p:spPr>
        <p:txBody>
          <a:bodyPr wrap="none" rtlCol="0">
            <a:spAutoFit/>
          </a:bodyPr>
          <a:lstStyle/>
          <a:p>
            <a:r>
              <a:rPr lang="de-AT" dirty="0" smtClean="0"/>
              <a:t>x</a:t>
            </a:r>
            <a:r>
              <a:rPr lang="de-AT" baseline="-25000" dirty="0" smtClean="0"/>
              <a:t>1</a:t>
            </a:r>
            <a:endParaRPr lang="de-AT" baseline="-25000" dirty="0"/>
          </a:p>
        </p:txBody>
      </p:sp>
      <p:sp>
        <p:nvSpPr>
          <p:cNvPr id="71" name="TextBox 70"/>
          <p:cNvSpPr txBox="1"/>
          <p:nvPr/>
        </p:nvSpPr>
        <p:spPr>
          <a:xfrm>
            <a:off x="4214810" y="6215082"/>
            <a:ext cx="809837" cy="369332"/>
          </a:xfrm>
          <a:prstGeom prst="rect">
            <a:avLst/>
          </a:prstGeom>
          <a:noFill/>
        </p:spPr>
        <p:txBody>
          <a:bodyPr wrap="none" rtlCol="0">
            <a:spAutoFit/>
          </a:bodyPr>
          <a:lstStyle/>
          <a:p>
            <a:r>
              <a:rPr lang="de-AT" dirty="0" smtClean="0"/>
              <a:t>f(x</a:t>
            </a:r>
            <a:r>
              <a:rPr lang="de-AT" baseline="-25000" dirty="0" smtClean="0"/>
              <a:t>1</a:t>
            </a:r>
            <a:r>
              <a:rPr lang="de-AT" dirty="0" smtClean="0"/>
              <a:t>,x</a:t>
            </a:r>
            <a:r>
              <a:rPr lang="de-AT" baseline="-25000" dirty="0" smtClean="0"/>
              <a:t>2</a:t>
            </a:r>
            <a:r>
              <a:rPr lang="de-AT" dirty="0" smtClean="0"/>
              <a:t>)</a:t>
            </a:r>
            <a:endParaRPr lang="de-AT" baseline="-25000" dirty="0"/>
          </a:p>
        </p:txBody>
      </p:sp>
      <p:sp>
        <p:nvSpPr>
          <p:cNvPr id="40" name="Parallelogram 39"/>
          <p:cNvSpPr/>
          <p:nvPr/>
        </p:nvSpPr>
        <p:spPr>
          <a:xfrm rot="522967">
            <a:off x="4162786" y="1650532"/>
            <a:ext cx="3366664" cy="3928392"/>
          </a:xfrm>
          <a:prstGeom prst="parallelogram">
            <a:avLst>
              <a:gd name="adj" fmla="val 91359"/>
            </a:avLst>
          </a:prstGeom>
          <a:solidFill>
            <a:schemeClr val="bg2">
              <a:alpha val="96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1" name="TextBox 40"/>
          <p:cNvSpPr txBox="1"/>
          <p:nvPr/>
        </p:nvSpPr>
        <p:spPr>
          <a:xfrm>
            <a:off x="500034" y="5286388"/>
            <a:ext cx="2324226" cy="369332"/>
          </a:xfrm>
          <a:prstGeom prst="rect">
            <a:avLst/>
          </a:prstGeom>
          <a:noFill/>
        </p:spPr>
        <p:txBody>
          <a:bodyPr wrap="none" rtlCol="0">
            <a:spAutoFit/>
          </a:bodyPr>
          <a:lstStyle/>
          <a:p>
            <a:r>
              <a:rPr lang="de-AT" dirty="0" smtClean="0"/>
              <a:t>Separating Hyperplane</a:t>
            </a:r>
            <a:endParaRPr lang="de-AT" dirty="0"/>
          </a:p>
        </p:txBody>
      </p:sp>
      <p:cxnSp>
        <p:nvCxnSpPr>
          <p:cNvPr id="49" name="Straight Connector 48"/>
          <p:cNvCxnSpPr>
            <a:stCxn id="41" idx="3"/>
            <a:endCxn id="40" idx="3"/>
          </p:cNvCxnSpPr>
          <p:nvPr/>
        </p:nvCxnSpPr>
        <p:spPr>
          <a:xfrm flipV="1">
            <a:off x="2824260" y="5323192"/>
            <a:ext cx="1204091" cy="147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AT" dirty="0" smtClean="0"/>
              <a:t>Kernel </a:t>
            </a:r>
            <a:r>
              <a:rPr lang="de-AT" dirty="0" smtClean="0"/>
              <a:t>Trick</a:t>
            </a:r>
            <a:endParaRPr lang="de-AT" dirty="0"/>
          </a:p>
        </p:txBody>
      </p:sp>
      <p:sp>
        <p:nvSpPr>
          <p:cNvPr id="6" name="Title 1"/>
          <p:cNvSpPr txBox="1">
            <a:spLocks/>
          </p:cNvSpPr>
          <p:nvPr/>
        </p:nvSpPr>
        <p:spPr>
          <a:xfrm>
            <a:off x="485804" y="250031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AT" sz="3600" b="0" i="0" u="none" strike="noStrike" kern="1200" cap="none" spc="0" normalizeH="0" baseline="0" noProof="0" dirty="0" smtClean="0">
                <a:ln>
                  <a:noFill/>
                </a:ln>
                <a:solidFill>
                  <a:schemeClr val="tx1"/>
                </a:solidFill>
                <a:effectLst/>
                <a:uLnTx/>
                <a:uFillTx/>
                <a:latin typeface="+mj-lt"/>
                <a:ea typeface="+mj-ea"/>
                <a:cs typeface="+mj-cs"/>
                <a:hlinkClick r:id="rId2"/>
              </a:rPr>
              <a:t>Video</a:t>
            </a:r>
            <a:endParaRPr kumimoji="0" lang="de-AT"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Kernel Trick</a:t>
            </a:r>
            <a:endParaRPr lang="de-AT" dirty="0"/>
          </a:p>
        </p:txBody>
      </p:sp>
      <p:sp>
        <p:nvSpPr>
          <p:cNvPr id="3" name="Content Placeholder 2"/>
          <p:cNvSpPr>
            <a:spLocks noGrp="1"/>
          </p:cNvSpPr>
          <p:nvPr>
            <p:ph idx="1"/>
          </p:nvPr>
        </p:nvSpPr>
        <p:spPr/>
        <p:txBody>
          <a:bodyPr>
            <a:normAutofit fontScale="92500" lnSpcReduction="20000"/>
          </a:bodyPr>
          <a:lstStyle/>
          <a:p>
            <a:r>
              <a:rPr lang="de-AT" dirty="0" smtClean="0"/>
              <a:t>A lot of different Kernels available</a:t>
            </a:r>
          </a:p>
          <a:p>
            <a:pPr lvl="1"/>
            <a:r>
              <a:rPr lang="de-AT" dirty="0" smtClean="0"/>
              <a:t>Linear Kernel</a:t>
            </a:r>
          </a:p>
          <a:p>
            <a:pPr lvl="1"/>
            <a:r>
              <a:rPr lang="de-AT" dirty="0" smtClean="0"/>
              <a:t>Polynomial Kernel</a:t>
            </a:r>
          </a:p>
          <a:p>
            <a:pPr lvl="1"/>
            <a:r>
              <a:rPr lang="de-AT" dirty="0" smtClean="0"/>
              <a:t>RBF Kernel</a:t>
            </a:r>
          </a:p>
          <a:p>
            <a:pPr lvl="1"/>
            <a:r>
              <a:rPr lang="de-AT" dirty="0" smtClean="0"/>
              <a:t>Sigmoid Kernel</a:t>
            </a:r>
          </a:p>
          <a:p>
            <a:r>
              <a:rPr lang="de-AT" dirty="0" smtClean="0"/>
              <a:t>You don‘t have to find your own one!</a:t>
            </a:r>
          </a:p>
          <a:p>
            <a:r>
              <a:rPr lang="de-AT" dirty="0" smtClean="0"/>
              <a:t>Actually it‘s more or less a trial and error approach</a:t>
            </a:r>
          </a:p>
          <a:p>
            <a:r>
              <a:rPr lang="de-AT" dirty="0" smtClean="0"/>
              <a:t>Best Case: Literature tells you the best Kernel for your domain</a:t>
            </a:r>
          </a:p>
          <a:p>
            <a:endParaRPr lang="de-AT"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Topic Classification</a:t>
            </a:r>
            <a:endParaRPr lang="de-AT" dirty="0"/>
          </a:p>
        </p:txBody>
      </p:sp>
      <p:sp>
        <p:nvSpPr>
          <p:cNvPr id="5" name="Content Placeholder 4"/>
          <p:cNvSpPr>
            <a:spLocks noGrp="1"/>
          </p:cNvSpPr>
          <p:nvPr>
            <p:ph idx="1"/>
          </p:nvPr>
        </p:nvSpPr>
        <p:spPr>
          <a:xfrm>
            <a:off x="457200" y="1600200"/>
            <a:ext cx="8229600" cy="4686320"/>
          </a:xfrm>
        </p:spPr>
        <p:txBody>
          <a:bodyPr>
            <a:normAutofit/>
          </a:bodyPr>
          <a:lstStyle/>
          <a:p>
            <a:r>
              <a:rPr lang="de-AT" dirty="0" smtClean="0"/>
              <a:t>Decide if a given text-document belongs to a given topic or not (e.g. merger, oil, sports)</a:t>
            </a:r>
          </a:p>
          <a:p>
            <a:r>
              <a:rPr lang="de-AT" dirty="0" smtClean="0"/>
              <a:t>Features for learning are term-counts (words)</a:t>
            </a:r>
          </a:p>
          <a:p>
            <a:r>
              <a:rPr lang="de-AT" dirty="0" smtClean="0"/>
              <a:t>Every term becomes a feature dimension</a:t>
            </a:r>
          </a:p>
          <a:p>
            <a:r>
              <a:rPr lang="de-AT" dirty="0" smtClean="0"/>
              <a:t>Feature-Space is high-dimensional</a:t>
            </a:r>
          </a:p>
          <a:p>
            <a:r>
              <a:rPr lang="de-AT" dirty="0" smtClean="0"/>
              <a:t>Good for learning because probability of linear separability rises with the number of dimensions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Reuters 21578 Dataset</a:t>
            </a:r>
            <a:endParaRPr lang="de-AT" dirty="0"/>
          </a:p>
        </p:txBody>
      </p:sp>
      <p:sp>
        <p:nvSpPr>
          <p:cNvPr id="3" name="Content Placeholder 2"/>
          <p:cNvSpPr>
            <a:spLocks noGrp="1"/>
          </p:cNvSpPr>
          <p:nvPr>
            <p:ph idx="1"/>
          </p:nvPr>
        </p:nvSpPr>
        <p:spPr/>
        <p:txBody>
          <a:bodyPr>
            <a:normAutofit fontScale="92500" lnSpcReduction="10000"/>
          </a:bodyPr>
          <a:lstStyle/>
          <a:p>
            <a:r>
              <a:rPr lang="de-AT" dirty="0" smtClean="0"/>
              <a:t>21.578 text documents (newswire articles)</a:t>
            </a:r>
          </a:p>
          <a:p>
            <a:r>
              <a:rPr lang="de-AT" dirty="0" smtClean="0"/>
              <a:t>135 topics</a:t>
            </a:r>
          </a:p>
          <a:p>
            <a:r>
              <a:rPr lang="de-AT" dirty="0" smtClean="0"/>
              <a:t>Every document has one or more topics</a:t>
            </a:r>
          </a:p>
          <a:p>
            <a:r>
              <a:rPr lang="de-AT" dirty="0" smtClean="0"/>
              <a:t>ModApte Split creates 3 sets</a:t>
            </a:r>
          </a:p>
          <a:p>
            <a:pPr lvl="1"/>
            <a:r>
              <a:rPr lang="de-AT" b="1" dirty="0" smtClean="0"/>
              <a:t>Training set </a:t>
            </a:r>
            <a:r>
              <a:rPr lang="de-AT" dirty="0" smtClean="0"/>
              <a:t>(9.603 docs, at least 1 topic per doc, </a:t>
            </a:r>
            <a:br>
              <a:rPr lang="de-AT" dirty="0" smtClean="0"/>
            </a:br>
            <a:r>
              <a:rPr lang="de-AT" dirty="0" smtClean="0"/>
              <a:t>earlier April 7th 1987)</a:t>
            </a:r>
          </a:p>
          <a:p>
            <a:pPr lvl="1"/>
            <a:r>
              <a:rPr lang="de-AT" b="1" dirty="0" smtClean="0"/>
              <a:t>Test set </a:t>
            </a:r>
            <a:r>
              <a:rPr lang="de-AT" dirty="0" smtClean="0"/>
              <a:t>(3.299 docs, at least 1 topic per doc, April 7th 1987 or later)</a:t>
            </a:r>
          </a:p>
          <a:p>
            <a:pPr lvl="1"/>
            <a:r>
              <a:rPr lang="de-AT" dirty="0" smtClean="0"/>
              <a:t>Unused set (8676 docs)</a:t>
            </a:r>
          </a:p>
          <a:p>
            <a:pPr lvl="1"/>
            <a:r>
              <a:rPr lang="de-AT" dirty="0" smtClean="0"/>
              <a:t>Topic distribution uneven in sets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AT" dirty="0" smtClean="0"/>
              <a:t>Reuters 21578 Dataset</a:t>
            </a:r>
            <a:br>
              <a:rPr lang="de-AT" dirty="0" smtClean="0"/>
            </a:br>
            <a:r>
              <a:rPr lang="de-AT" dirty="0" smtClean="0"/>
              <a:t>Topics with most Documents assigned</a:t>
            </a:r>
            <a:endParaRPr lang="de-AT" dirty="0"/>
          </a:p>
        </p:txBody>
      </p:sp>
      <p:graphicFrame>
        <p:nvGraphicFramePr>
          <p:cNvPr id="4" name="Table 3"/>
          <p:cNvGraphicFramePr>
            <a:graphicFrameLocks noGrp="1"/>
          </p:cNvGraphicFramePr>
          <p:nvPr/>
        </p:nvGraphicFramePr>
        <p:xfrm>
          <a:off x="2428860" y="1928802"/>
          <a:ext cx="4214842" cy="4143403"/>
        </p:xfrm>
        <a:graphic>
          <a:graphicData uri="http://schemas.openxmlformats.org/drawingml/2006/table">
            <a:tbl>
              <a:tblPr/>
              <a:tblGrid>
                <a:gridCol w="1643074"/>
                <a:gridCol w="2571768"/>
              </a:tblGrid>
              <a:tr h="376673">
                <a:tc>
                  <a:txBody>
                    <a:bodyPr/>
                    <a:lstStyle/>
                    <a:p>
                      <a:pPr algn="l">
                        <a:spcAft>
                          <a:spcPts val="0"/>
                        </a:spcAft>
                      </a:pPr>
                      <a:r>
                        <a:rPr lang="en-US" sz="2400" b="1" dirty="0">
                          <a:latin typeface="+mn-lt"/>
                          <a:ea typeface="Times New Roman"/>
                          <a:cs typeface="Times New Roman"/>
                        </a:rPr>
                        <a:t>Class</a:t>
                      </a:r>
                      <a:endParaRPr lang="de-AT" sz="2400" dirty="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2400" b="1" dirty="0">
                          <a:latin typeface="+mn-lt"/>
                          <a:ea typeface="Times New Roman"/>
                          <a:cs typeface="Times New Roman"/>
                        </a:rPr>
                        <a:t>Document Count</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dirty="0">
                          <a:latin typeface="+mn-lt"/>
                          <a:ea typeface="Times New Roman"/>
                          <a:cs typeface="Times New Roman"/>
                        </a:rPr>
                        <a:t>Earn</a:t>
                      </a:r>
                      <a:endParaRPr lang="de-AT" sz="2400" dirty="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3987</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dirty="0" err="1" smtClean="0">
                          <a:latin typeface="+mn-lt"/>
                          <a:ea typeface="Times New Roman"/>
                          <a:cs typeface="Times New Roman"/>
                        </a:rPr>
                        <a:t>Acq</a:t>
                      </a:r>
                      <a:endParaRPr lang="de-AT" sz="2400" dirty="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2448</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dirty="0" smtClean="0">
                          <a:latin typeface="+mn-lt"/>
                          <a:ea typeface="Times New Roman"/>
                          <a:cs typeface="Times New Roman"/>
                        </a:rPr>
                        <a:t>Money-</a:t>
                      </a:r>
                      <a:r>
                        <a:rPr lang="en-US" sz="2400" dirty="0" err="1" smtClean="0">
                          <a:latin typeface="+mn-lt"/>
                          <a:ea typeface="Times New Roman"/>
                          <a:cs typeface="Times New Roman"/>
                        </a:rPr>
                        <a:t>Fx</a:t>
                      </a:r>
                      <a:r>
                        <a:rPr lang="en-US" sz="2400" dirty="0" smtClean="0">
                          <a:latin typeface="+mn-lt"/>
                          <a:ea typeface="Times New Roman"/>
                          <a:cs typeface="Times New Roman"/>
                        </a:rPr>
                        <a:t>   </a:t>
                      </a:r>
                      <a:endParaRPr lang="de-AT" sz="2400" dirty="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801</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a:latin typeface="+mn-lt"/>
                          <a:ea typeface="Times New Roman"/>
                          <a:cs typeface="Times New Roman"/>
                        </a:rPr>
                        <a:t>Grain</a:t>
                      </a:r>
                      <a:endParaRPr lang="de-AT" sz="240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628</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a:latin typeface="+mn-lt"/>
                          <a:ea typeface="Times New Roman"/>
                          <a:cs typeface="Times New Roman"/>
                        </a:rPr>
                        <a:t>Crude</a:t>
                      </a:r>
                      <a:endParaRPr lang="de-AT" sz="240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634</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a:latin typeface="+mn-lt"/>
                          <a:ea typeface="Times New Roman"/>
                          <a:cs typeface="Times New Roman"/>
                        </a:rPr>
                        <a:t>Trade</a:t>
                      </a:r>
                      <a:endParaRPr lang="de-AT" sz="240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551</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a:latin typeface="+mn-lt"/>
                          <a:ea typeface="Times New Roman"/>
                          <a:cs typeface="Times New Roman"/>
                        </a:rPr>
                        <a:t>Interest</a:t>
                      </a:r>
                      <a:endParaRPr lang="de-AT" sz="240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513</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a:latin typeface="+mn-lt"/>
                          <a:ea typeface="Times New Roman"/>
                          <a:cs typeface="Times New Roman"/>
                        </a:rPr>
                        <a:t>Ship</a:t>
                      </a:r>
                      <a:endParaRPr lang="de-AT" sz="240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305</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a:latin typeface="+mn-lt"/>
                          <a:ea typeface="Times New Roman"/>
                          <a:cs typeface="Times New Roman"/>
                        </a:rPr>
                        <a:t>Wheat</a:t>
                      </a:r>
                      <a:endParaRPr lang="de-AT" sz="240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306</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6673">
                <a:tc>
                  <a:txBody>
                    <a:bodyPr/>
                    <a:lstStyle/>
                    <a:p>
                      <a:pPr>
                        <a:spcAft>
                          <a:spcPts val="0"/>
                        </a:spcAft>
                      </a:pPr>
                      <a:r>
                        <a:rPr lang="en-US" sz="2400">
                          <a:latin typeface="+mn-lt"/>
                          <a:ea typeface="Times New Roman"/>
                          <a:cs typeface="Times New Roman"/>
                        </a:rPr>
                        <a:t>Corn</a:t>
                      </a:r>
                      <a:endParaRPr lang="de-AT" sz="2400">
                        <a:latin typeface="+mn-lt"/>
                        <a:ea typeface="Times New Roman"/>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2400" dirty="0" smtClean="0">
                          <a:latin typeface="+mn-lt"/>
                          <a:ea typeface="Times New Roman"/>
                          <a:cs typeface="Times New Roman"/>
                        </a:rPr>
                        <a:t>	254</a:t>
                      </a:r>
                      <a:endParaRPr lang="de-AT" sz="2400" dirty="0">
                        <a:latin typeface="+mn-lt"/>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 Reuters Document</a:t>
            </a:r>
            <a:endParaRPr lang="de-AT" dirty="0"/>
          </a:p>
        </p:txBody>
      </p:sp>
      <p:sp>
        <p:nvSpPr>
          <p:cNvPr id="5" name="TextBox 4"/>
          <p:cNvSpPr txBox="1"/>
          <p:nvPr/>
        </p:nvSpPr>
        <p:spPr>
          <a:xfrm>
            <a:off x="214282" y="1142984"/>
            <a:ext cx="8929718" cy="5693866"/>
          </a:xfrm>
          <a:prstGeom prst="rect">
            <a:avLst/>
          </a:prstGeom>
          <a:noFill/>
        </p:spPr>
        <p:txBody>
          <a:bodyPr wrap="square" rtlCol="0">
            <a:spAutoFit/>
          </a:bodyPr>
          <a:lstStyle/>
          <a:p>
            <a:r>
              <a:rPr lang="de-AT" sz="1400" dirty="0" smtClean="0">
                <a:latin typeface="Courier New" pitchFamily="49" charset="0"/>
                <a:cs typeface="Courier New" pitchFamily="49" charset="0"/>
              </a:rPr>
              <a:t>&lt;?xml version="1.0"?&gt;</a:t>
            </a:r>
          </a:p>
          <a:p>
            <a:r>
              <a:rPr lang="en-US" sz="1400" dirty="0" smtClean="0">
                <a:latin typeface="Courier New" pitchFamily="49" charset="0"/>
                <a:cs typeface="Courier New" pitchFamily="49" charset="0"/>
              </a:rPr>
              <a:t>&lt;REUTERS TOPICS="YES" LEWISSPLIT="TRAIN" CGISPLIT="TRAINING-SET" OLDID="5552" NEWID="9"&gt;</a:t>
            </a:r>
          </a:p>
          <a:p>
            <a:r>
              <a:rPr lang="de-AT" sz="1400" dirty="0" smtClean="0">
                <a:latin typeface="Courier New" pitchFamily="49" charset="0"/>
                <a:cs typeface="Courier New" pitchFamily="49" charset="0"/>
              </a:rPr>
              <a:t>  &lt;DATE&gt;26-FEB-1987 15:17:11.20&lt;/DATE&gt;</a:t>
            </a:r>
          </a:p>
          <a:p>
            <a:r>
              <a:rPr lang="de-AT" sz="1400" dirty="0" smtClean="0">
                <a:latin typeface="Courier New" pitchFamily="49" charset="0"/>
                <a:cs typeface="Courier New" pitchFamily="49" charset="0"/>
              </a:rPr>
              <a:t>  &lt;TOPICS&gt;</a:t>
            </a:r>
          </a:p>
          <a:p>
            <a:r>
              <a:rPr lang="de-AT" sz="1400" dirty="0" smtClean="0">
                <a:latin typeface="Courier New" pitchFamily="49" charset="0"/>
                <a:cs typeface="Courier New" pitchFamily="49" charset="0"/>
              </a:rPr>
              <a:t>    &lt;D&gt;earn&lt;/D&gt;</a:t>
            </a:r>
          </a:p>
          <a:p>
            <a:r>
              <a:rPr lang="de-AT" sz="1400" dirty="0" smtClean="0">
                <a:latin typeface="Courier New" pitchFamily="49" charset="0"/>
                <a:cs typeface="Courier New" pitchFamily="49" charset="0"/>
              </a:rPr>
              <a:t>  &lt;/TOPICS&gt;</a:t>
            </a:r>
          </a:p>
          <a:p>
            <a:r>
              <a:rPr lang="de-AT" sz="1400" dirty="0" smtClean="0">
                <a:latin typeface="Courier New" pitchFamily="49" charset="0"/>
                <a:cs typeface="Courier New" pitchFamily="49" charset="0"/>
              </a:rPr>
              <a:t>  &lt;PLACES&gt;</a:t>
            </a:r>
          </a:p>
          <a:p>
            <a:r>
              <a:rPr lang="de-AT" sz="1400" dirty="0" smtClean="0">
                <a:latin typeface="Courier New" pitchFamily="49" charset="0"/>
                <a:cs typeface="Courier New" pitchFamily="49" charset="0"/>
              </a:rPr>
              <a:t>    &lt;D&gt;usa&lt;/D&gt;</a:t>
            </a:r>
          </a:p>
          <a:p>
            <a:r>
              <a:rPr lang="de-AT" sz="1400" dirty="0" smtClean="0">
                <a:latin typeface="Courier New" pitchFamily="49" charset="0"/>
                <a:cs typeface="Courier New" pitchFamily="49" charset="0"/>
              </a:rPr>
              <a:t>  &lt;/PLACES&gt;</a:t>
            </a:r>
          </a:p>
          <a:p>
            <a:r>
              <a:rPr lang="de-AT" sz="1400" dirty="0" smtClean="0">
                <a:latin typeface="Courier New" pitchFamily="49" charset="0"/>
                <a:cs typeface="Courier New" pitchFamily="49" charset="0"/>
              </a:rPr>
              <a:t>  &lt;PEOPLE/&gt;</a:t>
            </a:r>
          </a:p>
          <a:p>
            <a:r>
              <a:rPr lang="de-AT" sz="1400" dirty="0" smtClean="0">
                <a:latin typeface="Courier New" pitchFamily="49" charset="0"/>
                <a:cs typeface="Courier New" pitchFamily="49" charset="0"/>
              </a:rPr>
              <a:t>  &lt;ORGS/&gt;</a:t>
            </a:r>
          </a:p>
          <a:p>
            <a:r>
              <a:rPr lang="de-AT" sz="1400" dirty="0" smtClean="0">
                <a:latin typeface="Courier New" pitchFamily="49" charset="0"/>
                <a:cs typeface="Courier New" pitchFamily="49" charset="0"/>
              </a:rPr>
              <a:t>  &lt;EXCHANGES/&gt;</a:t>
            </a:r>
          </a:p>
          <a:p>
            <a:r>
              <a:rPr lang="de-AT" sz="1400" dirty="0" smtClean="0">
                <a:latin typeface="Courier New" pitchFamily="49" charset="0"/>
                <a:cs typeface="Courier New" pitchFamily="49" charset="0"/>
              </a:rPr>
              <a:t>  &lt;COMPANIES/&gt;</a:t>
            </a:r>
          </a:p>
          <a:p>
            <a:r>
              <a:rPr lang="de-AT" sz="1400" dirty="0" smtClean="0">
                <a:latin typeface="Courier New" pitchFamily="49" charset="0"/>
                <a:cs typeface="Courier New" pitchFamily="49" charset="0"/>
              </a:rPr>
              <a:t>  &lt;UNKNOWN&gt;Ff0762 reute</a:t>
            </a:r>
            <a:r>
              <a:rPr lang="en-US" sz="1400" dirty="0" smtClean="0">
                <a:latin typeface="Courier New" pitchFamily="49" charset="0"/>
                <a:cs typeface="Courier New" pitchFamily="49" charset="0"/>
              </a:rPr>
              <a:t>r f BC-CHAMPION-PRODUCTS-&amp;lt;CH02-26 0067&lt;/UNKNOWN&gt;</a:t>
            </a:r>
          </a:p>
          <a:p>
            <a:r>
              <a:rPr lang="de-AT" sz="1400" dirty="0" smtClean="0">
                <a:latin typeface="Courier New" pitchFamily="49" charset="0"/>
                <a:cs typeface="Courier New" pitchFamily="49" charset="0"/>
              </a:rPr>
              <a:t>  &lt;TEXT&gt;</a:t>
            </a:r>
          </a:p>
          <a:p>
            <a:r>
              <a:rPr lang="en-US" sz="1400" dirty="0" smtClean="0">
                <a:latin typeface="Courier New" pitchFamily="49" charset="0"/>
                <a:cs typeface="Courier New" pitchFamily="49" charset="0"/>
              </a:rPr>
              <a:t>    &lt;TITLE&gt;CHAMPION PRODUCTS &amp;</a:t>
            </a:r>
            <a:r>
              <a:rPr lang="en-US" sz="1400" dirty="0" err="1" smtClean="0">
                <a:latin typeface="Courier New" pitchFamily="49" charset="0"/>
                <a:cs typeface="Courier New" pitchFamily="49" charset="0"/>
              </a:rPr>
              <a:t>lt;CH&amp;gt</a:t>
            </a:r>
            <a:r>
              <a:rPr lang="en-US" sz="1400" dirty="0" smtClean="0">
                <a:latin typeface="Courier New" pitchFamily="49" charset="0"/>
                <a:cs typeface="Courier New" pitchFamily="49" charset="0"/>
              </a:rPr>
              <a:t>; APPROVES STOCK SPLIT&lt;/TITLE&gt;</a:t>
            </a:r>
          </a:p>
          <a:p>
            <a:r>
              <a:rPr lang="de-AT" sz="1400" dirty="0" smtClean="0">
                <a:latin typeface="Courier New" pitchFamily="49" charset="0"/>
                <a:cs typeface="Courier New" pitchFamily="49" charset="0"/>
              </a:rPr>
              <a:t>    &lt;DATELINE&gt;ROCHESTER, N.Y., Feb 26 -&lt;/DATELINE&gt;</a:t>
            </a:r>
          </a:p>
          <a:p>
            <a:r>
              <a:rPr lang="en-US" sz="1400" dirty="0" smtClean="0">
                <a:latin typeface="Courier New" pitchFamily="49" charset="0"/>
                <a:cs typeface="Courier New" pitchFamily="49" charset="0"/>
              </a:rPr>
              <a:t>    &lt;BODY&gt;Champion Products Inc said its board of directors approved a two-for-one stock split of its common shares for shareholders of record as of April 1, 1987. The company also said its  board voted to recommend to shareholders at the annual meeting April 23 an increase in the authorized capital stock from five </a:t>
            </a:r>
            <a:r>
              <a:rPr lang="en-US" sz="1400" dirty="0" err="1" smtClean="0">
                <a:latin typeface="Courier New" pitchFamily="49" charset="0"/>
                <a:cs typeface="Courier New" pitchFamily="49" charset="0"/>
              </a:rPr>
              <a:t>mln</a:t>
            </a:r>
            <a:r>
              <a:rPr lang="en-US" sz="1400" dirty="0" smtClean="0">
                <a:latin typeface="Courier New" pitchFamily="49" charset="0"/>
                <a:cs typeface="Courier New" pitchFamily="49" charset="0"/>
              </a:rPr>
              <a:t> to 25 </a:t>
            </a:r>
            <a:r>
              <a:rPr lang="en-US" sz="1400" dirty="0" err="1" smtClean="0">
                <a:latin typeface="Courier New" pitchFamily="49" charset="0"/>
                <a:cs typeface="Courier New" pitchFamily="49" charset="0"/>
              </a:rPr>
              <a:t>mln</a:t>
            </a:r>
            <a:r>
              <a:rPr lang="en-US" sz="1400" dirty="0" smtClean="0">
                <a:latin typeface="Courier New" pitchFamily="49" charset="0"/>
                <a:cs typeface="Courier New" pitchFamily="49" charset="0"/>
              </a:rPr>
              <a:t> shares. </a:t>
            </a:r>
            <a:r>
              <a:rPr lang="de-AT" sz="1400" dirty="0" smtClean="0">
                <a:latin typeface="Courier New" pitchFamily="49" charset="0"/>
                <a:cs typeface="Courier New" pitchFamily="49" charset="0"/>
              </a:rPr>
              <a:t>Reuter</a:t>
            </a:r>
          </a:p>
          <a:p>
            <a:r>
              <a:rPr lang="de-AT" sz="1400" dirty="0" smtClean="0">
                <a:latin typeface="Courier New" pitchFamily="49" charset="0"/>
                <a:cs typeface="Courier New" pitchFamily="49" charset="0"/>
              </a:rPr>
              <a:t>    &lt;/BODY&gt;</a:t>
            </a:r>
          </a:p>
          <a:p>
            <a:r>
              <a:rPr lang="de-AT" sz="1400" dirty="0" smtClean="0">
                <a:latin typeface="Courier New" pitchFamily="49" charset="0"/>
                <a:cs typeface="Courier New" pitchFamily="49" charset="0"/>
              </a:rPr>
              <a:t>  &lt;/TEXT&gt;</a:t>
            </a:r>
          </a:p>
          <a:p>
            <a:r>
              <a:rPr lang="de-AT" sz="1400" dirty="0" smtClean="0">
                <a:latin typeface="Courier New" pitchFamily="49" charset="0"/>
                <a:cs typeface="Courier New" pitchFamily="49" charset="0"/>
              </a:rPr>
              <a:t>&lt;/REUTERS&gt;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 Reuters Document</a:t>
            </a:r>
            <a:endParaRPr lang="de-AT" dirty="0"/>
          </a:p>
        </p:txBody>
      </p:sp>
      <p:sp>
        <p:nvSpPr>
          <p:cNvPr id="5" name="TextBox 4"/>
          <p:cNvSpPr txBox="1"/>
          <p:nvPr/>
        </p:nvSpPr>
        <p:spPr>
          <a:xfrm>
            <a:off x="214282" y="1142984"/>
            <a:ext cx="8929718" cy="5878532"/>
          </a:xfrm>
          <a:prstGeom prst="rect">
            <a:avLst/>
          </a:prstGeom>
          <a:noFill/>
        </p:spPr>
        <p:txBody>
          <a:bodyPr wrap="square" rtlCol="0">
            <a:spAutoFit/>
          </a:bodyPr>
          <a:lstStyle/>
          <a:p>
            <a:r>
              <a:rPr lang="de-AT" sz="1400" dirty="0" smtClean="0">
                <a:latin typeface="Courier New" pitchFamily="49" charset="0"/>
                <a:cs typeface="Courier New" pitchFamily="49" charset="0"/>
              </a:rPr>
              <a:t>&lt;?xml version="1.0"?&gt;</a:t>
            </a:r>
          </a:p>
          <a:p>
            <a:r>
              <a:rPr lang="en-US" sz="1400" dirty="0" smtClean="0">
                <a:latin typeface="Courier New" pitchFamily="49" charset="0"/>
                <a:cs typeface="Courier New" pitchFamily="49" charset="0"/>
              </a:rPr>
              <a:t>&lt;REUTERS TOPICS="YES" </a:t>
            </a:r>
            <a:r>
              <a:rPr lang="en-US" sz="1400" b="1" dirty="0" smtClean="0">
                <a:solidFill>
                  <a:srgbClr val="FF0000"/>
                </a:solidFill>
                <a:latin typeface="Courier New" pitchFamily="49" charset="0"/>
                <a:cs typeface="Courier New" pitchFamily="49" charset="0"/>
              </a:rPr>
              <a:t>LEWISSPLIT="TRAIN" </a:t>
            </a:r>
            <a:r>
              <a:rPr lang="en-US" sz="1400" dirty="0" smtClean="0">
                <a:latin typeface="Courier New" pitchFamily="49" charset="0"/>
                <a:cs typeface="Courier New" pitchFamily="49" charset="0"/>
              </a:rPr>
              <a:t>CGISPLIT="TRAINING-SET" OLDID="5552" NEWID="9"&gt;</a:t>
            </a:r>
          </a:p>
          <a:p>
            <a:r>
              <a:rPr lang="de-AT" sz="1400" dirty="0" smtClean="0">
                <a:latin typeface="Courier New" pitchFamily="49" charset="0"/>
                <a:cs typeface="Courier New" pitchFamily="49" charset="0"/>
              </a:rPr>
              <a:t>  &lt;DATE&gt;26-FEB-1987 15:17:11.20&lt;/DATE&gt;</a:t>
            </a:r>
          </a:p>
          <a:p>
            <a:r>
              <a:rPr lang="de-AT" sz="1400" dirty="0" smtClean="0">
                <a:latin typeface="Courier New" pitchFamily="49" charset="0"/>
                <a:cs typeface="Courier New" pitchFamily="49" charset="0"/>
              </a:rPr>
              <a:t>  &lt;TOPICS&gt;</a:t>
            </a:r>
          </a:p>
          <a:p>
            <a:r>
              <a:rPr lang="de-AT" sz="1400" dirty="0" smtClean="0">
                <a:latin typeface="Courier New" pitchFamily="49" charset="0"/>
                <a:cs typeface="Courier New" pitchFamily="49" charset="0"/>
              </a:rPr>
              <a:t>    &lt;D&gt;</a:t>
            </a:r>
            <a:r>
              <a:rPr lang="de-AT" sz="1400" b="1" dirty="0" smtClean="0">
                <a:solidFill>
                  <a:srgbClr val="FF0000"/>
                </a:solidFill>
                <a:latin typeface="Courier New" pitchFamily="49" charset="0"/>
                <a:cs typeface="Courier New" pitchFamily="49" charset="0"/>
              </a:rPr>
              <a:t>earn</a:t>
            </a:r>
            <a:r>
              <a:rPr lang="de-AT" sz="1400" dirty="0" smtClean="0">
                <a:latin typeface="Courier New" pitchFamily="49" charset="0"/>
                <a:cs typeface="Courier New" pitchFamily="49" charset="0"/>
              </a:rPr>
              <a:t>&lt;/D&gt;</a:t>
            </a:r>
          </a:p>
          <a:p>
            <a:r>
              <a:rPr lang="de-AT" sz="1400" dirty="0" smtClean="0">
                <a:latin typeface="Courier New" pitchFamily="49" charset="0"/>
                <a:cs typeface="Courier New" pitchFamily="49" charset="0"/>
              </a:rPr>
              <a:t>  &lt;/TOPICS&gt;</a:t>
            </a:r>
          </a:p>
          <a:p>
            <a:r>
              <a:rPr lang="de-AT" sz="1400" dirty="0" smtClean="0">
                <a:latin typeface="Courier New" pitchFamily="49" charset="0"/>
                <a:cs typeface="Courier New" pitchFamily="49" charset="0"/>
              </a:rPr>
              <a:t>  &lt;PLACES&gt;</a:t>
            </a:r>
          </a:p>
          <a:p>
            <a:r>
              <a:rPr lang="de-AT" sz="1400" dirty="0" smtClean="0">
                <a:latin typeface="Courier New" pitchFamily="49" charset="0"/>
                <a:cs typeface="Courier New" pitchFamily="49" charset="0"/>
              </a:rPr>
              <a:t>    &lt;D&gt;usa&lt;/D&gt;</a:t>
            </a:r>
          </a:p>
          <a:p>
            <a:r>
              <a:rPr lang="de-AT" sz="1400" dirty="0" smtClean="0">
                <a:latin typeface="Courier New" pitchFamily="49" charset="0"/>
                <a:cs typeface="Courier New" pitchFamily="49" charset="0"/>
              </a:rPr>
              <a:t>  &lt;/PLACES&gt;</a:t>
            </a:r>
          </a:p>
          <a:p>
            <a:r>
              <a:rPr lang="de-AT" sz="1400" dirty="0" smtClean="0">
                <a:latin typeface="Courier New" pitchFamily="49" charset="0"/>
                <a:cs typeface="Courier New" pitchFamily="49" charset="0"/>
              </a:rPr>
              <a:t>  &lt;PEOPLE/&gt;</a:t>
            </a:r>
          </a:p>
          <a:p>
            <a:r>
              <a:rPr lang="de-AT" sz="1400" dirty="0" smtClean="0">
                <a:latin typeface="Courier New" pitchFamily="49" charset="0"/>
                <a:cs typeface="Courier New" pitchFamily="49" charset="0"/>
              </a:rPr>
              <a:t>  &lt;ORGS/&gt;</a:t>
            </a:r>
          </a:p>
          <a:p>
            <a:r>
              <a:rPr lang="de-AT" sz="1400" dirty="0" smtClean="0">
                <a:latin typeface="Courier New" pitchFamily="49" charset="0"/>
                <a:cs typeface="Courier New" pitchFamily="49" charset="0"/>
              </a:rPr>
              <a:t>  &lt;EXCHANGES/&gt;</a:t>
            </a:r>
          </a:p>
          <a:p>
            <a:r>
              <a:rPr lang="de-AT" sz="1400" dirty="0" smtClean="0">
                <a:latin typeface="Courier New" pitchFamily="49" charset="0"/>
                <a:cs typeface="Courier New" pitchFamily="49" charset="0"/>
              </a:rPr>
              <a:t>  &lt;COMPANIES/&gt;</a:t>
            </a:r>
          </a:p>
          <a:p>
            <a:r>
              <a:rPr lang="de-AT" sz="1400" dirty="0" smtClean="0">
                <a:latin typeface="Courier New" pitchFamily="49" charset="0"/>
                <a:cs typeface="Courier New" pitchFamily="49" charset="0"/>
              </a:rPr>
              <a:t>  &lt;UNKNOWN&gt;Ff0762 reute</a:t>
            </a:r>
            <a:r>
              <a:rPr lang="en-US" sz="1400" dirty="0" smtClean="0">
                <a:latin typeface="Courier New" pitchFamily="49" charset="0"/>
                <a:cs typeface="Courier New" pitchFamily="49" charset="0"/>
              </a:rPr>
              <a:t>r f BC-CHAMPION-PRODUCTS-&amp;lt;CH02-26 0067&lt;/UNKNOWN&gt;</a:t>
            </a:r>
          </a:p>
          <a:p>
            <a:r>
              <a:rPr lang="de-AT" sz="1400" dirty="0" smtClean="0">
                <a:latin typeface="Courier New" pitchFamily="49" charset="0"/>
                <a:cs typeface="Courier New" pitchFamily="49" charset="0"/>
              </a:rPr>
              <a:t>  &lt;TEXT&gt;</a:t>
            </a:r>
          </a:p>
          <a:p>
            <a:r>
              <a:rPr lang="en-US" sz="1400" dirty="0" smtClean="0">
                <a:latin typeface="Courier New" pitchFamily="49" charset="0"/>
                <a:cs typeface="Courier New" pitchFamily="49" charset="0"/>
              </a:rPr>
              <a:t>    &lt;TITLE&gt;CHAMPION PRODUCTS &amp;</a:t>
            </a:r>
            <a:r>
              <a:rPr lang="en-US" sz="1400" dirty="0" err="1" smtClean="0">
                <a:latin typeface="Courier New" pitchFamily="49" charset="0"/>
                <a:cs typeface="Courier New" pitchFamily="49" charset="0"/>
              </a:rPr>
              <a:t>lt;CH&amp;gt</a:t>
            </a:r>
            <a:r>
              <a:rPr lang="en-US" sz="1400" dirty="0" smtClean="0">
                <a:latin typeface="Courier New" pitchFamily="49" charset="0"/>
                <a:cs typeface="Courier New" pitchFamily="49" charset="0"/>
              </a:rPr>
              <a:t>; APPROVES STOCK SPLIT&lt;/TITLE&gt;</a:t>
            </a:r>
          </a:p>
          <a:p>
            <a:r>
              <a:rPr lang="de-AT" sz="1400" dirty="0" smtClean="0">
                <a:latin typeface="Courier New" pitchFamily="49" charset="0"/>
                <a:cs typeface="Courier New" pitchFamily="49" charset="0"/>
              </a:rPr>
              <a:t>    &lt;DATELINE&gt;ROCHESTER, N.Y., Feb 26 -&lt;/DATELINE&gt;</a:t>
            </a:r>
          </a:p>
          <a:p>
            <a:r>
              <a:rPr lang="en-US" sz="1400" dirty="0" smtClean="0">
                <a:latin typeface="Courier New" pitchFamily="49" charset="0"/>
                <a:cs typeface="Courier New" pitchFamily="49" charset="0"/>
              </a:rPr>
              <a:t>    &lt;BODY&gt;</a:t>
            </a:r>
            <a:r>
              <a:rPr lang="en-US" sz="1400" b="1" dirty="0" smtClean="0">
                <a:solidFill>
                  <a:srgbClr val="FF0000"/>
                </a:solidFill>
                <a:latin typeface="Courier New" pitchFamily="49" charset="0"/>
                <a:cs typeface="Courier New" pitchFamily="49" charset="0"/>
              </a:rPr>
              <a:t>Champion Products Inc said its board of directors approved a two-for-one stock split of its common shares for shareholders of record as of April 1, 1987. The company also said its  board voted to recommend to shareholders at the annual meeting April 23 an increase in the authorized capital stock from five </a:t>
            </a:r>
            <a:r>
              <a:rPr lang="en-US" sz="1400" b="1" dirty="0" err="1" smtClean="0">
                <a:solidFill>
                  <a:srgbClr val="FF0000"/>
                </a:solidFill>
                <a:latin typeface="Courier New" pitchFamily="49" charset="0"/>
                <a:cs typeface="Courier New" pitchFamily="49" charset="0"/>
              </a:rPr>
              <a:t>mln</a:t>
            </a:r>
            <a:r>
              <a:rPr lang="en-US" sz="1400" b="1" dirty="0" smtClean="0">
                <a:solidFill>
                  <a:srgbClr val="FF0000"/>
                </a:solidFill>
                <a:latin typeface="Courier New" pitchFamily="49" charset="0"/>
                <a:cs typeface="Courier New" pitchFamily="49" charset="0"/>
              </a:rPr>
              <a:t> to 25 </a:t>
            </a:r>
            <a:r>
              <a:rPr lang="en-US" sz="1400" b="1" dirty="0" err="1" smtClean="0">
                <a:solidFill>
                  <a:srgbClr val="FF0000"/>
                </a:solidFill>
                <a:latin typeface="Courier New" pitchFamily="49" charset="0"/>
                <a:cs typeface="Courier New" pitchFamily="49" charset="0"/>
              </a:rPr>
              <a:t>mln</a:t>
            </a:r>
            <a:r>
              <a:rPr lang="en-US" sz="1400" b="1" dirty="0" smtClean="0">
                <a:solidFill>
                  <a:srgbClr val="FF0000"/>
                </a:solidFill>
                <a:latin typeface="Courier New" pitchFamily="49" charset="0"/>
                <a:cs typeface="Courier New" pitchFamily="49" charset="0"/>
              </a:rPr>
              <a:t> shares. </a:t>
            </a:r>
            <a:r>
              <a:rPr lang="de-AT" sz="1400" b="1" dirty="0" smtClean="0">
                <a:solidFill>
                  <a:srgbClr val="FF0000"/>
                </a:solidFill>
                <a:latin typeface="Courier New" pitchFamily="49" charset="0"/>
                <a:cs typeface="Courier New" pitchFamily="49" charset="0"/>
              </a:rPr>
              <a:t>Reuter</a:t>
            </a:r>
          </a:p>
          <a:p>
            <a:r>
              <a:rPr lang="de-AT" sz="1400" dirty="0" smtClean="0">
                <a:latin typeface="Courier New" pitchFamily="49" charset="0"/>
                <a:cs typeface="Courier New" pitchFamily="49" charset="0"/>
              </a:rPr>
              <a:t>    &lt;/BODY&gt;</a:t>
            </a:r>
          </a:p>
          <a:p>
            <a:r>
              <a:rPr lang="de-AT" sz="1400" dirty="0" smtClean="0">
                <a:latin typeface="Courier New" pitchFamily="49" charset="0"/>
                <a:cs typeface="Courier New" pitchFamily="49" charset="0"/>
              </a:rPr>
              <a:t>  &lt;/TEXT&gt;</a:t>
            </a:r>
          </a:p>
          <a:p>
            <a:r>
              <a:rPr lang="de-AT" sz="1400" dirty="0" smtClean="0">
                <a:latin typeface="Courier New" pitchFamily="49" charset="0"/>
                <a:cs typeface="Courier New" pitchFamily="49" charset="0"/>
              </a:rPr>
              <a:t>&lt;/REUTERS&gt;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Critique</a:t>
            </a:r>
            <a:endParaRPr lang="de-AT" dirty="0"/>
          </a:p>
        </p:txBody>
      </p:sp>
      <p:sp>
        <p:nvSpPr>
          <p:cNvPr id="3" name="Content Placeholder 2"/>
          <p:cNvSpPr>
            <a:spLocks noGrp="1"/>
          </p:cNvSpPr>
          <p:nvPr>
            <p:ph idx="1"/>
          </p:nvPr>
        </p:nvSpPr>
        <p:spPr>
          <a:xfrm>
            <a:off x="457200" y="1600200"/>
            <a:ext cx="7972452" cy="4525963"/>
          </a:xfrm>
        </p:spPr>
        <p:txBody>
          <a:bodyPr>
            <a:normAutofit/>
          </a:bodyPr>
          <a:lstStyle/>
          <a:p>
            <a:r>
              <a:rPr lang="de-AT" dirty="0" smtClean="0"/>
              <a:t>Please tell me what you think about this presentation</a:t>
            </a:r>
          </a:p>
          <a:p>
            <a:r>
              <a:rPr lang="de-AT" dirty="0" smtClean="0"/>
              <a:t>Just send me an email and tell me one thing you liked and one you didn‘t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SVM Training in R</a:t>
            </a:r>
            <a:endParaRPr lang="de-AT"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Our Goal</a:t>
            </a:r>
            <a:endParaRPr lang="de-AT" dirty="0"/>
          </a:p>
        </p:txBody>
      </p:sp>
      <p:sp>
        <p:nvSpPr>
          <p:cNvPr id="3" name="Content Placeholder 2"/>
          <p:cNvSpPr>
            <a:spLocks noGrp="1"/>
          </p:cNvSpPr>
          <p:nvPr>
            <p:ph idx="1"/>
          </p:nvPr>
        </p:nvSpPr>
        <p:spPr/>
        <p:txBody>
          <a:bodyPr>
            <a:normAutofit fontScale="92500"/>
          </a:bodyPr>
          <a:lstStyle/>
          <a:p>
            <a:r>
              <a:rPr lang="de-AT" dirty="0" smtClean="0"/>
              <a:t>Take a topic like „</a:t>
            </a:r>
            <a:r>
              <a:rPr lang="de-AT" b="1" dirty="0" smtClean="0"/>
              <a:t>earn</a:t>
            </a:r>
            <a:r>
              <a:rPr lang="de-AT" dirty="0" smtClean="0"/>
              <a:t>“</a:t>
            </a:r>
          </a:p>
          <a:p>
            <a:r>
              <a:rPr lang="de-AT" dirty="0" smtClean="0"/>
              <a:t>Take </a:t>
            </a:r>
            <a:r>
              <a:rPr lang="de-AT" i="1" dirty="0" smtClean="0"/>
              <a:t>enough</a:t>
            </a:r>
            <a:r>
              <a:rPr lang="de-AT" dirty="0" smtClean="0"/>
              <a:t> „earn“ and „not earn“ documents from the training set and </a:t>
            </a:r>
            <a:r>
              <a:rPr lang="de-AT" b="1" dirty="0" smtClean="0"/>
              <a:t>create a training corpus</a:t>
            </a:r>
          </a:p>
          <a:p>
            <a:r>
              <a:rPr lang="de-AT" dirty="0" smtClean="0"/>
              <a:t>Bring training corpus in </a:t>
            </a:r>
            <a:r>
              <a:rPr lang="de-AT" b="1" dirty="0" smtClean="0"/>
              <a:t>adequate format </a:t>
            </a:r>
            <a:r>
              <a:rPr lang="de-AT" dirty="0" smtClean="0"/>
              <a:t>(data-structure) for SVM training</a:t>
            </a:r>
          </a:p>
          <a:p>
            <a:r>
              <a:rPr lang="de-AT" dirty="0" smtClean="0"/>
              <a:t>Train a </a:t>
            </a:r>
            <a:r>
              <a:rPr lang="de-AT" b="1" dirty="0" smtClean="0"/>
              <a:t>SVM</a:t>
            </a:r>
            <a:r>
              <a:rPr lang="de-AT" dirty="0" smtClean="0"/>
              <a:t> (model)</a:t>
            </a:r>
          </a:p>
          <a:p>
            <a:r>
              <a:rPr lang="de-AT" b="1" dirty="0" smtClean="0"/>
              <a:t>Predict</a:t>
            </a:r>
            <a:r>
              <a:rPr lang="de-AT" dirty="0" smtClean="0"/>
              <a:t> test data</a:t>
            </a:r>
          </a:p>
          <a:p>
            <a:r>
              <a:rPr lang="de-AT" b="1" dirty="0" smtClean="0"/>
              <a:t>Compare Results </a:t>
            </a:r>
            <a:r>
              <a:rPr lang="de-AT" dirty="0" smtClean="0"/>
              <a:t>with those of Joachims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Our Goal</a:t>
            </a:r>
            <a:endParaRPr lang="de-AT" dirty="0"/>
          </a:p>
        </p:txBody>
      </p:sp>
      <p:sp>
        <p:nvSpPr>
          <p:cNvPr id="5" name="Folded Corner 4"/>
          <p:cNvSpPr/>
          <p:nvPr/>
        </p:nvSpPr>
        <p:spPr>
          <a:xfrm>
            <a:off x="785786" y="1643050"/>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6" name="Folded Corner 5"/>
          <p:cNvSpPr/>
          <p:nvPr/>
        </p:nvSpPr>
        <p:spPr>
          <a:xfrm>
            <a:off x="1785918" y="1643050"/>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7" name="Folded Corner 6"/>
          <p:cNvSpPr/>
          <p:nvPr/>
        </p:nvSpPr>
        <p:spPr>
          <a:xfrm>
            <a:off x="1285852" y="2571744"/>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8" name="Folded Corner 7"/>
          <p:cNvSpPr/>
          <p:nvPr/>
        </p:nvSpPr>
        <p:spPr>
          <a:xfrm>
            <a:off x="3000364" y="1643050"/>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crude</a:t>
            </a:r>
            <a:endParaRPr lang="de-AT" dirty="0"/>
          </a:p>
        </p:txBody>
      </p:sp>
      <p:sp>
        <p:nvSpPr>
          <p:cNvPr id="9" name="Folded Corner 8"/>
          <p:cNvSpPr/>
          <p:nvPr/>
        </p:nvSpPr>
        <p:spPr>
          <a:xfrm>
            <a:off x="3571868" y="2571744"/>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acq</a:t>
            </a:r>
            <a:endParaRPr lang="de-AT" dirty="0"/>
          </a:p>
        </p:txBody>
      </p:sp>
      <p:sp>
        <p:nvSpPr>
          <p:cNvPr id="10" name="Folded Corner 9"/>
          <p:cNvSpPr/>
          <p:nvPr/>
        </p:nvSpPr>
        <p:spPr>
          <a:xfrm>
            <a:off x="4000496" y="1643050"/>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trade</a:t>
            </a:r>
            <a:endParaRPr lang="de-AT" dirty="0"/>
          </a:p>
        </p:txBody>
      </p:sp>
      <p:sp>
        <p:nvSpPr>
          <p:cNvPr id="11" name="Right Arrow 10"/>
          <p:cNvSpPr/>
          <p:nvPr/>
        </p:nvSpPr>
        <p:spPr>
          <a:xfrm rot="2746235">
            <a:off x="5113609" y="2436730"/>
            <a:ext cx="571504" cy="3571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aphicFrame>
        <p:nvGraphicFramePr>
          <p:cNvPr id="12" name="Object 11"/>
          <p:cNvGraphicFramePr>
            <a:graphicFrameLocks noChangeAspect="1"/>
          </p:cNvGraphicFramePr>
          <p:nvPr/>
        </p:nvGraphicFramePr>
        <p:xfrm>
          <a:off x="5387975" y="3071813"/>
          <a:ext cx="3284538" cy="1898650"/>
        </p:xfrm>
        <a:graphic>
          <a:graphicData uri="http://schemas.openxmlformats.org/presentationml/2006/ole">
            <p:oleObj spid="_x0000_s88066" name="Equation" r:id="rId3" imgW="1625400" imgH="939600" progId="Equation.3">
              <p:embed/>
            </p:oleObj>
          </a:graphicData>
        </a:graphic>
      </p:graphicFrame>
      <p:sp>
        <p:nvSpPr>
          <p:cNvPr id="13" name="Right Arrow 12"/>
          <p:cNvSpPr/>
          <p:nvPr/>
        </p:nvSpPr>
        <p:spPr>
          <a:xfrm rot="10800000">
            <a:off x="4480299" y="4193775"/>
            <a:ext cx="571504" cy="3571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Rounded Rectangle 13"/>
          <p:cNvSpPr/>
          <p:nvPr/>
        </p:nvSpPr>
        <p:spPr>
          <a:xfrm>
            <a:off x="2857488" y="4000504"/>
            <a:ext cx="135732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SVM</a:t>
            </a:r>
            <a:endParaRPr lang="de-AT" dirty="0"/>
          </a:p>
        </p:txBody>
      </p:sp>
      <p:sp>
        <p:nvSpPr>
          <p:cNvPr id="16" name="Flowchart: Punched Tape 15"/>
          <p:cNvSpPr/>
          <p:nvPr/>
        </p:nvSpPr>
        <p:spPr>
          <a:xfrm>
            <a:off x="500034" y="4000504"/>
            <a:ext cx="1214446" cy="1000132"/>
          </a:xfrm>
          <a:prstGeom prst="flowChartPunchedTap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„earn“ Model</a:t>
            </a:r>
            <a:endParaRPr lang="de-AT" dirty="0"/>
          </a:p>
        </p:txBody>
      </p:sp>
      <p:sp>
        <p:nvSpPr>
          <p:cNvPr id="17" name="Right Arrow 16"/>
          <p:cNvSpPr/>
          <p:nvPr/>
        </p:nvSpPr>
        <p:spPr>
          <a:xfrm rot="10800000">
            <a:off x="2000232" y="4214818"/>
            <a:ext cx="571504" cy="3571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Our Goal</a:t>
            </a:r>
            <a:endParaRPr lang="de-AT" dirty="0"/>
          </a:p>
        </p:txBody>
      </p:sp>
      <p:sp>
        <p:nvSpPr>
          <p:cNvPr id="5" name="Folded Corner 4"/>
          <p:cNvSpPr/>
          <p:nvPr/>
        </p:nvSpPr>
        <p:spPr>
          <a:xfrm>
            <a:off x="785786" y="1643050"/>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6" name="Folded Corner 5"/>
          <p:cNvSpPr/>
          <p:nvPr/>
        </p:nvSpPr>
        <p:spPr>
          <a:xfrm>
            <a:off x="1785918" y="1643050"/>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7" name="Folded Corner 6"/>
          <p:cNvSpPr/>
          <p:nvPr/>
        </p:nvSpPr>
        <p:spPr>
          <a:xfrm>
            <a:off x="1285852" y="2571744"/>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8" name="Folded Corner 7"/>
          <p:cNvSpPr/>
          <p:nvPr/>
        </p:nvSpPr>
        <p:spPr>
          <a:xfrm>
            <a:off x="3000364" y="1643050"/>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crude</a:t>
            </a:r>
            <a:endParaRPr lang="de-AT" dirty="0"/>
          </a:p>
        </p:txBody>
      </p:sp>
      <p:sp>
        <p:nvSpPr>
          <p:cNvPr id="9" name="Folded Corner 8"/>
          <p:cNvSpPr/>
          <p:nvPr/>
        </p:nvSpPr>
        <p:spPr>
          <a:xfrm>
            <a:off x="3571868" y="2571744"/>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acq</a:t>
            </a:r>
            <a:endParaRPr lang="de-AT" dirty="0"/>
          </a:p>
        </p:txBody>
      </p:sp>
      <p:sp>
        <p:nvSpPr>
          <p:cNvPr id="10" name="Folded Corner 9"/>
          <p:cNvSpPr/>
          <p:nvPr/>
        </p:nvSpPr>
        <p:spPr>
          <a:xfrm>
            <a:off x="4000496" y="1643050"/>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trade</a:t>
            </a:r>
            <a:endParaRPr lang="de-AT" dirty="0"/>
          </a:p>
        </p:txBody>
      </p:sp>
      <p:sp>
        <p:nvSpPr>
          <p:cNvPr id="11" name="Right Arrow 10"/>
          <p:cNvSpPr/>
          <p:nvPr/>
        </p:nvSpPr>
        <p:spPr>
          <a:xfrm rot="2746235">
            <a:off x="5113609" y="2436730"/>
            <a:ext cx="571504" cy="3571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aphicFrame>
        <p:nvGraphicFramePr>
          <p:cNvPr id="12" name="Object 11"/>
          <p:cNvGraphicFramePr>
            <a:graphicFrameLocks noChangeAspect="1"/>
          </p:cNvGraphicFramePr>
          <p:nvPr/>
        </p:nvGraphicFramePr>
        <p:xfrm>
          <a:off x="5387975" y="3071813"/>
          <a:ext cx="3284538" cy="1898650"/>
        </p:xfrm>
        <a:graphic>
          <a:graphicData uri="http://schemas.openxmlformats.org/presentationml/2006/ole">
            <p:oleObj spid="_x0000_s254978" name="Equation" r:id="rId3" imgW="1625400" imgH="939600" progId="Equation.3">
              <p:embed/>
            </p:oleObj>
          </a:graphicData>
        </a:graphic>
      </p:graphicFrame>
      <p:sp>
        <p:nvSpPr>
          <p:cNvPr id="13" name="Right Arrow 12"/>
          <p:cNvSpPr/>
          <p:nvPr/>
        </p:nvSpPr>
        <p:spPr>
          <a:xfrm rot="10800000">
            <a:off x="4480299" y="4193775"/>
            <a:ext cx="571504" cy="3571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Rounded Rectangle 13"/>
          <p:cNvSpPr/>
          <p:nvPr/>
        </p:nvSpPr>
        <p:spPr>
          <a:xfrm>
            <a:off x="2857488" y="4000504"/>
            <a:ext cx="135732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SVM</a:t>
            </a:r>
            <a:endParaRPr lang="de-AT" dirty="0"/>
          </a:p>
        </p:txBody>
      </p:sp>
      <p:sp>
        <p:nvSpPr>
          <p:cNvPr id="16" name="Flowchart: Punched Tape 15"/>
          <p:cNvSpPr/>
          <p:nvPr/>
        </p:nvSpPr>
        <p:spPr>
          <a:xfrm>
            <a:off x="500034" y="4000504"/>
            <a:ext cx="1214446" cy="1000132"/>
          </a:xfrm>
          <a:prstGeom prst="flowChartPunchedTap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„earn“ Model</a:t>
            </a:r>
            <a:endParaRPr lang="de-AT" dirty="0"/>
          </a:p>
        </p:txBody>
      </p:sp>
      <p:sp>
        <p:nvSpPr>
          <p:cNvPr id="17" name="Right Arrow 16"/>
          <p:cNvSpPr/>
          <p:nvPr/>
        </p:nvSpPr>
        <p:spPr>
          <a:xfrm rot="10800000">
            <a:off x="2000232" y="4214818"/>
            <a:ext cx="571504" cy="3571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8" name="Folded Corner 17"/>
          <p:cNvSpPr/>
          <p:nvPr/>
        </p:nvSpPr>
        <p:spPr>
          <a:xfrm>
            <a:off x="928662" y="5786454"/>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19" name="Folded Corner 18"/>
          <p:cNvSpPr/>
          <p:nvPr/>
        </p:nvSpPr>
        <p:spPr>
          <a:xfrm>
            <a:off x="1928794" y="5357826"/>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oil</a:t>
            </a:r>
            <a:endParaRPr lang="de-AT" dirty="0"/>
          </a:p>
        </p:txBody>
      </p:sp>
      <p:sp>
        <p:nvSpPr>
          <p:cNvPr id="20" name="Right Arrow 19"/>
          <p:cNvSpPr/>
          <p:nvPr/>
        </p:nvSpPr>
        <p:spPr>
          <a:xfrm>
            <a:off x="3071802" y="5786454"/>
            <a:ext cx="571504" cy="3571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Flowchart: Punched Tape 20"/>
          <p:cNvSpPr/>
          <p:nvPr/>
        </p:nvSpPr>
        <p:spPr>
          <a:xfrm>
            <a:off x="3857620" y="5429264"/>
            <a:ext cx="1214446" cy="1000132"/>
          </a:xfrm>
          <a:prstGeom prst="flowChartPunchedTap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smtClean="0"/>
              <a:t>„earn“ Model</a:t>
            </a:r>
            <a:endParaRPr lang="de-AT" dirty="0"/>
          </a:p>
        </p:txBody>
      </p:sp>
      <p:sp>
        <p:nvSpPr>
          <p:cNvPr id="22" name="Right Arrow 21"/>
          <p:cNvSpPr/>
          <p:nvPr/>
        </p:nvSpPr>
        <p:spPr>
          <a:xfrm>
            <a:off x="5286380" y="5786454"/>
            <a:ext cx="571504" cy="3571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Flowchart: Punched Tape 22"/>
          <p:cNvSpPr/>
          <p:nvPr/>
        </p:nvSpPr>
        <p:spPr>
          <a:xfrm>
            <a:off x="6143636" y="5429264"/>
            <a:ext cx="1428760" cy="1071570"/>
          </a:xfrm>
          <a:prstGeom prst="flowChartPunchedTap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AT" dirty="0" smtClean="0"/>
              <a:t>Classification Results</a:t>
            </a:r>
            <a:endParaRPr lang="de-AT"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Document Term Matrices</a:t>
            </a:r>
            <a:endParaRPr lang="de-AT" dirty="0"/>
          </a:p>
        </p:txBody>
      </p:sp>
      <p:sp>
        <p:nvSpPr>
          <p:cNvPr id="4" name="Folded Corner 3"/>
          <p:cNvSpPr/>
          <p:nvPr/>
        </p:nvSpPr>
        <p:spPr>
          <a:xfrm>
            <a:off x="928662"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War</a:t>
            </a:r>
          </a:p>
          <a:p>
            <a:pPr algn="ctr"/>
            <a:r>
              <a:rPr lang="de-AT" sz="2000" dirty="0" smtClean="0"/>
              <a:t>Fight</a:t>
            </a:r>
          </a:p>
          <a:p>
            <a:pPr algn="ctr"/>
            <a:r>
              <a:rPr lang="de-AT" sz="2000" dirty="0" smtClean="0"/>
              <a:t>War</a:t>
            </a:r>
            <a:endParaRPr lang="de-AT" sz="2000" dirty="0"/>
          </a:p>
        </p:txBody>
      </p:sp>
      <p:sp>
        <p:nvSpPr>
          <p:cNvPr id="5" name="Folded Corner 4"/>
          <p:cNvSpPr/>
          <p:nvPr/>
        </p:nvSpPr>
        <p:spPr>
          <a:xfrm>
            <a:off x="2214546"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War</a:t>
            </a:r>
          </a:p>
          <a:p>
            <a:pPr algn="ctr"/>
            <a:r>
              <a:rPr lang="de-AT" sz="2000" dirty="0" smtClean="0"/>
              <a:t>Peace</a:t>
            </a:r>
          </a:p>
          <a:p>
            <a:pPr algn="ctr"/>
            <a:r>
              <a:rPr lang="de-AT" sz="2000" dirty="0" smtClean="0"/>
              <a:t>Contract</a:t>
            </a:r>
            <a:endParaRPr lang="de-AT" sz="2000" dirty="0"/>
          </a:p>
        </p:txBody>
      </p:sp>
      <p:sp>
        <p:nvSpPr>
          <p:cNvPr id="6" name="Folded Corner 5"/>
          <p:cNvSpPr/>
          <p:nvPr/>
        </p:nvSpPr>
        <p:spPr>
          <a:xfrm>
            <a:off x="3500430"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Peace</a:t>
            </a:r>
          </a:p>
          <a:p>
            <a:pPr algn="ctr"/>
            <a:r>
              <a:rPr lang="de-AT" sz="2000" dirty="0" smtClean="0"/>
              <a:t>Love</a:t>
            </a:r>
          </a:p>
          <a:p>
            <a:pPr algn="ctr"/>
            <a:r>
              <a:rPr lang="de-AT" sz="2000" dirty="0" smtClean="0"/>
              <a:t>Hope</a:t>
            </a:r>
            <a:endParaRPr lang="de-AT" sz="2000" dirty="0"/>
          </a:p>
        </p:txBody>
      </p:sp>
      <p:sp>
        <p:nvSpPr>
          <p:cNvPr id="7" name="TextBox 6"/>
          <p:cNvSpPr txBox="1"/>
          <p:nvPr/>
        </p:nvSpPr>
        <p:spPr>
          <a:xfrm>
            <a:off x="5072066" y="2000240"/>
            <a:ext cx="2500330" cy="400110"/>
          </a:xfrm>
          <a:prstGeom prst="rect">
            <a:avLst/>
          </a:prstGeom>
          <a:noFill/>
        </p:spPr>
        <p:txBody>
          <a:bodyPr wrap="square" rtlCol="0">
            <a:spAutoFit/>
          </a:bodyPr>
          <a:lstStyle/>
          <a:p>
            <a:pPr algn="ctr"/>
            <a:r>
              <a:rPr lang="de-AT" sz="2000" dirty="0" smtClean="0"/>
              <a:t>Corpus</a:t>
            </a:r>
            <a:endParaRPr lang="de-AT" sz="2000" baseline="-25000" dirty="0"/>
          </a:p>
        </p:txBody>
      </p:sp>
      <p:sp>
        <p:nvSpPr>
          <p:cNvPr id="8" name="TextBox 7"/>
          <p:cNvSpPr txBox="1"/>
          <p:nvPr/>
        </p:nvSpPr>
        <p:spPr>
          <a:xfrm>
            <a:off x="857224" y="3143248"/>
            <a:ext cx="1143008" cy="369332"/>
          </a:xfrm>
          <a:prstGeom prst="rect">
            <a:avLst/>
          </a:prstGeom>
          <a:noFill/>
        </p:spPr>
        <p:txBody>
          <a:bodyPr wrap="square" rtlCol="0">
            <a:spAutoFit/>
          </a:bodyPr>
          <a:lstStyle/>
          <a:p>
            <a:pPr algn="ctr"/>
            <a:r>
              <a:rPr lang="de-AT" dirty="0" smtClean="0"/>
              <a:t>doc</a:t>
            </a:r>
            <a:r>
              <a:rPr lang="de-AT" baseline="-25000" dirty="0" smtClean="0"/>
              <a:t>1</a:t>
            </a:r>
            <a:endParaRPr lang="de-AT" baseline="-25000" dirty="0"/>
          </a:p>
        </p:txBody>
      </p:sp>
      <p:sp>
        <p:nvSpPr>
          <p:cNvPr id="9" name="TextBox 8"/>
          <p:cNvSpPr txBox="1"/>
          <p:nvPr/>
        </p:nvSpPr>
        <p:spPr>
          <a:xfrm>
            <a:off x="2214546" y="3143248"/>
            <a:ext cx="1143008" cy="369332"/>
          </a:xfrm>
          <a:prstGeom prst="rect">
            <a:avLst/>
          </a:prstGeom>
          <a:noFill/>
        </p:spPr>
        <p:txBody>
          <a:bodyPr wrap="square" rtlCol="0">
            <a:spAutoFit/>
          </a:bodyPr>
          <a:lstStyle/>
          <a:p>
            <a:pPr algn="ctr"/>
            <a:r>
              <a:rPr lang="de-AT" dirty="0" smtClean="0"/>
              <a:t>doc</a:t>
            </a:r>
            <a:r>
              <a:rPr lang="de-AT" baseline="-25000" dirty="0" smtClean="0"/>
              <a:t>2</a:t>
            </a:r>
            <a:endParaRPr lang="de-AT" baseline="-25000" dirty="0"/>
          </a:p>
        </p:txBody>
      </p:sp>
      <p:sp>
        <p:nvSpPr>
          <p:cNvPr id="10" name="TextBox 9"/>
          <p:cNvSpPr txBox="1"/>
          <p:nvPr/>
        </p:nvSpPr>
        <p:spPr>
          <a:xfrm>
            <a:off x="3500430" y="3143248"/>
            <a:ext cx="1143008" cy="369332"/>
          </a:xfrm>
          <a:prstGeom prst="rect">
            <a:avLst/>
          </a:prstGeom>
          <a:noFill/>
        </p:spPr>
        <p:txBody>
          <a:bodyPr wrap="square" rtlCol="0">
            <a:spAutoFit/>
          </a:bodyPr>
          <a:lstStyle/>
          <a:p>
            <a:pPr algn="ctr"/>
            <a:r>
              <a:rPr lang="de-AT" dirty="0" smtClean="0"/>
              <a:t>doc</a:t>
            </a:r>
            <a:r>
              <a:rPr lang="de-AT" baseline="-25000" dirty="0" smtClean="0"/>
              <a:t>3</a:t>
            </a:r>
            <a:endParaRPr lang="de-AT" baseline="-25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Document Term Matrices</a:t>
            </a:r>
            <a:endParaRPr lang="de-AT" dirty="0"/>
          </a:p>
        </p:txBody>
      </p:sp>
      <p:sp>
        <p:nvSpPr>
          <p:cNvPr id="4" name="Folded Corner 3"/>
          <p:cNvSpPr/>
          <p:nvPr/>
        </p:nvSpPr>
        <p:spPr>
          <a:xfrm>
            <a:off x="928662"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War</a:t>
            </a:r>
          </a:p>
          <a:p>
            <a:pPr algn="ctr"/>
            <a:r>
              <a:rPr lang="de-AT" sz="2000" dirty="0" smtClean="0"/>
              <a:t>Fight</a:t>
            </a:r>
          </a:p>
          <a:p>
            <a:pPr algn="ctr"/>
            <a:r>
              <a:rPr lang="de-AT" sz="2000" dirty="0" smtClean="0"/>
              <a:t>War</a:t>
            </a:r>
            <a:endParaRPr lang="de-AT" sz="2000" dirty="0"/>
          </a:p>
        </p:txBody>
      </p:sp>
      <p:sp>
        <p:nvSpPr>
          <p:cNvPr id="5" name="Folded Corner 4"/>
          <p:cNvSpPr/>
          <p:nvPr/>
        </p:nvSpPr>
        <p:spPr>
          <a:xfrm>
            <a:off x="2214546"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War</a:t>
            </a:r>
          </a:p>
          <a:p>
            <a:pPr algn="ctr"/>
            <a:r>
              <a:rPr lang="de-AT" sz="2000" dirty="0" smtClean="0"/>
              <a:t>Peace</a:t>
            </a:r>
          </a:p>
          <a:p>
            <a:pPr algn="ctr"/>
            <a:r>
              <a:rPr lang="de-AT" sz="2000" dirty="0" smtClean="0"/>
              <a:t>Contract</a:t>
            </a:r>
            <a:endParaRPr lang="de-AT" sz="2000" dirty="0"/>
          </a:p>
        </p:txBody>
      </p:sp>
      <p:sp>
        <p:nvSpPr>
          <p:cNvPr id="6" name="Folded Corner 5"/>
          <p:cNvSpPr/>
          <p:nvPr/>
        </p:nvSpPr>
        <p:spPr>
          <a:xfrm>
            <a:off x="3500430"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Peace</a:t>
            </a:r>
          </a:p>
          <a:p>
            <a:pPr algn="ctr"/>
            <a:r>
              <a:rPr lang="de-AT" sz="2000" dirty="0" smtClean="0"/>
              <a:t>Love</a:t>
            </a:r>
          </a:p>
          <a:p>
            <a:pPr algn="ctr"/>
            <a:r>
              <a:rPr lang="de-AT" sz="2000" dirty="0" smtClean="0"/>
              <a:t>Hope</a:t>
            </a:r>
            <a:endParaRPr lang="de-AT" sz="2000" dirty="0"/>
          </a:p>
        </p:txBody>
      </p:sp>
      <p:graphicFrame>
        <p:nvGraphicFramePr>
          <p:cNvPr id="8" name="Table 7"/>
          <p:cNvGraphicFramePr>
            <a:graphicFrameLocks noGrp="1"/>
          </p:cNvGraphicFramePr>
          <p:nvPr/>
        </p:nvGraphicFramePr>
        <p:xfrm>
          <a:off x="2428857" y="4045860"/>
          <a:ext cx="6286547" cy="1483360"/>
        </p:xfrm>
        <a:graphic>
          <a:graphicData uri="http://schemas.openxmlformats.org/drawingml/2006/table">
            <a:tbl>
              <a:tblPr firstRow="1" bandRow="1">
                <a:tableStyleId>{2D5ABB26-0587-4C30-8999-92F81FD0307C}</a:tableStyleId>
              </a:tblPr>
              <a:tblGrid>
                <a:gridCol w="898078"/>
                <a:gridCol w="898078"/>
                <a:gridCol w="898078"/>
                <a:gridCol w="898078"/>
                <a:gridCol w="979720"/>
                <a:gridCol w="816437"/>
                <a:gridCol w="898078"/>
              </a:tblGrid>
              <a:tr h="370840">
                <a:tc>
                  <a:txBody>
                    <a:bodyPr/>
                    <a:lstStyle/>
                    <a:p>
                      <a:endParaRPr lang="de-AT" dirty="0"/>
                    </a:p>
                  </a:txBody>
                  <a:tcPr/>
                </a:tc>
                <a:tc>
                  <a:txBody>
                    <a:bodyPr/>
                    <a:lstStyle/>
                    <a:p>
                      <a:pPr algn="ctr"/>
                      <a:r>
                        <a:rPr lang="de-AT" dirty="0" smtClean="0"/>
                        <a:t>war</a:t>
                      </a:r>
                      <a:endParaRPr lang="de-AT" dirty="0"/>
                    </a:p>
                  </a:txBody>
                  <a:tcPr/>
                </a:tc>
                <a:tc>
                  <a:txBody>
                    <a:bodyPr/>
                    <a:lstStyle/>
                    <a:p>
                      <a:pPr algn="ctr"/>
                      <a:r>
                        <a:rPr lang="de-AT" dirty="0" smtClean="0"/>
                        <a:t>fight</a:t>
                      </a:r>
                      <a:endParaRPr lang="de-AT" dirty="0"/>
                    </a:p>
                  </a:txBody>
                  <a:tcPr/>
                </a:tc>
                <a:tc>
                  <a:txBody>
                    <a:bodyPr/>
                    <a:lstStyle/>
                    <a:p>
                      <a:pPr algn="ctr"/>
                      <a:r>
                        <a:rPr lang="de-AT" dirty="0" smtClean="0"/>
                        <a:t>peace</a:t>
                      </a:r>
                      <a:endParaRPr lang="de-AT" dirty="0"/>
                    </a:p>
                  </a:txBody>
                  <a:tcPr/>
                </a:tc>
                <a:tc>
                  <a:txBody>
                    <a:bodyPr/>
                    <a:lstStyle/>
                    <a:p>
                      <a:pPr algn="ctr"/>
                      <a:r>
                        <a:rPr lang="de-AT" dirty="0" smtClean="0"/>
                        <a:t>contract</a:t>
                      </a:r>
                      <a:endParaRPr lang="de-AT" dirty="0"/>
                    </a:p>
                  </a:txBody>
                  <a:tcPr/>
                </a:tc>
                <a:tc>
                  <a:txBody>
                    <a:bodyPr/>
                    <a:lstStyle/>
                    <a:p>
                      <a:pPr algn="ctr"/>
                      <a:r>
                        <a:rPr lang="de-AT" dirty="0" smtClean="0"/>
                        <a:t>love</a:t>
                      </a:r>
                      <a:endParaRPr lang="de-AT" dirty="0"/>
                    </a:p>
                  </a:txBody>
                  <a:tcPr/>
                </a:tc>
                <a:tc>
                  <a:txBody>
                    <a:bodyPr/>
                    <a:lstStyle/>
                    <a:p>
                      <a:pPr algn="ctr"/>
                      <a:r>
                        <a:rPr lang="de-AT" dirty="0" smtClean="0"/>
                        <a:t>hope</a:t>
                      </a:r>
                      <a:endParaRPr lang="de-AT" dirty="0"/>
                    </a:p>
                  </a:txBody>
                  <a:tcPr/>
                </a:tc>
              </a:tr>
              <a:tr h="370840">
                <a:tc>
                  <a:txBody>
                    <a:bodyPr/>
                    <a:lstStyle/>
                    <a:p>
                      <a:pPr algn="ctr"/>
                      <a:r>
                        <a:rPr lang="de-AT" dirty="0" smtClean="0"/>
                        <a:t>doc</a:t>
                      </a:r>
                      <a:r>
                        <a:rPr lang="de-AT" baseline="-25000" dirty="0" smtClean="0"/>
                        <a:t>1</a:t>
                      </a:r>
                      <a:endParaRPr lang="de-AT" baseline="-25000" dirty="0"/>
                    </a:p>
                  </a:txBody>
                  <a:tcPr/>
                </a:tc>
                <a:tc>
                  <a:txBody>
                    <a:bodyPr/>
                    <a:lstStyle/>
                    <a:p>
                      <a:pPr algn="ctr"/>
                      <a:r>
                        <a:rPr lang="de-AT" dirty="0" smtClean="0"/>
                        <a:t>2</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r>
              <a:tr h="370840">
                <a:tc>
                  <a:txBody>
                    <a:bodyPr/>
                    <a:lstStyle/>
                    <a:p>
                      <a:pPr algn="ctr"/>
                      <a:r>
                        <a:rPr lang="de-AT" dirty="0" smtClean="0"/>
                        <a:t>doc</a:t>
                      </a:r>
                      <a:r>
                        <a:rPr lang="de-AT" baseline="-25000" dirty="0" smtClean="0"/>
                        <a:t>2</a:t>
                      </a:r>
                      <a:endParaRPr lang="de-AT" baseline="-25000"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r>
              <a:tr h="370840">
                <a:tc>
                  <a:txBody>
                    <a:bodyPr/>
                    <a:lstStyle/>
                    <a:p>
                      <a:pPr algn="ctr"/>
                      <a:r>
                        <a:rPr lang="de-AT" dirty="0" smtClean="0"/>
                        <a:t>doc</a:t>
                      </a:r>
                      <a:r>
                        <a:rPr lang="de-AT" baseline="-25000" dirty="0" smtClean="0"/>
                        <a:t>3</a:t>
                      </a:r>
                      <a:endParaRPr lang="de-AT" baseline="-25000"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1</a:t>
                      </a:r>
                      <a:endParaRPr lang="de-AT" dirty="0"/>
                    </a:p>
                  </a:txBody>
                  <a:tcPr/>
                </a:tc>
              </a:tr>
            </a:tbl>
          </a:graphicData>
        </a:graphic>
      </p:graphicFrame>
      <p:sp>
        <p:nvSpPr>
          <p:cNvPr id="9" name="TextBox 8"/>
          <p:cNvSpPr txBox="1"/>
          <p:nvPr/>
        </p:nvSpPr>
        <p:spPr>
          <a:xfrm>
            <a:off x="857224" y="3143248"/>
            <a:ext cx="1143008" cy="369332"/>
          </a:xfrm>
          <a:prstGeom prst="rect">
            <a:avLst/>
          </a:prstGeom>
          <a:noFill/>
        </p:spPr>
        <p:txBody>
          <a:bodyPr wrap="square" rtlCol="0">
            <a:spAutoFit/>
          </a:bodyPr>
          <a:lstStyle/>
          <a:p>
            <a:pPr algn="ctr"/>
            <a:r>
              <a:rPr lang="de-AT" dirty="0" smtClean="0"/>
              <a:t>doc</a:t>
            </a:r>
            <a:r>
              <a:rPr lang="de-AT" baseline="-25000" dirty="0" smtClean="0"/>
              <a:t>1</a:t>
            </a:r>
            <a:endParaRPr lang="de-AT" baseline="-25000" dirty="0"/>
          </a:p>
        </p:txBody>
      </p:sp>
      <p:sp>
        <p:nvSpPr>
          <p:cNvPr id="10" name="TextBox 9"/>
          <p:cNvSpPr txBox="1"/>
          <p:nvPr/>
        </p:nvSpPr>
        <p:spPr>
          <a:xfrm>
            <a:off x="2214546" y="3143248"/>
            <a:ext cx="1143008" cy="369332"/>
          </a:xfrm>
          <a:prstGeom prst="rect">
            <a:avLst/>
          </a:prstGeom>
          <a:noFill/>
        </p:spPr>
        <p:txBody>
          <a:bodyPr wrap="square" rtlCol="0">
            <a:spAutoFit/>
          </a:bodyPr>
          <a:lstStyle/>
          <a:p>
            <a:pPr algn="ctr"/>
            <a:r>
              <a:rPr lang="de-AT" dirty="0" smtClean="0"/>
              <a:t>doc</a:t>
            </a:r>
            <a:r>
              <a:rPr lang="de-AT" baseline="-25000" dirty="0" smtClean="0"/>
              <a:t>2</a:t>
            </a:r>
            <a:endParaRPr lang="de-AT" baseline="-25000" dirty="0"/>
          </a:p>
        </p:txBody>
      </p:sp>
      <p:sp>
        <p:nvSpPr>
          <p:cNvPr id="11" name="TextBox 10"/>
          <p:cNvSpPr txBox="1"/>
          <p:nvPr/>
        </p:nvSpPr>
        <p:spPr>
          <a:xfrm>
            <a:off x="3500430" y="3143248"/>
            <a:ext cx="1143008" cy="369332"/>
          </a:xfrm>
          <a:prstGeom prst="rect">
            <a:avLst/>
          </a:prstGeom>
          <a:noFill/>
        </p:spPr>
        <p:txBody>
          <a:bodyPr wrap="square" rtlCol="0">
            <a:spAutoFit/>
          </a:bodyPr>
          <a:lstStyle/>
          <a:p>
            <a:pPr algn="ctr"/>
            <a:r>
              <a:rPr lang="de-AT" dirty="0" smtClean="0"/>
              <a:t>doc</a:t>
            </a:r>
            <a:r>
              <a:rPr lang="de-AT" baseline="-25000" dirty="0" smtClean="0"/>
              <a:t>3</a:t>
            </a:r>
            <a:endParaRPr lang="de-AT" baseline="-25000" dirty="0"/>
          </a:p>
        </p:txBody>
      </p:sp>
      <p:cxnSp>
        <p:nvCxnSpPr>
          <p:cNvPr id="13" name="Straight Connector 12"/>
          <p:cNvCxnSpPr/>
          <p:nvPr/>
        </p:nvCxnSpPr>
        <p:spPr>
          <a:xfrm>
            <a:off x="3857620" y="5386344"/>
            <a:ext cx="857256" cy="642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750463" y="5064873"/>
            <a:ext cx="1071570" cy="857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3571868" y="4886278"/>
            <a:ext cx="1428760" cy="857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14876" y="5814972"/>
            <a:ext cx="2000264" cy="400110"/>
          </a:xfrm>
          <a:prstGeom prst="rect">
            <a:avLst/>
          </a:prstGeom>
          <a:noFill/>
        </p:spPr>
        <p:txBody>
          <a:bodyPr wrap="square" rtlCol="0">
            <a:spAutoFit/>
          </a:bodyPr>
          <a:lstStyle/>
          <a:p>
            <a:pPr algn="ctr"/>
            <a:r>
              <a:rPr lang="de-AT" sz="2000" dirty="0" smtClean="0"/>
              <a:t>Term Weight</a:t>
            </a:r>
            <a:endParaRPr lang="de-AT" sz="2000" baseline="-25000" dirty="0"/>
          </a:p>
        </p:txBody>
      </p:sp>
      <p:sp>
        <p:nvSpPr>
          <p:cNvPr id="22" name="TextBox 21"/>
          <p:cNvSpPr txBox="1"/>
          <p:nvPr/>
        </p:nvSpPr>
        <p:spPr>
          <a:xfrm>
            <a:off x="5072066" y="2000240"/>
            <a:ext cx="2500330" cy="400110"/>
          </a:xfrm>
          <a:prstGeom prst="rect">
            <a:avLst/>
          </a:prstGeom>
          <a:noFill/>
        </p:spPr>
        <p:txBody>
          <a:bodyPr wrap="square" rtlCol="0">
            <a:spAutoFit/>
          </a:bodyPr>
          <a:lstStyle/>
          <a:p>
            <a:pPr algn="ctr"/>
            <a:r>
              <a:rPr lang="de-AT" sz="2000" dirty="0" smtClean="0"/>
              <a:t>Corpus</a:t>
            </a:r>
            <a:endParaRPr lang="de-AT" sz="2000" baseline="-25000" dirty="0"/>
          </a:p>
        </p:txBody>
      </p:sp>
      <p:sp>
        <p:nvSpPr>
          <p:cNvPr id="23" name="TextBox 22"/>
          <p:cNvSpPr txBox="1"/>
          <p:nvPr/>
        </p:nvSpPr>
        <p:spPr>
          <a:xfrm>
            <a:off x="0" y="4600526"/>
            <a:ext cx="2500330" cy="707886"/>
          </a:xfrm>
          <a:prstGeom prst="rect">
            <a:avLst/>
          </a:prstGeom>
          <a:noFill/>
        </p:spPr>
        <p:txBody>
          <a:bodyPr wrap="square" rtlCol="0">
            <a:spAutoFit/>
          </a:bodyPr>
          <a:lstStyle/>
          <a:p>
            <a:pPr algn="ctr"/>
            <a:r>
              <a:rPr lang="de-AT" sz="2000" dirty="0" smtClean="0"/>
              <a:t>Document Term Matrix</a:t>
            </a:r>
            <a:endParaRPr lang="de-AT" sz="2000" baseline="-25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Document Term Matrices</a:t>
            </a:r>
            <a:endParaRPr lang="de-AT" dirty="0"/>
          </a:p>
        </p:txBody>
      </p:sp>
      <p:sp>
        <p:nvSpPr>
          <p:cNvPr id="4" name="Folded Corner 3"/>
          <p:cNvSpPr/>
          <p:nvPr/>
        </p:nvSpPr>
        <p:spPr>
          <a:xfrm>
            <a:off x="928662"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War</a:t>
            </a:r>
          </a:p>
          <a:p>
            <a:pPr algn="ctr"/>
            <a:r>
              <a:rPr lang="de-AT" sz="2000" dirty="0" smtClean="0"/>
              <a:t>Fight</a:t>
            </a:r>
          </a:p>
          <a:p>
            <a:pPr algn="ctr"/>
            <a:r>
              <a:rPr lang="de-AT" sz="2000" dirty="0" smtClean="0"/>
              <a:t>War</a:t>
            </a:r>
            <a:endParaRPr lang="de-AT" sz="2000" dirty="0"/>
          </a:p>
        </p:txBody>
      </p:sp>
      <p:sp>
        <p:nvSpPr>
          <p:cNvPr id="5" name="Folded Corner 4"/>
          <p:cNvSpPr/>
          <p:nvPr/>
        </p:nvSpPr>
        <p:spPr>
          <a:xfrm>
            <a:off x="2214546"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War</a:t>
            </a:r>
          </a:p>
          <a:p>
            <a:pPr algn="ctr"/>
            <a:r>
              <a:rPr lang="de-AT" sz="2000" dirty="0" smtClean="0"/>
              <a:t>Peace</a:t>
            </a:r>
          </a:p>
          <a:p>
            <a:pPr algn="ctr"/>
            <a:r>
              <a:rPr lang="de-AT" sz="2000" dirty="0" smtClean="0"/>
              <a:t>Contract</a:t>
            </a:r>
            <a:endParaRPr lang="de-AT" sz="2000" dirty="0"/>
          </a:p>
        </p:txBody>
      </p:sp>
      <p:sp>
        <p:nvSpPr>
          <p:cNvPr id="6" name="Folded Corner 5"/>
          <p:cNvSpPr/>
          <p:nvPr/>
        </p:nvSpPr>
        <p:spPr>
          <a:xfrm>
            <a:off x="3500430"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Peace</a:t>
            </a:r>
          </a:p>
          <a:p>
            <a:pPr algn="ctr"/>
            <a:r>
              <a:rPr lang="de-AT" sz="2000" dirty="0" smtClean="0"/>
              <a:t>Love</a:t>
            </a:r>
          </a:p>
          <a:p>
            <a:pPr algn="ctr"/>
            <a:r>
              <a:rPr lang="de-AT" sz="2000" dirty="0" smtClean="0"/>
              <a:t>Hope</a:t>
            </a:r>
            <a:endParaRPr lang="de-AT" sz="2000" dirty="0"/>
          </a:p>
        </p:txBody>
      </p:sp>
      <p:graphicFrame>
        <p:nvGraphicFramePr>
          <p:cNvPr id="8" name="Table 7"/>
          <p:cNvGraphicFramePr>
            <a:graphicFrameLocks noGrp="1"/>
          </p:cNvGraphicFramePr>
          <p:nvPr/>
        </p:nvGraphicFramePr>
        <p:xfrm>
          <a:off x="2428857" y="4045860"/>
          <a:ext cx="6286547" cy="1483360"/>
        </p:xfrm>
        <a:graphic>
          <a:graphicData uri="http://schemas.openxmlformats.org/drawingml/2006/table">
            <a:tbl>
              <a:tblPr firstRow="1" bandRow="1">
                <a:tableStyleId>{2D5ABB26-0587-4C30-8999-92F81FD0307C}</a:tableStyleId>
              </a:tblPr>
              <a:tblGrid>
                <a:gridCol w="898078"/>
                <a:gridCol w="898078"/>
                <a:gridCol w="898078"/>
                <a:gridCol w="898078"/>
                <a:gridCol w="979720"/>
                <a:gridCol w="816437"/>
                <a:gridCol w="898078"/>
              </a:tblGrid>
              <a:tr h="370840">
                <a:tc>
                  <a:txBody>
                    <a:bodyPr/>
                    <a:lstStyle/>
                    <a:p>
                      <a:endParaRPr lang="de-AT" dirty="0"/>
                    </a:p>
                  </a:txBody>
                  <a:tcPr/>
                </a:tc>
                <a:tc>
                  <a:txBody>
                    <a:bodyPr/>
                    <a:lstStyle/>
                    <a:p>
                      <a:pPr algn="ctr"/>
                      <a:r>
                        <a:rPr lang="de-AT" dirty="0" smtClean="0"/>
                        <a:t>war</a:t>
                      </a:r>
                      <a:endParaRPr lang="de-AT" dirty="0"/>
                    </a:p>
                  </a:txBody>
                  <a:tcPr>
                    <a:lnB w="12700" cap="flat" cmpd="sng" algn="ctr">
                      <a:solidFill>
                        <a:srgbClr val="FFC000"/>
                      </a:solidFill>
                      <a:prstDash val="solid"/>
                      <a:round/>
                      <a:headEnd type="none" w="med" len="med"/>
                      <a:tailEnd type="none" w="med" len="med"/>
                    </a:lnB>
                  </a:tcPr>
                </a:tc>
                <a:tc>
                  <a:txBody>
                    <a:bodyPr/>
                    <a:lstStyle/>
                    <a:p>
                      <a:pPr algn="ctr"/>
                      <a:r>
                        <a:rPr lang="de-AT" dirty="0" smtClean="0"/>
                        <a:t>fight</a:t>
                      </a:r>
                      <a:endParaRPr lang="de-AT" dirty="0"/>
                    </a:p>
                  </a:txBody>
                  <a:tcPr>
                    <a:lnB w="12700" cap="flat" cmpd="sng" algn="ctr">
                      <a:solidFill>
                        <a:srgbClr val="FFC000"/>
                      </a:solidFill>
                      <a:prstDash val="solid"/>
                      <a:round/>
                      <a:headEnd type="none" w="med" len="med"/>
                      <a:tailEnd type="none" w="med" len="med"/>
                    </a:lnB>
                  </a:tcPr>
                </a:tc>
                <a:tc>
                  <a:txBody>
                    <a:bodyPr/>
                    <a:lstStyle/>
                    <a:p>
                      <a:pPr algn="ctr"/>
                      <a:r>
                        <a:rPr lang="de-AT" dirty="0" smtClean="0"/>
                        <a:t>peace</a:t>
                      </a:r>
                      <a:endParaRPr lang="de-AT" dirty="0"/>
                    </a:p>
                  </a:txBody>
                  <a:tcPr>
                    <a:lnB w="12700" cap="flat" cmpd="sng" algn="ctr">
                      <a:solidFill>
                        <a:srgbClr val="FFC000"/>
                      </a:solidFill>
                      <a:prstDash val="solid"/>
                      <a:round/>
                      <a:headEnd type="none" w="med" len="med"/>
                      <a:tailEnd type="none" w="med" len="med"/>
                    </a:lnB>
                  </a:tcPr>
                </a:tc>
                <a:tc>
                  <a:txBody>
                    <a:bodyPr/>
                    <a:lstStyle/>
                    <a:p>
                      <a:pPr algn="ctr"/>
                      <a:r>
                        <a:rPr lang="de-AT" dirty="0" smtClean="0"/>
                        <a:t>contract</a:t>
                      </a:r>
                      <a:endParaRPr lang="de-AT" dirty="0"/>
                    </a:p>
                  </a:txBody>
                  <a:tcPr>
                    <a:lnB w="12700" cap="flat" cmpd="sng" algn="ctr">
                      <a:solidFill>
                        <a:srgbClr val="FFC000"/>
                      </a:solidFill>
                      <a:prstDash val="solid"/>
                      <a:round/>
                      <a:headEnd type="none" w="med" len="med"/>
                      <a:tailEnd type="none" w="med" len="med"/>
                    </a:lnB>
                  </a:tcPr>
                </a:tc>
                <a:tc>
                  <a:txBody>
                    <a:bodyPr/>
                    <a:lstStyle/>
                    <a:p>
                      <a:pPr algn="ctr"/>
                      <a:r>
                        <a:rPr lang="de-AT" dirty="0" smtClean="0"/>
                        <a:t>love</a:t>
                      </a:r>
                      <a:endParaRPr lang="de-AT" dirty="0"/>
                    </a:p>
                  </a:txBody>
                  <a:tcPr>
                    <a:lnB w="12700" cap="flat" cmpd="sng" algn="ctr">
                      <a:solidFill>
                        <a:srgbClr val="FFC000"/>
                      </a:solidFill>
                      <a:prstDash val="solid"/>
                      <a:round/>
                      <a:headEnd type="none" w="med" len="med"/>
                      <a:tailEnd type="none" w="med" len="med"/>
                    </a:lnB>
                  </a:tcPr>
                </a:tc>
                <a:tc>
                  <a:txBody>
                    <a:bodyPr/>
                    <a:lstStyle/>
                    <a:p>
                      <a:pPr algn="ctr"/>
                      <a:r>
                        <a:rPr lang="de-AT" dirty="0" smtClean="0"/>
                        <a:t>hope</a:t>
                      </a:r>
                      <a:endParaRPr lang="de-AT" dirty="0"/>
                    </a:p>
                  </a:txBody>
                  <a:tcPr>
                    <a:lnB w="12700" cap="flat" cmpd="sng" algn="ctr">
                      <a:solidFill>
                        <a:srgbClr val="FFC000"/>
                      </a:solidFill>
                      <a:prstDash val="solid"/>
                      <a:round/>
                      <a:headEnd type="none" w="med" len="med"/>
                      <a:tailEnd type="none" w="med" len="med"/>
                    </a:lnB>
                  </a:tcPr>
                </a:tc>
              </a:tr>
              <a:tr h="370840">
                <a:tc>
                  <a:txBody>
                    <a:bodyPr/>
                    <a:lstStyle/>
                    <a:p>
                      <a:pPr algn="ctr"/>
                      <a:r>
                        <a:rPr lang="de-AT" dirty="0" smtClean="0"/>
                        <a:t>doc</a:t>
                      </a:r>
                      <a:r>
                        <a:rPr lang="de-AT" baseline="-25000" dirty="0" smtClean="0"/>
                        <a:t>1</a:t>
                      </a:r>
                      <a:endParaRPr lang="de-AT" baseline="-25000" dirty="0"/>
                    </a:p>
                  </a:txBody>
                  <a:tcPr>
                    <a:lnR w="12700" cap="flat" cmpd="sng" algn="ctr">
                      <a:solidFill>
                        <a:srgbClr val="FFC000"/>
                      </a:solidFill>
                      <a:prstDash val="solid"/>
                      <a:round/>
                      <a:headEnd type="none" w="med" len="med"/>
                      <a:tailEnd type="none" w="med" len="med"/>
                    </a:lnR>
                  </a:tcPr>
                </a:tc>
                <a:tc>
                  <a:txBody>
                    <a:bodyPr/>
                    <a:lstStyle/>
                    <a:p>
                      <a:pPr algn="ctr"/>
                      <a:r>
                        <a:rPr lang="de-AT" dirty="0" smtClean="0"/>
                        <a:t>2</a:t>
                      </a:r>
                      <a:endParaRPr lang="de-AT" dirty="0"/>
                    </a:p>
                  </a:txBody>
                  <a:tcPr>
                    <a:lnL w="12700" cap="flat" cmpd="sng" algn="ctr">
                      <a:solidFill>
                        <a:srgbClr val="FFC000"/>
                      </a:solidFill>
                      <a:prstDash val="solid"/>
                      <a:round/>
                      <a:headEnd type="none" w="med" len="med"/>
                      <a:tailEnd type="none" w="med" len="med"/>
                    </a:lnL>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r>
                        <a:rPr lang="de-AT" dirty="0" smtClean="0"/>
                        <a:t>1</a:t>
                      </a:r>
                      <a:endParaRPr lang="de-AT" dirty="0"/>
                    </a:p>
                  </a:txBody>
                  <a:tcP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r>
                        <a:rPr lang="de-AT" dirty="0" smtClean="0"/>
                        <a:t>0</a:t>
                      </a:r>
                      <a:endParaRPr lang="de-AT" dirty="0"/>
                    </a:p>
                  </a:txBody>
                  <a:tcP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r>
                        <a:rPr lang="de-AT" dirty="0" smtClean="0"/>
                        <a:t>0</a:t>
                      </a:r>
                      <a:endParaRPr lang="de-AT" dirty="0"/>
                    </a:p>
                  </a:txBody>
                  <a:tcP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r>
                        <a:rPr lang="de-AT" dirty="0" smtClean="0"/>
                        <a:t>0</a:t>
                      </a:r>
                      <a:endParaRPr lang="de-AT" dirty="0"/>
                    </a:p>
                  </a:txBody>
                  <a:tcPr>
                    <a:lnR>
                      <a:noFill/>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ctr"/>
                      <a:r>
                        <a:rPr lang="de-AT" dirty="0" smtClean="0"/>
                        <a:t>0</a:t>
                      </a:r>
                      <a:endParaRPr lang="de-AT" dirty="0"/>
                    </a:p>
                  </a:txBody>
                  <a:tcPr>
                    <a:lnL>
                      <a:noFill/>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de-AT" dirty="0" smtClean="0"/>
                        <a:t>doc</a:t>
                      </a:r>
                      <a:r>
                        <a:rPr lang="de-AT" baseline="-25000" dirty="0" smtClean="0"/>
                        <a:t>2</a:t>
                      </a:r>
                      <a:endParaRPr lang="de-AT" baseline="-25000" dirty="0"/>
                    </a:p>
                  </a:txBody>
                  <a:tcPr/>
                </a:tc>
                <a:tc>
                  <a:txBody>
                    <a:bodyPr/>
                    <a:lstStyle/>
                    <a:p>
                      <a:pPr algn="ctr"/>
                      <a:r>
                        <a:rPr lang="de-AT" dirty="0" smtClean="0"/>
                        <a:t>1</a:t>
                      </a:r>
                      <a:endParaRPr lang="de-AT" dirty="0"/>
                    </a:p>
                  </a:txBody>
                  <a:tcPr>
                    <a:lnT w="12700" cap="flat" cmpd="sng" algn="ctr">
                      <a:solidFill>
                        <a:srgbClr val="FFC000"/>
                      </a:solidFill>
                      <a:prstDash val="solid"/>
                      <a:round/>
                      <a:headEnd type="none" w="med" len="med"/>
                      <a:tailEnd type="none" w="med" len="med"/>
                    </a:lnT>
                  </a:tcPr>
                </a:tc>
                <a:tc>
                  <a:txBody>
                    <a:bodyPr/>
                    <a:lstStyle/>
                    <a:p>
                      <a:pPr algn="ctr"/>
                      <a:r>
                        <a:rPr lang="de-AT" dirty="0" smtClean="0"/>
                        <a:t>0</a:t>
                      </a:r>
                      <a:endParaRPr lang="de-AT" dirty="0"/>
                    </a:p>
                  </a:txBody>
                  <a:tcPr>
                    <a:lnT w="12700" cap="flat" cmpd="sng" algn="ctr">
                      <a:solidFill>
                        <a:srgbClr val="FFC000"/>
                      </a:solidFill>
                      <a:prstDash val="solid"/>
                      <a:round/>
                      <a:headEnd type="none" w="med" len="med"/>
                      <a:tailEnd type="none" w="med" len="med"/>
                    </a:lnT>
                  </a:tcPr>
                </a:tc>
                <a:tc>
                  <a:txBody>
                    <a:bodyPr/>
                    <a:lstStyle/>
                    <a:p>
                      <a:pPr algn="ctr"/>
                      <a:r>
                        <a:rPr lang="de-AT" dirty="0" smtClean="0"/>
                        <a:t>1</a:t>
                      </a:r>
                      <a:endParaRPr lang="de-AT" dirty="0"/>
                    </a:p>
                  </a:txBody>
                  <a:tcPr>
                    <a:lnT w="12700" cap="flat" cmpd="sng" algn="ctr">
                      <a:solidFill>
                        <a:srgbClr val="FFC000"/>
                      </a:solidFill>
                      <a:prstDash val="solid"/>
                      <a:round/>
                      <a:headEnd type="none" w="med" len="med"/>
                      <a:tailEnd type="none" w="med" len="med"/>
                    </a:lnT>
                  </a:tcPr>
                </a:tc>
                <a:tc>
                  <a:txBody>
                    <a:bodyPr/>
                    <a:lstStyle/>
                    <a:p>
                      <a:pPr algn="ctr"/>
                      <a:r>
                        <a:rPr lang="de-AT" dirty="0" smtClean="0"/>
                        <a:t>1</a:t>
                      </a:r>
                      <a:endParaRPr lang="de-AT" dirty="0"/>
                    </a:p>
                  </a:txBody>
                  <a:tcPr>
                    <a:lnT w="12700" cap="flat" cmpd="sng" algn="ctr">
                      <a:solidFill>
                        <a:srgbClr val="FFC000"/>
                      </a:solidFill>
                      <a:prstDash val="solid"/>
                      <a:round/>
                      <a:headEnd type="none" w="med" len="med"/>
                      <a:tailEnd type="none" w="med" len="med"/>
                    </a:lnT>
                  </a:tcPr>
                </a:tc>
                <a:tc>
                  <a:txBody>
                    <a:bodyPr/>
                    <a:lstStyle/>
                    <a:p>
                      <a:pPr algn="ctr"/>
                      <a:r>
                        <a:rPr lang="de-AT" dirty="0" smtClean="0"/>
                        <a:t>0</a:t>
                      </a:r>
                      <a:endParaRPr lang="de-AT" dirty="0"/>
                    </a:p>
                  </a:txBody>
                  <a:tcPr>
                    <a:lnT w="12700" cap="flat" cmpd="sng" algn="ctr">
                      <a:solidFill>
                        <a:srgbClr val="FFC000"/>
                      </a:solidFill>
                      <a:prstDash val="solid"/>
                      <a:round/>
                      <a:headEnd type="none" w="med" len="med"/>
                      <a:tailEnd type="none" w="med" len="med"/>
                    </a:lnT>
                  </a:tcPr>
                </a:tc>
                <a:tc>
                  <a:txBody>
                    <a:bodyPr/>
                    <a:lstStyle/>
                    <a:p>
                      <a:pPr algn="ctr"/>
                      <a:r>
                        <a:rPr lang="de-AT" dirty="0" smtClean="0"/>
                        <a:t>0</a:t>
                      </a:r>
                      <a:endParaRPr lang="de-AT" dirty="0"/>
                    </a:p>
                  </a:txBody>
                  <a:tcPr>
                    <a:lnT w="12700" cap="flat" cmpd="sng" algn="ctr">
                      <a:solidFill>
                        <a:srgbClr val="FFC000"/>
                      </a:solidFill>
                      <a:prstDash val="solid"/>
                      <a:round/>
                      <a:headEnd type="none" w="med" len="med"/>
                      <a:tailEnd type="none" w="med" len="med"/>
                    </a:lnT>
                  </a:tcPr>
                </a:tc>
              </a:tr>
              <a:tr h="370840">
                <a:tc>
                  <a:txBody>
                    <a:bodyPr/>
                    <a:lstStyle/>
                    <a:p>
                      <a:pPr algn="ctr"/>
                      <a:r>
                        <a:rPr lang="de-AT" dirty="0" smtClean="0"/>
                        <a:t>doc</a:t>
                      </a:r>
                      <a:r>
                        <a:rPr lang="de-AT" baseline="-25000" dirty="0" smtClean="0"/>
                        <a:t>3</a:t>
                      </a:r>
                      <a:endParaRPr lang="de-AT" baseline="-25000"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1</a:t>
                      </a:r>
                      <a:endParaRPr lang="de-AT" dirty="0"/>
                    </a:p>
                  </a:txBody>
                  <a:tcPr/>
                </a:tc>
              </a:tr>
            </a:tbl>
          </a:graphicData>
        </a:graphic>
      </p:graphicFrame>
      <p:sp>
        <p:nvSpPr>
          <p:cNvPr id="9" name="TextBox 8"/>
          <p:cNvSpPr txBox="1"/>
          <p:nvPr/>
        </p:nvSpPr>
        <p:spPr>
          <a:xfrm>
            <a:off x="857224" y="3143248"/>
            <a:ext cx="1143008" cy="369332"/>
          </a:xfrm>
          <a:prstGeom prst="rect">
            <a:avLst/>
          </a:prstGeom>
          <a:noFill/>
        </p:spPr>
        <p:txBody>
          <a:bodyPr wrap="square" rtlCol="0">
            <a:spAutoFit/>
          </a:bodyPr>
          <a:lstStyle/>
          <a:p>
            <a:pPr algn="ctr"/>
            <a:r>
              <a:rPr lang="de-AT" dirty="0" smtClean="0"/>
              <a:t>doc</a:t>
            </a:r>
            <a:r>
              <a:rPr lang="de-AT" baseline="-25000" dirty="0" smtClean="0"/>
              <a:t>1</a:t>
            </a:r>
            <a:endParaRPr lang="de-AT" baseline="-25000" dirty="0"/>
          </a:p>
        </p:txBody>
      </p:sp>
      <p:sp>
        <p:nvSpPr>
          <p:cNvPr id="10" name="TextBox 9"/>
          <p:cNvSpPr txBox="1"/>
          <p:nvPr/>
        </p:nvSpPr>
        <p:spPr>
          <a:xfrm>
            <a:off x="2214546" y="3143248"/>
            <a:ext cx="1143008" cy="369332"/>
          </a:xfrm>
          <a:prstGeom prst="rect">
            <a:avLst/>
          </a:prstGeom>
          <a:noFill/>
        </p:spPr>
        <p:txBody>
          <a:bodyPr wrap="square" rtlCol="0">
            <a:spAutoFit/>
          </a:bodyPr>
          <a:lstStyle/>
          <a:p>
            <a:pPr algn="ctr"/>
            <a:r>
              <a:rPr lang="de-AT" dirty="0" smtClean="0"/>
              <a:t>doc</a:t>
            </a:r>
            <a:r>
              <a:rPr lang="de-AT" baseline="-25000" dirty="0" smtClean="0"/>
              <a:t>2</a:t>
            </a:r>
            <a:endParaRPr lang="de-AT" baseline="-25000" dirty="0"/>
          </a:p>
        </p:txBody>
      </p:sp>
      <p:sp>
        <p:nvSpPr>
          <p:cNvPr id="11" name="TextBox 10"/>
          <p:cNvSpPr txBox="1"/>
          <p:nvPr/>
        </p:nvSpPr>
        <p:spPr>
          <a:xfrm>
            <a:off x="3500430" y="3143248"/>
            <a:ext cx="1143008" cy="369332"/>
          </a:xfrm>
          <a:prstGeom prst="rect">
            <a:avLst/>
          </a:prstGeom>
          <a:noFill/>
        </p:spPr>
        <p:txBody>
          <a:bodyPr wrap="square" rtlCol="0">
            <a:spAutoFit/>
          </a:bodyPr>
          <a:lstStyle/>
          <a:p>
            <a:pPr algn="ctr"/>
            <a:r>
              <a:rPr lang="de-AT" dirty="0" smtClean="0"/>
              <a:t>doc</a:t>
            </a:r>
            <a:r>
              <a:rPr lang="de-AT" baseline="-25000" dirty="0" smtClean="0"/>
              <a:t>3</a:t>
            </a:r>
            <a:endParaRPr lang="de-AT" baseline="-25000" dirty="0"/>
          </a:p>
        </p:txBody>
      </p:sp>
      <p:sp>
        <p:nvSpPr>
          <p:cNvPr id="22" name="TextBox 21"/>
          <p:cNvSpPr txBox="1"/>
          <p:nvPr/>
        </p:nvSpPr>
        <p:spPr>
          <a:xfrm>
            <a:off x="5072066" y="2000240"/>
            <a:ext cx="2500330" cy="400110"/>
          </a:xfrm>
          <a:prstGeom prst="rect">
            <a:avLst/>
          </a:prstGeom>
          <a:noFill/>
        </p:spPr>
        <p:txBody>
          <a:bodyPr wrap="square" rtlCol="0">
            <a:spAutoFit/>
          </a:bodyPr>
          <a:lstStyle/>
          <a:p>
            <a:pPr algn="ctr"/>
            <a:r>
              <a:rPr lang="de-AT" sz="2000" dirty="0" smtClean="0"/>
              <a:t>Corpus</a:t>
            </a:r>
            <a:endParaRPr lang="de-AT" sz="2000" baseline="-25000" dirty="0"/>
          </a:p>
        </p:txBody>
      </p:sp>
      <p:sp>
        <p:nvSpPr>
          <p:cNvPr id="23" name="TextBox 22"/>
          <p:cNvSpPr txBox="1"/>
          <p:nvPr/>
        </p:nvSpPr>
        <p:spPr>
          <a:xfrm>
            <a:off x="0" y="4600526"/>
            <a:ext cx="2500330" cy="707886"/>
          </a:xfrm>
          <a:prstGeom prst="rect">
            <a:avLst/>
          </a:prstGeom>
          <a:noFill/>
        </p:spPr>
        <p:txBody>
          <a:bodyPr wrap="square" rtlCol="0">
            <a:spAutoFit/>
          </a:bodyPr>
          <a:lstStyle/>
          <a:p>
            <a:pPr algn="ctr"/>
            <a:r>
              <a:rPr lang="de-AT" sz="2000" dirty="0" smtClean="0"/>
              <a:t>Document Term Matrix</a:t>
            </a:r>
            <a:endParaRPr lang="de-AT" sz="2000" baseline="-25000" dirty="0"/>
          </a:p>
        </p:txBody>
      </p:sp>
      <p:cxnSp>
        <p:nvCxnSpPr>
          <p:cNvPr id="30" name="Straight Connector 29"/>
          <p:cNvCxnSpPr/>
          <p:nvPr/>
        </p:nvCxnSpPr>
        <p:spPr>
          <a:xfrm rot="5400000" flipH="1" flipV="1">
            <a:off x="2750331" y="4964917"/>
            <a:ext cx="1071570" cy="714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42976" y="5857892"/>
            <a:ext cx="2000264" cy="400110"/>
          </a:xfrm>
          <a:prstGeom prst="rect">
            <a:avLst/>
          </a:prstGeom>
          <a:noFill/>
        </p:spPr>
        <p:txBody>
          <a:bodyPr wrap="square" rtlCol="0">
            <a:spAutoFit/>
          </a:bodyPr>
          <a:lstStyle/>
          <a:p>
            <a:pPr algn="ctr"/>
            <a:r>
              <a:rPr lang="de-AT" sz="2000" dirty="0" smtClean="0"/>
              <a:t>Document Vector</a:t>
            </a:r>
            <a:endParaRPr lang="de-AT" sz="2000" baseline="-25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Document Term Matrices</a:t>
            </a:r>
            <a:endParaRPr lang="de-AT" dirty="0"/>
          </a:p>
        </p:txBody>
      </p:sp>
      <p:sp>
        <p:nvSpPr>
          <p:cNvPr id="4" name="Folded Corner 3"/>
          <p:cNvSpPr/>
          <p:nvPr/>
        </p:nvSpPr>
        <p:spPr>
          <a:xfrm>
            <a:off x="928662"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War</a:t>
            </a:r>
          </a:p>
          <a:p>
            <a:pPr algn="ctr"/>
            <a:r>
              <a:rPr lang="de-AT" sz="2000" dirty="0" smtClean="0"/>
              <a:t>Fight</a:t>
            </a:r>
          </a:p>
          <a:p>
            <a:pPr algn="ctr"/>
            <a:r>
              <a:rPr lang="de-AT" sz="2000" dirty="0" smtClean="0"/>
              <a:t>War</a:t>
            </a:r>
            <a:endParaRPr lang="de-AT" sz="2000" dirty="0"/>
          </a:p>
        </p:txBody>
      </p:sp>
      <p:sp>
        <p:nvSpPr>
          <p:cNvPr id="5" name="Folded Corner 4"/>
          <p:cNvSpPr/>
          <p:nvPr/>
        </p:nvSpPr>
        <p:spPr>
          <a:xfrm>
            <a:off x="2214546"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War</a:t>
            </a:r>
          </a:p>
          <a:p>
            <a:pPr algn="ctr"/>
            <a:r>
              <a:rPr lang="de-AT" sz="2000" dirty="0" smtClean="0"/>
              <a:t>Peace</a:t>
            </a:r>
          </a:p>
          <a:p>
            <a:pPr algn="ctr"/>
            <a:r>
              <a:rPr lang="de-AT" sz="2000" dirty="0" smtClean="0"/>
              <a:t>Contract</a:t>
            </a:r>
            <a:endParaRPr lang="de-AT" sz="2000" dirty="0"/>
          </a:p>
        </p:txBody>
      </p:sp>
      <p:sp>
        <p:nvSpPr>
          <p:cNvPr id="6" name="Folded Corner 5"/>
          <p:cNvSpPr/>
          <p:nvPr/>
        </p:nvSpPr>
        <p:spPr>
          <a:xfrm>
            <a:off x="3500430" y="1785926"/>
            <a:ext cx="1143008" cy="121444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000" dirty="0" smtClean="0"/>
              <a:t>Peace</a:t>
            </a:r>
          </a:p>
          <a:p>
            <a:pPr algn="ctr"/>
            <a:r>
              <a:rPr lang="de-AT" sz="2000" dirty="0" smtClean="0"/>
              <a:t>Love</a:t>
            </a:r>
          </a:p>
          <a:p>
            <a:pPr algn="ctr"/>
            <a:r>
              <a:rPr lang="de-AT" sz="2000" dirty="0" smtClean="0"/>
              <a:t>Hope</a:t>
            </a:r>
            <a:endParaRPr lang="de-AT" sz="2000" dirty="0"/>
          </a:p>
        </p:txBody>
      </p:sp>
      <p:graphicFrame>
        <p:nvGraphicFramePr>
          <p:cNvPr id="8" name="Table 7"/>
          <p:cNvGraphicFramePr>
            <a:graphicFrameLocks noGrp="1"/>
          </p:cNvGraphicFramePr>
          <p:nvPr/>
        </p:nvGraphicFramePr>
        <p:xfrm>
          <a:off x="2428857" y="4045860"/>
          <a:ext cx="6286547" cy="1483360"/>
        </p:xfrm>
        <a:graphic>
          <a:graphicData uri="http://schemas.openxmlformats.org/drawingml/2006/table">
            <a:tbl>
              <a:tblPr firstRow="1" bandRow="1">
                <a:tableStyleId>{2D5ABB26-0587-4C30-8999-92F81FD0307C}</a:tableStyleId>
              </a:tblPr>
              <a:tblGrid>
                <a:gridCol w="898078"/>
                <a:gridCol w="898078"/>
                <a:gridCol w="898078"/>
                <a:gridCol w="898078"/>
                <a:gridCol w="979720"/>
                <a:gridCol w="816437"/>
                <a:gridCol w="898078"/>
              </a:tblGrid>
              <a:tr h="370840">
                <a:tc>
                  <a:txBody>
                    <a:bodyPr/>
                    <a:lstStyle/>
                    <a:p>
                      <a:endParaRPr lang="de-AT" dirty="0"/>
                    </a:p>
                  </a:txBody>
                  <a:tcPr/>
                </a:tc>
                <a:tc>
                  <a:txBody>
                    <a:bodyPr/>
                    <a:lstStyle/>
                    <a:p>
                      <a:pPr algn="ctr"/>
                      <a:r>
                        <a:rPr lang="de-AT" dirty="0" smtClean="0"/>
                        <a:t>war</a:t>
                      </a:r>
                      <a:endParaRPr lang="de-AT" dirty="0"/>
                    </a:p>
                  </a:txBody>
                  <a:tcPr>
                    <a:lnB w="12700" cap="flat" cmpd="sng" algn="ctr">
                      <a:solidFill>
                        <a:srgbClr val="FF0000"/>
                      </a:solidFill>
                      <a:prstDash val="solid"/>
                      <a:round/>
                      <a:headEnd type="none" w="med" len="med"/>
                      <a:tailEnd type="none" w="med" len="med"/>
                    </a:lnB>
                  </a:tcPr>
                </a:tc>
                <a:tc>
                  <a:txBody>
                    <a:bodyPr/>
                    <a:lstStyle/>
                    <a:p>
                      <a:pPr algn="ctr"/>
                      <a:r>
                        <a:rPr lang="de-AT" dirty="0" smtClean="0"/>
                        <a:t>fight</a:t>
                      </a:r>
                      <a:endParaRPr lang="de-AT" dirty="0"/>
                    </a:p>
                  </a:txBody>
                  <a:tcPr>
                    <a:lnB w="12700" cap="flat" cmpd="sng" algn="ctr">
                      <a:noFill/>
                      <a:prstDash val="solid"/>
                      <a:round/>
                      <a:headEnd type="none" w="med" len="med"/>
                      <a:tailEnd type="none" w="med" len="med"/>
                    </a:lnB>
                  </a:tcPr>
                </a:tc>
                <a:tc>
                  <a:txBody>
                    <a:bodyPr/>
                    <a:lstStyle/>
                    <a:p>
                      <a:pPr algn="ctr"/>
                      <a:r>
                        <a:rPr lang="de-AT" dirty="0" smtClean="0"/>
                        <a:t>peace</a:t>
                      </a:r>
                      <a:endParaRPr lang="de-AT" dirty="0"/>
                    </a:p>
                  </a:txBody>
                  <a:tcPr>
                    <a:lnB w="12700" cap="flat" cmpd="sng" algn="ctr">
                      <a:noFill/>
                      <a:prstDash val="solid"/>
                      <a:round/>
                      <a:headEnd type="none" w="med" len="med"/>
                      <a:tailEnd type="none" w="med" len="med"/>
                    </a:lnB>
                  </a:tcPr>
                </a:tc>
                <a:tc>
                  <a:txBody>
                    <a:bodyPr/>
                    <a:lstStyle/>
                    <a:p>
                      <a:pPr algn="ctr"/>
                      <a:r>
                        <a:rPr lang="de-AT" dirty="0" smtClean="0"/>
                        <a:t>contract</a:t>
                      </a:r>
                      <a:endParaRPr lang="de-AT" dirty="0"/>
                    </a:p>
                  </a:txBody>
                  <a:tcPr>
                    <a:lnB w="12700" cap="flat" cmpd="sng" algn="ctr">
                      <a:noFill/>
                      <a:prstDash val="solid"/>
                      <a:round/>
                      <a:headEnd type="none" w="med" len="med"/>
                      <a:tailEnd type="none" w="med" len="med"/>
                    </a:lnB>
                  </a:tcPr>
                </a:tc>
                <a:tc>
                  <a:txBody>
                    <a:bodyPr/>
                    <a:lstStyle/>
                    <a:p>
                      <a:pPr algn="ctr"/>
                      <a:r>
                        <a:rPr lang="de-AT" dirty="0" smtClean="0"/>
                        <a:t>love</a:t>
                      </a:r>
                      <a:endParaRPr lang="de-AT" dirty="0"/>
                    </a:p>
                  </a:txBody>
                  <a:tcPr>
                    <a:lnB w="12700" cap="flat" cmpd="sng" algn="ctr">
                      <a:noFill/>
                      <a:prstDash val="solid"/>
                      <a:round/>
                      <a:headEnd type="none" w="med" len="med"/>
                      <a:tailEnd type="none" w="med" len="med"/>
                    </a:lnB>
                  </a:tcPr>
                </a:tc>
                <a:tc>
                  <a:txBody>
                    <a:bodyPr/>
                    <a:lstStyle/>
                    <a:p>
                      <a:pPr algn="ctr"/>
                      <a:r>
                        <a:rPr lang="de-AT" dirty="0" smtClean="0"/>
                        <a:t>hope</a:t>
                      </a:r>
                      <a:endParaRPr lang="de-AT" dirty="0"/>
                    </a:p>
                  </a:txBody>
                  <a:tcPr>
                    <a:lnB w="12700" cap="flat" cmpd="sng" algn="ctr">
                      <a:noFill/>
                      <a:prstDash val="solid"/>
                      <a:round/>
                      <a:headEnd type="none" w="med" len="med"/>
                      <a:tailEnd type="none" w="med" len="med"/>
                    </a:lnB>
                  </a:tcPr>
                </a:tc>
              </a:tr>
              <a:tr h="370840">
                <a:tc>
                  <a:txBody>
                    <a:bodyPr/>
                    <a:lstStyle/>
                    <a:p>
                      <a:pPr algn="ctr"/>
                      <a:r>
                        <a:rPr lang="de-AT" dirty="0" smtClean="0"/>
                        <a:t>doc</a:t>
                      </a:r>
                      <a:r>
                        <a:rPr lang="de-AT" baseline="-25000" dirty="0" smtClean="0"/>
                        <a:t>1</a:t>
                      </a:r>
                      <a:endParaRPr lang="de-AT" baseline="-25000" dirty="0"/>
                    </a:p>
                  </a:txBody>
                  <a:tcPr>
                    <a:lnR w="12700" cap="flat" cmpd="sng" algn="ctr">
                      <a:solidFill>
                        <a:srgbClr val="FF0000"/>
                      </a:solidFill>
                      <a:prstDash val="solid"/>
                      <a:round/>
                      <a:headEnd type="none" w="med" len="med"/>
                      <a:tailEnd type="none" w="med" len="med"/>
                    </a:lnR>
                  </a:tcPr>
                </a:tc>
                <a:tc>
                  <a:txBody>
                    <a:bodyPr/>
                    <a:lstStyle/>
                    <a:p>
                      <a:pPr algn="ctr"/>
                      <a:r>
                        <a:rPr lang="de-AT" dirty="0" smtClean="0"/>
                        <a:t>2</a:t>
                      </a:r>
                      <a:endParaRPr lang="de-AT"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de-AT" dirty="0" smtClean="0"/>
                        <a:t>1</a:t>
                      </a:r>
                      <a:endParaRPr lang="de-AT" dirty="0"/>
                    </a:p>
                  </a:txBody>
                  <a:tcPr>
                    <a:lnL w="12700" cap="flat" cmpd="sng" algn="ctr">
                      <a:solidFill>
                        <a:srgbClr val="FF0000"/>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de-AT" dirty="0" smtClean="0"/>
                        <a:t>0</a:t>
                      </a:r>
                      <a:endParaRPr lang="de-AT"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de-AT" dirty="0" smtClean="0"/>
                        <a:t>0</a:t>
                      </a:r>
                      <a:endParaRPr lang="de-AT"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de-AT" dirty="0" smtClean="0"/>
                        <a:t>0</a:t>
                      </a:r>
                      <a:endParaRPr lang="de-AT"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de-AT" dirty="0" smtClean="0"/>
                        <a:t>0</a:t>
                      </a:r>
                      <a:endParaRPr lang="de-AT"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de-AT" dirty="0" smtClean="0"/>
                        <a:t>doc</a:t>
                      </a:r>
                      <a:r>
                        <a:rPr lang="de-AT" baseline="-25000" dirty="0" smtClean="0"/>
                        <a:t>2</a:t>
                      </a:r>
                      <a:endParaRPr lang="de-AT" baseline="-25000" dirty="0"/>
                    </a:p>
                  </a:txBody>
                  <a:tcPr>
                    <a:lnR w="12700" cap="flat" cmpd="sng" algn="ctr">
                      <a:solidFill>
                        <a:srgbClr val="FF0000"/>
                      </a:solidFill>
                      <a:prstDash val="solid"/>
                      <a:round/>
                      <a:headEnd type="none" w="med" len="med"/>
                      <a:tailEnd type="none" w="med" len="med"/>
                    </a:lnR>
                  </a:tcPr>
                </a:tc>
                <a:tc>
                  <a:txBody>
                    <a:bodyPr/>
                    <a:lstStyle/>
                    <a:p>
                      <a:pPr algn="ctr"/>
                      <a:r>
                        <a:rPr lang="de-AT" dirty="0" smtClean="0"/>
                        <a:t>1</a:t>
                      </a:r>
                      <a:endParaRPr lang="de-AT"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a:r>
                        <a:rPr lang="de-AT" dirty="0" smtClean="0"/>
                        <a:t>0</a:t>
                      </a:r>
                      <a:endParaRPr lang="de-AT" dirty="0"/>
                    </a:p>
                  </a:txBody>
                  <a:tcPr>
                    <a:lnL w="12700" cap="flat" cmpd="sng" algn="ctr">
                      <a:solidFill>
                        <a:srgbClr val="FF0000"/>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de-AT" dirty="0" smtClean="0"/>
                        <a:t>1</a:t>
                      </a:r>
                      <a:endParaRPr lang="de-AT" dirty="0"/>
                    </a:p>
                  </a:txBody>
                  <a:tcPr>
                    <a:lnT w="12700" cap="flat" cmpd="sng" algn="ctr">
                      <a:noFill/>
                      <a:prstDash val="solid"/>
                      <a:round/>
                      <a:headEnd type="none" w="med" len="med"/>
                      <a:tailEnd type="none" w="med" len="med"/>
                    </a:lnT>
                  </a:tcPr>
                </a:tc>
                <a:tc>
                  <a:txBody>
                    <a:bodyPr/>
                    <a:lstStyle/>
                    <a:p>
                      <a:pPr algn="ctr"/>
                      <a:r>
                        <a:rPr lang="de-AT" dirty="0" smtClean="0"/>
                        <a:t>1</a:t>
                      </a:r>
                      <a:endParaRPr lang="de-AT" dirty="0"/>
                    </a:p>
                  </a:txBody>
                  <a:tcPr>
                    <a:lnT w="12700" cap="flat" cmpd="sng" algn="ctr">
                      <a:noFill/>
                      <a:prstDash val="solid"/>
                      <a:round/>
                      <a:headEnd type="none" w="med" len="med"/>
                      <a:tailEnd type="none" w="med" len="med"/>
                    </a:lnT>
                  </a:tcPr>
                </a:tc>
                <a:tc>
                  <a:txBody>
                    <a:bodyPr/>
                    <a:lstStyle/>
                    <a:p>
                      <a:pPr algn="ctr"/>
                      <a:r>
                        <a:rPr lang="de-AT" dirty="0" smtClean="0"/>
                        <a:t>0</a:t>
                      </a:r>
                      <a:endParaRPr lang="de-AT" dirty="0"/>
                    </a:p>
                  </a:txBody>
                  <a:tcPr>
                    <a:lnT w="12700" cap="flat" cmpd="sng" algn="ctr">
                      <a:noFill/>
                      <a:prstDash val="solid"/>
                      <a:round/>
                      <a:headEnd type="none" w="med" len="med"/>
                      <a:tailEnd type="none" w="med" len="med"/>
                    </a:lnT>
                  </a:tcPr>
                </a:tc>
                <a:tc>
                  <a:txBody>
                    <a:bodyPr/>
                    <a:lstStyle/>
                    <a:p>
                      <a:pPr algn="ctr"/>
                      <a:r>
                        <a:rPr lang="de-AT" dirty="0" smtClean="0"/>
                        <a:t>0</a:t>
                      </a:r>
                      <a:endParaRPr lang="de-AT" dirty="0"/>
                    </a:p>
                  </a:txBody>
                  <a:tcPr>
                    <a:lnT w="12700" cap="flat" cmpd="sng" algn="ctr">
                      <a:noFill/>
                      <a:prstDash val="solid"/>
                      <a:round/>
                      <a:headEnd type="none" w="med" len="med"/>
                      <a:tailEnd type="none" w="med" len="med"/>
                    </a:lnT>
                  </a:tcPr>
                </a:tc>
              </a:tr>
              <a:tr h="370840">
                <a:tc>
                  <a:txBody>
                    <a:bodyPr/>
                    <a:lstStyle/>
                    <a:p>
                      <a:pPr algn="ctr"/>
                      <a:r>
                        <a:rPr lang="de-AT" dirty="0" smtClean="0"/>
                        <a:t>doc</a:t>
                      </a:r>
                      <a:r>
                        <a:rPr lang="de-AT" baseline="-25000" dirty="0" smtClean="0"/>
                        <a:t>3</a:t>
                      </a:r>
                      <a:endParaRPr lang="de-AT" baseline="-25000" dirty="0"/>
                    </a:p>
                  </a:txBody>
                  <a:tcPr>
                    <a:lnR w="12700" cap="flat" cmpd="sng" algn="ctr">
                      <a:solidFill>
                        <a:srgbClr val="FF0000"/>
                      </a:solidFill>
                      <a:prstDash val="solid"/>
                      <a:round/>
                      <a:headEnd type="none" w="med" len="med"/>
                      <a:tailEnd type="none" w="med" len="med"/>
                    </a:lnR>
                  </a:tcPr>
                </a:tc>
                <a:tc>
                  <a:txBody>
                    <a:bodyPr/>
                    <a:lstStyle/>
                    <a:p>
                      <a:pPr algn="ctr"/>
                      <a:r>
                        <a:rPr lang="de-AT" dirty="0" smtClean="0"/>
                        <a:t>0</a:t>
                      </a:r>
                      <a:endParaRPr lang="de-AT"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de-AT" dirty="0" smtClean="0"/>
                        <a:t>0</a:t>
                      </a:r>
                      <a:endParaRPr lang="de-AT" dirty="0"/>
                    </a:p>
                  </a:txBody>
                  <a:tcPr>
                    <a:lnL w="12700" cap="flat" cmpd="sng" algn="ctr">
                      <a:solidFill>
                        <a:srgbClr val="FF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de-AT" dirty="0" smtClean="0"/>
                        <a:t>1</a:t>
                      </a:r>
                      <a:endParaRPr lang="de-AT" dirty="0"/>
                    </a:p>
                  </a:txBody>
                  <a:tcPr>
                    <a:lnL w="12700" cap="flat" cmpd="sng" algn="ctr">
                      <a:noFill/>
                      <a:prstDash val="solid"/>
                      <a:round/>
                      <a:headEnd type="none" w="med" len="med"/>
                      <a:tailEnd type="none" w="med" len="med"/>
                    </a:lnL>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1</a:t>
                      </a:r>
                      <a:endParaRPr lang="de-AT" dirty="0"/>
                    </a:p>
                  </a:txBody>
                  <a:tcPr/>
                </a:tc>
              </a:tr>
            </a:tbl>
          </a:graphicData>
        </a:graphic>
      </p:graphicFrame>
      <p:sp>
        <p:nvSpPr>
          <p:cNvPr id="9" name="TextBox 8"/>
          <p:cNvSpPr txBox="1"/>
          <p:nvPr/>
        </p:nvSpPr>
        <p:spPr>
          <a:xfrm>
            <a:off x="857224" y="3143248"/>
            <a:ext cx="1143008" cy="369332"/>
          </a:xfrm>
          <a:prstGeom prst="rect">
            <a:avLst/>
          </a:prstGeom>
          <a:noFill/>
        </p:spPr>
        <p:txBody>
          <a:bodyPr wrap="square" rtlCol="0">
            <a:spAutoFit/>
          </a:bodyPr>
          <a:lstStyle/>
          <a:p>
            <a:pPr algn="ctr"/>
            <a:r>
              <a:rPr lang="de-AT" dirty="0" smtClean="0"/>
              <a:t>doc</a:t>
            </a:r>
            <a:r>
              <a:rPr lang="de-AT" baseline="-25000" dirty="0" smtClean="0"/>
              <a:t>1</a:t>
            </a:r>
            <a:endParaRPr lang="de-AT" baseline="-25000" dirty="0"/>
          </a:p>
        </p:txBody>
      </p:sp>
      <p:sp>
        <p:nvSpPr>
          <p:cNvPr id="10" name="TextBox 9"/>
          <p:cNvSpPr txBox="1"/>
          <p:nvPr/>
        </p:nvSpPr>
        <p:spPr>
          <a:xfrm>
            <a:off x="2214546" y="3143248"/>
            <a:ext cx="1143008" cy="369332"/>
          </a:xfrm>
          <a:prstGeom prst="rect">
            <a:avLst/>
          </a:prstGeom>
          <a:noFill/>
        </p:spPr>
        <p:txBody>
          <a:bodyPr wrap="square" rtlCol="0">
            <a:spAutoFit/>
          </a:bodyPr>
          <a:lstStyle/>
          <a:p>
            <a:pPr algn="ctr"/>
            <a:r>
              <a:rPr lang="de-AT" dirty="0" smtClean="0"/>
              <a:t>doc</a:t>
            </a:r>
            <a:r>
              <a:rPr lang="de-AT" baseline="-25000" dirty="0" smtClean="0"/>
              <a:t>2</a:t>
            </a:r>
            <a:endParaRPr lang="de-AT" baseline="-25000" dirty="0"/>
          </a:p>
        </p:txBody>
      </p:sp>
      <p:sp>
        <p:nvSpPr>
          <p:cNvPr id="11" name="TextBox 10"/>
          <p:cNvSpPr txBox="1"/>
          <p:nvPr/>
        </p:nvSpPr>
        <p:spPr>
          <a:xfrm>
            <a:off x="3500430" y="3143248"/>
            <a:ext cx="1143008" cy="369332"/>
          </a:xfrm>
          <a:prstGeom prst="rect">
            <a:avLst/>
          </a:prstGeom>
          <a:noFill/>
        </p:spPr>
        <p:txBody>
          <a:bodyPr wrap="square" rtlCol="0">
            <a:spAutoFit/>
          </a:bodyPr>
          <a:lstStyle/>
          <a:p>
            <a:pPr algn="ctr"/>
            <a:r>
              <a:rPr lang="de-AT" dirty="0" smtClean="0"/>
              <a:t>doc</a:t>
            </a:r>
            <a:r>
              <a:rPr lang="de-AT" baseline="-25000" dirty="0" smtClean="0"/>
              <a:t>3</a:t>
            </a:r>
            <a:endParaRPr lang="de-AT" baseline="-25000" dirty="0"/>
          </a:p>
        </p:txBody>
      </p:sp>
      <p:sp>
        <p:nvSpPr>
          <p:cNvPr id="22" name="TextBox 21"/>
          <p:cNvSpPr txBox="1"/>
          <p:nvPr/>
        </p:nvSpPr>
        <p:spPr>
          <a:xfrm>
            <a:off x="5072066" y="2000240"/>
            <a:ext cx="2500330" cy="400110"/>
          </a:xfrm>
          <a:prstGeom prst="rect">
            <a:avLst/>
          </a:prstGeom>
          <a:noFill/>
        </p:spPr>
        <p:txBody>
          <a:bodyPr wrap="square" rtlCol="0">
            <a:spAutoFit/>
          </a:bodyPr>
          <a:lstStyle/>
          <a:p>
            <a:pPr algn="ctr"/>
            <a:r>
              <a:rPr lang="de-AT" sz="2000" dirty="0" smtClean="0"/>
              <a:t>Corpus</a:t>
            </a:r>
            <a:endParaRPr lang="de-AT" sz="2000" baseline="-25000" dirty="0"/>
          </a:p>
        </p:txBody>
      </p:sp>
      <p:sp>
        <p:nvSpPr>
          <p:cNvPr id="23" name="TextBox 22"/>
          <p:cNvSpPr txBox="1"/>
          <p:nvPr/>
        </p:nvSpPr>
        <p:spPr>
          <a:xfrm>
            <a:off x="0" y="4600526"/>
            <a:ext cx="2500330" cy="707886"/>
          </a:xfrm>
          <a:prstGeom prst="rect">
            <a:avLst/>
          </a:prstGeom>
          <a:noFill/>
        </p:spPr>
        <p:txBody>
          <a:bodyPr wrap="square" rtlCol="0">
            <a:spAutoFit/>
          </a:bodyPr>
          <a:lstStyle/>
          <a:p>
            <a:pPr algn="ctr"/>
            <a:r>
              <a:rPr lang="de-AT" sz="2000" dirty="0" smtClean="0"/>
              <a:t>Document Term Matrix</a:t>
            </a:r>
            <a:endParaRPr lang="de-AT" sz="2000" baseline="-25000" dirty="0"/>
          </a:p>
        </p:txBody>
      </p:sp>
      <p:cxnSp>
        <p:nvCxnSpPr>
          <p:cNvPr id="30" name="Straight Connector 29"/>
          <p:cNvCxnSpPr>
            <a:stCxn id="34" idx="1"/>
          </p:cNvCxnSpPr>
          <p:nvPr/>
        </p:nvCxnSpPr>
        <p:spPr>
          <a:xfrm rot="10800000">
            <a:off x="3929058" y="5572141"/>
            <a:ext cx="714380" cy="4858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643438" y="5857892"/>
            <a:ext cx="2000264" cy="400110"/>
          </a:xfrm>
          <a:prstGeom prst="rect">
            <a:avLst/>
          </a:prstGeom>
          <a:noFill/>
        </p:spPr>
        <p:txBody>
          <a:bodyPr wrap="square" rtlCol="0">
            <a:spAutoFit/>
          </a:bodyPr>
          <a:lstStyle/>
          <a:p>
            <a:r>
              <a:rPr lang="de-AT" sz="2000" dirty="0" smtClean="0"/>
              <a:t>Term Vector</a:t>
            </a:r>
            <a:endParaRPr lang="de-AT" sz="2000" baseline="-25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Term Weighting</a:t>
            </a:r>
            <a:endParaRPr lang="de-AT" dirty="0"/>
          </a:p>
        </p:txBody>
      </p:sp>
      <p:sp>
        <p:nvSpPr>
          <p:cNvPr id="3" name="Content Placeholder 2"/>
          <p:cNvSpPr>
            <a:spLocks noGrp="1"/>
          </p:cNvSpPr>
          <p:nvPr>
            <p:ph idx="1"/>
          </p:nvPr>
        </p:nvSpPr>
        <p:spPr>
          <a:xfrm>
            <a:off x="457200" y="1357298"/>
            <a:ext cx="8229600" cy="4525963"/>
          </a:xfrm>
        </p:spPr>
        <p:txBody>
          <a:bodyPr>
            <a:normAutofit/>
          </a:bodyPr>
          <a:lstStyle/>
          <a:p>
            <a:r>
              <a:rPr lang="de-AT" sz="2800" dirty="0" smtClean="0"/>
              <a:t>Term Frequency (TF)</a:t>
            </a:r>
          </a:p>
          <a:p>
            <a:pPr lvl="1"/>
            <a:r>
              <a:rPr lang="de-AT" dirty="0" smtClean="0"/>
              <a:t>Number of times a term occurs in a document</a:t>
            </a:r>
          </a:p>
          <a:p>
            <a:r>
              <a:rPr lang="de-AT" sz="2800" dirty="0" smtClean="0"/>
              <a:t>Term Frequency – Inverse Document Frequency (TF-IDF)</a:t>
            </a:r>
          </a:p>
          <a:p>
            <a:pPr lvl="1"/>
            <a:r>
              <a:rPr lang="de-AT" dirty="0" smtClean="0"/>
              <a:t> </a:t>
            </a:r>
          </a:p>
          <a:p>
            <a:r>
              <a:rPr lang="de-AT" sz="2800" dirty="0" smtClean="0"/>
              <a:t>Term Frequency – Inverse Document Frequency – Cosine Normalization (TFC)</a:t>
            </a:r>
          </a:p>
          <a:p>
            <a:pPr lvl="1"/>
            <a:endParaRPr lang="de-AT" dirty="0" smtClean="0"/>
          </a:p>
          <a:p>
            <a:pPr lvl="1"/>
            <a:r>
              <a:rPr lang="de-AT" dirty="0" smtClean="0"/>
              <a:t> </a:t>
            </a:r>
            <a:endParaRPr lang="de-AT" dirty="0"/>
          </a:p>
        </p:txBody>
      </p:sp>
      <p:graphicFrame>
        <p:nvGraphicFramePr>
          <p:cNvPr id="4" name="Object 3"/>
          <p:cNvGraphicFramePr>
            <a:graphicFrameLocks noChangeAspect="1"/>
          </p:cNvGraphicFramePr>
          <p:nvPr/>
        </p:nvGraphicFramePr>
        <p:xfrm>
          <a:off x="1214414" y="3357562"/>
          <a:ext cx="3643337" cy="532487"/>
        </p:xfrm>
        <a:graphic>
          <a:graphicData uri="http://schemas.openxmlformats.org/presentationml/2006/ole">
            <p:oleObj spid="_x0000_s89090" name="Equation" r:id="rId4" imgW="1650960" imgH="241200" progId="Equation.3">
              <p:embed/>
            </p:oleObj>
          </a:graphicData>
        </a:graphic>
      </p:graphicFrame>
      <p:graphicFrame>
        <p:nvGraphicFramePr>
          <p:cNvPr id="5" name="Object 4"/>
          <p:cNvGraphicFramePr>
            <a:graphicFrameLocks noChangeAspect="1"/>
          </p:cNvGraphicFramePr>
          <p:nvPr/>
        </p:nvGraphicFramePr>
        <p:xfrm>
          <a:off x="1285852" y="4667261"/>
          <a:ext cx="2371739" cy="1976449"/>
        </p:xfrm>
        <a:graphic>
          <a:graphicData uri="http://schemas.openxmlformats.org/presentationml/2006/ole">
            <p:oleObj spid="_x0000_s89091" name="Equation" r:id="rId5" imgW="1143000" imgH="952200" progId="Equation.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Term Weighting</a:t>
            </a:r>
            <a:endParaRPr lang="de-AT" dirty="0"/>
          </a:p>
        </p:txBody>
      </p:sp>
      <p:sp>
        <p:nvSpPr>
          <p:cNvPr id="3" name="Content Placeholder 2"/>
          <p:cNvSpPr>
            <a:spLocks noGrp="1"/>
          </p:cNvSpPr>
          <p:nvPr>
            <p:ph idx="1"/>
          </p:nvPr>
        </p:nvSpPr>
        <p:spPr/>
        <p:txBody>
          <a:bodyPr/>
          <a:lstStyle/>
          <a:p>
            <a:r>
              <a:rPr lang="de-AT" dirty="0" smtClean="0"/>
              <a:t>Weighting strategy is crucial for the classification results</a:t>
            </a:r>
          </a:p>
          <a:p>
            <a:r>
              <a:rPr lang="de-AT" dirty="0" smtClean="0"/>
              <a:t>IDF factor puts heavier weight on terms that occur seldomly (strong discriminative power)</a:t>
            </a:r>
          </a:p>
          <a:p>
            <a:r>
              <a:rPr lang="de-AT" dirty="0" smtClean="0"/>
              <a:t>Normalization dempens the impact of outliers on the model to be built</a:t>
            </a:r>
            <a:endParaRPr lang="de-AT"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Outline</a:t>
            </a:r>
            <a:endParaRPr lang="de-AT" dirty="0"/>
          </a:p>
        </p:txBody>
      </p:sp>
      <p:sp>
        <p:nvSpPr>
          <p:cNvPr id="3" name="Content Placeholder 2"/>
          <p:cNvSpPr>
            <a:spLocks noGrp="1"/>
          </p:cNvSpPr>
          <p:nvPr>
            <p:ph idx="1"/>
          </p:nvPr>
        </p:nvSpPr>
        <p:spPr/>
        <p:txBody>
          <a:bodyPr>
            <a:normAutofit fontScale="92500" lnSpcReduction="20000"/>
          </a:bodyPr>
          <a:lstStyle/>
          <a:p>
            <a:r>
              <a:rPr lang="de-AT" dirty="0" smtClean="0"/>
              <a:t>Why?</a:t>
            </a:r>
          </a:p>
          <a:p>
            <a:r>
              <a:rPr lang="de-AT" dirty="0" smtClean="0"/>
              <a:t>Classification</a:t>
            </a:r>
          </a:p>
          <a:p>
            <a:pPr lvl="1"/>
            <a:r>
              <a:rPr lang="de-AT" dirty="0" smtClean="0"/>
              <a:t>Introduction</a:t>
            </a:r>
          </a:p>
          <a:p>
            <a:pPr lvl="1"/>
            <a:r>
              <a:rPr lang="de-AT" dirty="0" smtClean="0"/>
              <a:t>Support Vector Machines</a:t>
            </a:r>
          </a:p>
          <a:p>
            <a:pPr lvl="1"/>
            <a:r>
              <a:rPr lang="de-AT" dirty="0" smtClean="0"/>
              <a:t>Topic Classification</a:t>
            </a:r>
          </a:p>
          <a:p>
            <a:r>
              <a:rPr lang="de-AT" dirty="0" smtClean="0"/>
              <a:t>Reuters 21578 Dataset</a:t>
            </a:r>
          </a:p>
          <a:p>
            <a:r>
              <a:rPr lang="de-AT" dirty="0" smtClean="0"/>
              <a:t>SVM Training in R</a:t>
            </a:r>
          </a:p>
          <a:p>
            <a:r>
              <a:rPr lang="de-AT" dirty="0" smtClean="0"/>
              <a:t>Evaluation</a:t>
            </a:r>
          </a:p>
          <a:p>
            <a:pPr lvl="1"/>
            <a:r>
              <a:rPr lang="de-AT" dirty="0" smtClean="0"/>
              <a:t>Measures</a:t>
            </a:r>
          </a:p>
          <a:p>
            <a:pPr lvl="1"/>
            <a:r>
              <a:rPr lang="de-AT" dirty="0" smtClean="0"/>
              <a:t>Results</a:t>
            </a:r>
          </a:p>
          <a:p>
            <a:pPr>
              <a:buNone/>
            </a:pPr>
            <a:endParaRPr lang="de-AT"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Questions?</a:t>
            </a:r>
            <a:endParaRPr lang="de-AT" dirty="0"/>
          </a:p>
        </p:txBody>
      </p:sp>
      <p:sp>
        <p:nvSpPr>
          <p:cNvPr id="3" name="Content Placeholder 2"/>
          <p:cNvSpPr>
            <a:spLocks noGrp="1"/>
          </p:cNvSpPr>
          <p:nvPr>
            <p:ph idx="1"/>
          </p:nvPr>
        </p:nvSpPr>
        <p:spPr/>
        <p:txBody>
          <a:bodyPr/>
          <a:lstStyle/>
          <a:p>
            <a:endParaRPr lang="de-AT"/>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Assumption</a:t>
            </a:r>
            <a:endParaRPr lang="de-AT" dirty="0"/>
          </a:p>
        </p:txBody>
      </p:sp>
      <p:sp>
        <p:nvSpPr>
          <p:cNvPr id="3" name="Content Placeholder 2"/>
          <p:cNvSpPr>
            <a:spLocks noGrp="1"/>
          </p:cNvSpPr>
          <p:nvPr>
            <p:ph idx="1"/>
          </p:nvPr>
        </p:nvSpPr>
        <p:spPr/>
        <p:txBody>
          <a:bodyPr>
            <a:normAutofit fontScale="92500"/>
          </a:bodyPr>
          <a:lstStyle/>
          <a:p>
            <a:r>
              <a:rPr lang="de-AT" dirty="0" smtClean="0"/>
              <a:t>Training and test documents of Reuters ModApte split reside in two separate directories</a:t>
            </a:r>
          </a:p>
          <a:p>
            <a:pPr lvl="1"/>
            <a:r>
              <a:rPr lang="de-AT" sz="2200" dirty="0" smtClean="0">
                <a:latin typeface="Courier New" pitchFamily="49" charset="0"/>
                <a:cs typeface="Courier New" pitchFamily="49" charset="0"/>
              </a:rPr>
              <a:t>/reuters-21578-xml-train</a:t>
            </a:r>
          </a:p>
          <a:p>
            <a:pPr lvl="1"/>
            <a:r>
              <a:rPr lang="de-AT" sz="2200" dirty="0" smtClean="0">
                <a:latin typeface="Courier New" pitchFamily="49" charset="0"/>
                <a:cs typeface="Courier New" pitchFamily="49" charset="0"/>
              </a:rPr>
              <a:t>/reuters-21578-xml-test</a:t>
            </a:r>
          </a:p>
          <a:p>
            <a:r>
              <a:rPr lang="de-AT" dirty="0" smtClean="0"/>
              <a:t>Documents are in XML format</a:t>
            </a:r>
          </a:p>
          <a:p>
            <a:r>
              <a:rPr lang="de-AT" dirty="0" smtClean="0"/>
              <a:t>There‘s a preprocessing script (in R) that accomplishes this task</a:t>
            </a:r>
          </a:p>
          <a:p>
            <a:r>
              <a:rPr lang="de-AT" dirty="0" smtClean="0"/>
              <a:t>The script will be online too and you can ask me anytime if you have problems with it </a:t>
            </a:r>
            <a:endParaRPr lang="de-AT"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DirSource</a:t>
            </a:r>
            <a:endParaRPr lang="de-AT" dirty="0"/>
          </a:p>
        </p:txBody>
      </p:sp>
      <p:sp>
        <p:nvSpPr>
          <p:cNvPr id="3" name="Content Placeholder 2"/>
          <p:cNvSpPr>
            <a:spLocks noGrp="1"/>
          </p:cNvSpPr>
          <p:nvPr>
            <p:ph idx="1"/>
          </p:nvPr>
        </p:nvSpPr>
        <p:spPr/>
        <p:txBody>
          <a:bodyPr/>
          <a:lstStyle/>
          <a:p>
            <a:r>
              <a:rPr lang="de-AT" dirty="0" smtClean="0"/>
              <a:t>Abstracts the input location</a:t>
            </a:r>
          </a:p>
          <a:p>
            <a:r>
              <a:rPr lang="de-AT" dirty="0" smtClean="0"/>
              <a:t>Other sources are available for different file formats like CSVSource and GmaneSource</a:t>
            </a:r>
          </a:p>
          <a:p>
            <a:r>
              <a:rPr lang="de-AT" dirty="0" smtClean="0"/>
              <a:t>The source concept eases internal processes in the TM package (standardized interfaces)</a:t>
            </a:r>
          </a:p>
          <a:p>
            <a:r>
              <a:rPr lang="de-AT" b="1" dirty="0" smtClean="0"/>
              <a:t>Our DirSources </a:t>
            </a:r>
            <a:r>
              <a:rPr lang="de-AT" dirty="0" smtClean="0"/>
              <a:t>will just contain a </a:t>
            </a:r>
            <a:r>
              <a:rPr lang="de-AT" b="1" dirty="0" smtClean="0"/>
              <a:t>list of XML documents</a:t>
            </a:r>
            <a:r>
              <a:rPr lang="de-AT" dirty="0" smtClean="0"/>
              <a:t> from a given directory</a:t>
            </a:r>
            <a:endParaRPr lang="de-AT"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Corpus</a:t>
            </a:r>
            <a:endParaRPr lang="de-AT" dirty="0"/>
          </a:p>
        </p:txBody>
      </p:sp>
      <p:sp>
        <p:nvSpPr>
          <p:cNvPr id="3" name="Content Placeholder 2"/>
          <p:cNvSpPr>
            <a:spLocks noGrp="1"/>
          </p:cNvSpPr>
          <p:nvPr>
            <p:ph idx="1"/>
          </p:nvPr>
        </p:nvSpPr>
        <p:spPr/>
        <p:txBody>
          <a:bodyPr>
            <a:normAutofit fontScale="92500" lnSpcReduction="10000"/>
          </a:bodyPr>
          <a:lstStyle/>
          <a:p>
            <a:r>
              <a:rPr lang="de-AT" dirty="0" smtClean="0"/>
              <a:t>Collection or DB for text documents</a:t>
            </a:r>
          </a:p>
          <a:p>
            <a:r>
              <a:rPr lang="de-AT" dirty="0" smtClean="0"/>
              <a:t>In our case it holds the documents from the training set and test set</a:t>
            </a:r>
          </a:p>
          <a:p>
            <a:r>
              <a:rPr lang="de-AT" dirty="0" smtClean="0"/>
              <a:t>Does some transformation on the XML files</a:t>
            </a:r>
          </a:p>
          <a:p>
            <a:r>
              <a:rPr lang="de-AT" dirty="0" smtClean="0"/>
              <a:t>Strips off XML</a:t>
            </a:r>
          </a:p>
          <a:p>
            <a:r>
              <a:rPr lang="de-AT" dirty="0" smtClean="0"/>
              <a:t>Extracts and stores </a:t>
            </a:r>
            <a:r>
              <a:rPr lang="de-AT" b="1" dirty="0" smtClean="0"/>
              <a:t>meta Information </a:t>
            </a:r>
            <a:r>
              <a:rPr lang="de-AT" dirty="0" smtClean="0"/>
              <a:t>(topics)</a:t>
            </a:r>
          </a:p>
          <a:p>
            <a:r>
              <a:rPr lang="de-AT" b="1" dirty="0" smtClean="0"/>
              <a:t>XML -&gt; Plain Text</a:t>
            </a:r>
          </a:p>
          <a:p>
            <a:r>
              <a:rPr lang="de-AT" dirty="0" smtClean="0"/>
              <a:t>Access to documents via Indices</a:t>
            </a:r>
          </a:p>
          <a:p>
            <a:r>
              <a:rPr lang="de-AT" dirty="0" smtClean="0"/>
              <a:t>Some statistics about contained documents</a:t>
            </a:r>
            <a:endParaRPr lang="de-AT"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endCxn id="9" idx="2"/>
          </p:cNvCxnSpPr>
          <p:nvPr/>
        </p:nvCxnSpPr>
        <p:spPr>
          <a:xfrm flipV="1">
            <a:off x="5143504" y="2360819"/>
            <a:ext cx="1107289" cy="425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de-AT" dirty="0" smtClean="0"/>
              <a:t>Document Term Matrix &amp; Dictionary</a:t>
            </a:r>
            <a:endParaRPr lang="de-AT" dirty="0"/>
          </a:p>
        </p:txBody>
      </p:sp>
      <p:graphicFrame>
        <p:nvGraphicFramePr>
          <p:cNvPr id="4" name="Table 3"/>
          <p:cNvGraphicFramePr>
            <a:graphicFrameLocks noGrp="1"/>
          </p:cNvGraphicFramePr>
          <p:nvPr/>
        </p:nvGraphicFramePr>
        <p:xfrm>
          <a:off x="714348" y="2860684"/>
          <a:ext cx="5878327" cy="1854200"/>
        </p:xfrm>
        <a:graphic>
          <a:graphicData uri="http://schemas.openxmlformats.org/drawingml/2006/table">
            <a:tbl>
              <a:tblPr firstRow="1" bandRow="1">
                <a:tableStyleId>{2D5ABB26-0587-4C30-8999-92F81FD0307C}</a:tableStyleId>
              </a:tblPr>
              <a:tblGrid>
                <a:gridCol w="979721"/>
                <a:gridCol w="979721"/>
                <a:gridCol w="979721"/>
                <a:gridCol w="989927"/>
                <a:gridCol w="734791"/>
                <a:gridCol w="1214446"/>
              </a:tblGrid>
              <a:tr h="370840">
                <a:tc>
                  <a:txBody>
                    <a:bodyPr/>
                    <a:lstStyle/>
                    <a:p>
                      <a:endParaRPr lang="de-AT" dirty="0"/>
                    </a:p>
                  </a:txBody>
                  <a:tcPr/>
                </a:tc>
                <a:tc>
                  <a:txBody>
                    <a:bodyPr/>
                    <a:lstStyle/>
                    <a:p>
                      <a:pPr algn="ctr"/>
                      <a:r>
                        <a:rPr lang="de-AT" dirty="0" smtClean="0"/>
                        <a:t>aaa</a:t>
                      </a:r>
                      <a:endParaRPr lang="de-AT" dirty="0"/>
                    </a:p>
                  </a:txBody>
                  <a:tcPr/>
                </a:tc>
                <a:tc>
                  <a:txBody>
                    <a:bodyPr/>
                    <a:lstStyle/>
                    <a:p>
                      <a:pPr algn="ctr"/>
                      <a:r>
                        <a:rPr lang="de-AT" dirty="0" smtClean="0"/>
                        <a:t>abbett</a:t>
                      </a:r>
                      <a:endParaRPr lang="de-AT" dirty="0"/>
                    </a:p>
                  </a:txBody>
                  <a:tcPr/>
                </a:tc>
                <a:tc>
                  <a:txBody>
                    <a:bodyPr/>
                    <a:lstStyle/>
                    <a:p>
                      <a:pPr algn="ctr"/>
                      <a:r>
                        <a:rPr lang="de-AT" dirty="0" smtClean="0">
                          <a:sym typeface="Symbol"/>
                        </a:rPr>
                        <a:t></a:t>
                      </a:r>
                      <a:endParaRPr lang="de-AT" dirty="0"/>
                    </a:p>
                  </a:txBody>
                  <a:tcPr/>
                </a:tc>
                <a:tc>
                  <a:txBody>
                    <a:bodyPr/>
                    <a:lstStyle/>
                    <a:p>
                      <a:pPr algn="ctr"/>
                      <a:r>
                        <a:rPr lang="de-AT" dirty="0" smtClean="0"/>
                        <a:t>zones</a:t>
                      </a:r>
                      <a:endParaRPr lang="de-AT" dirty="0"/>
                    </a:p>
                  </a:txBody>
                  <a:tcPr/>
                </a:tc>
                <a:tc>
                  <a:txBody>
                    <a:bodyPr/>
                    <a:lstStyle/>
                    <a:p>
                      <a:pPr algn="ctr"/>
                      <a:r>
                        <a:rPr lang="de-AT" dirty="0" smtClean="0"/>
                        <a:t>zuckerman</a:t>
                      </a:r>
                      <a:endParaRPr lang="de-AT" dirty="0"/>
                    </a:p>
                  </a:txBody>
                  <a:tcPr/>
                </a:tc>
              </a:tr>
              <a:tr h="370840">
                <a:tc>
                  <a:txBody>
                    <a:bodyPr/>
                    <a:lstStyle/>
                    <a:p>
                      <a:pPr algn="l"/>
                      <a:r>
                        <a:rPr lang="de-AT" dirty="0" smtClean="0"/>
                        <a:t>doc</a:t>
                      </a:r>
                      <a:r>
                        <a:rPr lang="de-AT" baseline="-25000" dirty="0" smtClean="0"/>
                        <a:t>1</a:t>
                      </a:r>
                      <a:endParaRPr lang="de-AT" baseline="-25000" dirty="0"/>
                    </a:p>
                  </a:txBody>
                  <a:tcPr/>
                </a:tc>
                <a:tc>
                  <a:txBody>
                    <a:bodyPr/>
                    <a:lstStyle/>
                    <a:p>
                      <a:pPr algn="ctr"/>
                      <a:r>
                        <a:rPr lang="de-AT" dirty="0" smtClean="0"/>
                        <a:t>2</a:t>
                      </a:r>
                      <a:endParaRPr lang="de-AT" dirty="0"/>
                    </a:p>
                  </a:txBody>
                  <a:tcPr/>
                </a:tc>
                <a:tc>
                  <a:txBody>
                    <a:bodyPr/>
                    <a:lstStyle/>
                    <a:p>
                      <a:pPr algn="ctr"/>
                      <a:r>
                        <a:rPr lang="de-AT" dirty="0" smtClean="0"/>
                        <a:t>1</a:t>
                      </a:r>
                      <a:endParaRPr lang="de-AT" dirty="0"/>
                    </a:p>
                  </a:txBody>
                  <a:tcPr/>
                </a:tc>
                <a:tc>
                  <a:txBody>
                    <a:bodyPr/>
                    <a:lstStyle/>
                    <a:p>
                      <a:pPr algn="ctr"/>
                      <a:r>
                        <a:rPr lang="de-AT" dirty="0" smtClean="0">
                          <a:sym typeface="Symbol"/>
                        </a:rPr>
                        <a:t></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r>
              <a:tr h="370840">
                <a:tc>
                  <a:txBody>
                    <a:bodyPr/>
                    <a:lstStyle/>
                    <a:p>
                      <a:pPr algn="l"/>
                      <a:r>
                        <a:rPr lang="de-AT" dirty="0" smtClean="0"/>
                        <a:t>doc</a:t>
                      </a:r>
                      <a:r>
                        <a:rPr lang="de-AT" baseline="-25000" dirty="0" smtClean="0"/>
                        <a:t>2</a:t>
                      </a:r>
                      <a:endParaRPr lang="de-AT" baseline="-25000"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sym typeface="Symbol"/>
                        </a:rPr>
                        <a:t></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r>
              <a:tr h="370840">
                <a:tc>
                  <a:txBody>
                    <a:bodyPr/>
                    <a:lstStyle/>
                    <a:p>
                      <a:pPr algn="ctr"/>
                      <a:r>
                        <a:rPr lang="de-AT" baseline="0" dirty="0" smtClean="0">
                          <a:sym typeface="Symbol"/>
                        </a:rPr>
                        <a:t>	</a:t>
                      </a:r>
                      <a:endParaRPr lang="de-AT" baseline="0" dirty="0"/>
                    </a:p>
                  </a:txBody>
                  <a:tcPr vert="vert270"/>
                </a:tc>
                <a:tc>
                  <a:txBody>
                    <a:bodyPr/>
                    <a:lstStyle/>
                    <a:p>
                      <a:pPr algn="ctr"/>
                      <a:endParaRPr lang="de-AT" dirty="0"/>
                    </a:p>
                  </a:txBody>
                  <a:tcPr/>
                </a:tc>
                <a:tc>
                  <a:txBody>
                    <a:bodyPr/>
                    <a:lstStyle/>
                    <a:p>
                      <a:pPr algn="ctr"/>
                      <a:endParaRPr lang="de-AT" dirty="0"/>
                    </a:p>
                  </a:txBody>
                  <a:tcPr/>
                </a:tc>
                <a:tc>
                  <a:txBody>
                    <a:bodyPr/>
                    <a:lstStyle/>
                    <a:p>
                      <a:pPr algn="ctr"/>
                      <a:endParaRPr lang="de-AT" dirty="0"/>
                    </a:p>
                  </a:txBody>
                  <a:tcPr/>
                </a:tc>
                <a:tc>
                  <a:txBody>
                    <a:bodyPr/>
                    <a:lstStyle/>
                    <a:p>
                      <a:pPr algn="ctr"/>
                      <a:endParaRPr lang="de-AT" dirty="0"/>
                    </a:p>
                  </a:txBody>
                  <a:tcPr/>
                </a:tc>
                <a:tc>
                  <a:txBody>
                    <a:bodyPr/>
                    <a:lstStyle/>
                    <a:p>
                      <a:pPr algn="ctr"/>
                      <a:endParaRPr lang="de-AT" dirty="0"/>
                    </a:p>
                  </a:txBody>
                  <a:tcPr/>
                </a:tc>
              </a:tr>
              <a:tr h="370840">
                <a:tc>
                  <a:txBody>
                    <a:bodyPr/>
                    <a:lstStyle/>
                    <a:p>
                      <a:pPr algn="l"/>
                      <a:r>
                        <a:rPr lang="de-AT" dirty="0" smtClean="0"/>
                        <a:t>doc</a:t>
                      </a:r>
                      <a:r>
                        <a:rPr lang="de-AT" baseline="-25000" dirty="0" smtClean="0"/>
                        <a:t>9602</a:t>
                      </a:r>
                      <a:endParaRPr lang="de-AT" baseline="-25000"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sym typeface="Symbol"/>
                        </a:rPr>
                        <a:t></a:t>
                      </a:r>
                      <a:endParaRPr lang="de-AT" dirty="0"/>
                    </a:p>
                  </a:txBody>
                  <a:tcPr/>
                </a:tc>
                <a:tc>
                  <a:txBody>
                    <a:bodyPr/>
                    <a:lstStyle/>
                    <a:p>
                      <a:pPr algn="ctr"/>
                      <a:r>
                        <a:rPr lang="de-AT" dirty="0" smtClean="0"/>
                        <a:t>1</a:t>
                      </a:r>
                      <a:endParaRPr lang="de-AT" dirty="0"/>
                    </a:p>
                  </a:txBody>
                  <a:tcPr/>
                </a:tc>
                <a:tc>
                  <a:txBody>
                    <a:bodyPr/>
                    <a:lstStyle/>
                    <a:p>
                      <a:pPr algn="ctr"/>
                      <a:r>
                        <a:rPr lang="de-AT" dirty="0" smtClean="0"/>
                        <a:t>1</a:t>
                      </a:r>
                      <a:endParaRPr lang="de-AT" dirty="0"/>
                    </a:p>
                  </a:txBody>
                  <a:tcPr/>
                </a:tc>
              </a:tr>
            </a:tbl>
          </a:graphicData>
        </a:graphic>
      </p:graphicFrame>
      <p:sp>
        <p:nvSpPr>
          <p:cNvPr id="6" name="Rounded Rectangle 5"/>
          <p:cNvSpPr/>
          <p:nvPr/>
        </p:nvSpPr>
        <p:spPr>
          <a:xfrm>
            <a:off x="1714480" y="2789246"/>
            <a:ext cx="5000660" cy="5000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TextBox 8"/>
          <p:cNvSpPr txBox="1"/>
          <p:nvPr/>
        </p:nvSpPr>
        <p:spPr>
          <a:xfrm>
            <a:off x="4857752" y="1714488"/>
            <a:ext cx="2786082" cy="646331"/>
          </a:xfrm>
          <a:prstGeom prst="rect">
            <a:avLst/>
          </a:prstGeom>
          <a:noFill/>
        </p:spPr>
        <p:txBody>
          <a:bodyPr wrap="square" rtlCol="0">
            <a:spAutoFit/>
          </a:bodyPr>
          <a:lstStyle/>
          <a:p>
            <a:pPr algn="ctr"/>
            <a:r>
              <a:rPr lang="de-AT" dirty="0" smtClean="0"/>
              <a:t>Dictionary: List of all the terms in a Corpus/DTM</a:t>
            </a:r>
            <a:endParaRPr lang="de-AT"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tm_filter</a:t>
            </a:r>
            <a:endParaRPr lang="de-AT" dirty="0"/>
          </a:p>
        </p:txBody>
      </p:sp>
      <p:sp>
        <p:nvSpPr>
          <p:cNvPr id="3" name="Content Placeholder 2"/>
          <p:cNvSpPr>
            <a:spLocks noGrp="1"/>
          </p:cNvSpPr>
          <p:nvPr>
            <p:ph idx="1"/>
          </p:nvPr>
        </p:nvSpPr>
        <p:spPr/>
        <p:txBody>
          <a:bodyPr>
            <a:normAutofit fontScale="92500" lnSpcReduction="20000"/>
          </a:bodyPr>
          <a:lstStyle/>
          <a:p>
            <a:r>
              <a:rPr lang="de-AT" dirty="0" smtClean="0"/>
              <a:t>Returns a </a:t>
            </a:r>
            <a:r>
              <a:rPr lang="de-AT" b="1" dirty="0" smtClean="0"/>
              <a:t>filtered corpus</a:t>
            </a:r>
          </a:p>
          <a:p>
            <a:r>
              <a:rPr lang="de-AT" dirty="0" smtClean="0"/>
              <a:t>Predefined filters available</a:t>
            </a:r>
          </a:p>
          <a:p>
            <a:pPr lvl="1"/>
            <a:r>
              <a:rPr lang="de-AT" dirty="0" smtClean="0"/>
              <a:t>searchFullText</a:t>
            </a:r>
          </a:p>
          <a:p>
            <a:pPr lvl="1"/>
            <a:r>
              <a:rPr lang="de-AT" dirty="0" smtClean="0"/>
              <a:t>sFilter (Meta Data)</a:t>
            </a:r>
          </a:p>
          <a:p>
            <a:r>
              <a:rPr lang="de-AT" b="1" dirty="0" smtClean="0"/>
              <a:t>Custom filters </a:t>
            </a:r>
            <a:r>
              <a:rPr lang="de-AT" dirty="0" smtClean="0"/>
              <a:t>can be added (e.g. TopicFilter and maxDocNumPerTopicFilter)</a:t>
            </a:r>
          </a:p>
          <a:p>
            <a:r>
              <a:rPr lang="de-AT" b="1" dirty="0" smtClean="0"/>
              <a:t>doclevel</a:t>
            </a:r>
            <a:r>
              <a:rPr lang="de-AT" dirty="0" smtClean="0"/>
              <a:t> decides if filter is applied on corpus as a whole or each single document</a:t>
            </a:r>
          </a:p>
          <a:p>
            <a:r>
              <a:rPr lang="de-AT" dirty="0" smtClean="0"/>
              <a:t>Theoretically easy – Practically kind of cumbersome (R-internals)</a:t>
            </a:r>
            <a:endParaRPr lang="de-AT"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Topic Filter Function</a:t>
            </a:r>
            <a:endParaRPr lang="de-AT" dirty="0"/>
          </a:p>
        </p:txBody>
      </p:sp>
      <p:sp>
        <p:nvSpPr>
          <p:cNvPr id="3" name="Content Placeholder 2"/>
          <p:cNvSpPr>
            <a:spLocks noGrp="1"/>
          </p:cNvSpPr>
          <p:nvPr>
            <p:ph idx="1"/>
          </p:nvPr>
        </p:nvSpPr>
        <p:spPr>
          <a:xfrm>
            <a:off x="457200" y="1331929"/>
            <a:ext cx="8401080" cy="4525963"/>
          </a:xfrm>
        </p:spPr>
        <p:txBody>
          <a:bodyPr>
            <a:noAutofit/>
          </a:bodyPr>
          <a:lstStyle/>
          <a:p>
            <a:pPr>
              <a:buNone/>
            </a:pPr>
            <a:r>
              <a:rPr lang="de-AT" sz="1400" dirty="0" smtClean="0">
                <a:latin typeface="Courier New" pitchFamily="49" charset="0"/>
                <a:cs typeface="Courier New" pitchFamily="49" charset="0"/>
              </a:rPr>
              <a:t>topicFilter &lt;- </a:t>
            </a:r>
            <a:r>
              <a:rPr lang="de-AT" sz="1400" dirty="0" smtClean="0">
                <a:solidFill>
                  <a:srgbClr val="FF0000"/>
                </a:solidFill>
                <a:latin typeface="Courier New" pitchFamily="49" charset="0"/>
                <a:cs typeface="Courier New" pitchFamily="49" charset="0"/>
              </a:rPr>
              <a:t>function</a:t>
            </a:r>
            <a:r>
              <a:rPr lang="de-AT" sz="1400" dirty="0" smtClean="0">
                <a:latin typeface="Courier New" pitchFamily="49" charset="0"/>
                <a:cs typeface="Courier New" pitchFamily="49" charset="0"/>
              </a:rPr>
              <a:t> (object, </a:t>
            </a:r>
            <a:r>
              <a:rPr lang="de-AT" sz="1400" dirty="0" smtClean="0">
                <a:solidFill>
                  <a:srgbClr val="0070C0"/>
                </a:solidFill>
                <a:latin typeface="Courier New" pitchFamily="49" charset="0"/>
                <a:cs typeface="Courier New" pitchFamily="49" charset="0"/>
              </a:rPr>
              <a:t>s</a:t>
            </a:r>
            <a:r>
              <a:rPr lang="de-AT" sz="1400" dirty="0" smtClean="0">
                <a:latin typeface="Courier New" pitchFamily="49" charset="0"/>
                <a:cs typeface="Courier New" pitchFamily="49" charset="0"/>
              </a:rPr>
              <a:t>, topicOfDoc) {</a:t>
            </a:r>
          </a:p>
          <a:p>
            <a:pPr>
              <a:buNone/>
            </a:pPr>
            <a:r>
              <a:rPr lang="de-AT" sz="1400" dirty="0" smtClean="0">
                <a:latin typeface="Courier New" pitchFamily="49" charset="0"/>
                <a:cs typeface="Courier New" pitchFamily="49" charset="0"/>
              </a:rPr>
              <a:t>    query.df &lt;- prescindMeta(object, </a:t>
            </a:r>
            <a:r>
              <a:rPr lang="de-AT" sz="1400" dirty="0" smtClean="0">
                <a:solidFill>
                  <a:srgbClr val="0070C0"/>
                </a:solidFill>
                <a:latin typeface="Courier New" pitchFamily="49" charset="0"/>
                <a:cs typeface="Courier New" pitchFamily="49" charset="0"/>
              </a:rPr>
              <a:t>c</a:t>
            </a:r>
            <a:r>
              <a:rPr lang="de-AT" sz="1400" dirty="0" smtClean="0">
                <a:latin typeface="Courier New" pitchFamily="49" charset="0"/>
                <a:cs typeface="Courier New" pitchFamily="49" charset="0"/>
              </a:rPr>
              <a:t>("Topics"))</a:t>
            </a:r>
          </a:p>
          <a:p>
            <a:pPr>
              <a:buNone/>
            </a:pPr>
            <a:r>
              <a:rPr lang="de-AT" sz="1400" dirty="0" smtClean="0">
                <a:latin typeface="Courier New" pitchFamily="49" charset="0"/>
                <a:cs typeface="Courier New" pitchFamily="49" charset="0"/>
              </a:rPr>
              <a:t>    </a:t>
            </a:r>
            <a:r>
              <a:rPr lang="de-AT" sz="1400" dirty="0" smtClean="0">
                <a:solidFill>
                  <a:srgbClr val="0070C0"/>
                </a:solidFill>
                <a:latin typeface="Courier New" pitchFamily="49" charset="0"/>
                <a:cs typeface="Courier New" pitchFamily="49" charset="0"/>
              </a:rPr>
              <a:t>attach</a:t>
            </a:r>
            <a:r>
              <a:rPr lang="de-AT" sz="1400" dirty="0" smtClean="0">
                <a:latin typeface="Courier New" pitchFamily="49" charset="0"/>
                <a:cs typeface="Courier New" pitchFamily="49" charset="0"/>
              </a:rPr>
              <a:t>(query.df)</a:t>
            </a:r>
          </a:p>
          <a:p>
            <a:pPr>
              <a:buNone/>
            </a:pPr>
            <a:r>
              <a:rPr lang="de-AT" sz="1400" dirty="0" smtClean="0">
                <a:latin typeface="Courier New" pitchFamily="49" charset="0"/>
                <a:cs typeface="Courier New" pitchFamily="49" charset="0"/>
              </a:rPr>
              <a:t>    boolFilter &lt;- </a:t>
            </a:r>
            <a:r>
              <a:rPr lang="de-AT" sz="1400" dirty="0" smtClean="0">
                <a:solidFill>
                  <a:srgbClr val="0070C0"/>
                </a:solidFill>
                <a:latin typeface="Courier New" pitchFamily="49" charset="0"/>
                <a:cs typeface="Courier New" pitchFamily="49" charset="0"/>
              </a:rPr>
              <a:t>c</a:t>
            </a:r>
            <a:r>
              <a:rPr lang="de-AT" sz="1400" dirty="0" smtClean="0">
                <a:latin typeface="Courier New" pitchFamily="49" charset="0"/>
                <a:cs typeface="Courier New" pitchFamily="49" charset="0"/>
              </a:rPr>
              <a:t>()</a:t>
            </a:r>
          </a:p>
          <a:p>
            <a:pPr>
              <a:buNone/>
            </a:pPr>
            <a:r>
              <a:rPr lang="de-AT" sz="1400" dirty="0" smtClean="0">
                <a:latin typeface="Courier New" pitchFamily="49" charset="0"/>
                <a:cs typeface="Courier New" pitchFamily="49" charset="0"/>
              </a:rPr>
              <a:t>    i &lt;- 1</a:t>
            </a:r>
          </a:p>
          <a:p>
            <a:pPr>
              <a:buNone/>
            </a:pPr>
            <a:r>
              <a:rPr lang="de-AT" sz="1400" dirty="0" smtClean="0">
                <a:latin typeface="Courier New" pitchFamily="49" charset="0"/>
                <a:cs typeface="Courier New" pitchFamily="49" charset="0"/>
              </a:rPr>
              <a:t>        </a:t>
            </a:r>
          </a:p>
          <a:p>
            <a:pPr>
              <a:buNone/>
            </a:pPr>
            <a:r>
              <a:rPr lang="de-AT" sz="1400" dirty="0" smtClean="0">
                <a:latin typeface="Courier New" pitchFamily="49" charset="0"/>
                <a:cs typeface="Courier New" pitchFamily="49" charset="0"/>
              </a:rPr>
              <a:t>    </a:t>
            </a:r>
            <a:r>
              <a:rPr lang="de-AT" sz="1400" dirty="0" smtClean="0">
                <a:solidFill>
                  <a:srgbClr val="FF0000"/>
                </a:solidFill>
                <a:latin typeface="Courier New" pitchFamily="49" charset="0"/>
                <a:cs typeface="Courier New" pitchFamily="49" charset="0"/>
              </a:rPr>
              <a:t>while</a:t>
            </a:r>
            <a:r>
              <a:rPr lang="de-AT" sz="1400" dirty="0" smtClean="0">
                <a:latin typeface="Courier New" pitchFamily="49" charset="0"/>
                <a:cs typeface="Courier New" pitchFamily="49" charset="0"/>
              </a:rPr>
              <a:t> (i &lt;= </a:t>
            </a:r>
            <a:r>
              <a:rPr lang="de-AT" sz="1400" dirty="0" smtClean="0">
                <a:solidFill>
                  <a:srgbClr val="0070C0"/>
                </a:solidFill>
                <a:latin typeface="Courier New" pitchFamily="49" charset="0"/>
                <a:cs typeface="Courier New" pitchFamily="49" charset="0"/>
              </a:rPr>
              <a:t>length</a:t>
            </a:r>
            <a:r>
              <a:rPr lang="de-AT" sz="1400" dirty="0" smtClean="0">
                <a:latin typeface="Courier New" pitchFamily="49" charset="0"/>
                <a:cs typeface="Courier New" pitchFamily="49" charset="0"/>
              </a:rPr>
              <a:t>(Topics)) {    </a:t>
            </a:r>
          </a:p>
          <a:p>
            <a:pPr>
              <a:buNone/>
            </a:pPr>
            <a:r>
              <a:rPr lang="de-AT" sz="1400" dirty="0" smtClean="0">
                <a:latin typeface="Courier New" pitchFamily="49" charset="0"/>
                <a:cs typeface="Courier New" pitchFamily="49" charset="0"/>
              </a:rPr>
              <a:t>      res &lt;- </a:t>
            </a:r>
            <a:r>
              <a:rPr lang="de-AT" sz="1400" dirty="0" smtClean="0">
                <a:solidFill>
                  <a:srgbClr val="0070C0"/>
                </a:solidFill>
                <a:latin typeface="Courier New" pitchFamily="49" charset="0"/>
                <a:cs typeface="Courier New" pitchFamily="49" charset="0"/>
              </a:rPr>
              <a:t>c</a:t>
            </a:r>
            <a:r>
              <a:rPr lang="de-AT" sz="1400" dirty="0" smtClean="0">
                <a:latin typeface="Courier New" pitchFamily="49" charset="0"/>
                <a:cs typeface="Courier New" pitchFamily="49" charset="0"/>
              </a:rPr>
              <a:t>(</a:t>
            </a:r>
            <a:r>
              <a:rPr lang="de-AT" sz="1400" dirty="0" smtClean="0">
                <a:solidFill>
                  <a:srgbClr val="0070C0"/>
                </a:solidFill>
                <a:latin typeface="Courier New" pitchFamily="49" charset="0"/>
                <a:cs typeface="Courier New" pitchFamily="49" charset="0"/>
              </a:rPr>
              <a:t>s</a:t>
            </a:r>
            <a:r>
              <a:rPr lang="de-AT" sz="1400" dirty="0" smtClean="0">
                <a:latin typeface="Courier New" pitchFamily="49" charset="0"/>
                <a:cs typeface="Courier New" pitchFamily="49" charset="0"/>
              </a:rPr>
              <a:t>) %in% Topics[[i]]</a:t>
            </a:r>
          </a:p>
          <a:p>
            <a:pPr>
              <a:buNone/>
            </a:pPr>
            <a:r>
              <a:rPr lang="de-AT" sz="1400" dirty="0" smtClean="0">
                <a:latin typeface="Courier New" pitchFamily="49" charset="0"/>
                <a:cs typeface="Courier New" pitchFamily="49" charset="0"/>
              </a:rPr>
              <a:t>      boolFilter &lt;- </a:t>
            </a:r>
            <a:r>
              <a:rPr lang="de-AT" sz="1400" dirty="0" smtClean="0">
                <a:solidFill>
                  <a:srgbClr val="0070C0"/>
                </a:solidFill>
                <a:latin typeface="Courier New" pitchFamily="49" charset="0"/>
                <a:cs typeface="Courier New" pitchFamily="49" charset="0"/>
              </a:rPr>
              <a:t>c</a:t>
            </a:r>
            <a:r>
              <a:rPr lang="de-AT" sz="1400" dirty="0" smtClean="0">
                <a:latin typeface="Courier New" pitchFamily="49" charset="0"/>
                <a:cs typeface="Courier New" pitchFamily="49" charset="0"/>
              </a:rPr>
              <a:t>(boolFilter, res)</a:t>
            </a:r>
          </a:p>
          <a:p>
            <a:pPr>
              <a:buNone/>
            </a:pPr>
            <a:r>
              <a:rPr lang="de-AT" sz="1400" dirty="0" smtClean="0">
                <a:latin typeface="Courier New" pitchFamily="49" charset="0"/>
                <a:cs typeface="Courier New" pitchFamily="49" charset="0"/>
              </a:rPr>
              <a:t>      i &lt;- i + 1</a:t>
            </a:r>
          </a:p>
          <a:p>
            <a:pPr>
              <a:buNone/>
            </a:pPr>
            <a:r>
              <a:rPr lang="de-AT" sz="1400" dirty="0" smtClean="0">
                <a:latin typeface="Courier New" pitchFamily="49" charset="0"/>
                <a:cs typeface="Courier New" pitchFamily="49" charset="0"/>
              </a:rPr>
              <a:t>    }    </a:t>
            </a:r>
          </a:p>
          <a:p>
            <a:pPr>
              <a:buNone/>
            </a:pPr>
            <a:r>
              <a:rPr lang="de-AT" sz="1400" dirty="0" smtClean="0">
                <a:latin typeface="Courier New" pitchFamily="49" charset="0"/>
                <a:cs typeface="Courier New" pitchFamily="49" charset="0"/>
              </a:rPr>
              <a:t>    </a:t>
            </a:r>
            <a:r>
              <a:rPr lang="de-AT" sz="1400" dirty="0" smtClean="0">
                <a:solidFill>
                  <a:srgbClr val="FF0000"/>
                </a:solidFill>
                <a:latin typeface="Courier New" pitchFamily="49" charset="0"/>
                <a:cs typeface="Courier New" pitchFamily="49" charset="0"/>
              </a:rPr>
              <a:t>if</a:t>
            </a:r>
            <a:r>
              <a:rPr lang="de-AT" sz="1400" dirty="0" smtClean="0">
                <a:latin typeface="Courier New" pitchFamily="49" charset="0"/>
                <a:cs typeface="Courier New" pitchFamily="49" charset="0"/>
              </a:rPr>
              <a:t> (!topicOfDoc) </a:t>
            </a:r>
          </a:p>
          <a:p>
            <a:pPr>
              <a:buNone/>
            </a:pPr>
            <a:r>
              <a:rPr lang="de-AT" sz="1400" dirty="0" smtClean="0">
                <a:latin typeface="Courier New" pitchFamily="49" charset="0"/>
                <a:cs typeface="Courier New" pitchFamily="49" charset="0"/>
              </a:rPr>
              <a:t>      boolFilter &lt;- </a:t>
            </a:r>
            <a:r>
              <a:rPr lang="de-AT" sz="1400" dirty="0" smtClean="0">
                <a:solidFill>
                  <a:srgbClr val="0070C0"/>
                </a:solidFill>
                <a:latin typeface="Courier New" pitchFamily="49" charset="0"/>
                <a:cs typeface="Courier New" pitchFamily="49" charset="0"/>
              </a:rPr>
              <a:t>unlist</a:t>
            </a:r>
            <a:r>
              <a:rPr lang="de-AT" sz="1400" dirty="0" smtClean="0">
                <a:latin typeface="Courier New" pitchFamily="49" charset="0"/>
                <a:cs typeface="Courier New" pitchFamily="49" charset="0"/>
              </a:rPr>
              <a:t>(</a:t>
            </a:r>
            <a:r>
              <a:rPr lang="de-AT" sz="1400" dirty="0" smtClean="0">
                <a:solidFill>
                  <a:srgbClr val="0070C0"/>
                </a:solidFill>
                <a:latin typeface="Courier New" pitchFamily="49" charset="0"/>
                <a:cs typeface="Courier New" pitchFamily="49" charset="0"/>
              </a:rPr>
              <a:t>lapply</a:t>
            </a:r>
            <a:r>
              <a:rPr lang="de-AT" sz="1400" dirty="0" smtClean="0">
                <a:latin typeface="Courier New" pitchFamily="49" charset="0"/>
                <a:cs typeface="Courier New" pitchFamily="49" charset="0"/>
              </a:rPr>
              <a:t>(boolFilter,`!`))</a:t>
            </a:r>
          </a:p>
          <a:p>
            <a:pPr>
              <a:buNone/>
            </a:pPr>
            <a:r>
              <a:rPr lang="de-AT" sz="1400" dirty="0" smtClean="0">
                <a:latin typeface="Courier New" pitchFamily="49" charset="0"/>
                <a:cs typeface="Courier New" pitchFamily="49" charset="0"/>
              </a:rPr>
              <a:t>      </a:t>
            </a:r>
          </a:p>
          <a:p>
            <a:pPr>
              <a:buNone/>
            </a:pPr>
            <a:r>
              <a:rPr lang="de-AT" sz="1400" dirty="0" smtClean="0">
                <a:latin typeface="Courier New" pitchFamily="49" charset="0"/>
                <a:cs typeface="Courier New" pitchFamily="49" charset="0"/>
              </a:rPr>
              <a:t>    </a:t>
            </a:r>
            <a:r>
              <a:rPr lang="de-AT" sz="1400" dirty="0" smtClean="0">
                <a:solidFill>
                  <a:srgbClr val="0070C0"/>
                </a:solidFill>
                <a:latin typeface="Courier New" pitchFamily="49" charset="0"/>
                <a:cs typeface="Courier New" pitchFamily="49" charset="0"/>
              </a:rPr>
              <a:t>try </a:t>
            </a:r>
            <a:r>
              <a:rPr lang="de-AT" sz="1400" dirty="0" smtClean="0">
                <a:latin typeface="Courier New" pitchFamily="49" charset="0"/>
                <a:cs typeface="Courier New" pitchFamily="49" charset="0"/>
              </a:rPr>
              <a:t>(result &lt;- </a:t>
            </a:r>
            <a:r>
              <a:rPr lang="de-AT" sz="1400" dirty="0" smtClean="0">
                <a:solidFill>
                  <a:srgbClr val="0070C0"/>
                </a:solidFill>
                <a:latin typeface="Courier New" pitchFamily="49" charset="0"/>
                <a:cs typeface="Courier New" pitchFamily="49" charset="0"/>
              </a:rPr>
              <a:t>rownames</a:t>
            </a:r>
            <a:r>
              <a:rPr lang="de-AT" sz="1400" dirty="0" smtClean="0">
                <a:latin typeface="Courier New" pitchFamily="49" charset="0"/>
                <a:cs typeface="Courier New" pitchFamily="49" charset="0"/>
              </a:rPr>
              <a:t>(query.df) %in% </a:t>
            </a:r>
            <a:r>
              <a:rPr lang="de-AT" sz="1400" dirty="0" smtClean="0">
                <a:solidFill>
                  <a:srgbClr val="0070C0"/>
                </a:solidFill>
                <a:latin typeface="Courier New" pitchFamily="49" charset="0"/>
                <a:cs typeface="Courier New" pitchFamily="49" charset="0"/>
              </a:rPr>
              <a:t>row.names</a:t>
            </a:r>
            <a:r>
              <a:rPr lang="de-AT" sz="1400" dirty="0" smtClean="0">
                <a:latin typeface="Courier New" pitchFamily="49" charset="0"/>
                <a:cs typeface="Courier New" pitchFamily="49" charset="0"/>
              </a:rPr>
              <a:t>(query.df[boolFilter,]))</a:t>
            </a:r>
          </a:p>
          <a:p>
            <a:pPr>
              <a:buNone/>
            </a:pPr>
            <a:r>
              <a:rPr lang="de-AT" sz="1400" dirty="0" smtClean="0">
                <a:latin typeface="Courier New" pitchFamily="49" charset="0"/>
                <a:cs typeface="Courier New" pitchFamily="49" charset="0"/>
              </a:rPr>
              <a:t>        </a:t>
            </a:r>
          </a:p>
          <a:p>
            <a:pPr>
              <a:buNone/>
            </a:pPr>
            <a:r>
              <a:rPr lang="de-AT" sz="1400" dirty="0" smtClean="0">
                <a:latin typeface="Courier New" pitchFamily="49" charset="0"/>
                <a:cs typeface="Courier New" pitchFamily="49" charset="0"/>
              </a:rPr>
              <a:t>    </a:t>
            </a:r>
            <a:r>
              <a:rPr lang="de-AT" sz="1400" dirty="0" smtClean="0">
                <a:solidFill>
                  <a:srgbClr val="0070C0"/>
                </a:solidFill>
                <a:latin typeface="Courier New" pitchFamily="49" charset="0"/>
                <a:cs typeface="Courier New" pitchFamily="49" charset="0"/>
              </a:rPr>
              <a:t>detach</a:t>
            </a:r>
            <a:r>
              <a:rPr lang="de-AT" sz="1400" dirty="0" smtClean="0">
                <a:latin typeface="Courier New" pitchFamily="49" charset="0"/>
                <a:cs typeface="Courier New" pitchFamily="49" charset="0"/>
              </a:rPr>
              <a:t>(query.df)</a:t>
            </a:r>
          </a:p>
          <a:p>
            <a:pPr>
              <a:buNone/>
            </a:pPr>
            <a:r>
              <a:rPr lang="de-AT" sz="1400" dirty="0" smtClean="0">
                <a:latin typeface="Courier New" pitchFamily="49" charset="0"/>
                <a:cs typeface="Courier New" pitchFamily="49" charset="0"/>
              </a:rPr>
              <a:t>    result</a:t>
            </a:r>
          </a:p>
          <a:p>
            <a:pPr>
              <a:buNone/>
            </a:pPr>
            <a:r>
              <a:rPr lang="de-AT" sz="1400" dirty="0" smtClean="0">
                <a:latin typeface="Courier New" pitchFamily="49" charset="0"/>
                <a:cs typeface="Courier New" pitchFamily="49" charset="0"/>
              </a:rPr>
              <a:t>}</a:t>
            </a:r>
            <a:endParaRPr lang="de-AT"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The Training Corpus</a:t>
            </a:r>
            <a:endParaRPr lang="de-AT" dirty="0"/>
          </a:p>
        </p:txBody>
      </p:sp>
      <p:sp>
        <p:nvSpPr>
          <p:cNvPr id="5" name="Folded Corner 4"/>
          <p:cNvSpPr/>
          <p:nvPr/>
        </p:nvSpPr>
        <p:spPr>
          <a:xfrm>
            <a:off x="2214546" y="3357562"/>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6" name="Folded Corner 5"/>
          <p:cNvSpPr/>
          <p:nvPr/>
        </p:nvSpPr>
        <p:spPr>
          <a:xfrm>
            <a:off x="3643306" y="3357562"/>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7" name="Folded Corner 6"/>
          <p:cNvSpPr/>
          <p:nvPr/>
        </p:nvSpPr>
        <p:spPr>
          <a:xfrm>
            <a:off x="3643306" y="4286256"/>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8" name="Folded Corner 7"/>
          <p:cNvSpPr/>
          <p:nvPr/>
        </p:nvSpPr>
        <p:spPr>
          <a:xfrm>
            <a:off x="3643306" y="2428868"/>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crude</a:t>
            </a:r>
            <a:endParaRPr lang="de-AT" dirty="0"/>
          </a:p>
        </p:txBody>
      </p:sp>
      <p:sp>
        <p:nvSpPr>
          <p:cNvPr id="9" name="Folded Corner 8"/>
          <p:cNvSpPr/>
          <p:nvPr/>
        </p:nvSpPr>
        <p:spPr>
          <a:xfrm>
            <a:off x="4643438" y="3357562"/>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acq</a:t>
            </a:r>
            <a:endParaRPr lang="de-AT" dirty="0"/>
          </a:p>
        </p:txBody>
      </p:sp>
      <p:sp>
        <p:nvSpPr>
          <p:cNvPr id="10" name="Folded Corner 9"/>
          <p:cNvSpPr/>
          <p:nvPr/>
        </p:nvSpPr>
        <p:spPr>
          <a:xfrm>
            <a:off x="6072198" y="2428868"/>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trade</a:t>
            </a:r>
            <a:endParaRPr lang="de-AT" dirty="0"/>
          </a:p>
        </p:txBody>
      </p:sp>
      <p:sp>
        <p:nvSpPr>
          <p:cNvPr id="11" name="Folded Corner 10"/>
          <p:cNvSpPr/>
          <p:nvPr/>
        </p:nvSpPr>
        <p:spPr>
          <a:xfrm>
            <a:off x="4643438" y="4286256"/>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12" name="Folded Corner 11"/>
          <p:cNvSpPr/>
          <p:nvPr/>
        </p:nvSpPr>
        <p:spPr>
          <a:xfrm>
            <a:off x="2214546" y="2428868"/>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13" name="Folded Corner 12"/>
          <p:cNvSpPr/>
          <p:nvPr/>
        </p:nvSpPr>
        <p:spPr>
          <a:xfrm>
            <a:off x="2214546" y="4286256"/>
            <a:ext cx="785818" cy="785818"/>
          </a:xfrm>
          <a:prstGeom prst="foldedCorner">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AT" dirty="0" smtClean="0"/>
              <a:t>earn</a:t>
            </a:r>
            <a:endParaRPr lang="de-AT" dirty="0"/>
          </a:p>
        </p:txBody>
      </p:sp>
      <p:sp>
        <p:nvSpPr>
          <p:cNvPr id="14" name="Folded Corner 13"/>
          <p:cNvSpPr/>
          <p:nvPr/>
        </p:nvSpPr>
        <p:spPr>
          <a:xfrm>
            <a:off x="4643438" y="2428868"/>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crude</a:t>
            </a:r>
            <a:endParaRPr lang="de-AT" dirty="0"/>
          </a:p>
        </p:txBody>
      </p:sp>
      <p:sp>
        <p:nvSpPr>
          <p:cNvPr id="15" name="Folded Corner 14"/>
          <p:cNvSpPr/>
          <p:nvPr/>
        </p:nvSpPr>
        <p:spPr>
          <a:xfrm>
            <a:off x="6072198" y="3357562"/>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acq</a:t>
            </a:r>
            <a:endParaRPr lang="de-AT" dirty="0"/>
          </a:p>
        </p:txBody>
      </p:sp>
      <p:sp>
        <p:nvSpPr>
          <p:cNvPr id="16" name="Folded Corner 15"/>
          <p:cNvSpPr/>
          <p:nvPr/>
        </p:nvSpPr>
        <p:spPr>
          <a:xfrm>
            <a:off x="6072198" y="4286256"/>
            <a:ext cx="785818" cy="785818"/>
          </a:xfrm>
          <a:prstGeom prst="foldedCorner">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acq</a:t>
            </a:r>
            <a:endParaRPr lang="de-AT" dirty="0"/>
          </a:p>
        </p:txBody>
      </p:sp>
      <p:sp>
        <p:nvSpPr>
          <p:cNvPr id="17" name="TextBox 16"/>
          <p:cNvSpPr txBox="1"/>
          <p:nvPr/>
        </p:nvSpPr>
        <p:spPr>
          <a:xfrm>
            <a:off x="4357686" y="1500174"/>
            <a:ext cx="921534" cy="369332"/>
          </a:xfrm>
          <a:prstGeom prst="rect">
            <a:avLst/>
          </a:prstGeom>
          <a:noFill/>
        </p:spPr>
        <p:txBody>
          <a:bodyPr wrap="none" rtlCol="0">
            <a:spAutoFit/>
          </a:bodyPr>
          <a:lstStyle/>
          <a:p>
            <a:r>
              <a:rPr lang="de-AT" dirty="0" smtClean="0"/>
              <a:t>max. 10</a:t>
            </a:r>
            <a:endParaRPr lang="de-AT" dirty="0"/>
          </a:p>
        </p:txBody>
      </p:sp>
      <p:sp>
        <p:nvSpPr>
          <p:cNvPr id="18" name="TextBox 17"/>
          <p:cNvSpPr txBox="1"/>
          <p:nvPr/>
        </p:nvSpPr>
        <p:spPr>
          <a:xfrm>
            <a:off x="7358082" y="1988098"/>
            <a:ext cx="1143008" cy="369332"/>
          </a:xfrm>
          <a:prstGeom prst="rect">
            <a:avLst/>
          </a:prstGeom>
          <a:noFill/>
        </p:spPr>
        <p:txBody>
          <a:bodyPr wrap="square" rtlCol="0">
            <a:spAutoFit/>
          </a:bodyPr>
          <a:lstStyle/>
          <a:p>
            <a:pPr algn="ctr"/>
            <a:r>
              <a:rPr lang="de-AT" dirty="0" smtClean="0"/>
              <a:t>max. 10</a:t>
            </a:r>
            <a:endParaRPr lang="de-AT" dirty="0"/>
          </a:p>
        </p:txBody>
      </p:sp>
      <p:sp>
        <p:nvSpPr>
          <p:cNvPr id="19" name="TextBox 18"/>
          <p:cNvSpPr txBox="1"/>
          <p:nvPr/>
        </p:nvSpPr>
        <p:spPr>
          <a:xfrm>
            <a:off x="7508118" y="4000504"/>
            <a:ext cx="921534" cy="369332"/>
          </a:xfrm>
          <a:prstGeom prst="rect">
            <a:avLst/>
          </a:prstGeom>
          <a:noFill/>
        </p:spPr>
        <p:txBody>
          <a:bodyPr wrap="none" rtlCol="0">
            <a:spAutoFit/>
          </a:bodyPr>
          <a:lstStyle/>
          <a:p>
            <a:r>
              <a:rPr lang="de-AT" dirty="0" smtClean="0"/>
              <a:t>max. 10</a:t>
            </a:r>
            <a:endParaRPr lang="de-AT" dirty="0"/>
          </a:p>
        </p:txBody>
      </p:sp>
      <p:cxnSp>
        <p:nvCxnSpPr>
          <p:cNvPr id="21" name="Straight Connector 20"/>
          <p:cNvCxnSpPr>
            <a:stCxn id="8" idx="0"/>
            <a:endCxn id="17" idx="2"/>
          </p:cNvCxnSpPr>
          <p:nvPr/>
        </p:nvCxnSpPr>
        <p:spPr>
          <a:xfrm rot="5400000" flipH="1" flipV="1">
            <a:off x="4147653" y="1758068"/>
            <a:ext cx="559362" cy="782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a:endCxn id="17" idx="2"/>
          </p:cNvCxnSpPr>
          <p:nvPr/>
        </p:nvCxnSpPr>
        <p:spPr>
          <a:xfrm rot="16200000" flipV="1">
            <a:off x="4647719" y="2040240"/>
            <a:ext cx="559362" cy="217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3"/>
            <a:endCxn id="18" idx="2"/>
          </p:cNvCxnSpPr>
          <p:nvPr/>
        </p:nvCxnSpPr>
        <p:spPr>
          <a:xfrm flipV="1">
            <a:off x="6858016" y="2357430"/>
            <a:ext cx="1071570" cy="464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3"/>
            <a:endCxn id="19" idx="1"/>
          </p:cNvCxnSpPr>
          <p:nvPr/>
        </p:nvCxnSpPr>
        <p:spPr>
          <a:xfrm>
            <a:off x="6858016" y="3750471"/>
            <a:ext cx="650102" cy="434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9" idx="1"/>
          </p:cNvCxnSpPr>
          <p:nvPr/>
        </p:nvCxnSpPr>
        <p:spPr>
          <a:xfrm flipV="1">
            <a:off x="6858016" y="4185170"/>
            <a:ext cx="650102" cy="523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3"/>
            <a:endCxn id="19" idx="1"/>
          </p:cNvCxnSpPr>
          <p:nvPr/>
        </p:nvCxnSpPr>
        <p:spPr>
          <a:xfrm>
            <a:off x="5429256" y="3750471"/>
            <a:ext cx="2078862" cy="4346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71802" y="2571744"/>
            <a:ext cx="500066" cy="369332"/>
          </a:xfrm>
          <a:prstGeom prst="rect">
            <a:avLst/>
          </a:prstGeom>
          <a:noFill/>
        </p:spPr>
        <p:txBody>
          <a:bodyPr wrap="square" rtlCol="0">
            <a:spAutoFit/>
          </a:bodyPr>
          <a:lstStyle/>
          <a:p>
            <a:pPr algn="ctr"/>
            <a:r>
              <a:rPr lang="de-AT" dirty="0" smtClean="0"/>
              <a:t>…</a:t>
            </a:r>
            <a:endParaRPr lang="de-AT" dirty="0"/>
          </a:p>
        </p:txBody>
      </p:sp>
      <p:sp>
        <p:nvSpPr>
          <p:cNvPr id="36" name="TextBox 35"/>
          <p:cNvSpPr txBox="1"/>
          <p:nvPr/>
        </p:nvSpPr>
        <p:spPr>
          <a:xfrm>
            <a:off x="3071802" y="3488296"/>
            <a:ext cx="500066" cy="369332"/>
          </a:xfrm>
          <a:prstGeom prst="rect">
            <a:avLst/>
          </a:prstGeom>
          <a:noFill/>
        </p:spPr>
        <p:txBody>
          <a:bodyPr wrap="square" rtlCol="0">
            <a:spAutoFit/>
          </a:bodyPr>
          <a:lstStyle/>
          <a:p>
            <a:pPr algn="ctr"/>
            <a:r>
              <a:rPr lang="de-AT" dirty="0" smtClean="0"/>
              <a:t>…</a:t>
            </a:r>
            <a:endParaRPr lang="de-AT" dirty="0"/>
          </a:p>
        </p:txBody>
      </p:sp>
      <p:sp>
        <p:nvSpPr>
          <p:cNvPr id="37" name="TextBox 36"/>
          <p:cNvSpPr txBox="1"/>
          <p:nvPr/>
        </p:nvSpPr>
        <p:spPr>
          <a:xfrm>
            <a:off x="3071802" y="4416990"/>
            <a:ext cx="500066" cy="369332"/>
          </a:xfrm>
          <a:prstGeom prst="rect">
            <a:avLst/>
          </a:prstGeom>
          <a:noFill/>
        </p:spPr>
        <p:txBody>
          <a:bodyPr wrap="square" rtlCol="0">
            <a:spAutoFit/>
          </a:bodyPr>
          <a:lstStyle/>
          <a:p>
            <a:pPr algn="ctr"/>
            <a:r>
              <a:rPr lang="de-AT" dirty="0" smtClean="0"/>
              <a:t>…</a:t>
            </a:r>
            <a:endParaRPr lang="de-AT" dirty="0"/>
          </a:p>
        </p:txBody>
      </p:sp>
      <p:sp>
        <p:nvSpPr>
          <p:cNvPr id="38" name="TextBox 37"/>
          <p:cNvSpPr txBox="1"/>
          <p:nvPr/>
        </p:nvSpPr>
        <p:spPr>
          <a:xfrm>
            <a:off x="5500694" y="2571744"/>
            <a:ext cx="500066" cy="369332"/>
          </a:xfrm>
          <a:prstGeom prst="rect">
            <a:avLst/>
          </a:prstGeom>
          <a:noFill/>
        </p:spPr>
        <p:txBody>
          <a:bodyPr wrap="square" rtlCol="0">
            <a:spAutoFit/>
          </a:bodyPr>
          <a:lstStyle/>
          <a:p>
            <a:pPr algn="ctr"/>
            <a:r>
              <a:rPr lang="de-AT" dirty="0" smtClean="0"/>
              <a:t>…</a:t>
            </a:r>
            <a:endParaRPr lang="de-AT" dirty="0"/>
          </a:p>
        </p:txBody>
      </p:sp>
      <p:sp>
        <p:nvSpPr>
          <p:cNvPr id="39" name="TextBox 38"/>
          <p:cNvSpPr txBox="1"/>
          <p:nvPr/>
        </p:nvSpPr>
        <p:spPr>
          <a:xfrm>
            <a:off x="5500694" y="3488296"/>
            <a:ext cx="500066" cy="369332"/>
          </a:xfrm>
          <a:prstGeom prst="rect">
            <a:avLst/>
          </a:prstGeom>
          <a:noFill/>
        </p:spPr>
        <p:txBody>
          <a:bodyPr wrap="square" rtlCol="0">
            <a:spAutoFit/>
          </a:bodyPr>
          <a:lstStyle/>
          <a:p>
            <a:pPr algn="ctr"/>
            <a:r>
              <a:rPr lang="de-AT" dirty="0" smtClean="0"/>
              <a:t>…</a:t>
            </a:r>
            <a:endParaRPr lang="de-AT" dirty="0"/>
          </a:p>
        </p:txBody>
      </p:sp>
      <p:sp>
        <p:nvSpPr>
          <p:cNvPr id="40" name="TextBox 39"/>
          <p:cNvSpPr txBox="1"/>
          <p:nvPr/>
        </p:nvSpPr>
        <p:spPr>
          <a:xfrm>
            <a:off x="5500694" y="4416990"/>
            <a:ext cx="500066" cy="369332"/>
          </a:xfrm>
          <a:prstGeom prst="rect">
            <a:avLst/>
          </a:prstGeom>
          <a:noFill/>
        </p:spPr>
        <p:txBody>
          <a:bodyPr wrap="square" rtlCol="0">
            <a:spAutoFit/>
          </a:bodyPr>
          <a:lstStyle/>
          <a:p>
            <a:pPr algn="ctr"/>
            <a:r>
              <a:rPr lang="de-AT" dirty="0" smtClean="0"/>
              <a:t>…</a:t>
            </a:r>
            <a:endParaRPr lang="de-AT" dirty="0"/>
          </a:p>
        </p:txBody>
      </p:sp>
      <p:cxnSp>
        <p:nvCxnSpPr>
          <p:cNvPr id="44" name="Straight Connector 43"/>
          <p:cNvCxnSpPr>
            <a:stCxn id="49" idx="3"/>
            <a:endCxn id="12" idx="1"/>
          </p:cNvCxnSpPr>
          <p:nvPr/>
        </p:nvCxnSpPr>
        <p:spPr>
          <a:xfrm>
            <a:off x="1395712" y="2684972"/>
            <a:ext cx="818834" cy="136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3"/>
            <a:endCxn id="5" idx="1"/>
          </p:cNvCxnSpPr>
          <p:nvPr/>
        </p:nvCxnSpPr>
        <p:spPr>
          <a:xfrm>
            <a:off x="1395712" y="2684972"/>
            <a:ext cx="818834" cy="1065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57158" y="2500306"/>
            <a:ext cx="1038554" cy="369332"/>
          </a:xfrm>
          <a:prstGeom prst="rect">
            <a:avLst/>
          </a:prstGeom>
          <a:noFill/>
        </p:spPr>
        <p:txBody>
          <a:bodyPr wrap="none" rtlCol="0">
            <a:spAutoFit/>
          </a:bodyPr>
          <a:lstStyle/>
          <a:p>
            <a:r>
              <a:rPr lang="de-AT" dirty="0" smtClean="0"/>
              <a:t>max. 300</a:t>
            </a:r>
            <a:endParaRPr lang="de-AT" dirty="0"/>
          </a:p>
        </p:txBody>
      </p:sp>
      <p:cxnSp>
        <p:nvCxnSpPr>
          <p:cNvPr id="52" name="Straight Connector 51"/>
          <p:cNvCxnSpPr>
            <a:stCxn id="49" idx="3"/>
            <a:endCxn id="6" idx="1"/>
          </p:cNvCxnSpPr>
          <p:nvPr/>
        </p:nvCxnSpPr>
        <p:spPr>
          <a:xfrm>
            <a:off x="1395712" y="2684972"/>
            <a:ext cx="2247594" cy="1065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9" idx="3"/>
            <a:endCxn id="7" idx="1"/>
          </p:cNvCxnSpPr>
          <p:nvPr/>
        </p:nvCxnSpPr>
        <p:spPr>
          <a:xfrm>
            <a:off x="1395712" y="2684972"/>
            <a:ext cx="2247594" cy="1994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9" idx="3"/>
            <a:endCxn id="13" idx="1"/>
          </p:cNvCxnSpPr>
          <p:nvPr/>
        </p:nvCxnSpPr>
        <p:spPr>
          <a:xfrm>
            <a:off x="1395712" y="2684972"/>
            <a:ext cx="818834" cy="1994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1857356" y="2000240"/>
            <a:ext cx="5357850" cy="35004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2" name="Rectangle 71"/>
          <p:cNvSpPr/>
          <p:nvPr/>
        </p:nvSpPr>
        <p:spPr>
          <a:xfrm>
            <a:off x="2143108" y="5929330"/>
            <a:ext cx="2376100" cy="369332"/>
          </a:xfrm>
          <a:prstGeom prst="rect">
            <a:avLst/>
          </a:prstGeom>
        </p:spPr>
        <p:txBody>
          <a:bodyPr wrap="none">
            <a:spAutoFit/>
          </a:bodyPr>
          <a:lstStyle/>
          <a:p>
            <a:r>
              <a:rPr lang="de-AT" dirty="0" smtClean="0"/>
              <a:t>svmPosNegTrainCorpus</a:t>
            </a:r>
            <a:endParaRPr lang="de-AT" dirty="0"/>
          </a:p>
        </p:txBody>
      </p:sp>
      <p:cxnSp>
        <p:nvCxnSpPr>
          <p:cNvPr id="73" name="Straight Connector 72"/>
          <p:cNvCxnSpPr>
            <a:stCxn id="71" idx="2"/>
            <a:endCxn id="72" idx="0"/>
          </p:cNvCxnSpPr>
          <p:nvPr/>
        </p:nvCxnSpPr>
        <p:spPr>
          <a:xfrm rot="5400000">
            <a:off x="3719406" y="5112455"/>
            <a:ext cx="428628" cy="12051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Document Term Matrix</a:t>
            </a:r>
            <a:endParaRPr lang="de-AT" dirty="0"/>
          </a:p>
        </p:txBody>
      </p:sp>
      <p:sp>
        <p:nvSpPr>
          <p:cNvPr id="3" name="Content Placeholder 2"/>
          <p:cNvSpPr>
            <a:spLocks noGrp="1"/>
          </p:cNvSpPr>
          <p:nvPr>
            <p:ph idx="1"/>
          </p:nvPr>
        </p:nvSpPr>
        <p:spPr/>
        <p:txBody>
          <a:bodyPr>
            <a:normAutofit fontScale="92500" lnSpcReduction="20000"/>
          </a:bodyPr>
          <a:lstStyle/>
          <a:p>
            <a:r>
              <a:rPr lang="de-AT" dirty="0" smtClean="0"/>
              <a:t>Actually we could construct the DTM now and fed it together with the label vector to the SVM</a:t>
            </a:r>
          </a:p>
          <a:p>
            <a:r>
              <a:rPr lang="de-AT" dirty="0" smtClean="0"/>
              <a:t>But, we have to ensure, that all terms in the dictionary (from ModApte Training Split) are used!</a:t>
            </a:r>
          </a:p>
          <a:p>
            <a:r>
              <a:rPr lang="de-AT" dirty="0" smtClean="0"/>
              <a:t>DocumentTermMatrix removes terms that don‘t occur in the corpus – which would fall back on us during evaluation</a:t>
            </a:r>
          </a:p>
          <a:p>
            <a:r>
              <a:rPr lang="de-AT" dirty="0" smtClean="0"/>
              <a:t>We have to ensure that the matrices always have the same structure using the same terms on the same place (column)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Auxiliary 1-Document Corpus</a:t>
            </a:r>
            <a:endParaRPr lang="de-AT" dirty="0"/>
          </a:p>
        </p:txBody>
      </p:sp>
      <p:sp>
        <p:nvSpPr>
          <p:cNvPr id="3" name="Content Placeholder 2"/>
          <p:cNvSpPr>
            <a:spLocks noGrp="1"/>
          </p:cNvSpPr>
          <p:nvPr>
            <p:ph idx="1"/>
          </p:nvPr>
        </p:nvSpPr>
        <p:spPr/>
        <p:txBody>
          <a:bodyPr/>
          <a:lstStyle/>
          <a:p>
            <a:r>
              <a:rPr lang="de-AT" dirty="0" smtClean="0"/>
              <a:t>Create corpus with just one document</a:t>
            </a:r>
          </a:p>
          <a:p>
            <a:r>
              <a:rPr lang="de-AT" dirty="0" smtClean="0"/>
              <a:t>This document contains all terms from the dictionary</a:t>
            </a:r>
          </a:p>
          <a:p>
            <a:r>
              <a:rPr lang="de-AT" dirty="0" smtClean="0"/>
              <a:t>Merge Auxiliary Corpus with Training Corpus</a:t>
            </a:r>
            <a:endParaRPr lang="de-A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Why? (me)</a:t>
            </a:r>
            <a:endParaRPr lang="de-AT" dirty="0"/>
          </a:p>
        </p:txBody>
      </p:sp>
      <p:sp>
        <p:nvSpPr>
          <p:cNvPr id="3" name="Content Placeholder 2"/>
          <p:cNvSpPr>
            <a:spLocks noGrp="1"/>
          </p:cNvSpPr>
          <p:nvPr>
            <p:ph idx="1"/>
          </p:nvPr>
        </p:nvSpPr>
        <p:spPr/>
        <p:txBody>
          <a:bodyPr/>
          <a:lstStyle/>
          <a:p>
            <a:r>
              <a:rPr lang="de-AT" dirty="0" smtClean="0"/>
              <a:t>Wanted to do Text Classification</a:t>
            </a:r>
          </a:p>
          <a:p>
            <a:r>
              <a:rPr lang="de-AT" dirty="0" smtClean="0"/>
              <a:t>Wanted to train a Support Vector Machine</a:t>
            </a:r>
          </a:p>
          <a:p>
            <a:r>
              <a:rPr lang="de-AT" dirty="0" smtClean="0"/>
              <a:t>Wanted to use R</a:t>
            </a:r>
          </a:p>
          <a:p>
            <a:r>
              <a:rPr lang="de-AT" dirty="0" smtClean="0"/>
              <a:t>Wanted to reproduce the results of a scientific article</a:t>
            </a:r>
            <a:endParaRPr lang="de-AT"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Sparse Matrices</a:t>
            </a:r>
            <a:endParaRPr lang="de-AT" dirty="0"/>
          </a:p>
        </p:txBody>
      </p:sp>
      <p:sp>
        <p:nvSpPr>
          <p:cNvPr id="3" name="Content Placeholder 2"/>
          <p:cNvSpPr>
            <a:spLocks noGrp="1"/>
          </p:cNvSpPr>
          <p:nvPr>
            <p:ph idx="1"/>
          </p:nvPr>
        </p:nvSpPr>
        <p:spPr/>
        <p:txBody>
          <a:bodyPr>
            <a:normAutofit fontScale="92500"/>
          </a:bodyPr>
          <a:lstStyle/>
          <a:p>
            <a:r>
              <a:rPr lang="de-AT" dirty="0" smtClean="0"/>
              <a:t>Most of the values in a DTM are zero (</a:t>
            </a:r>
            <a:r>
              <a:rPr lang="de-AT" dirty="0" smtClean="0">
                <a:sym typeface="Symbol"/>
              </a:rPr>
              <a:t> </a:t>
            </a:r>
            <a:r>
              <a:rPr lang="de-AT" dirty="0" smtClean="0"/>
              <a:t>sparse)</a:t>
            </a:r>
          </a:p>
          <a:p>
            <a:r>
              <a:rPr lang="de-AT" dirty="0" smtClean="0"/>
              <a:t>Storing the 0s would be waste of space</a:t>
            </a:r>
          </a:p>
          <a:p>
            <a:r>
              <a:rPr lang="de-AT" dirty="0" smtClean="0"/>
              <a:t>Sparse matrices only store non-zero values and some structure</a:t>
            </a:r>
          </a:p>
          <a:p>
            <a:r>
              <a:rPr lang="de-AT" dirty="0" smtClean="0"/>
              <a:t>DTM in tm-package is backed by simple_triplet_matrix</a:t>
            </a:r>
          </a:p>
          <a:p>
            <a:r>
              <a:rPr lang="de-AT" dirty="0" smtClean="0"/>
              <a:t>SVM is backed by CompressedSparseRowMatrix</a:t>
            </a:r>
          </a:p>
          <a:p>
            <a:r>
              <a:rPr lang="de-AT" dirty="0" smtClean="0"/>
              <a:t>Conversion needed</a:t>
            </a:r>
            <a:endParaRPr lang="de-AT"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Sparse Matrices</a:t>
            </a:r>
            <a:endParaRPr lang="de-AT" dirty="0"/>
          </a:p>
        </p:txBody>
      </p:sp>
      <p:graphicFrame>
        <p:nvGraphicFramePr>
          <p:cNvPr id="5" name="Table 4"/>
          <p:cNvGraphicFramePr>
            <a:graphicFrameLocks noGrp="1"/>
          </p:cNvGraphicFramePr>
          <p:nvPr/>
        </p:nvGraphicFramePr>
        <p:xfrm>
          <a:off x="571472" y="1428736"/>
          <a:ext cx="4888401" cy="1854200"/>
        </p:xfrm>
        <a:graphic>
          <a:graphicData uri="http://schemas.openxmlformats.org/drawingml/2006/table">
            <a:tbl>
              <a:tblPr firstRow="1" bandRow="1">
                <a:tableStyleId>{2D5ABB26-0587-4C30-8999-92F81FD0307C}</a:tableStyleId>
              </a:tblPr>
              <a:tblGrid>
                <a:gridCol w="979721"/>
                <a:gridCol w="977170"/>
                <a:gridCol w="977170"/>
                <a:gridCol w="977170"/>
                <a:gridCol w="977170"/>
              </a:tblGrid>
              <a:tr h="370840">
                <a:tc>
                  <a:txBody>
                    <a:bodyPr/>
                    <a:lstStyle/>
                    <a:p>
                      <a:endParaRPr lang="de-AT" dirty="0"/>
                    </a:p>
                  </a:txBody>
                  <a:tcPr/>
                </a:tc>
                <a:tc>
                  <a:txBody>
                    <a:bodyPr/>
                    <a:lstStyle/>
                    <a:p>
                      <a:pPr algn="ctr"/>
                      <a:r>
                        <a:rPr lang="de-AT" dirty="0" smtClean="0"/>
                        <a:t>book</a:t>
                      </a:r>
                      <a:endParaRPr lang="de-AT" dirty="0"/>
                    </a:p>
                  </a:txBody>
                  <a:tcPr/>
                </a:tc>
                <a:tc>
                  <a:txBody>
                    <a:bodyPr/>
                    <a:lstStyle/>
                    <a:p>
                      <a:pPr algn="ctr"/>
                      <a:r>
                        <a:rPr lang="de-AT" dirty="0" smtClean="0"/>
                        <a:t>car</a:t>
                      </a:r>
                      <a:endParaRPr lang="de-AT" dirty="0"/>
                    </a:p>
                  </a:txBody>
                  <a:tcPr/>
                </a:tc>
                <a:tc>
                  <a:txBody>
                    <a:bodyPr/>
                    <a:lstStyle/>
                    <a:p>
                      <a:pPr algn="ctr"/>
                      <a:r>
                        <a:rPr lang="de-AT" dirty="0" smtClean="0"/>
                        <a:t>peace</a:t>
                      </a:r>
                      <a:endParaRPr lang="de-AT" dirty="0"/>
                    </a:p>
                  </a:txBody>
                  <a:tcPr/>
                </a:tc>
                <a:tc>
                  <a:txBody>
                    <a:bodyPr/>
                    <a:lstStyle/>
                    <a:p>
                      <a:pPr algn="ctr"/>
                      <a:r>
                        <a:rPr lang="de-AT" dirty="0" smtClean="0"/>
                        <a:t>war</a:t>
                      </a:r>
                      <a:endParaRPr lang="de-AT" dirty="0"/>
                    </a:p>
                  </a:txBody>
                  <a:tcPr/>
                </a:tc>
              </a:tr>
              <a:tr h="370840">
                <a:tc>
                  <a:txBody>
                    <a:bodyPr/>
                    <a:lstStyle/>
                    <a:p>
                      <a:pPr algn="l"/>
                      <a:r>
                        <a:rPr lang="de-AT" dirty="0" smtClean="0"/>
                        <a:t>doc</a:t>
                      </a:r>
                      <a:r>
                        <a:rPr lang="de-AT" baseline="-25000" dirty="0" smtClean="0"/>
                        <a:t>1</a:t>
                      </a:r>
                      <a:endParaRPr lang="de-AT" baseline="-25000"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r>
              <a:tr h="370840">
                <a:tc>
                  <a:txBody>
                    <a:bodyPr/>
                    <a:lstStyle/>
                    <a:p>
                      <a:pPr algn="l"/>
                      <a:r>
                        <a:rPr lang="de-AT" dirty="0" smtClean="0"/>
                        <a:t>doc</a:t>
                      </a:r>
                      <a:r>
                        <a:rPr lang="de-AT" baseline="-25000" dirty="0" smtClean="0"/>
                        <a:t>2</a:t>
                      </a:r>
                      <a:endParaRPr lang="de-AT" baseline="-25000"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doc</a:t>
                      </a:r>
                      <a:r>
                        <a:rPr lang="de-AT" baseline="-25000" dirty="0" smtClean="0"/>
                        <a:t>3</a:t>
                      </a:r>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r>
              <a:tr h="370840">
                <a:tc>
                  <a:txBody>
                    <a:bodyPr/>
                    <a:lstStyle/>
                    <a:p>
                      <a:pPr algn="l"/>
                      <a:r>
                        <a:rPr lang="de-AT" dirty="0" smtClean="0"/>
                        <a:t>doc</a:t>
                      </a:r>
                      <a:r>
                        <a:rPr lang="de-AT" baseline="-25000" dirty="0" smtClean="0"/>
                        <a:t>4</a:t>
                      </a:r>
                      <a:endParaRPr lang="de-AT" baseline="-25000"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r>
            </a:tbl>
          </a:graphicData>
        </a:graphic>
      </p:graphicFrame>
      <p:sp>
        <p:nvSpPr>
          <p:cNvPr id="6" name="TextBox 5"/>
          <p:cNvSpPr txBox="1"/>
          <p:nvPr/>
        </p:nvSpPr>
        <p:spPr>
          <a:xfrm>
            <a:off x="5715008" y="2000240"/>
            <a:ext cx="1714512" cy="646331"/>
          </a:xfrm>
          <a:prstGeom prst="rect">
            <a:avLst/>
          </a:prstGeom>
          <a:noFill/>
        </p:spPr>
        <p:txBody>
          <a:bodyPr wrap="square" rtlCol="0">
            <a:spAutoFit/>
          </a:bodyPr>
          <a:lstStyle/>
          <a:p>
            <a:r>
              <a:rPr lang="de-AT" dirty="0" smtClean="0"/>
              <a:t>Plain Storage</a:t>
            </a:r>
          </a:p>
          <a:p>
            <a:r>
              <a:rPr lang="de-AT" dirty="0" smtClean="0"/>
              <a:t>16 numbers</a:t>
            </a:r>
            <a:endParaRPr lang="de-AT"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Sparse Matrices</a:t>
            </a:r>
            <a:endParaRPr lang="de-AT" dirty="0"/>
          </a:p>
        </p:txBody>
      </p:sp>
      <p:graphicFrame>
        <p:nvGraphicFramePr>
          <p:cNvPr id="5" name="Table 4"/>
          <p:cNvGraphicFramePr>
            <a:graphicFrameLocks noGrp="1"/>
          </p:cNvGraphicFramePr>
          <p:nvPr/>
        </p:nvGraphicFramePr>
        <p:xfrm>
          <a:off x="571472" y="1428736"/>
          <a:ext cx="4888401" cy="1854200"/>
        </p:xfrm>
        <a:graphic>
          <a:graphicData uri="http://schemas.openxmlformats.org/drawingml/2006/table">
            <a:tbl>
              <a:tblPr firstRow="1" bandRow="1">
                <a:tableStyleId>{2D5ABB26-0587-4C30-8999-92F81FD0307C}</a:tableStyleId>
              </a:tblPr>
              <a:tblGrid>
                <a:gridCol w="979721"/>
                <a:gridCol w="977170"/>
                <a:gridCol w="977170"/>
                <a:gridCol w="977170"/>
                <a:gridCol w="977170"/>
              </a:tblGrid>
              <a:tr h="370840">
                <a:tc>
                  <a:txBody>
                    <a:bodyPr/>
                    <a:lstStyle/>
                    <a:p>
                      <a:endParaRPr lang="de-AT" dirty="0"/>
                    </a:p>
                  </a:txBody>
                  <a:tcPr/>
                </a:tc>
                <a:tc>
                  <a:txBody>
                    <a:bodyPr/>
                    <a:lstStyle/>
                    <a:p>
                      <a:pPr algn="ctr"/>
                      <a:r>
                        <a:rPr lang="de-AT" dirty="0" smtClean="0"/>
                        <a:t>book</a:t>
                      </a:r>
                      <a:endParaRPr lang="de-AT" dirty="0"/>
                    </a:p>
                  </a:txBody>
                  <a:tcPr/>
                </a:tc>
                <a:tc>
                  <a:txBody>
                    <a:bodyPr/>
                    <a:lstStyle/>
                    <a:p>
                      <a:pPr algn="ctr"/>
                      <a:r>
                        <a:rPr lang="de-AT" dirty="0" smtClean="0"/>
                        <a:t>car</a:t>
                      </a:r>
                      <a:endParaRPr lang="de-AT" dirty="0"/>
                    </a:p>
                  </a:txBody>
                  <a:tcPr/>
                </a:tc>
                <a:tc>
                  <a:txBody>
                    <a:bodyPr/>
                    <a:lstStyle/>
                    <a:p>
                      <a:pPr algn="ctr"/>
                      <a:r>
                        <a:rPr lang="de-AT" dirty="0" smtClean="0"/>
                        <a:t>peace</a:t>
                      </a:r>
                      <a:endParaRPr lang="de-AT" dirty="0"/>
                    </a:p>
                  </a:txBody>
                  <a:tcPr/>
                </a:tc>
                <a:tc>
                  <a:txBody>
                    <a:bodyPr/>
                    <a:lstStyle/>
                    <a:p>
                      <a:pPr algn="ctr"/>
                      <a:r>
                        <a:rPr lang="de-AT" dirty="0" smtClean="0"/>
                        <a:t>war</a:t>
                      </a:r>
                      <a:endParaRPr lang="de-AT" dirty="0"/>
                    </a:p>
                  </a:txBody>
                  <a:tcPr/>
                </a:tc>
              </a:tr>
              <a:tr h="370840">
                <a:tc>
                  <a:txBody>
                    <a:bodyPr/>
                    <a:lstStyle/>
                    <a:p>
                      <a:pPr algn="l"/>
                      <a:r>
                        <a:rPr lang="de-AT" dirty="0" smtClean="0"/>
                        <a:t>doc</a:t>
                      </a:r>
                      <a:r>
                        <a:rPr lang="de-AT" baseline="-25000" dirty="0" smtClean="0"/>
                        <a:t>1</a:t>
                      </a:r>
                      <a:endParaRPr lang="de-AT" baseline="-25000"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r>
              <a:tr h="370840">
                <a:tc>
                  <a:txBody>
                    <a:bodyPr/>
                    <a:lstStyle/>
                    <a:p>
                      <a:pPr algn="l"/>
                      <a:r>
                        <a:rPr lang="de-AT" dirty="0" smtClean="0"/>
                        <a:t>doc</a:t>
                      </a:r>
                      <a:r>
                        <a:rPr lang="de-AT" baseline="-25000" dirty="0" smtClean="0"/>
                        <a:t>2</a:t>
                      </a:r>
                      <a:endParaRPr lang="de-AT" baseline="-25000"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doc</a:t>
                      </a:r>
                      <a:r>
                        <a:rPr lang="de-AT" baseline="-25000" dirty="0" smtClean="0"/>
                        <a:t>3</a:t>
                      </a:r>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r>
              <a:tr h="370840">
                <a:tc>
                  <a:txBody>
                    <a:bodyPr/>
                    <a:lstStyle/>
                    <a:p>
                      <a:pPr algn="l"/>
                      <a:r>
                        <a:rPr lang="de-AT" dirty="0" smtClean="0"/>
                        <a:t>doc</a:t>
                      </a:r>
                      <a:r>
                        <a:rPr lang="de-AT" baseline="-25000" dirty="0" smtClean="0"/>
                        <a:t>4</a:t>
                      </a:r>
                      <a:endParaRPr lang="de-AT" baseline="-25000"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r>
            </a:tbl>
          </a:graphicData>
        </a:graphic>
      </p:graphicFrame>
      <p:sp>
        <p:nvSpPr>
          <p:cNvPr id="4" name="Right Triangle 3"/>
          <p:cNvSpPr/>
          <p:nvPr/>
        </p:nvSpPr>
        <p:spPr>
          <a:xfrm rot="16200000">
            <a:off x="3000364" y="1142984"/>
            <a:ext cx="1214446" cy="3071834"/>
          </a:xfrm>
          <a:prstGeom prst="rtTriangle">
            <a:avLst/>
          </a:prstGeom>
          <a:solidFill>
            <a:srgbClr val="FF0000">
              <a:alpha val="2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ight Triangle 5"/>
          <p:cNvSpPr/>
          <p:nvPr/>
        </p:nvSpPr>
        <p:spPr>
          <a:xfrm rot="5400000">
            <a:off x="2714612" y="857232"/>
            <a:ext cx="1214446" cy="3071834"/>
          </a:xfrm>
          <a:prstGeom prst="rtTriangle">
            <a:avLst/>
          </a:prstGeom>
          <a:solidFill>
            <a:srgbClr val="FF0000">
              <a:alpha val="2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TextBox 6"/>
          <p:cNvSpPr txBox="1"/>
          <p:nvPr/>
        </p:nvSpPr>
        <p:spPr>
          <a:xfrm>
            <a:off x="5715008" y="2000240"/>
            <a:ext cx="1714512" cy="646331"/>
          </a:xfrm>
          <a:prstGeom prst="rect">
            <a:avLst/>
          </a:prstGeom>
          <a:noFill/>
        </p:spPr>
        <p:txBody>
          <a:bodyPr wrap="square" rtlCol="0">
            <a:spAutoFit/>
          </a:bodyPr>
          <a:lstStyle/>
          <a:p>
            <a:r>
              <a:rPr lang="de-AT" dirty="0" smtClean="0"/>
              <a:t>Plain Storage</a:t>
            </a:r>
          </a:p>
          <a:p>
            <a:r>
              <a:rPr lang="de-AT" dirty="0" smtClean="0"/>
              <a:t>16 numbers</a:t>
            </a:r>
            <a:endParaRPr lang="de-AT"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Sparse Matrices</a:t>
            </a:r>
            <a:endParaRPr lang="de-AT" dirty="0"/>
          </a:p>
        </p:txBody>
      </p:sp>
      <p:graphicFrame>
        <p:nvGraphicFramePr>
          <p:cNvPr id="5" name="Table 4"/>
          <p:cNvGraphicFramePr>
            <a:graphicFrameLocks noGrp="1"/>
          </p:cNvGraphicFramePr>
          <p:nvPr/>
        </p:nvGraphicFramePr>
        <p:xfrm>
          <a:off x="571472" y="1428736"/>
          <a:ext cx="4888401" cy="1854200"/>
        </p:xfrm>
        <a:graphic>
          <a:graphicData uri="http://schemas.openxmlformats.org/drawingml/2006/table">
            <a:tbl>
              <a:tblPr firstRow="1" bandRow="1">
                <a:tableStyleId>{2D5ABB26-0587-4C30-8999-92F81FD0307C}</a:tableStyleId>
              </a:tblPr>
              <a:tblGrid>
                <a:gridCol w="979721"/>
                <a:gridCol w="977170"/>
                <a:gridCol w="977170"/>
                <a:gridCol w="977170"/>
                <a:gridCol w="977170"/>
              </a:tblGrid>
              <a:tr h="370840">
                <a:tc>
                  <a:txBody>
                    <a:bodyPr/>
                    <a:lstStyle/>
                    <a:p>
                      <a:endParaRPr lang="de-AT" dirty="0"/>
                    </a:p>
                  </a:txBody>
                  <a:tcPr/>
                </a:tc>
                <a:tc>
                  <a:txBody>
                    <a:bodyPr/>
                    <a:lstStyle/>
                    <a:p>
                      <a:pPr algn="ctr"/>
                      <a:r>
                        <a:rPr lang="de-AT" dirty="0" smtClean="0"/>
                        <a:t>book</a:t>
                      </a:r>
                      <a:endParaRPr lang="de-AT" dirty="0"/>
                    </a:p>
                  </a:txBody>
                  <a:tcPr/>
                </a:tc>
                <a:tc>
                  <a:txBody>
                    <a:bodyPr/>
                    <a:lstStyle/>
                    <a:p>
                      <a:pPr algn="ctr"/>
                      <a:r>
                        <a:rPr lang="de-AT" dirty="0" smtClean="0"/>
                        <a:t>car</a:t>
                      </a:r>
                      <a:endParaRPr lang="de-AT" dirty="0"/>
                    </a:p>
                  </a:txBody>
                  <a:tcPr/>
                </a:tc>
                <a:tc>
                  <a:txBody>
                    <a:bodyPr/>
                    <a:lstStyle/>
                    <a:p>
                      <a:pPr algn="ctr"/>
                      <a:r>
                        <a:rPr lang="de-AT" dirty="0" smtClean="0"/>
                        <a:t>peace</a:t>
                      </a:r>
                      <a:endParaRPr lang="de-AT" dirty="0"/>
                    </a:p>
                  </a:txBody>
                  <a:tcPr/>
                </a:tc>
                <a:tc>
                  <a:txBody>
                    <a:bodyPr/>
                    <a:lstStyle/>
                    <a:p>
                      <a:pPr algn="ctr"/>
                      <a:r>
                        <a:rPr lang="de-AT" dirty="0" smtClean="0"/>
                        <a:t>war</a:t>
                      </a:r>
                      <a:endParaRPr lang="de-AT" dirty="0"/>
                    </a:p>
                  </a:txBody>
                  <a:tcPr/>
                </a:tc>
              </a:tr>
              <a:tr h="370840">
                <a:tc>
                  <a:txBody>
                    <a:bodyPr/>
                    <a:lstStyle/>
                    <a:p>
                      <a:pPr algn="l"/>
                      <a:r>
                        <a:rPr lang="de-AT" dirty="0" smtClean="0"/>
                        <a:t>doc</a:t>
                      </a:r>
                      <a:r>
                        <a:rPr lang="de-AT" baseline="-25000" dirty="0" smtClean="0"/>
                        <a:t>1</a:t>
                      </a:r>
                      <a:endParaRPr lang="de-AT" baseline="-25000"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r>
              <a:tr h="370840">
                <a:tc>
                  <a:txBody>
                    <a:bodyPr/>
                    <a:lstStyle/>
                    <a:p>
                      <a:pPr algn="l"/>
                      <a:r>
                        <a:rPr lang="de-AT" dirty="0" smtClean="0"/>
                        <a:t>doc</a:t>
                      </a:r>
                      <a:r>
                        <a:rPr lang="de-AT" baseline="-25000" dirty="0" smtClean="0"/>
                        <a:t>2</a:t>
                      </a:r>
                      <a:endParaRPr lang="de-AT" baseline="-25000"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doc</a:t>
                      </a:r>
                      <a:r>
                        <a:rPr lang="de-AT" baseline="-25000" dirty="0" smtClean="0"/>
                        <a:t>3</a:t>
                      </a:r>
                    </a:p>
                  </a:txBody>
                  <a:tcPr/>
                </a:tc>
                <a:tc>
                  <a:txBody>
                    <a:bodyPr/>
                    <a:lstStyle/>
                    <a:p>
                      <a:pPr algn="ctr"/>
                      <a:r>
                        <a:rPr lang="de-AT" dirty="0" smtClean="0"/>
                        <a:t>0</a:t>
                      </a:r>
                      <a:endParaRPr lang="de-AT"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r>
              <a:tr h="370840">
                <a:tc>
                  <a:txBody>
                    <a:bodyPr/>
                    <a:lstStyle/>
                    <a:p>
                      <a:pPr algn="l"/>
                      <a:r>
                        <a:rPr lang="de-AT" dirty="0" smtClean="0"/>
                        <a:t>doc</a:t>
                      </a:r>
                      <a:r>
                        <a:rPr lang="de-AT" baseline="-25000" dirty="0" smtClean="0"/>
                        <a:t>4</a:t>
                      </a:r>
                      <a:endParaRPr lang="de-AT" baseline="-25000" dirty="0"/>
                    </a:p>
                  </a:txBody>
                  <a:tcPr/>
                </a:tc>
                <a:tc>
                  <a:txBody>
                    <a:bodyPr/>
                    <a:lstStyle/>
                    <a:p>
                      <a:pPr algn="ctr"/>
                      <a:r>
                        <a:rPr lang="de-AT" dirty="0" smtClean="0"/>
                        <a:t>1</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c>
                  <a:txBody>
                    <a:bodyPr/>
                    <a:lstStyle/>
                    <a:p>
                      <a:pPr algn="ctr"/>
                      <a:r>
                        <a:rPr lang="de-AT" dirty="0" smtClean="0"/>
                        <a:t>0</a:t>
                      </a:r>
                      <a:endParaRPr lang="de-AT" dirty="0"/>
                    </a:p>
                  </a:txBody>
                  <a:tcPr/>
                </a:tc>
              </a:tr>
            </a:tbl>
          </a:graphicData>
        </a:graphic>
      </p:graphicFrame>
      <p:sp>
        <p:nvSpPr>
          <p:cNvPr id="7" name="TextBox 6"/>
          <p:cNvSpPr txBox="1"/>
          <p:nvPr/>
        </p:nvSpPr>
        <p:spPr>
          <a:xfrm>
            <a:off x="5715008" y="2000240"/>
            <a:ext cx="1714512" cy="646331"/>
          </a:xfrm>
          <a:prstGeom prst="rect">
            <a:avLst/>
          </a:prstGeom>
          <a:noFill/>
        </p:spPr>
        <p:txBody>
          <a:bodyPr wrap="square" rtlCol="0">
            <a:spAutoFit/>
          </a:bodyPr>
          <a:lstStyle/>
          <a:p>
            <a:r>
              <a:rPr lang="de-AT" b="1" dirty="0" smtClean="0"/>
              <a:t>Plain Storage</a:t>
            </a:r>
          </a:p>
          <a:p>
            <a:r>
              <a:rPr lang="de-AT" dirty="0" smtClean="0"/>
              <a:t>16 numbers</a:t>
            </a:r>
            <a:endParaRPr lang="de-AT" dirty="0"/>
          </a:p>
        </p:txBody>
      </p:sp>
      <p:sp>
        <p:nvSpPr>
          <p:cNvPr id="9" name="Parallelogram 8"/>
          <p:cNvSpPr/>
          <p:nvPr/>
        </p:nvSpPr>
        <p:spPr>
          <a:xfrm rot="3734374">
            <a:off x="3097034" y="635384"/>
            <a:ext cx="806789" cy="3773289"/>
          </a:xfrm>
          <a:prstGeom prst="parallelogram">
            <a:avLst>
              <a:gd name="adj" fmla="val 53408"/>
            </a:avLst>
          </a:prstGeom>
          <a:solidFill>
            <a:srgbClr val="92D050">
              <a:alpha val="29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aphicFrame>
        <p:nvGraphicFramePr>
          <p:cNvPr id="10" name="Object 9"/>
          <p:cNvGraphicFramePr>
            <a:graphicFrameLocks noChangeAspect="1"/>
          </p:cNvGraphicFramePr>
          <p:nvPr/>
        </p:nvGraphicFramePr>
        <p:xfrm>
          <a:off x="714348" y="4643446"/>
          <a:ext cx="1778825" cy="504000"/>
        </p:xfrm>
        <a:graphic>
          <a:graphicData uri="http://schemas.openxmlformats.org/presentationml/2006/ole">
            <p:oleObj spid="_x0000_s219138" name="Equation" r:id="rId3" imgW="761760" imgH="215640" progId="Equation.3">
              <p:embed/>
            </p:oleObj>
          </a:graphicData>
        </a:graphic>
      </p:graphicFrame>
      <p:graphicFrame>
        <p:nvGraphicFramePr>
          <p:cNvPr id="11" name="Object 10"/>
          <p:cNvGraphicFramePr>
            <a:graphicFrameLocks noChangeAspect="1"/>
          </p:cNvGraphicFramePr>
          <p:nvPr/>
        </p:nvGraphicFramePr>
        <p:xfrm>
          <a:off x="5157792" y="3643314"/>
          <a:ext cx="114300" cy="215900"/>
        </p:xfrm>
        <a:graphic>
          <a:graphicData uri="http://schemas.openxmlformats.org/presentationml/2006/ole">
            <p:oleObj spid="_x0000_s219139" name="Equation" r:id="rId4" imgW="114120" imgH="215640" progId="Equation.3">
              <p:embed/>
            </p:oleObj>
          </a:graphicData>
        </a:graphic>
      </p:graphicFrame>
      <p:graphicFrame>
        <p:nvGraphicFramePr>
          <p:cNvPr id="219140" name="Object 4"/>
          <p:cNvGraphicFramePr>
            <a:graphicFrameLocks noChangeAspect="1"/>
          </p:cNvGraphicFramePr>
          <p:nvPr/>
        </p:nvGraphicFramePr>
        <p:xfrm>
          <a:off x="714348" y="5211016"/>
          <a:ext cx="1956708" cy="504000"/>
        </p:xfrm>
        <a:graphic>
          <a:graphicData uri="http://schemas.openxmlformats.org/presentationml/2006/ole">
            <p:oleObj spid="_x0000_s219140" name="Equation" r:id="rId5" imgW="838080" imgH="215640" progId="Equation.3">
              <p:embed/>
            </p:oleObj>
          </a:graphicData>
        </a:graphic>
      </p:graphicFrame>
      <p:graphicFrame>
        <p:nvGraphicFramePr>
          <p:cNvPr id="219141" name="Object 5"/>
          <p:cNvGraphicFramePr>
            <a:graphicFrameLocks noChangeAspect="1"/>
          </p:cNvGraphicFramePr>
          <p:nvPr/>
        </p:nvGraphicFramePr>
        <p:xfrm>
          <a:off x="714348" y="5782520"/>
          <a:ext cx="1956708" cy="504000"/>
        </p:xfrm>
        <a:graphic>
          <a:graphicData uri="http://schemas.openxmlformats.org/presentationml/2006/ole">
            <p:oleObj spid="_x0000_s219141" name="Equation" r:id="rId6" imgW="838080" imgH="215640" progId="Equation.3">
              <p:embed/>
            </p:oleObj>
          </a:graphicData>
        </a:graphic>
      </p:graphicFrame>
      <p:graphicFrame>
        <p:nvGraphicFramePr>
          <p:cNvPr id="219142" name="Object 6"/>
          <p:cNvGraphicFramePr>
            <a:graphicFrameLocks noChangeAspect="1"/>
          </p:cNvGraphicFramePr>
          <p:nvPr/>
        </p:nvGraphicFramePr>
        <p:xfrm>
          <a:off x="4543438" y="4608520"/>
          <a:ext cx="1779588" cy="503237"/>
        </p:xfrm>
        <a:graphic>
          <a:graphicData uri="http://schemas.openxmlformats.org/presentationml/2006/ole">
            <p:oleObj spid="_x0000_s219142" name="Equation" r:id="rId7" imgW="761760" imgH="215640" progId="Equation.3">
              <p:embed/>
            </p:oleObj>
          </a:graphicData>
        </a:graphic>
      </p:graphicFrame>
      <p:graphicFrame>
        <p:nvGraphicFramePr>
          <p:cNvPr id="219143" name="Object 7"/>
          <p:cNvGraphicFramePr>
            <a:graphicFrameLocks noChangeAspect="1"/>
          </p:cNvGraphicFramePr>
          <p:nvPr/>
        </p:nvGraphicFramePr>
        <p:xfrm>
          <a:off x="4543438" y="5176845"/>
          <a:ext cx="1957388" cy="503237"/>
        </p:xfrm>
        <a:graphic>
          <a:graphicData uri="http://schemas.openxmlformats.org/presentationml/2006/ole">
            <p:oleObj spid="_x0000_s219143" name="Equation" r:id="rId8" imgW="838080" imgH="215640" progId="Equation.3">
              <p:embed/>
            </p:oleObj>
          </a:graphicData>
        </a:graphic>
      </p:graphicFrame>
      <p:graphicFrame>
        <p:nvGraphicFramePr>
          <p:cNvPr id="219144" name="Object 8"/>
          <p:cNvGraphicFramePr>
            <a:graphicFrameLocks noChangeAspect="1"/>
          </p:cNvGraphicFramePr>
          <p:nvPr/>
        </p:nvGraphicFramePr>
        <p:xfrm>
          <a:off x="4572000" y="5748340"/>
          <a:ext cx="2571768" cy="532147"/>
        </p:xfrm>
        <a:graphic>
          <a:graphicData uri="http://schemas.openxmlformats.org/presentationml/2006/ole">
            <p:oleObj spid="_x0000_s219144" name="Equation" r:id="rId9" imgW="1041120" imgH="215640" progId="Equation.3">
              <p:embed/>
            </p:oleObj>
          </a:graphicData>
        </a:graphic>
      </p:graphicFrame>
      <p:sp>
        <p:nvSpPr>
          <p:cNvPr id="16" name="TextBox 15"/>
          <p:cNvSpPr txBox="1"/>
          <p:nvPr/>
        </p:nvSpPr>
        <p:spPr>
          <a:xfrm>
            <a:off x="714348" y="3925677"/>
            <a:ext cx="2214578" cy="646331"/>
          </a:xfrm>
          <a:prstGeom prst="rect">
            <a:avLst/>
          </a:prstGeom>
          <a:noFill/>
        </p:spPr>
        <p:txBody>
          <a:bodyPr wrap="square" rtlCol="0">
            <a:spAutoFit/>
          </a:bodyPr>
          <a:lstStyle/>
          <a:p>
            <a:r>
              <a:rPr lang="de-AT" b="1" dirty="0" smtClean="0"/>
              <a:t>Simple Triplet Matrix</a:t>
            </a:r>
          </a:p>
          <a:p>
            <a:r>
              <a:rPr lang="de-AT" dirty="0" smtClean="0"/>
              <a:t>12 numbers (TM)</a:t>
            </a:r>
            <a:endParaRPr lang="de-AT" dirty="0"/>
          </a:p>
        </p:txBody>
      </p:sp>
      <p:sp>
        <p:nvSpPr>
          <p:cNvPr id="17" name="TextBox 16"/>
          <p:cNvSpPr txBox="1"/>
          <p:nvPr/>
        </p:nvSpPr>
        <p:spPr>
          <a:xfrm>
            <a:off x="4500562" y="3894140"/>
            <a:ext cx="3500462" cy="646331"/>
          </a:xfrm>
          <a:prstGeom prst="rect">
            <a:avLst/>
          </a:prstGeom>
          <a:noFill/>
        </p:spPr>
        <p:txBody>
          <a:bodyPr wrap="square" rtlCol="0">
            <a:spAutoFit/>
          </a:bodyPr>
          <a:lstStyle/>
          <a:p>
            <a:r>
              <a:rPr lang="de-AT" b="1" dirty="0" smtClean="0"/>
              <a:t>Compressed Sparse Row Matrix</a:t>
            </a:r>
          </a:p>
          <a:p>
            <a:r>
              <a:rPr lang="de-AT" dirty="0" smtClean="0"/>
              <a:t>13 numbers (SVM)</a:t>
            </a:r>
            <a:endParaRPr lang="de-AT" dirty="0"/>
          </a:p>
        </p:txBody>
      </p:sp>
      <p:cxnSp>
        <p:nvCxnSpPr>
          <p:cNvPr id="19" name="Straight Connector 18"/>
          <p:cNvCxnSpPr>
            <a:stCxn id="9" idx="2"/>
          </p:cNvCxnSpPr>
          <p:nvPr/>
        </p:nvCxnSpPr>
        <p:spPr>
          <a:xfrm rot="5400000">
            <a:off x="2495212" y="3765002"/>
            <a:ext cx="2169414" cy="16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00298" y="4856172"/>
            <a:ext cx="2071702"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14612" y="3488296"/>
            <a:ext cx="1714512" cy="369332"/>
          </a:xfrm>
          <a:prstGeom prst="rect">
            <a:avLst/>
          </a:prstGeom>
          <a:solidFill>
            <a:schemeClr val="bg1"/>
          </a:solidFill>
        </p:spPr>
        <p:txBody>
          <a:bodyPr wrap="square" rtlCol="0">
            <a:spAutoFit/>
          </a:bodyPr>
          <a:lstStyle/>
          <a:p>
            <a:pPr algn="ctr"/>
            <a:r>
              <a:rPr lang="de-AT" dirty="0" smtClean="0"/>
              <a:t>payload</a:t>
            </a:r>
            <a:endParaRPr lang="de-AT" dirty="0"/>
          </a:p>
        </p:txBody>
      </p:sp>
      <p:sp>
        <p:nvSpPr>
          <p:cNvPr id="24" name="TextBox 23"/>
          <p:cNvSpPr txBox="1"/>
          <p:nvPr/>
        </p:nvSpPr>
        <p:spPr>
          <a:xfrm>
            <a:off x="2714612" y="5559998"/>
            <a:ext cx="1714512" cy="369332"/>
          </a:xfrm>
          <a:prstGeom prst="rect">
            <a:avLst/>
          </a:prstGeom>
          <a:noFill/>
        </p:spPr>
        <p:txBody>
          <a:bodyPr wrap="square" rtlCol="0">
            <a:spAutoFit/>
          </a:bodyPr>
          <a:lstStyle/>
          <a:p>
            <a:pPr algn="ctr"/>
            <a:r>
              <a:rPr lang="de-AT" dirty="0" smtClean="0"/>
              <a:t>Structure</a:t>
            </a:r>
            <a:endParaRPr lang="de-AT" dirty="0"/>
          </a:p>
        </p:txBody>
      </p:sp>
      <p:sp>
        <p:nvSpPr>
          <p:cNvPr id="25" name="Left Brace 24"/>
          <p:cNvSpPr/>
          <p:nvPr/>
        </p:nvSpPr>
        <p:spPr>
          <a:xfrm>
            <a:off x="4286248" y="5286388"/>
            <a:ext cx="214314" cy="9286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27" name="Right Brace 26"/>
          <p:cNvSpPr/>
          <p:nvPr/>
        </p:nvSpPr>
        <p:spPr>
          <a:xfrm>
            <a:off x="2643174" y="5286388"/>
            <a:ext cx="285752" cy="92869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Label Vector</a:t>
            </a:r>
            <a:endParaRPr lang="de-AT" dirty="0"/>
          </a:p>
        </p:txBody>
      </p:sp>
      <p:graphicFrame>
        <p:nvGraphicFramePr>
          <p:cNvPr id="4" name="Object 3"/>
          <p:cNvGraphicFramePr>
            <a:graphicFrameLocks noChangeAspect="1"/>
          </p:cNvGraphicFramePr>
          <p:nvPr/>
        </p:nvGraphicFramePr>
        <p:xfrm>
          <a:off x="142844" y="1948289"/>
          <a:ext cx="1778010" cy="2909471"/>
        </p:xfrm>
        <a:graphic>
          <a:graphicData uri="http://schemas.openxmlformats.org/presentationml/2006/ole">
            <p:oleObj spid="_x0000_s184322" name="Equation" r:id="rId3" imgW="698400" imgH="1143000" progId="Equation.3">
              <p:embed/>
            </p:oleObj>
          </a:graphicData>
        </a:graphic>
      </p:graphicFrame>
      <p:graphicFrame>
        <p:nvGraphicFramePr>
          <p:cNvPr id="184323" name="Object 3"/>
          <p:cNvGraphicFramePr>
            <a:graphicFrameLocks noChangeAspect="1"/>
          </p:cNvGraphicFramePr>
          <p:nvPr/>
        </p:nvGraphicFramePr>
        <p:xfrm>
          <a:off x="2968627" y="2000250"/>
          <a:ext cx="2095500" cy="2857500"/>
        </p:xfrm>
        <a:graphic>
          <a:graphicData uri="http://schemas.openxmlformats.org/presentationml/2006/ole">
            <p:oleObj spid="_x0000_s184323" name="Equation" r:id="rId4" imgW="838080" imgH="1143000" progId="Equation.3">
              <p:embed/>
            </p:oleObj>
          </a:graphicData>
        </a:graphic>
      </p:graphicFrame>
      <p:graphicFrame>
        <p:nvGraphicFramePr>
          <p:cNvPr id="184324" name="Object 4"/>
          <p:cNvGraphicFramePr>
            <a:graphicFrameLocks noChangeAspect="1"/>
          </p:cNvGraphicFramePr>
          <p:nvPr/>
        </p:nvGraphicFramePr>
        <p:xfrm>
          <a:off x="6321432" y="2000240"/>
          <a:ext cx="1497018" cy="2928948"/>
        </p:xfrm>
        <a:graphic>
          <a:graphicData uri="http://schemas.openxmlformats.org/presentationml/2006/ole">
            <p:oleObj spid="_x0000_s184324" name="Equation" r:id="rId5" imgW="583920" imgH="1143000" progId="Equation.3">
              <p:embed/>
            </p:oleObj>
          </a:graphicData>
        </a:graphic>
      </p:graphicFrame>
      <p:sp>
        <p:nvSpPr>
          <p:cNvPr id="7" name="Right Brace 6"/>
          <p:cNvSpPr/>
          <p:nvPr/>
        </p:nvSpPr>
        <p:spPr>
          <a:xfrm>
            <a:off x="7929586" y="2071678"/>
            <a:ext cx="357190" cy="128588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8" name="Right Brace 7"/>
          <p:cNvSpPr/>
          <p:nvPr/>
        </p:nvSpPr>
        <p:spPr>
          <a:xfrm>
            <a:off x="7929586" y="3500438"/>
            <a:ext cx="357190" cy="128588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9" name="TextBox 8"/>
          <p:cNvSpPr txBox="1"/>
          <p:nvPr/>
        </p:nvSpPr>
        <p:spPr>
          <a:xfrm>
            <a:off x="8358214" y="2488164"/>
            <a:ext cx="714380" cy="369332"/>
          </a:xfrm>
          <a:prstGeom prst="rect">
            <a:avLst/>
          </a:prstGeom>
          <a:noFill/>
        </p:spPr>
        <p:txBody>
          <a:bodyPr wrap="square" rtlCol="0">
            <a:spAutoFit/>
          </a:bodyPr>
          <a:lstStyle/>
          <a:p>
            <a:r>
              <a:rPr lang="de-AT" dirty="0" smtClean="0"/>
              <a:t>300</a:t>
            </a:r>
            <a:endParaRPr lang="de-AT" dirty="0"/>
          </a:p>
        </p:txBody>
      </p:sp>
      <p:sp>
        <p:nvSpPr>
          <p:cNvPr id="10" name="TextBox 9"/>
          <p:cNvSpPr txBox="1"/>
          <p:nvPr/>
        </p:nvSpPr>
        <p:spPr>
          <a:xfrm>
            <a:off x="8358214" y="3988362"/>
            <a:ext cx="714380" cy="369332"/>
          </a:xfrm>
          <a:prstGeom prst="rect">
            <a:avLst/>
          </a:prstGeom>
          <a:noFill/>
        </p:spPr>
        <p:txBody>
          <a:bodyPr wrap="square" rtlCol="0">
            <a:spAutoFit/>
          </a:bodyPr>
          <a:lstStyle/>
          <a:p>
            <a:r>
              <a:rPr lang="de-AT" dirty="0" smtClean="0"/>
              <a:t>422</a:t>
            </a:r>
            <a:endParaRPr lang="de-AT" dirty="0"/>
          </a:p>
        </p:txBody>
      </p:sp>
      <p:sp>
        <p:nvSpPr>
          <p:cNvPr id="11" name="TextBox 10"/>
          <p:cNvSpPr txBox="1"/>
          <p:nvPr/>
        </p:nvSpPr>
        <p:spPr>
          <a:xfrm>
            <a:off x="2285984" y="3214686"/>
            <a:ext cx="714380" cy="369332"/>
          </a:xfrm>
          <a:prstGeom prst="rect">
            <a:avLst/>
          </a:prstGeom>
          <a:noFill/>
        </p:spPr>
        <p:txBody>
          <a:bodyPr wrap="square" rtlCol="0">
            <a:spAutoFit/>
          </a:bodyPr>
          <a:lstStyle/>
          <a:p>
            <a:r>
              <a:rPr lang="de-AT" dirty="0" smtClean="0"/>
              <a:t>300</a:t>
            </a:r>
            <a:endParaRPr lang="de-AT" dirty="0"/>
          </a:p>
        </p:txBody>
      </p:sp>
      <p:sp>
        <p:nvSpPr>
          <p:cNvPr id="12" name="TextBox 11"/>
          <p:cNvSpPr txBox="1"/>
          <p:nvPr/>
        </p:nvSpPr>
        <p:spPr>
          <a:xfrm>
            <a:off x="5572132" y="3214686"/>
            <a:ext cx="714380" cy="369332"/>
          </a:xfrm>
          <a:prstGeom prst="rect">
            <a:avLst/>
          </a:prstGeom>
          <a:noFill/>
        </p:spPr>
        <p:txBody>
          <a:bodyPr wrap="square" rtlCol="0">
            <a:spAutoFit/>
          </a:bodyPr>
          <a:lstStyle/>
          <a:p>
            <a:r>
              <a:rPr lang="de-AT" dirty="0" smtClean="0"/>
              <a:t>422</a:t>
            </a:r>
            <a:endParaRPr lang="de-AT" dirty="0"/>
          </a:p>
        </p:txBody>
      </p:sp>
      <p:sp>
        <p:nvSpPr>
          <p:cNvPr id="13" name="Right Brace 12"/>
          <p:cNvSpPr/>
          <p:nvPr/>
        </p:nvSpPr>
        <p:spPr>
          <a:xfrm>
            <a:off x="5143504" y="2000240"/>
            <a:ext cx="357190" cy="27860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14" name="Right Brace 13"/>
          <p:cNvSpPr/>
          <p:nvPr/>
        </p:nvSpPr>
        <p:spPr>
          <a:xfrm>
            <a:off x="1928794" y="2019727"/>
            <a:ext cx="357190" cy="278608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Evaluation Measures</a:t>
            </a:r>
            <a:endParaRPr lang="de-AT" dirty="0"/>
          </a:p>
        </p:txBody>
      </p:sp>
      <p:sp>
        <p:nvSpPr>
          <p:cNvPr id="3" name="Content Placeholder 2"/>
          <p:cNvSpPr>
            <a:spLocks noGrp="1"/>
          </p:cNvSpPr>
          <p:nvPr>
            <p:ph idx="1"/>
          </p:nvPr>
        </p:nvSpPr>
        <p:spPr/>
        <p:txBody>
          <a:bodyPr/>
          <a:lstStyle/>
          <a:p>
            <a:r>
              <a:rPr lang="de-AT" dirty="0" smtClean="0"/>
              <a:t>Joachiems uses Precision-Recall Breakeven points</a:t>
            </a:r>
          </a:p>
          <a:p>
            <a:r>
              <a:rPr lang="de-AT" dirty="0" smtClean="0"/>
              <a:t>To do so you‘d have to alter a variable in the setting over a range of values</a:t>
            </a:r>
          </a:p>
          <a:p>
            <a:r>
              <a:rPr lang="de-AT" dirty="0" smtClean="0"/>
              <a:t>But he never states which variable he alters</a:t>
            </a:r>
          </a:p>
          <a:p>
            <a:r>
              <a:rPr lang="de-AT" dirty="0" smtClean="0"/>
              <a:t>So I decided to use the Precision and Recall results without their Breakeven point</a:t>
            </a:r>
            <a:endParaRPr lang="de-AT"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Precision Recall Breakeven Point</a:t>
            </a:r>
            <a:endParaRPr lang="de-AT" dirty="0"/>
          </a:p>
        </p:txBody>
      </p:sp>
      <p:pic>
        <p:nvPicPr>
          <p:cNvPr id="6" name="Picture 5" descr="PrecisionRecallBreakevenPoint.emf"/>
          <p:cNvPicPr>
            <a:picLocks noChangeAspect="1"/>
          </p:cNvPicPr>
          <p:nvPr/>
        </p:nvPicPr>
        <p:blipFill>
          <a:blip r:embed="rId2"/>
          <a:stretch>
            <a:fillRect/>
          </a:stretch>
        </p:blipFill>
        <p:spPr>
          <a:xfrm>
            <a:off x="0" y="1214422"/>
            <a:ext cx="9144000" cy="5171124"/>
          </a:xfrm>
          <a:prstGeom prst="rect">
            <a:avLst/>
          </a:prstGeom>
        </p:spPr>
      </p:pic>
      <p:sp>
        <p:nvSpPr>
          <p:cNvPr id="5" name="Oval 4"/>
          <p:cNvSpPr/>
          <p:nvPr/>
        </p:nvSpPr>
        <p:spPr>
          <a:xfrm>
            <a:off x="5500694" y="2928934"/>
            <a:ext cx="285752" cy="2857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Confusion Matrix</a:t>
            </a:r>
            <a:endParaRPr lang="de-AT" dirty="0"/>
          </a:p>
        </p:txBody>
      </p:sp>
      <p:cxnSp>
        <p:nvCxnSpPr>
          <p:cNvPr id="11" name="Straight Connector 10"/>
          <p:cNvCxnSpPr/>
          <p:nvPr/>
        </p:nvCxnSpPr>
        <p:spPr>
          <a:xfrm>
            <a:off x="3214678" y="3643314"/>
            <a:ext cx="278608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464711" y="3607595"/>
            <a:ext cx="235745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2428868"/>
            <a:ext cx="1643074" cy="984885"/>
          </a:xfrm>
          <a:prstGeom prst="rect">
            <a:avLst/>
          </a:prstGeom>
          <a:noFill/>
        </p:spPr>
        <p:txBody>
          <a:bodyPr wrap="square" rtlCol="0">
            <a:spAutoFit/>
          </a:bodyPr>
          <a:lstStyle/>
          <a:p>
            <a:endParaRPr lang="de-AT" dirty="0" smtClean="0"/>
          </a:p>
          <a:p>
            <a:pPr algn="ctr"/>
            <a:r>
              <a:rPr lang="de-AT" sz="4000" dirty="0" smtClean="0"/>
              <a:t>a</a:t>
            </a:r>
            <a:endParaRPr lang="de-AT" sz="4000" dirty="0"/>
          </a:p>
        </p:txBody>
      </p:sp>
      <p:sp>
        <p:nvSpPr>
          <p:cNvPr id="16" name="TextBox 15"/>
          <p:cNvSpPr txBox="1"/>
          <p:nvPr/>
        </p:nvSpPr>
        <p:spPr>
          <a:xfrm>
            <a:off x="4643438" y="2428868"/>
            <a:ext cx="1643074" cy="984885"/>
          </a:xfrm>
          <a:prstGeom prst="rect">
            <a:avLst/>
          </a:prstGeom>
          <a:noFill/>
        </p:spPr>
        <p:txBody>
          <a:bodyPr wrap="square" rtlCol="0">
            <a:spAutoFit/>
          </a:bodyPr>
          <a:lstStyle/>
          <a:p>
            <a:endParaRPr lang="de-AT" dirty="0" smtClean="0"/>
          </a:p>
          <a:p>
            <a:pPr algn="ctr"/>
            <a:r>
              <a:rPr lang="de-AT" sz="4000" dirty="0" smtClean="0"/>
              <a:t>b</a:t>
            </a:r>
            <a:endParaRPr lang="de-AT" sz="4000" dirty="0"/>
          </a:p>
        </p:txBody>
      </p:sp>
      <p:sp>
        <p:nvSpPr>
          <p:cNvPr id="17" name="TextBox 16"/>
          <p:cNvSpPr txBox="1"/>
          <p:nvPr/>
        </p:nvSpPr>
        <p:spPr>
          <a:xfrm>
            <a:off x="3000364" y="3515685"/>
            <a:ext cx="1643074" cy="984885"/>
          </a:xfrm>
          <a:prstGeom prst="rect">
            <a:avLst/>
          </a:prstGeom>
          <a:noFill/>
        </p:spPr>
        <p:txBody>
          <a:bodyPr wrap="square" rtlCol="0">
            <a:spAutoFit/>
          </a:bodyPr>
          <a:lstStyle/>
          <a:p>
            <a:endParaRPr lang="de-AT" dirty="0" smtClean="0"/>
          </a:p>
          <a:p>
            <a:pPr algn="ctr"/>
            <a:r>
              <a:rPr lang="de-AT" sz="4000" dirty="0" smtClean="0"/>
              <a:t>c</a:t>
            </a:r>
            <a:endParaRPr lang="de-AT" sz="4000" dirty="0"/>
          </a:p>
        </p:txBody>
      </p:sp>
      <p:sp>
        <p:nvSpPr>
          <p:cNvPr id="18" name="TextBox 17"/>
          <p:cNvSpPr txBox="1"/>
          <p:nvPr/>
        </p:nvSpPr>
        <p:spPr>
          <a:xfrm>
            <a:off x="4643438" y="3515685"/>
            <a:ext cx="1643074" cy="984885"/>
          </a:xfrm>
          <a:prstGeom prst="rect">
            <a:avLst/>
          </a:prstGeom>
          <a:noFill/>
        </p:spPr>
        <p:txBody>
          <a:bodyPr wrap="square" rtlCol="0">
            <a:spAutoFit/>
          </a:bodyPr>
          <a:lstStyle/>
          <a:p>
            <a:endParaRPr lang="de-AT" dirty="0" smtClean="0"/>
          </a:p>
          <a:p>
            <a:pPr algn="ctr"/>
            <a:r>
              <a:rPr lang="de-AT" sz="4000" dirty="0" smtClean="0"/>
              <a:t>d</a:t>
            </a:r>
            <a:endParaRPr lang="de-AT" sz="4000" dirty="0"/>
          </a:p>
        </p:txBody>
      </p:sp>
      <p:sp>
        <p:nvSpPr>
          <p:cNvPr id="21" name="TextBox 20"/>
          <p:cNvSpPr txBox="1"/>
          <p:nvPr/>
        </p:nvSpPr>
        <p:spPr>
          <a:xfrm>
            <a:off x="3071802"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2" name="Plus 21"/>
          <p:cNvSpPr/>
          <p:nvPr/>
        </p:nvSpPr>
        <p:spPr>
          <a:xfrm>
            <a:off x="378618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286380" y="200024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4" name="TextBox 23"/>
          <p:cNvSpPr txBox="1"/>
          <p:nvPr/>
        </p:nvSpPr>
        <p:spPr>
          <a:xfrm>
            <a:off x="4572000"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5" name="TextBox 24"/>
          <p:cNvSpPr txBox="1"/>
          <p:nvPr/>
        </p:nvSpPr>
        <p:spPr>
          <a:xfrm rot="16200000">
            <a:off x="1623842" y="2805258"/>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6" name="Plus 25"/>
          <p:cNvSpPr/>
          <p:nvPr/>
        </p:nvSpPr>
        <p:spPr>
          <a:xfrm rot="16200000">
            <a:off x="2695412" y="2948135"/>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rot="16200000">
            <a:off x="1623842" y="3948266"/>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9" name="Minus 28"/>
          <p:cNvSpPr/>
          <p:nvPr/>
        </p:nvSpPr>
        <p:spPr>
          <a:xfrm>
            <a:off x="2714612" y="4000503"/>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Confusion Matrix</a:t>
            </a:r>
            <a:endParaRPr lang="de-AT" dirty="0"/>
          </a:p>
        </p:txBody>
      </p:sp>
      <p:cxnSp>
        <p:nvCxnSpPr>
          <p:cNvPr id="11" name="Straight Connector 10"/>
          <p:cNvCxnSpPr/>
          <p:nvPr/>
        </p:nvCxnSpPr>
        <p:spPr>
          <a:xfrm>
            <a:off x="3214678" y="3643314"/>
            <a:ext cx="278608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464711" y="3607595"/>
            <a:ext cx="235745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2546331"/>
            <a:ext cx="1643074" cy="954107"/>
          </a:xfrm>
          <a:prstGeom prst="rect">
            <a:avLst/>
          </a:prstGeom>
          <a:noFill/>
        </p:spPr>
        <p:txBody>
          <a:bodyPr wrap="square" rtlCol="0">
            <a:spAutoFit/>
          </a:bodyPr>
          <a:lstStyle/>
          <a:p>
            <a:pPr algn="ctr"/>
            <a:r>
              <a:rPr lang="de-AT" sz="2800" dirty="0" smtClean="0"/>
              <a:t>true positive</a:t>
            </a:r>
            <a:endParaRPr lang="de-AT" sz="2800" dirty="0"/>
          </a:p>
        </p:txBody>
      </p:sp>
      <p:sp>
        <p:nvSpPr>
          <p:cNvPr id="16" name="TextBox 15"/>
          <p:cNvSpPr txBox="1"/>
          <p:nvPr/>
        </p:nvSpPr>
        <p:spPr>
          <a:xfrm>
            <a:off x="4643438" y="2546331"/>
            <a:ext cx="1643074" cy="954107"/>
          </a:xfrm>
          <a:prstGeom prst="rect">
            <a:avLst/>
          </a:prstGeom>
          <a:noFill/>
        </p:spPr>
        <p:txBody>
          <a:bodyPr wrap="square" rtlCol="0">
            <a:spAutoFit/>
          </a:bodyPr>
          <a:lstStyle/>
          <a:p>
            <a:pPr algn="ctr"/>
            <a:r>
              <a:rPr lang="de-AT" sz="2800" dirty="0" smtClean="0"/>
              <a:t>false negative</a:t>
            </a:r>
            <a:endParaRPr lang="de-AT" sz="2800" dirty="0"/>
          </a:p>
        </p:txBody>
      </p:sp>
      <p:sp>
        <p:nvSpPr>
          <p:cNvPr id="17" name="TextBox 16"/>
          <p:cNvSpPr txBox="1"/>
          <p:nvPr/>
        </p:nvSpPr>
        <p:spPr>
          <a:xfrm>
            <a:off x="3000364" y="3760777"/>
            <a:ext cx="1643074" cy="954107"/>
          </a:xfrm>
          <a:prstGeom prst="rect">
            <a:avLst/>
          </a:prstGeom>
          <a:noFill/>
        </p:spPr>
        <p:txBody>
          <a:bodyPr wrap="square" rtlCol="0">
            <a:spAutoFit/>
          </a:bodyPr>
          <a:lstStyle/>
          <a:p>
            <a:pPr algn="ctr"/>
            <a:r>
              <a:rPr lang="de-AT" sz="2800" dirty="0" smtClean="0"/>
              <a:t>false positive</a:t>
            </a:r>
            <a:endParaRPr lang="de-AT" sz="2800" dirty="0"/>
          </a:p>
        </p:txBody>
      </p:sp>
      <p:sp>
        <p:nvSpPr>
          <p:cNvPr id="18" name="TextBox 17"/>
          <p:cNvSpPr txBox="1"/>
          <p:nvPr/>
        </p:nvSpPr>
        <p:spPr>
          <a:xfrm>
            <a:off x="4643438" y="3760777"/>
            <a:ext cx="1643074" cy="954107"/>
          </a:xfrm>
          <a:prstGeom prst="rect">
            <a:avLst/>
          </a:prstGeom>
          <a:noFill/>
        </p:spPr>
        <p:txBody>
          <a:bodyPr wrap="square" rtlCol="0">
            <a:spAutoFit/>
          </a:bodyPr>
          <a:lstStyle/>
          <a:p>
            <a:pPr algn="ctr"/>
            <a:r>
              <a:rPr lang="de-AT" sz="2800" dirty="0" smtClean="0"/>
              <a:t>true negative</a:t>
            </a:r>
            <a:endParaRPr lang="de-AT" sz="2800" dirty="0"/>
          </a:p>
        </p:txBody>
      </p:sp>
      <p:sp>
        <p:nvSpPr>
          <p:cNvPr id="21" name="TextBox 20"/>
          <p:cNvSpPr txBox="1"/>
          <p:nvPr/>
        </p:nvSpPr>
        <p:spPr>
          <a:xfrm>
            <a:off x="3071802"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2" name="Plus 21"/>
          <p:cNvSpPr/>
          <p:nvPr/>
        </p:nvSpPr>
        <p:spPr>
          <a:xfrm>
            <a:off x="378618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286380" y="200024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4" name="TextBox 23"/>
          <p:cNvSpPr txBox="1"/>
          <p:nvPr/>
        </p:nvSpPr>
        <p:spPr>
          <a:xfrm>
            <a:off x="4572000"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5" name="TextBox 24"/>
          <p:cNvSpPr txBox="1"/>
          <p:nvPr/>
        </p:nvSpPr>
        <p:spPr>
          <a:xfrm rot="16200000">
            <a:off x="1623842" y="2805258"/>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6" name="Plus 25"/>
          <p:cNvSpPr/>
          <p:nvPr/>
        </p:nvSpPr>
        <p:spPr>
          <a:xfrm rot="16200000">
            <a:off x="2695412" y="2948135"/>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rot="16200000">
            <a:off x="1623842" y="3948266"/>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9" name="Minus 28"/>
          <p:cNvSpPr/>
          <p:nvPr/>
        </p:nvSpPr>
        <p:spPr>
          <a:xfrm>
            <a:off x="2714612" y="4000503"/>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Confusion Matrix</a:t>
            </a:r>
            <a:endParaRPr lang="de-AT" dirty="0"/>
          </a:p>
        </p:txBody>
      </p:sp>
      <p:cxnSp>
        <p:nvCxnSpPr>
          <p:cNvPr id="11" name="Straight Connector 10"/>
          <p:cNvCxnSpPr/>
          <p:nvPr/>
        </p:nvCxnSpPr>
        <p:spPr>
          <a:xfrm>
            <a:off x="3214678" y="3643314"/>
            <a:ext cx="278608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464711" y="3607595"/>
            <a:ext cx="235745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2428868"/>
            <a:ext cx="1643074" cy="984885"/>
          </a:xfrm>
          <a:prstGeom prst="rect">
            <a:avLst/>
          </a:prstGeom>
          <a:noFill/>
        </p:spPr>
        <p:txBody>
          <a:bodyPr wrap="square" rtlCol="0">
            <a:spAutoFit/>
          </a:bodyPr>
          <a:lstStyle/>
          <a:p>
            <a:endParaRPr lang="de-AT" dirty="0" smtClean="0"/>
          </a:p>
          <a:p>
            <a:pPr algn="ctr"/>
            <a:r>
              <a:rPr lang="de-AT" sz="4000" dirty="0" smtClean="0"/>
              <a:t>TP</a:t>
            </a:r>
            <a:endParaRPr lang="de-AT" sz="4000" dirty="0"/>
          </a:p>
        </p:txBody>
      </p:sp>
      <p:sp>
        <p:nvSpPr>
          <p:cNvPr id="16" name="TextBox 15"/>
          <p:cNvSpPr txBox="1"/>
          <p:nvPr/>
        </p:nvSpPr>
        <p:spPr>
          <a:xfrm>
            <a:off x="4643438" y="2428868"/>
            <a:ext cx="1643074" cy="984885"/>
          </a:xfrm>
          <a:prstGeom prst="rect">
            <a:avLst/>
          </a:prstGeom>
          <a:noFill/>
        </p:spPr>
        <p:txBody>
          <a:bodyPr wrap="square" rtlCol="0">
            <a:spAutoFit/>
          </a:bodyPr>
          <a:lstStyle/>
          <a:p>
            <a:endParaRPr lang="de-AT" dirty="0" smtClean="0"/>
          </a:p>
          <a:p>
            <a:pPr algn="ctr"/>
            <a:r>
              <a:rPr lang="de-AT" sz="4000" dirty="0" smtClean="0"/>
              <a:t>FN</a:t>
            </a:r>
            <a:endParaRPr lang="de-AT" sz="4000" dirty="0"/>
          </a:p>
        </p:txBody>
      </p:sp>
      <p:sp>
        <p:nvSpPr>
          <p:cNvPr id="17" name="TextBox 16"/>
          <p:cNvSpPr txBox="1"/>
          <p:nvPr/>
        </p:nvSpPr>
        <p:spPr>
          <a:xfrm>
            <a:off x="3000364" y="3515685"/>
            <a:ext cx="1643074" cy="984885"/>
          </a:xfrm>
          <a:prstGeom prst="rect">
            <a:avLst/>
          </a:prstGeom>
          <a:noFill/>
        </p:spPr>
        <p:txBody>
          <a:bodyPr wrap="square" rtlCol="0">
            <a:spAutoFit/>
          </a:bodyPr>
          <a:lstStyle/>
          <a:p>
            <a:endParaRPr lang="de-AT" dirty="0" smtClean="0"/>
          </a:p>
          <a:p>
            <a:pPr algn="ctr"/>
            <a:r>
              <a:rPr lang="de-AT" sz="4000" dirty="0" smtClean="0"/>
              <a:t>FP</a:t>
            </a:r>
            <a:endParaRPr lang="de-AT" sz="4000" dirty="0"/>
          </a:p>
        </p:txBody>
      </p:sp>
      <p:sp>
        <p:nvSpPr>
          <p:cNvPr id="18" name="TextBox 17"/>
          <p:cNvSpPr txBox="1"/>
          <p:nvPr/>
        </p:nvSpPr>
        <p:spPr>
          <a:xfrm>
            <a:off x="4643438" y="3515685"/>
            <a:ext cx="1643074" cy="984885"/>
          </a:xfrm>
          <a:prstGeom prst="rect">
            <a:avLst/>
          </a:prstGeom>
          <a:noFill/>
        </p:spPr>
        <p:txBody>
          <a:bodyPr wrap="square" rtlCol="0">
            <a:spAutoFit/>
          </a:bodyPr>
          <a:lstStyle/>
          <a:p>
            <a:endParaRPr lang="de-AT" dirty="0" smtClean="0"/>
          </a:p>
          <a:p>
            <a:pPr algn="ctr"/>
            <a:r>
              <a:rPr lang="de-AT" sz="4000" dirty="0" smtClean="0"/>
              <a:t>TN</a:t>
            </a:r>
            <a:endParaRPr lang="de-AT" sz="4000" dirty="0"/>
          </a:p>
        </p:txBody>
      </p:sp>
      <p:sp>
        <p:nvSpPr>
          <p:cNvPr id="21" name="TextBox 20"/>
          <p:cNvSpPr txBox="1"/>
          <p:nvPr/>
        </p:nvSpPr>
        <p:spPr>
          <a:xfrm>
            <a:off x="3071802"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2" name="Plus 21"/>
          <p:cNvSpPr/>
          <p:nvPr/>
        </p:nvSpPr>
        <p:spPr>
          <a:xfrm>
            <a:off x="378618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286380" y="200024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4" name="TextBox 23"/>
          <p:cNvSpPr txBox="1"/>
          <p:nvPr/>
        </p:nvSpPr>
        <p:spPr>
          <a:xfrm>
            <a:off x="4572000"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5" name="TextBox 24"/>
          <p:cNvSpPr txBox="1"/>
          <p:nvPr/>
        </p:nvSpPr>
        <p:spPr>
          <a:xfrm rot="16200000">
            <a:off x="1623842" y="2805258"/>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6" name="Plus 25"/>
          <p:cNvSpPr/>
          <p:nvPr/>
        </p:nvSpPr>
        <p:spPr>
          <a:xfrm rot="16200000">
            <a:off x="2695412" y="2948135"/>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rot="16200000">
            <a:off x="1623842" y="3948266"/>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9" name="Minus 28"/>
          <p:cNvSpPr/>
          <p:nvPr/>
        </p:nvSpPr>
        <p:spPr>
          <a:xfrm>
            <a:off x="2714612" y="4000503"/>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Why? (you) </a:t>
            </a:r>
            <a:endParaRPr lang="de-AT" dirty="0"/>
          </a:p>
        </p:txBody>
      </p:sp>
      <p:sp>
        <p:nvSpPr>
          <p:cNvPr id="3" name="Content Placeholder 2"/>
          <p:cNvSpPr>
            <a:spLocks noGrp="1"/>
          </p:cNvSpPr>
          <p:nvPr>
            <p:ph idx="1"/>
          </p:nvPr>
        </p:nvSpPr>
        <p:spPr/>
        <p:txBody>
          <a:bodyPr>
            <a:normAutofit fontScale="85000" lnSpcReduction="10000"/>
          </a:bodyPr>
          <a:lstStyle/>
          <a:p>
            <a:r>
              <a:rPr lang="de-AT" dirty="0" smtClean="0"/>
              <a:t>Suppert Vector Machines are very good classificators</a:t>
            </a:r>
          </a:p>
          <a:p>
            <a:r>
              <a:rPr lang="de-AT" dirty="0" smtClean="0"/>
              <a:t>They are used in a lot of recent publications – they‘re kind of the „new black“</a:t>
            </a:r>
          </a:p>
          <a:p>
            <a:r>
              <a:rPr lang="de-AT" dirty="0" smtClean="0"/>
              <a:t>SVMs are a neat tool in your analytic armory</a:t>
            </a:r>
          </a:p>
          <a:p>
            <a:r>
              <a:rPr lang="de-AT" dirty="0" smtClean="0"/>
              <a:t>If you understand topic classification you know how your SPAM is filtered</a:t>
            </a:r>
          </a:p>
          <a:p>
            <a:r>
              <a:rPr lang="de-AT" dirty="0" smtClean="0"/>
              <a:t>Term-Document-Matrices are a very easy but powerful data-structure</a:t>
            </a:r>
          </a:p>
          <a:p>
            <a:r>
              <a:rPr lang="de-AT" dirty="0" smtClean="0"/>
              <a:t>Usage of Text Mining Techniques could be fruitful for your research</a:t>
            </a:r>
          </a:p>
          <a:p>
            <a:endParaRPr lang="de-AT"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Precision</a:t>
            </a:r>
            <a:endParaRPr lang="de-AT" dirty="0"/>
          </a:p>
        </p:txBody>
      </p:sp>
      <p:cxnSp>
        <p:nvCxnSpPr>
          <p:cNvPr id="11" name="Straight Connector 10"/>
          <p:cNvCxnSpPr/>
          <p:nvPr/>
        </p:nvCxnSpPr>
        <p:spPr>
          <a:xfrm>
            <a:off x="3214678" y="3643314"/>
            <a:ext cx="278608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464711" y="3607595"/>
            <a:ext cx="235745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2428868"/>
            <a:ext cx="1643074" cy="984885"/>
          </a:xfrm>
          <a:prstGeom prst="rect">
            <a:avLst/>
          </a:prstGeom>
          <a:noFill/>
        </p:spPr>
        <p:txBody>
          <a:bodyPr wrap="square" rtlCol="0">
            <a:spAutoFit/>
          </a:bodyPr>
          <a:lstStyle/>
          <a:p>
            <a:endParaRPr lang="de-AT" dirty="0" smtClean="0"/>
          </a:p>
          <a:p>
            <a:pPr algn="ctr"/>
            <a:r>
              <a:rPr lang="de-AT" sz="4000" dirty="0" smtClean="0"/>
              <a:t>TP</a:t>
            </a:r>
            <a:endParaRPr lang="de-AT" sz="4000" dirty="0"/>
          </a:p>
        </p:txBody>
      </p:sp>
      <p:sp>
        <p:nvSpPr>
          <p:cNvPr id="16" name="TextBox 15"/>
          <p:cNvSpPr txBox="1"/>
          <p:nvPr/>
        </p:nvSpPr>
        <p:spPr>
          <a:xfrm>
            <a:off x="4643438" y="2428868"/>
            <a:ext cx="1643074" cy="984885"/>
          </a:xfrm>
          <a:prstGeom prst="rect">
            <a:avLst/>
          </a:prstGeom>
          <a:noFill/>
        </p:spPr>
        <p:txBody>
          <a:bodyPr wrap="square" rtlCol="0">
            <a:spAutoFit/>
          </a:bodyPr>
          <a:lstStyle/>
          <a:p>
            <a:endParaRPr lang="de-AT" dirty="0" smtClean="0"/>
          </a:p>
          <a:p>
            <a:pPr algn="ctr"/>
            <a:r>
              <a:rPr lang="de-AT" sz="4000" dirty="0" smtClean="0"/>
              <a:t>FN</a:t>
            </a:r>
            <a:endParaRPr lang="de-AT" sz="4000" dirty="0"/>
          </a:p>
        </p:txBody>
      </p:sp>
      <p:sp>
        <p:nvSpPr>
          <p:cNvPr id="17" name="TextBox 16"/>
          <p:cNvSpPr txBox="1"/>
          <p:nvPr/>
        </p:nvSpPr>
        <p:spPr>
          <a:xfrm>
            <a:off x="3000364" y="3515685"/>
            <a:ext cx="1643074" cy="984885"/>
          </a:xfrm>
          <a:prstGeom prst="rect">
            <a:avLst/>
          </a:prstGeom>
          <a:noFill/>
        </p:spPr>
        <p:txBody>
          <a:bodyPr wrap="square" rtlCol="0">
            <a:spAutoFit/>
          </a:bodyPr>
          <a:lstStyle/>
          <a:p>
            <a:endParaRPr lang="de-AT" dirty="0" smtClean="0"/>
          </a:p>
          <a:p>
            <a:pPr algn="ctr"/>
            <a:r>
              <a:rPr lang="de-AT" sz="4000" dirty="0" smtClean="0"/>
              <a:t>FP</a:t>
            </a:r>
            <a:endParaRPr lang="de-AT" sz="4000" dirty="0"/>
          </a:p>
        </p:txBody>
      </p:sp>
      <p:sp>
        <p:nvSpPr>
          <p:cNvPr id="18" name="TextBox 17"/>
          <p:cNvSpPr txBox="1"/>
          <p:nvPr/>
        </p:nvSpPr>
        <p:spPr>
          <a:xfrm>
            <a:off x="4643438" y="3515685"/>
            <a:ext cx="1643074" cy="984885"/>
          </a:xfrm>
          <a:prstGeom prst="rect">
            <a:avLst/>
          </a:prstGeom>
          <a:noFill/>
        </p:spPr>
        <p:txBody>
          <a:bodyPr wrap="square" rtlCol="0">
            <a:spAutoFit/>
          </a:bodyPr>
          <a:lstStyle/>
          <a:p>
            <a:endParaRPr lang="de-AT" dirty="0" smtClean="0"/>
          </a:p>
          <a:p>
            <a:pPr algn="ctr"/>
            <a:r>
              <a:rPr lang="de-AT" sz="4000" dirty="0" smtClean="0"/>
              <a:t>TN</a:t>
            </a:r>
            <a:endParaRPr lang="de-AT" sz="4000" dirty="0"/>
          </a:p>
        </p:txBody>
      </p:sp>
      <p:sp>
        <p:nvSpPr>
          <p:cNvPr id="21" name="TextBox 20"/>
          <p:cNvSpPr txBox="1"/>
          <p:nvPr/>
        </p:nvSpPr>
        <p:spPr>
          <a:xfrm>
            <a:off x="3071802"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2" name="Plus 21"/>
          <p:cNvSpPr/>
          <p:nvPr/>
        </p:nvSpPr>
        <p:spPr>
          <a:xfrm>
            <a:off x="378618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286380" y="200024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4" name="TextBox 23"/>
          <p:cNvSpPr txBox="1"/>
          <p:nvPr/>
        </p:nvSpPr>
        <p:spPr>
          <a:xfrm>
            <a:off x="4572000"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5" name="TextBox 24"/>
          <p:cNvSpPr txBox="1"/>
          <p:nvPr/>
        </p:nvSpPr>
        <p:spPr>
          <a:xfrm rot="16200000">
            <a:off x="1623842" y="2805258"/>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6" name="Plus 25"/>
          <p:cNvSpPr/>
          <p:nvPr/>
        </p:nvSpPr>
        <p:spPr>
          <a:xfrm rot="16200000">
            <a:off x="2695412" y="2948135"/>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rot="16200000">
            <a:off x="1623842" y="3948266"/>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9" name="Minus 28"/>
          <p:cNvSpPr/>
          <p:nvPr/>
        </p:nvSpPr>
        <p:spPr>
          <a:xfrm>
            <a:off x="2714612" y="4000503"/>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Precision</a:t>
            </a:r>
            <a:endParaRPr lang="de-AT" dirty="0"/>
          </a:p>
        </p:txBody>
      </p:sp>
      <p:cxnSp>
        <p:nvCxnSpPr>
          <p:cNvPr id="11" name="Straight Connector 10"/>
          <p:cNvCxnSpPr/>
          <p:nvPr/>
        </p:nvCxnSpPr>
        <p:spPr>
          <a:xfrm>
            <a:off x="3214678" y="3643314"/>
            <a:ext cx="278608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464711" y="3607595"/>
            <a:ext cx="235745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2428868"/>
            <a:ext cx="1643074" cy="984885"/>
          </a:xfrm>
          <a:prstGeom prst="rect">
            <a:avLst/>
          </a:prstGeom>
          <a:noFill/>
        </p:spPr>
        <p:txBody>
          <a:bodyPr wrap="square" rtlCol="0">
            <a:spAutoFit/>
          </a:bodyPr>
          <a:lstStyle/>
          <a:p>
            <a:endParaRPr lang="de-AT" dirty="0" smtClean="0"/>
          </a:p>
          <a:p>
            <a:pPr algn="ctr"/>
            <a:r>
              <a:rPr lang="de-AT" sz="4000" dirty="0" smtClean="0"/>
              <a:t>TP</a:t>
            </a:r>
            <a:endParaRPr lang="de-AT" sz="4000" dirty="0"/>
          </a:p>
        </p:txBody>
      </p:sp>
      <p:sp>
        <p:nvSpPr>
          <p:cNvPr id="16" name="TextBox 15"/>
          <p:cNvSpPr txBox="1"/>
          <p:nvPr/>
        </p:nvSpPr>
        <p:spPr>
          <a:xfrm>
            <a:off x="4643438" y="2428868"/>
            <a:ext cx="1643074" cy="984885"/>
          </a:xfrm>
          <a:prstGeom prst="rect">
            <a:avLst/>
          </a:prstGeom>
          <a:noFill/>
        </p:spPr>
        <p:txBody>
          <a:bodyPr wrap="square" rtlCol="0">
            <a:spAutoFit/>
          </a:bodyPr>
          <a:lstStyle/>
          <a:p>
            <a:endParaRPr lang="de-AT" dirty="0" smtClean="0"/>
          </a:p>
          <a:p>
            <a:pPr algn="ctr"/>
            <a:r>
              <a:rPr lang="de-AT" sz="4000" dirty="0" smtClean="0"/>
              <a:t>FN</a:t>
            </a:r>
            <a:endParaRPr lang="de-AT" sz="4000" dirty="0"/>
          </a:p>
        </p:txBody>
      </p:sp>
      <p:sp>
        <p:nvSpPr>
          <p:cNvPr id="17" name="TextBox 16"/>
          <p:cNvSpPr txBox="1"/>
          <p:nvPr/>
        </p:nvSpPr>
        <p:spPr>
          <a:xfrm>
            <a:off x="3000364" y="3515685"/>
            <a:ext cx="1643074" cy="984885"/>
          </a:xfrm>
          <a:prstGeom prst="rect">
            <a:avLst/>
          </a:prstGeom>
          <a:noFill/>
        </p:spPr>
        <p:txBody>
          <a:bodyPr wrap="square" rtlCol="0">
            <a:spAutoFit/>
          </a:bodyPr>
          <a:lstStyle/>
          <a:p>
            <a:endParaRPr lang="de-AT" dirty="0" smtClean="0"/>
          </a:p>
          <a:p>
            <a:pPr algn="ctr"/>
            <a:r>
              <a:rPr lang="de-AT" sz="4000" dirty="0" smtClean="0"/>
              <a:t>FP</a:t>
            </a:r>
            <a:endParaRPr lang="de-AT" sz="4000" dirty="0"/>
          </a:p>
        </p:txBody>
      </p:sp>
      <p:sp>
        <p:nvSpPr>
          <p:cNvPr id="18" name="TextBox 17"/>
          <p:cNvSpPr txBox="1"/>
          <p:nvPr/>
        </p:nvSpPr>
        <p:spPr>
          <a:xfrm>
            <a:off x="4643438" y="3515685"/>
            <a:ext cx="1643074" cy="984885"/>
          </a:xfrm>
          <a:prstGeom prst="rect">
            <a:avLst/>
          </a:prstGeom>
          <a:noFill/>
        </p:spPr>
        <p:txBody>
          <a:bodyPr wrap="square" rtlCol="0">
            <a:spAutoFit/>
          </a:bodyPr>
          <a:lstStyle/>
          <a:p>
            <a:endParaRPr lang="de-AT" dirty="0" smtClean="0"/>
          </a:p>
          <a:p>
            <a:pPr algn="ctr"/>
            <a:r>
              <a:rPr lang="de-AT" sz="4000" dirty="0" smtClean="0"/>
              <a:t>TN</a:t>
            </a:r>
            <a:endParaRPr lang="de-AT" sz="4000" dirty="0"/>
          </a:p>
        </p:txBody>
      </p:sp>
      <p:sp>
        <p:nvSpPr>
          <p:cNvPr id="21" name="TextBox 20"/>
          <p:cNvSpPr txBox="1"/>
          <p:nvPr/>
        </p:nvSpPr>
        <p:spPr>
          <a:xfrm>
            <a:off x="3071802"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2" name="Plus 21"/>
          <p:cNvSpPr/>
          <p:nvPr/>
        </p:nvSpPr>
        <p:spPr>
          <a:xfrm>
            <a:off x="378618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286380" y="200024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4" name="TextBox 23"/>
          <p:cNvSpPr txBox="1"/>
          <p:nvPr/>
        </p:nvSpPr>
        <p:spPr>
          <a:xfrm>
            <a:off x="4572000"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5" name="TextBox 24"/>
          <p:cNvSpPr txBox="1"/>
          <p:nvPr/>
        </p:nvSpPr>
        <p:spPr>
          <a:xfrm rot="16200000">
            <a:off x="1623842" y="2805258"/>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6" name="Plus 25"/>
          <p:cNvSpPr/>
          <p:nvPr/>
        </p:nvSpPr>
        <p:spPr>
          <a:xfrm rot="16200000">
            <a:off x="2695412" y="2948135"/>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rot="16200000">
            <a:off x="1623842" y="3948266"/>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9" name="Minus 28"/>
          <p:cNvSpPr/>
          <p:nvPr/>
        </p:nvSpPr>
        <p:spPr>
          <a:xfrm>
            <a:off x="2714612" y="4000503"/>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8" name="Oval 27"/>
          <p:cNvSpPr/>
          <p:nvPr/>
        </p:nvSpPr>
        <p:spPr>
          <a:xfrm rot="5400000">
            <a:off x="3393271" y="2678902"/>
            <a:ext cx="785818" cy="7143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Precision</a:t>
            </a:r>
            <a:endParaRPr lang="de-AT" dirty="0"/>
          </a:p>
        </p:txBody>
      </p:sp>
      <p:cxnSp>
        <p:nvCxnSpPr>
          <p:cNvPr id="11" name="Straight Connector 10"/>
          <p:cNvCxnSpPr/>
          <p:nvPr/>
        </p:nvCxnSpPr>
        <p:spPr>
          <a:xfrm>
            <a:off x="3214678" y="3643314"/>
            <a:ext cx="278608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464711" y="3607595"/>
            <a:ext cx="235745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2428868"/>
            <a:ext cx="1643074" cy="984885"/>
          </a:xfrm>
          <a:prstGeom prst="rect">
            <a:avLst/>
          </a:prstGeom>
          <a:noFill/>
        </p:spPr>
        <p:txBody>
          <a:bodyPr wrap="square" rtlCol="0">
            <a:spAutoFit/>
          </a:bodyPr>
          <a:lstStyle/>
          <a:p>
            <a:endParaRPr lang="de-AT" dirty="0" smtClean="0"/>
          </a:p>
          <a:p>
            <a:pPr algn="ctr"/>
            <a:r>
              <a:rPr lang="de-AT" sz="4000" dirty="0" smtClean="0"/>
              <a:t>TP</a:t>
            </a:r>
            <a:endParaRPr lang="de-AT" sz="4000" dirty="0"/>
          </a:p>
        </p:txBody>
      </p:sp>
      <p:sp>
        <p:nvSpPr>
          <p:cNvPr id="16" name="TextBox 15"/>
          <p:cNvSpPr txBox="1"/>
          <p:nvPr/>
        </p:nvSpPr>
        <p:spPr>
          <a:xfrm>
            <a:off x="4643438" y="2428868"/>
            <a:ext cx="1643074" cy="984885"/>
          </a:xfrm>
          <a:prstGeom prst="rect">
            <a:avLst/>
          </a:prstGeom>
          <a:noFill/>
        </p:spPr>
        <p:txBody>
          <a:bodyPr wrap="square" rtlCol="0">
            <a:spAutoFit/>
          </a:bodyPr>
          <a:lstStyle/>
          <a:p>
            <a:endParaRPr lang="de-AT" dirty="0" smtClean="0"/>
          </a:p>
          <a:p>
            <a:pPr algn="ctr"/>
            <a:r>
              <a:rPr lang="de-AT" sz="4000" dirty="0" smtClean="0"/>
              <a:t>FN</a:t>
            </a:r>
            <a:endParaRPr lang="de-AT" sz="4000" dirty="0"/>
          </a:p>
        </p:txBody>
      </p:sp>
      <p:sp>
        <p:nvSpPr>
          <p:cNvPr id="17" name="TextBox 16"/>
          <p:cNvSpPr txBox="1"/>
          <p:nvPr/>
        </p:nvSpPr>
        <p:spPr>
          <a:xfrm>
            <a:off x="3000364" y="3515685"/>
            <a:ext cx="1643074" cy="984885"/>
          </a:xfrm>
          <a:prstGeom prst="rect">
            <a:avLst/>
          </a:prstGeom>
          <a:noFill/>
        </p:spPr>
        <p:txBody>
          <a:bodyPr wrap="square" rtlCol="0">
            <a:spAutoFit/>
          </a:bodyPr>
          <a:lstStyle/>
          <a:p>
            <a:endParaRPr lang="de-AT" dirty="0" smtClean="0"/>
          </a:p>
          <a:p>
            <a:pPr algn="ctr"/>
            <a:r>
              <a:rPr lang="de-AT" sz="4000" dirty="0" smtClean="0"/>
              <a:t>FP</a:t>
            </a:r>
            <a:endParaRPr lang="de-AT" sz="4000" dirty="0"/>
          </a:p>
        </p:txBody>
      </p:sp>
      <p:sp>
        <p:nvSpPr>
          <p:cNvPr id="18" name="TextBox 17"/>
          <p:cNvSpPr txBox="1"/>
          <p:nvPr/>
        </p:nvSpPr>
        <p:spPr>
          <a:xfrm>
            <a:off x="4643438" y="3515685"/>
            <a:ext cx="1643074" cy="984885"/>
          </a:xfrm>
          <a:prstGeom prst="rect">
            <a:avLst/>
          </a:prstGeom>
          <a:noFill/>
        </p:spPr>
        <p:txBody>
          <a:bodyPr wrap="square" rtlCol="0">
            <a:spAutoFit/>
          </a:bodyPr>
          <a:lstStyle/>
          <a:p>
            <a:endParaRPr lang="de-AT" dirty="0" smtClean="0"/>
          </a:p>
          <a:p>
            <a:pPr algn="ctr"/>
            <a:r>
              <a:rPr lang="de-AT" sz="4000" dirty="0" smtClean="0"/>
              <a:t>TN</a:t>
            </a:r>
            <a:endParaRPr lang="de-AT" sz="4000" dirty="0"/>
          </a:p>
        </p:txBody>
      </p:sp>
      <p:sp>
        <p:nvSpPr>
          <p:cNvPr id="21" name="TextBox 20"/>
          <p:cNvSpPr txBox="1"/>
          <p:nvPr/>
        </p:nvSpPr>
        <p:spPr>
          <a:xfrm>
            <a:off x="3071802"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2" name="Plus 21"/>
          <p:cNvSpPr/>
          <p:nvPr/>
        </p:nvSpPr>
        <p:spPr>
          <a:xfrm>
            <a:off x="378618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286380" y="200024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4" name="TextBox 23"/>
          <p:cNvSpPr txBox="1"/>
          <p:nvPr/>
        </p:nvSpPr>
        <p:spPr>
          <a:xfrm>
            <a:off x="4572000"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5" name="TextBox 24"/>
          <p:cNvSpPr txBox="1"/>
          <p:nvPr/>
        </p:nvSpPr>
        <p:spPr>
          <a:xfrm rot="16200000">
            <a:off x="1623842" y="2805258"/>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6" name="Plus 25"/>
          <p:cNvSpPr/>
          <p:nvPr/>
        </p:nvSpPr>
        <p:spPr>
          <a:xfrm rot="16200000">
            <a:off x="2695412" y="2948135"/>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rot="16200000">
            <a:off x="1623842" y="3948266"/>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9" name="Minus 28"/>
          <p:cNvSpPr/>
          <p:nvPr/>
        </p:nvSpPr>
        <p:spPr>
          <a:xfrm>
            <a:off x="2714612" y="4000503"/>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9" name="Oval 18"/>
          <p:cNvSpPr/>
          <p:nvPr/>
        </p:nvSpPr>
        <p:spPr>
          <a:xfrm rot="5400000">
            <a:off x="3393271" y="2678902"/>
            <a:ext cx="785818" cy="7143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Oval 19"/>
          <p:cNvSpPr/>
          <p:nvPr/>
        </p:nvSpPr>
        <p:spPr>
          <a:xfrm>
            <a:off x="3286116" y="2643182"/>
            <a:ext cx="1000132" cy="20002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aphicFrame>
        <p:nvGraphicFramePr>
          <p:cNvPr id="28" name="Object 27"/>
          <p:cNvGraphicFramePr>
            <a:graphicFrameLocks noChangeAspect="1"/>
          </p:cNvGraphicFramePr>
          <p:nvPr/>
        </p:nvGraphicFramePr>
        <p:xfrm>
          <a:off x="6357950" y="4786322"/>
          <a:ext cx="1841500" cy="1268413"/>
        </p:xfrm>
        <a:graphic>
          <a:graphicData uri="http://schemas.openxmlformats.org/presentationml/2006/ole">
            <p:oleObj spid="_x0000_s1026" name="Equation" r:id="rId4" imgW="571320" imgH="393480" progId="Equation.3">
              <p:embed/>
            </p:oleObj>
          </a:graphicData>
        </a:graphic>
      </p:graphicFrame>
      <p:sp>
        <p:nvSpPr>
          <p:cNvPr id="30" name="TextBox 29"/>
          <p:cNvSpPr txBox="1"/>
          <p:nvPr/>
        </p:nvSpPr>
        <p:spPr>
          <a:xfrm>
            <a:off x="1857356" y="5286388"/>
            <a:ext cx="3857652" cy="523220"/>
          </a:xfrm>
          <a:prstGeom prst="rect">
            <a:avLst/>
          </a:prstGeom>
          <a:noFill/>
        </p:spPr>
        <p:txBody>
          <a:bodyPr wrap="square" rtlCol="0">
            <a:spAutoFit/>
          </a:bodyPr>
          <a:lstStyle/>
          <a:p>
            <a:r>
              <a:rPr lang="de-AT" sz="2800" dirty="0" smtClean="0"/>
              <a:t>measure of exactness</a:t>
            </a:r>
            <a:endParaRPr lang="de-AT" sz="2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Recall</a:t>
            </a:r>
            <a:endParaRPr lang="de-AT" dirty="0"/>
          </a:p>
        </p:txBody>
      </p:sp>
      <p:cxnSp>
        <p:nvCxnSpPr>
          <p:cNvPr id="11" name="Straight Connector 10"/>
          <p:cNvCxnSpPr/>
          <p:nvPr/>
        </p:nvCxnSpPr>
        <p:spPr>
          <a:xfrm>
            <a:off x="3214678" y="3643314"/>
            <a:ext cx="278608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464711" y="3607595"/>
            <a:ext cx="235745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2428868"/>
            <a:ext cx="1643074" cy="984885"/>
          </a:xfrm>
          <a:prstGeom prst="rect">
            <a:avLst/>
          </a:prstGeom>
          <a:noFill/>
        </p:spPr>
        <p:txBody>
          <a:bodyPr wrap="square" rtlCol="0">
            <a:spAutoFit/>
          </a:bodyPr>
          <a:lstStyle/>
          <a:p>
            <a:endParaRPr lang="de-AT" dirty="0" smtClean="0"/>
          </a:p>
          <a:p>
            <a:pPr algn="ctr"/>
            <a:r>
              <a:rPr lang="de-AT" sz="4000" dirty="0" smtClean="0"/>
              <a:t>TP</a:t>
            </a:r>
            <a:endParaRPr lang="de-AT" sz="4000" dirty="0"/>
          </a:p>
        </p:txBody>
      </p:sp>
      <p:sp>
        <p:nvSpPr>
          <p:cNvPr id="16" name="TextBox 15"/>
          <p:cNvSpPr txBox="1"/>
          <p:nvPr/>
        </p:nvSpPr>
        <p:spPr>
          <a:xfrm>
            <a:off x="4643438" y="2428868"/>
            <a:ext cx="1643074" cy="984885"/>
          </a:xfrm>
          <a:prstGeom prst="rect">
            <a:avLst/>
          </a:prstGeom>
          <a:noFill/>
        </p:spPr>
        <p:txBody>
          <a:bodyPr wrap="square" rtlCol="0">
            <a:spAutoFit/>
          </a:bodyPr>
          <a:lstStyle/>
          <a:p>
            <a:endParaRPr lang="de-AT" dirty="0" smtClean="0"/>
          </a:p>
          <a:p>
            <a:pPr algn="ctr"/>
            <a:r>
              <a:rPr lang="de-AT" sz="4000" dirty="0" smtClean="0"/>
              <a:t>FN</a:t>
            </a:r>
            <a:endParaRPr lang="de-AT" sz="4000" dirty="0"/>
          </a:p>
        </p:txBody>
      </p:sp>
      <p:sp>
        <p:nvSpPr>
          <p:cNvPr id="17" name="TextBox 16"/>
          <p:cNvSpPr txBox="1"/>
          <p:nvPr/>
        </p:nvSpPr>
        <p:spPr>
          <a:xfrm>
            <a:off x="3000364" y="3515685"/>
            <a:ext cx="1643074" cy="984885"/>
          </a:xfrm>
          <a:prstGeom prst="rect">
            <a:avLst/>
          </a:prstGeom>
          <a:noFill/>
        </p:spPr>
        <p:txBody>
          <a:bodyPr wrap="square" rtlCol="0">
            <a:spAutoFit/>
          </a:bodyPr>
          <a:lstStyle/>
          <a:p>
            <a:endParaRPr lang="de-AT" dirty="0" smtClean="0"/>
          </a:p>
          <a:p>
            <a:pPr algn="ctr"/>
            <a:r>
              <a:rPr lang="de-AT" sz="4000" dirty="0" smtClean="0"/>
              <a:t>FP</a:t>
            </a:r>
            <a:endParaRPr lang="de-AT" sz="4000" dirty="0"/>
          </a:p>
        </p:txBody>
      </p:sp>
      <p:sp>
        <p:nvSpPr>
          <p:cNvPr id="18" name="TextBox 17"/>
          <p:cNvSpPr txBox="1"/>
          <p:nvPr/>
        </p:nvSpPr>
        <p:spPr>
          <a:xfrm>
            <a:off x="4643438" y="3515685"/>
            <a:ext cx="1643074" cy="984885"/>
          </a:xfrm>
          <a:prstGeom prst="rect">
            <a:avLst/>
          </a:prstGeom>
          <a:noFill/>
        </p:spPr>
        <p:txBody>
          <a:bodyPr wrap="square" rtlCol="0">
            <a:spAutoFit/>
          </a:bodyPr>
          <a:lstStyle/>
          <a:p>
            <a:endParaRPr lang="de-AT" dirty="0" smtClean="0"/>
          </a:p>
          <a:p>
            <a:pPr algn="ctr"/>
            <a:r>
              <a:rPr lang="de-AT" sz="4000" dirty="0" smtClean="0"/>
              <a:t>TN</a:t>
            </a:r>
            <a:endParaRPr lang="de-AT" sz="4000" dirty="0"/>
          </a:p>
        </p:txBody>
      </p:sp>
      <p:sp>
        <p:nvSpPr>
          <p:cNvPr id="21" name="TextBox 20"/>
          <p:cNvSpPr txBox="1"/>
          <p:nvPr/>
        </p:nvSpPr>
        <p:spPr>
          <a:xfrm>
            <a:off x="3071802"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2" name="Plus 21"/>
          <p:cNvSpPr/>
          <p:nvPr/>
        </p:nvSpPr>
        <p:spPr>
          <a:xfrm>
            <a:off x="378618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286380" y="200024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4" name="TextBox 23"/>
          <p:cNvSpPr txBox="1"/>
          <p:nvPr/>
        </p:nvSpPr>
        <p:spPr>
          <a:xfrm>
            <a:off x="4572000"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5" name="TextBox 24"/>
          <p:cNvSpPr txBox="1"/>
          <p:nvPr/>
        </p:nvSpPr>
        <p:spPr>
          <a:xfrm rot="16200000">
            <a:off x="1623842" y="2805258"/>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6" name="Plus 25"/>
          <p:cNvSpPr/>
          <p:nvPr/>
        </p:nvSpPr>
        <p:spPr>
          <a:xfrm rot="16200000">
            <a:off x="2695412" y="2948135"/>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rot="16200000">
            <a:off x="1623842" y="3948266"/>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9" name="Minus 28"/>
          <p:cNvSpPr/>
          <p:nvPr/>
        </p:nvSpPr>
        <p:spPr>
          <a:xfrm>
            <a:off x="2714612" y="4000503"/>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Recall</a:t>
            </a:r>
            <a:endParaRPr lang="de-AT" dirty="0"/>
          </a:p>
        </p:txBody>
      </p:sp>
      <p:cxnSp>
        <p:nvCxnSpPr>
          <p:cNvPr id="11" name="Straight Connector 10"/>
          <p:cNvCxnSpPr/>
          <p:nvPr/>
        </p:nvCxnSpPr>
        <p:spPr>
          <a:xfrm>
            <a:off x="3214678" y="3643314"/>
            <a:ext cx="278608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464711" y="3607595"/>
            <a:ext cx="235745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2428868"/>
            <a:ext cx="1643074" cy="984885"/>
          </a:xfrm>
          <a:prstGeom prst="rect">
            <a:avLst/>
          </a:prstGeom>
          <a:noFill/>
        </p:spPr>
        <p:txBody>
          <a:bodyPr wrap="square" rtlCol="0">
            <a:spAutoFit/>
          </a:bodyPr>
          <a:lstStyle/>
          <a:p>
            <a:endParaRPr lang="de-AT" dirty="0" smtClean="0"/>
          </a:p>
          <a:p>
            <a:pPr algn="ctr"/>
            <a:r>
              <a:rPr lang="de-AT" sz="4000" dirty="0" smtClean="0"/>
              <a:t>TP</a:t>
            </a:r>
            <a:endParaRPr lang="de-AT" sz="4000" dirty="0"/>
          </a:p>
        </p:txBody>
      </p:sp>
      <p:sp>
        <p:nvSpPr>
          <p:cNvPr id="16" name="TextBox 15"/>
          <p:cNvSpPr txBox="1"/>
          <p:nvPr/>
        </p:nvSpPr>
        <p:spPr>
          <a:xfrm>
            <a:off x="4643438" y="2428868"/>
            <a:ext cx="1643074" cy="984885"/>
          </a:xfrm>
          <a:prstGeom prst="rect">
            <a:avLst/>
          </a:prstGeom>
          <a:noFill/>
        </p:spPr>
        <p:txBody>
          <a:bodyPr wrap="square" rtlCol="0">
            <a:spAutoFit/>
          </a:bodyPr>
          <a:lstStyle/>
          <a:p>
            <a:endParaRPr lang="de-AT" dirty="0" smtClean="0"/>
          </a:p>
          <a:p>
            <a:pPr algn="ctr"/>
            <a:r>
              <a:rPr lang="de-AT" sz="4000" dirty="0" smtClean="0"/>
              <a:t>FN</a:t>
            </a:r>
            <a:endParaRPr lang="de-AT" sz="4000" dirty="0"/>
          </a:p>
        </p:txBody>
      </p:sp>
      <p:sp>
        <p:nvSpPr>
          <p:cNvPr id="17" name="TextBox 16"/>
          <p:cNvSpPr txBox="1"/>
          <p:nvPr/>
        </p:nvSpPr>
        <p:spPr>
          <a:xfrm>
            <a:off x="3000364" y="3515685"/>
            <a:ext cx="1643074" cy="984885"/>
          </a:xfrm>
          <a:prstGeom prst="rect">
            <a:avLst/>
          </a:prstGeom>
          <a:noFill/>
        </p:spPr>
        <p:txBody>
          <a:bodyPr wrap="square" rtlCol="0">
            <a:spAutoFit/>
          </a:bodyPr>
          <a:lstStyle/>
          <a:p>
            <a:endParaRPr lang="de-AT" dirty="0" smtClean="0"/>
          </a:p>
          <a:p>
            <a:pPr algn="ctr"/>
            <a:r>
              <a:rPr lang="de-AT" sz="4000" dirty="0" smtClean="0"/>
              <a:t>FP</a:t>
            </a:r>
            <a:endParaRPr lang="de-AT" sz="4000" dirty="0"/>
          </a:p>
        </p:txBody>
      </p:sp>
      <p:sp>
        <p:nvSpPr>
          <p:cNvPr id="18" name="TextBox 17"/>
          <p:cNvSpPr txBox="1"/>
          <p:nvPr/>
        </p:nvSpPr>
        <p:spPr>
          <a:xfrm>
            <a:off x="4643438" y="3515685"/>
            <a:ext cx="1643074" cy="984885"/>
          </a:xfrm>
          <a:prstGeom prst="rect">
            <a:avLst/>
          </a:prstGeom>
          <a:noFill/>
        </p:spPr>
        <p:txBody>
          <a:bodyPr wrap="square" rtlCol="0">
            <a:spAutoFit/>
          </a:bodyPr>
          <a:lstStyle/>
          <a:p>
            <a:endParaRPr lang="de-AT" dirty="0" smtClean="0"/>
          </a:p>
          <a:p>
            <a:pPr algn="ctr"/>
            <a:r>
              <a:rPr lang="de-AT" sz="4000" dirty="0" smtClean="0"/>
              <a:t>TN</a:t>
            </a:r>
            <a:endParaRPr lang="de-AT" sz="4000" dirty="0"/>
          </a:p>
        </p:txBody>
      </p:sp>
      <p:sp>
        <p:nvSpPr>
          <p:cNvPr id="21" name="TextBox 20"/>
          <p:cNvSpPr txBox="1"/>
          <p:nvPr/>
        </p:nvSpPr>
        <p:spPr>
          <a:xfrm>
            <a:off x="3071802"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2" name="Plus 21"/>
          <p:cNvSpPr/>
          <p:nvPr/>
        </p:nvSpPr>
        <p:spPr>
          <a:xfrm>
            <a:off x="378618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286380" y="200024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4" name="TextBox 23"/>
          <p:cNvSpPr txBox="1"/>
          <p:nvPr/>
        </p:nvSpPr>
        <p:spPr>
          <a:xfrm>
            <a:off x="4572000"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5" name="TextBox 24"/>
          <p:cNvSpPr txBox="1"/>
          <p:nvPr/>
        </p:nvSpPr>
        <p:spPr>
          <a:xfrm rot="16200000">
            <a:off x="1623842" y="2805258"/>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6" name="Plus 25"/>
          <p:cNvSpPr/>
          <p:nvPr/>
        </p:nvSpPr>
        <p:spPr>
          <a:xfrm rot="16200000">
            <a:off x="2695412" y="2948135"/>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rot="16200000">
            <a:off x="1623842" y="3948266"/>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9" name="Minus 28"/>
          <p:cNvSpPr/>
          <p:nvPr/>
        </p:nvSpPr>
        <p:spPr>
          <a:xfrm>
            <a:off x="2714612" y="4000503"/>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8" name="Oval 27"/>
          <p:cNvSpPr/>
          <p:nvPr/>
        </p:nvSpPr>
        <p:spPr>
          <a:xfrm>
            <a:off x="3357554" y="2714620"/>
            <a:ext cx="892975" cy="6250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Recall</a:t>
            </a:r>
            <a:endParaRPr lang="de-AT" dirty="0"/>
          </a:p>
        </p:txBody>
      </p:sp>
      <p:cxnSp>
        <p:nvCxnSpPr>
          <p:cNvPr id="11" name="Straight Connector 10"/>
          <p:cNvCxnSpPr/>
          <p:nvPr/>
        </p:nvCxnSpPr>
        <p:spPr>
          <a:xfrm>
            <a:off x="3214678" y="3643314"/>
            <a:ext cx="2786082"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464711" y="3607595"/>
            <a:ext cx="2357454"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00364" y="2428868"/>
            <a:ext cx="1643074" cy="984885"/>
          </a:xfrm>
          <a:prstGeom prst="rect">
            <a:avLst/>
          </a:prstGeom>
          <a:noFill/>
        </p:spPr>
        <p:txBody>
          <a:bodyPr wrap="square" rtlCol="0">
            <a:spAutoFit/>
          </a:bodyPr>
          <a:lstStyle/>
          <a:p>
            <a:endParaRPr lang="de-AT" dirty="0" smtClean="0"/>
          </a:p>
          <a:p>
            <a:pPr algn="ctr"/>
            <a:r>
              <a:rPr lang="de-AT" sz="4000" dirty="0" smtClean="0"/>
              <a:t>TP</a:t>
            </a:r>
            <a:endParaRPr lang="de-AT" sz="4000" dirty="0"/>
          </a:p>
        </p:txBody>
      </p:sp>
      <p:sp>
        <p:nvSpPr>
          <p:cNvPr id="16" name="TextBox 15"/>
          <p:cNvSpPr txBox="1"/>
          <p:nvPr/>
        </p:nvSpPr>
        <p:spPr>
          <a:xfrm>
            <a:off x="4643438" y="2428868"/>
            <a:ext cx="1643074" cy="984885"/>
          </a:xfrm>
          <a:prstGeom prst="rect">
            <a:avLst/>
          </a:prstGeom>
          <a:noFill/>
        </p:spPr>
        <p:txBody>
          <a:bodyPr wrap="square" rtlCol="0">
            <a:spAutoFit/>
          </a:bodyPr>
          <a:lstStyle/>
          <a:p>
            <a:endParaRPr lang="de-AT" dirty="0" smtClean="0"/>
          </a:p>
          <a:p>
            <a:pPr algn="ctr"/>
            <a:r>
              <a:rPr lang="de-AT" sz="4000" dirty="0" smtClean="0"/>
              <a:t>FN</a:t>
            </a:r>
            <a:endParaRPr lang="de-AT" sz="4000" dirty="0"/>
          </a:p>
        </p:txBody>
      </p:sp>
      <p:sp>
        <p:nvSpPr>
          <p:cNvPr id="17" name="TextBox 16"/>
          <p:cNvSpPr txBox="1"/>
          <p:nvPr/>
        </p:nvSpPr>
        <p:spPr>
          <a:xfrm>
            <a:off x="3000364" y="3515685"/>
            <a:ext cx="1643074" cy="984885"/>
          </a:xfrm>
          <a:prstGeom prst="rect">
            <a:avLst/>
          </a:prstGeom>
          <a:noFill/>
        </p:spPr>
        <p:txBody>
          <a:bodyPr wrap="square" rtlCol="0">
            <a:spAutoFit/>
          </a:bodyPr>
          <a:lstStyle/>
          <a:p>
            <a:endParaRPr lang="de-AT" dirty="0" smtClean="0"/>
          </a:p>
          <a:p>
            <a:pPr algn="ctr"/>
            <a:r>
              <a:rPr lang="de-AT" sz="4000" dirty="0" smtClean="0"/>
              <a:t>FP</a:t>
            </a:r>
            <a:endParaRPr lang="de-AT" sz="4000" dirty="0"/>
          </a:p>
        </p:txBody>
      </p:sp>
      <p:sp>
        <p:nvSpPr>
          <p:cNvPr id="18" name="TextBox 17"/>
          <p:cNvSpPr txBox="1"/>
          <p:nvPr/>
        </p:nvSpPr>
        <p:spPr>
          <a:xfrm>
            <a:off x="4643438" y="3515685"/>
            <a:ext cx="1643074" cy="984885"/>
          </a:xfrm>
          <a:prstGeom prst="rect">
            <a:avLst/>
          </a:prstGeom>
          <a:noFill/>
        </p:spPr>
        <p:txBody>
          <a:bodyPr wrap="square" rtlCol="0">
            <a:spAutoFit/>
          </a:bodyPr>
          <a:lstStyle/>
          <a:p>
            <a:endParaRPr lang="de-AT" dirty="0" smtClean="0"/>
          </a:p>
          <a:p>
            <a:pPr algn="ctr"/>
            <a:r>
              <a:rPr lang="de-AT" sz="4000" dirty="0" smtClean="0"/>
              <a:t>TN</a:t>
            </a:r>
            <a:endParaRPr lang="de-AT" sz="4000" dirty="0"/>
          </a:p>
        </p:txBody>
      </p:sp>
      <p:sp>
        <p:nvSpPr>
          <p:cNvPr id="21" name="TextBox 20"/>
          <p:cNvSpPr txBox="1"/>
          <p:nvPr/>
        </p:nvSpPr>
        <p:spPr>
          <a:xfrm>
            <a:off x="3071802"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2" name="Plus 21"/>
          <p:cNvSpPr/>
          <p:nvPr/>
        </p:nvSpPr>
        <p:spPr>
          <a:xfrm>
            <a:off x="3786182" y="207167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3" name="Minus 22"/>
          <p:cNvSpPr/>
          <p:nvPr/>
        </p:nvSpPr>
        <p:spPr>
          <a:xfrm>
            <a:off x="5286380" y="200024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4" name="TextBox 23"/>
          <p:cNvSpPr txBox="1"/>
          <p:nvPr/>
        </p:nvSpPr>
        <p:spPr>
          <a:xfrm>
            <a:off x="4572000" y="1643050"/>
            <a:ext cx="1643074" cy="461665"/>
          </a:xfrm>
          <a:prstGeom prst="rect">
            <a:avLst/>
          </a:prstGeom>
          <a:noFill/>
        </p:spPr>
        <p:txBody>
          <a:bodyPr wrap="square" rtlCol="0">
            <a:spAutoFit/>
          </a:bodyPr>
          <a:lstStyle/>
          <a:p>
            <a:pPr algn="ctr"/>
            <a:r>
              <a:rPr lang="de-AT" sz="2400" dirty="0" smtClean="0"/>
              <a:t>predicted</a:t>
            </a:r>
            <a:endParaRPr lang="de-AT" sz="2400" dirty="0"/>
          </a:p>
        </p:txBody>
      </p:sp>
      <p:sp>
        <p:nvSpPr>
          <p:cNvPr id="25" name="TextBox 24"/>
          <p:cNvSpPr txBox="1"/>
          <p:nvPr/>
        </p:nvSpPr>
        <p:spPr>
          <a:xfrm rot="16200000">
            <a:off x="1623842" y="2805258"/>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6" name="Plus 25"/>
          <p:cNvSpPr/>
          <p:nvPr/>
        </p:nvSpPr>
        <p:spPr>
          <a:xfrm rot="16200000">
            <a:off x="2695412" y="2948135"/>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7" name="TextBox 26"/>
          <p:cNvSpPr txBox="1"/>
          <p:nvPr/>
        </p:nvSpPr>
        <p:spPr>
          <a:xfrm rot="16200000">
            <a:off x="1623842" y="3948266"/>
            <a:ext cx="1643074" cy="461665"/>
          </a:xfrm>
          <a:prstGeom prst="rect">
            <a:avLst/>
          </a:prstGeom>
          <a:noFill/>
        </p:spPr>
        <p:txBody>
          <a:bodyPr wrap="square" rtlCol="0">
            <a:spAutoFit/>
          </a:bodyPr>
          <a:lstStyle/>
          <a:p>
            <a:pPr algn="ctr"/>
            <a:r>
              <a:rPr lang="de-AT" sz="2400" dirty="0" smtClean="0"/>
              <a:t>true</a:t>
            </a:r>
            <a:endParaRPr lang="de-AT" sz="2400" dirty="0"/>
          </a:p>
        </p:txBody>
      </p:sp>
      <p:sp>
        <p:nvSpPr>
          <p:cNvPr id="29" name="Minus 28"/>
          <p:cNvSpPr/>
          <p:nvPr/>
        </p:nvSpPr>
        <p:spPr>
          <a:xfrm>
            <a:off x="2714612" y="4000503"/>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9" name="Oval 18"/>
          <p:cNvSpPr/>
          <p:nvPr/>
        </p:nvSpPr>
        <p:spPr>
          <a:xfrm>
            <a:off x="3357554" y="2714620"/>
            <a:ext cx="892975" cy="6250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0" name="Oval 19"/>
          <p:cNvSpPr/>
          <p:nvPr/>
        </p:nvSpPr>
        <p:spPr>
          <a:xfrm rot="16200000">
            <a:off x="4107653" y="1750207"/>
            <a:ext cx="1071570" cy="25717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aphicFrame>
        <p:nvGraphicFramePr>
          <p:cNvPr id="28" name="Object 27"/>
          <p:cNvGraphicFramePr>
            <a:graphicFrameLocks noChangeAspect="1"/>
          </p:cNvGraphicFramePr>
          <p:nvPr/>
        </p:nvGraphicFramePr>
        <p:xfrm>
          <a:off x="6459538" y="4857750"/>
          <a:ext cx="1924050" cy="1268413"/>
        </p:xfrm>
        <a:graphic>
          <a:graphicData uri="http://schemas.openxmlformats.org/presentationml/2006/ole">
            <p:oleObj spid="_x0000_s2050" name="Equation" r:id="rId4" imgW="596880" imgH="393480" progId="Equation.3">
              <p:embed/>
            </p:oleObj>
          </a:graphicData>
        </a:graphic>
      </p:graphicFrame>
      <p:sp>
        <p:nvSpPr>
          <p:cNvPr id="30" name="TextBox 29"/>
          <p:cNvSpPr txBox="1"/>
          <p:nvPr/>
        </p:nvSpPr>
        <p:spPr>
          <a:xfrm>
            <a:off x="1857356" y="5286388"/>
            <a:ext cx="4286280" cy="523220"/>
          </a:xfrm>
          <a:prstGeom prst="rect">
            <a:avLst/>
          </a:prstGeom>
          <a:noFill/>
        </p:spPr>
        <p:txBody>
          <a:bodyPr wrap="square" rtlCol="0">
            <a:spAutoFit/>
          </a:bodyPr>
          <a:lstStyle/>
          <a:p>
            <a:r>
              <a:rPr lang="de-AT" sz="2800" dirty="0" smtClean="0"/>
              <a:t>measure of completeness</a:t>
            </a:r>
            <a:endParaRPr lang="de-AT"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AT" smtClean="0"/>
              <a:t>Evaluation Results</a:t>
            </a:r>
            <a:br>
              <a:rPr lang="de-AT" smtClean="0"/>
            </a:br>
            <a:endParaRPr lang="de-AT"/>
          </a:p>
        </p:txBody>
      </p:sp>
      <p:pic>
        <p:nvPicPr>
          <p:cNvPr id="5" name="Picture 4" descr="ClassificationResultsPoly.emf"/>
          <p:cNvPicPr>
            <a:picLocks noChangeAspect="1"/>
          </p:cNvPicPr>
          <p:nvPr/>
        </p:nvPicPr>
        <p:blipFill>
          <a:blip r:embed="rId2"/>
          <a:stretch>
            <a:fillRect/>
          </a:stretch>
        </p:blipFill>
        <p:spPr>
          <a:xfrm>
            <a:off x="0" y="875615"/>
            <a:ext cx="9144000" cy="5768095"/>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AT" smtClean="0"/>
              <a:t>Evaluation Results</a:t>
            </a:r>
            <a:br>
              <a:rPr lang="de-AT" smtClean="0"/>
            </a:br>
            <a:endParaRPr lang="de-AT"/>
          </a:p>
        </p:txBody>
      </p:sp>
      <p:pic>
        <p:nvPicPr>
          <p:cNvPr id="4" name="Picture 3" descr="ClassificationResultsRadial.emf"/>
          <p:cNvPicPr>
            <a:picLocks noChangeAspect="1"/>
          </p:cNvPicPr>
          <p:nvPr/>
        </p:nvPicPr>
        <p:blipFill>
          <a:blip r:embed="rId2"/>
          <a:stretch>
            <a:fillRect/>
          </a:stretch>
        </p:blipFill>
        <p:spPr>
          <a:xfrm>
            <a:off x="0" y="875615"/>
            <a:ext cx="9144000" cy="5768095"/>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AT" smtClean="0"/>
              <a:t>Evaluation Results</a:t>
            </a:r>
            <a:br>
              <a:rPr lang="de-AT" smtClean="0"/>
            </a:br>
            <a:endParaRPr lang="de-AT"/>
          </a:p>
        </p:txBody>
      </p:sp>
      <p:pic>
        <p:nvPicPr>
          <p:cNvPr id="5" name="Picture 4" descr="ClassificationResultsLinear.emf"/>
          <p:cNvPicPr>
            <a:picLocks noChangeAspect="1"/>
          </p:cNvPicPr>
          <p:nvPr/>
        </p:nvPicPr>
        <p:blipFill>
          <a:blip r:embed="rId2"/>
          <a:stretch>
            <a:fillRect/>
          </a:stretch>
        </p:blipFill>
        <p:spPr>
          <a:xfrm>
            <a:off x="0" y="875615"/>
            <a:ext cx="9144000" cy="5768095"/>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AT" dirty="0" smtClean="0"/>
              <a:t>Comparison to Joachims</a:t>
            </a:r>
            <a:br>
              <a:rPr lang="de-AT" dirty="0" smtClean="0"/>
            </a:br>
            <a:r>
              <a:rPr lang="de-AT" dirty="0" smtClean="0"/>
              <a:t>Kernel=poly, degree=2</a:t>
            </a:r>
            <a:endParaRPr lang="de-AT" dirty="0"/>
          </a:p>
        </p:txBody>
      </p:sp>
      <p:graphicFrame>
        <p:nvGraphicFramePr>
          <p:cNvPr id="4" name="Table 3"/>
          <p:cNvGraphicFramePr>
            <a:graphicFrameLocks noGrp="1"/>
          </p:cNvGraphicFramePr>
          <p:nvPr/>
        </p:nvGraphicFramePr>
        <p:xfrm>
          <a:off x="1619272" y="1765002"/>
          <a:ext cx="6096000" cy="4450080"/>
        </p:xfrm>
        <a:graphic>
          <a:graphicData uri="http://schemas.openxmlformats.org/drawingml/2006/table">
            <a:tbl>
              <a:tblPr firstRow="1" bandRow="1">
                <a:tableStyleId>{2D5ABB26-0587-4C30-8999-92F81FD0307C}</a:tableStyleId>
              </a:tblPr>
              <a:tblGrid>
                <a:gridCol w="1119174"/>
                <a:gridCol w="2143140"/>
                <a:gridCol w="1309686"/>
                <a:gridCol w="1524000"/>
              </a:tblGrid>
              <a:tr h="370840">
                <a:tc>
                  <a:txBody>
                    <a:bodyPr/>
                    <a:lstStyle/>
                    <a:p>
                      <a:endParaRPr lang="de-AT" dirty="0"/>
                    </a:p>
                  </a:txBody>
                  <a:tcPr/>
                </a:tc>
                <a:tc>
                  <a:txBody>
                    <a:bodyPr/>
                    <a:lstStyle/>
                    <a:p>
                      <a:pPr algn="ctr"/>
                      <a:r>
                        <a:rPr lang="de-AT" dirty="0" smtClean="0"/>
                        <a:t>Joachims</a:t>
                      </a:r>
                      <a:endParaRPr lang="de-AT" dirty="0"/>
                    </a:p>
                  </a:txBody>
                  <a:tcPr/>
                </a:tc>
                <a:tc gridSpan="2">
                  <a:txBody>
                    <a:bodyPr/>
                    <a:lstStyle/>
                    <a:p>
                      <a:pPr algn="ctr"/>
                      <a:r>
                        <a:rPr lang="de-AT" dirty="0" smtClean="0"/>
                        <a:t>Me</a:t>
                      </a:r>
                      <a:endParaRPr lang="de-AT" dirty="0"/>
                    </a:p>
                  </a:txBody>
                  <a:tcPr/>
                </a:tc>
                <a:tc hMerge="1">
                  <a:txBody>
                    <a:bodyPr/>
                    <a:lstStyle/>
                    <a:p>
                      <a:pPr algn="ctr"/>
                      <a:endParaRPr lang="de-AT" dirty="0"/>
                    </a:p>
                  </a:txBody>
                  <a:tcPr/>
                </a:tc>
              </a:tr>
              <a:tr h="370840">
                <a:tc>
                  <a:txBody>
                    <a:bodyPr/>
                    <a:lstStyle/>
                    <a:p>
                      <a:r>
                        <a:rPr lang="de-AT" dirty="0" smtClean="0"/>
                        <a:t>Topic</a:t>
                      </a:r>
                      <a:endParaRPr lang="de-AT" dirty="0"/>
                    </a:p>
                  </a:txBody>
                  <a:tcPr/>
                </a:tc>
                <a:tc>
                  <a:txBody>
                    <a:bodyPr/>
                    <a:lstStyle/>
                    <a:p>
                      <a:pPr algn="ctr"/>
                      <a:r>
                        <a:rPr lang="de-AT" dirty="0" smtClean="0"/>
                        <a:t>Prec.-Rec.</a:t>
                      </a:r>
                      <a:r>
                        <a:rPr lang="de-AT" baseline="0" dirty="0" smtClean="0"/>
                        <a:t> </a:t>
                      </a:r>
                      <a:r>
                        <a:rPr lang="de-AT" dirty="0" smtClean="0"/>
                        <a:t>Breakeven</a:t>
                      </a:r>
                      <a:endParaRPr lang="de-AT" dirty="0"/>
                    </a:p>
                  </a:txBody>
                  <a:tcPr/>
                </a:tc>
                <a:tc>
                  <a:txBody>
                    <a:bodyPr/>
                    <a:lstStyle/>
                    <a:p>
                      <a:pPr algn="ctr"/>
                      <a:r>
                        <a:rPr lang="de-AT" dirty="0" smtClean="0"/>
                        <a:t>Precision</a:t>
                      </a:r>
                      <a:endParaRPr lang="de-AT" dirty="0"/>
                    </a:p>
                  </a:txBody>
                  <a:tcPr/>
                </a:tc>
                <a:tc>
                  <a:txBody>
                    <a:bodyPr/>
                    <a:lstStyle/>
                    <a:p>
                      <a:pPr algn="ctr"/>
                      <a:r>
                        <a:rPr lang="de-AT" dirty="0" smtClean="0"/>
                        <a:t>Recall</a:t>
                      </a:r>
                      <a:endParaRPr lang="de-AT" dirty="0"/>
                    </a:p>
                  </a:txBody>
                  <a:tcPr/>
                </a:tc>
              </a:tr>
              <a:tr h="370840">
                <a:tc>
                  <a:txBody>
                    <a:bodyPr/>
                    <a:lstStyle/>
                    <a:p>
                      <a:r>
                        <a:rPr lang="de-AT" dirty="0" smtClean="0"/>
                        <a:t>earn</a:t>
                      </a:r>
                      <a:endParaRPr lang="de-AT" dirty="0"/>
                    </a:p>
                  </a:txBody>
                  <a:tcPr/>
                </a:tc>
                <a:tc>
                  <a:txBody>
                    <a:bodyPr/>
                    <a:lstStyle/>
                    <a:p>
                      <a:pPr algn="ctr"/>
                      <a:r>
                        <a:rPr lang="de-AT" dirty="0" smtClean="0"/>
                        <a:t>98.4</a:t>
                      </a:r>
                      <a:endParaRPr lang="de-AT" dirty="0"/>
                    </a:p>
                  </a:txBody>
                  <a:tcPr/>
                </a:tc>
                <a:tc>
                  <a:txBody>
                    <a:bodyPr/>
                    <a:lstStyle/>
                    <a:p>
                      <a:pPr algn="ctr"/>
                      <a:r>
                        <a:rPr lang="de-AT" dirty="0" smtClean="0"/>
                        <a:t>0.99</a:t>
                      </a:r>
                      <a:endParaRPr lang="de-AT" dirty="0"/>
                    </a:p>
                  </a:txBody>
                  <a:tcPr/>
                </a:tc>
                <a:tc>
                  <a:txBody>
                    <a:bodyPr/>
                    <a:lstStyle/>
                    <a:p>
                      <a:pPr algn="ctr"/>
                      <a:r>
                        <a:rPr lang="de-AT" dirty="0" smtClean="0"/>
                        <a:t>0.65</a:t>
                      </a:r>
                      <a:endParaRPr lang="de-AT" dirty="0"/>
                    </a:p>
                  </a:txBody>
                  <a:tcPr/>
                </a:tc>
              </a:tr>
              <a:tr h="370840">
                <a:tc>
                  <a:txBody>
                    <a:bodyPr/>
                    <a:lstStyle/>
                    <a:p>
                      <a:r>
                        <a:rPr lang="de-AT" dirty="0" smtClean="0"/>
                        <a:t>acq</a:t>
                      </a:r>
                      <a:endParaRPr lang="de-AT" dirty="0"/>
                    </a:p>
                  </a:txBody>
                  <a:tcPr/>
                </a:tc>
                <a:tc>
                  <a:txBody>
                    <a:bodyPr/>
                    <a:lstStyle/>
                    <a:p>
                      <a:pPr algn="ctr"/>
                      <a:r>
                        <a:rPr lang="de-AT" dirty="0" smtClean="0"/>
                        <a:t>94.6</a:t>
                      </a:r>
                      <a:endParaRPr lang="de-AT" dirty="0"/>
                    </a:p>
                  </a:txBody>
                  <a:tcPr/>
                </a:tc>
                <a:tc>
                  <a:txBody>
                    <a:bodyPr/>
                    <a:lstStyle/>
                    <a:p>
                      <a:pPr algn="ctr"/>
                      <a:r>
                        <a:rPr lang="de-AT" dirty="0" smtClean="0"/>
                        <a:t>0.99</a:t>
                      </a:r>
                      <a:endParaRPr lang="de-AT" dirty="0"/>
                    </a:p>
                  </a:txBody>
                  <a:tcPr/>
                </a:tc>
                <a:tc>
                  <a:txBody>
                    <a:bodyPr/>
                    <a:lstStyle/>
                    <a:p>
                      <a:pPr algn="ctr"/>
                      <a:r>
                        <a:rPr lang="de-AT" dirty="0" smtClean="0"/>
                        <a:t>0.77</a:t>
                      </a:r>
                      <a:endParaRPr lang="de-AT" dirty="0"/>
                    </a:p>
                  </a:txBody>
                  <a:tcPr/>
                </a:tc>
              </a:tr>
              <a:tr h="370840">
                <a:tc>
                  <a:txBody>
                    <a:bodyPr/>
                    <a:lstStyle/>
                    <a:p>
                      <a:r>
                        <a:rPr lang="de-AT" dirty="0" smtClean="0"/>
                        <a:t>money-fx</a:t>
                      </a:r>
                      <a:endParaRPr lang="de-AT" dirty="0"/>
                    </a:p>
                  </a:txBody>
                  <a:tcPr/>
                </a:tc>
                <a:tc>
                  <a:txBody>
                    <a:bodyPr/>
                    <a:lstStyle/>
                    <a:p>
                      <a:pPr algn="ctr"/>
                      <a:r>
                        <a:rPr lang="de-AT" dirty="0" smtClean="0"/>
                        <a:t>72.5</a:t>
                      </a:r>
                      <a:endParaRPr lang="de-AT" dirty="0"/>
                    </a:p>
                  </a:txBody>
                  <a:tcPr/>
                </a:tc>
                <a:tc>
                  <a:txBody>
                    <a:bodyPr/>
                    <a:lstStyle/>
                    <a:p>
                      <a:pPr algn="ctr"/>
                      <a:r>
                        <a:rPr lang="de-AT" dirty="0" smtClean="0"/>
                        <a:t>0.87</a:t>
                      </a:r>
                      <a:endParaRPr lang="de-AT" dirty="0"/>
                    </a:p>
                  </a:txBody>
                  <a:tcPr/>
                </a:tc>
                <a:tc>
                  <a:txBody>
                    <a:bodyPr/>
                    <a:lstStyle/>
                    <a:p>
                      <a:pPr algn="ctr"/>
                      <a:r>
                        <a:rPr lang="de-AT" dirty="0" smtClean="0"/>
                        <a:t>0.52</a:t>
                      </a:r>
                      <a:endParaRPr lang="de-AT" dirty="0"/>
                    </a:p>
                  </a:txBody>
                  <a:tcPr/>
                </a:tc>
              </a:tr>
              <a:tr h="370840">
                <a:tc>
                  <a:txBody>
                    <a:bodyPr/>
                    <a:lstStyle/>
                    <a:p>
                      <a:r>
                        <a:rPr lang="de-AT" dirty="0" smtClean="0"/>
                        <a:t>grain</a:t>
                      </a:r>
                      <a:endParaRPr lang="de-AT" dirty="0"/>
                    </a:p>
                  </a:txBody>
                  <a:tcPr/>
                </a:tc>
                <a:tc>
                  <a:txBody>
                    <a:bodyPr/>
                    <a:lstStyle/>
                    <a:p>
                      <a:pPr algn="ctr"/>
                      <a:r>
                        <a:rPr lang="de-AT" dirty="0" smtClean="0"/>
                        <a:t>93.1</a:t>
                      </a:r>
                      <a:endParaRPr lang="de-AT" dirty="0"/>
                    </a:p>
                  </a:txBody>
                  <a:tcPr/>
                </a:tc>
                <a:tc>
                  <a:txBody>
                    <a:bodyPr/>
                    <a:lstStyle/>
                    <a:p>
                      <a:pPr algn="ctr"/>
                      <a:r>
                        <a:rPr lang="de-AT" dirty="0" smtClean="0"/>
                        <a:t>0.91</a:t>
                      </a:r>
                      <a:endParaRPr lang="de-AT" dirty="0"/>
                    </a:p>
                  </a:txBody>
                  <a:tcPr/>
                </a:tc>
                <a:tc>
                  <a:txBody>
                    <a:bodyPr/>
                    <a:lstStyle/>
                    <a:p>
                      <a:pPr algn="ctr"/>
                      <a:r>
                        <a:rPr lang="de-AT" dirty="0" smtClean="0"/>
                        <a:t>0.63</a:t>
                      </a:r>
                      <a:endParaRPr lang="de-AT" dirty="0"/>
                    </a:p>
                  </a:txBody>
                  <a:tcPr/>
                </a:tc>
              </a:tr>
              <a:tr h="370840">
                <a:tc>
                  <a:txBody>
                    <a:bodyPr/>
                    <a:lstStyle/>
                    <a:p>
                      <a:r>
                        <a:rPr lang="de-AT" dirty="0" smtClean="0"/>
                        <a:t>crude</a:t>
                      </a:r>
                      <a:endParaRPr lang="de-AT" dirty="0"/>
                    </a:p>
                  </a:txBody>
                  <a:tcPr/>
                </a:tc>
                <a:tc>
                  <a:txBody>
                    <a:bodyPr/>
                    <a:lstStyle/>
                    <a:p>
                      <a:pPr algn="ctr"/>
                      <a:r>
                        <a:rPr lang="de-AT" dirty="0" smtClean="0"/>
                        <a:t>87.3</a:t>
                      </a:r>
                      <a:endParaRPr lang="de-AT" dirty="0"/>
                    </a:p>
                  </a:txBody>
                  <a:tcPr/>
                </a:tc>
                <a:tc>
                  <a:txBody>
                    <a:bodyPr/>
                    <a:lstStyle/>
                    <a:p>
                      <a:pPr algn="ctr"/>
                      <a:r>
                        <a:rPr lang="de-AT" dirty="0" smtClean="0"/>
                        <a:t>0.93</a:t>
                      </a:r>
                      <a:endParaRPr lang="de-AT" dirty="0"/>
                    </a:p>
                  </a:txBody>
                  <a:tcPr/>
                </a:tc>
                <a:tc>
                  <a:txBody>
                    <a:bodyPr/>
                    <a:lstStyle/>
                    <a:p>
                      <a:pPr algn="ctr"/>
                      <a:r>
                        <a:rPr lang="de-AT" dirty="0" smtClean="0"/>
                        <a:t>0.59</a:t>
                      </a:r>
                      <a:endParaRPr lang="de-AT" dirty="0"/>
                    </a:p>
                  </a:txBody>
                  <a:tcPr/>
                </a:tc>
              </a:tr>
              <a:tr h="370840">
                <a:tc>
                  <a:txBody>
                    <a:bodyPr/>
                    <a:lstStyle/>
                    <a:p>
                      <a:r>
                        <a:rPr lang="de-AT" dirty="0" smtClean="0"/>
                        <a:t>trade</a:t>
                      </a:r>
                      <a:endParaRPr lang="de-AT" dirty="0"/>
                    </a:p>
                  </a:txBody>
                  <a:tcPr/>
                </a:tc>
                <a:tc>
                  <a:txBody>
                    <a:bodyPr/>
                    <a:lstStyle/>
                    <a:p>
                      <a:pPr algn="ctr"/>
                      <a:r>
                        <a:rPr lang="de-AT" dirty="0" smtClean="0"/>
                        <a:t>75.5</a:t>
                      </a:r>
                      <a:endParaRPr lang="de-AT" dirty="0"/>
                    </a:p>
                  </a:txBody>
                  <a:tcPr/>
                </a:tc>
                <a:tc>
                  <a:txBody>
                    <a:bodyPr/>
                    <a:lstStyle/>
                    <a:p>
                      <a:pPr algn="ctr"/>
                      <a:r>
                        <a:rPr lang="de-AT" dirty="0" smtClean="0"/>
                        <a:t>0.83</a:t>
                      </a:r>
                      <a:endParaRPr lang="de-AT" dirty="0"/>
                    </a:p>
                  </a:txBody>
                  <a:tcPr/>
                </a:tc>
                <a:tc>
                  <a:txBody>
                    <a:bodyPr/>
                    <a:lstStyle/>
                    <a:p>
                      <a:pPr algn="ctr"/>
                      <a:r>
                        <a:rPr lang="de-AT" dirty="0" smtClean="0"/>
                        <a:t>0.7</a:t>
                      </a:r>
                      <a:endParaRPr lang="de-AT" dirty="0"/>
                    </a:p>
                  </a:txBody>
                  <a:tcPr/>
                </a:tc>
              </a:tr>
              <a:tr h="370840">
                <a:tc>
                  <a:txBody>
                    <a:bodyPr/>
                    <a:lstStyle/>
                    <a:p>
                      <a:r>
                        <a:rPr lang="de-AT" dirty="0" smtClean="0"/>
                        <a:t>interest</a:t>
                      </a:r>
                      <a:endParaRPr lang="de-AT" dirty="0"/>
                    </a:p>
                  </a:txBody>
                  <a:tcPr/>
                </a:tc>
                <a:tc>
                  <a:txBody>
                    <a:bodyPr/>
                    <a:lstStyle/>
                    <a:p>
                      <a:pPr algn="ctr"/>
                      <a:r>
                        <a:rPr lang="de-AT" dirty="0" smtClean="0"/>
                        <a:t>63.3</a:t>
                      </a:r>
                      <a:endParaRPr lang="de-AT" dirty="0"/>
                    </a:p>
                  </a:txBody>
                  <a:tcPr/>
                </a:tc>
                <a:tc>
                  <a:txBody>
                    <a:bodyPr/>
                    <a:lstStyle/>
                    <a:p>
                      <a:pPr algn="ctr"/>
                      <a:r>
                        <a:rPr lang="de-AT" dirty="0" smtClean="0"/>
                        <a:t>0.91</a:t>
                      </a:r>
                      <a:endParaRPr lang="de-AT" dirty="0"/>
                    </a:p>
                  </a:txBody>
                  <a:tcPr/>
                </a:tc>
                <a:tc>
                  <a:txBody>
                    <a:bodyPr/>
                    <a:lstStyle/>
                    <a:p>
                      <a:pPr algn="ctr"/>
                      <a:r>
                        <a:rPr lang="de-AT" dirty="0" smtClean="0"/>
                        <a:t>0.6</a:t>
                      </a:r>
                      <a:endParaRPr lang="de-AT" dirty="0"/>
                    </a:p>
                  </a:txBody>
                  <a:tcPr/>
                </a:tc>
              </a:tr>
              <a:tr h="370840">
                <a:tc>
                  <a:txBody>
                    <a:bodyPr/>
                    <a:lstStyle/>
                    <a:p>
                      <a:r>
                        <a:rPr lang="de-AT" dirty="0" smtClean="0"/>
                        <a:t>ship</a:t>
                      </a:r>
                      <a:endParaRPr lang="de-AT" dirty="0"/>
                    </a:p>
                  </a:txBody>
                  <a:tcPr/>
                </a:tc>
                <a:tc>
                  <a:txBody>
                    <a:bodyPr/>
                    <a:lstStyle/>
                    <a:p>
                      <a:pPr algn="ctr"/>
                      <a:r>
                        <a:rPr lang="de-AT" dirty="0" smtClean="0"/>
                        <a:t>85.4</a:t>
                      </a:r>
                      <a:endParaRPr lang="de-AT" dirty="0"/>
                    </a:p>
                  </a:txBody>
                  <a:tcPr/>
                </a:tc>
                <a:tc>
                  <a:txBody>
                    <a:bodyPr/>
                    <a:lstStyle/>
                    <a:p>
                      <a:pPr algn="ctr"/>
                      <a:r>
                        <a:rPr lang="de-AT" dirty="0" smtClean="0"/>
                        <a:t>0.93</a:t>
                      </a:r>
                      <a:endParaRPr lang="de-AT" dirty="0"/>
                    </a:p>
                  </a:txBody>
                  <a:tcPr/>
                </a:tc>
                <a:tc>
                  <a:txBody>
                    <a:bodyPr/>
                    <a:lstStyle/>
                    <a:p>
                      <a:pPr algn="ctr"/>
                      <a:r>
                        <a:rPr lang="de-AT" dirty="0" smtClean="0"/>
                        <a:t>0.34</a:t>
                      </a:r>
                      <a:endParaRPr lang="de-AT" dirty="0"/>
                    </a:p>
                  </a:txBody>
                  <a:tcPr/>
                </a:tc>
              </a:tr>
              <a:tr h="370840">
                <a:tc>
                  <a:txBody>
                    <a:bodyPr/>
                    <a:lstStyle/>
                    <a:p>
                      <a:r>
                        <a:rPr lang="de-AT" dirty="0" smtClean="0"/>
                        <a:t>wheat</a:t>
                      </a:r>
                      <a:endParaRPr lang="de-AT" dirty="0"/>
                    </a:p>
                  </a:txBody>
                  <a:tcPr/>
                </a:tc>
                <a:tc>
                  <a:txBody>
                    <a:bodyPr/>
                    <a:lstStyle/>
                    <a:p>
                      <a:pPr algn="ctr"/>
                      <a:r>
                        <a:rPr lang="de-AT" dirty="0" smtClean="0"/>
                        <a:t>84.5</a:t>
                      </a:r>
                      <a:endParaRPr lang="de-AT" dirty="0"/>
                    </a:p>
                  </a:txBody>
                  <a:tcPr/>
                </a:tc>
                <a:tc>
                  <a:txBody>
                    <a:bodyPr/>
                    <a:lstStyle/>
                    <a:p>
                      <a:pPr algn="ctr"/>
                      <a:r>
                        <a:rPr lang="de-AT" dirty="0" smtClean="0"/>
                        <a:t>0.87</a:t>
                      </a:r>
                      <a:endParaRPr lang="de-AT" dirty="0"/>
                    </a:p>
                  </a:txBody>
                  <a:tcPr/>
                </a:tc>
                <a:tc>
                  <a:txBody>
                    <a:bodyPr/>
                    <a:lstStyle/>
                    <a:p>
                      <a:pPr algn="ctr"/>
                      <a:r>
                        <a:rPr lang="de-AT" dirty="0" smtClean="0"/>
                        <a:t>0.66</a:t>
                      </a:r>
                      <a:endParaRPr lang="de-AT" dirty="0"/>
                    </a:p>
                  </a:txBody>
                  <a:tcPr/>
                </a:tc>
              </a:tr>
              <a:tr h="370840">
                <a:tc>
                  <a:txBody>
                    <a:bodyPr/>
                    <a:lstStyle/>
                    <a:p>
                      <a:r>
                        <a:rPr lang="de-AT" dirty="0" smtClean="0"/>
                        <a:t>corn</a:t>
                      </a:r>
                      <a:endParaRPr lang="de-AT" dirty="0"/>
                    </a:p>
                  </a:txBody>
                  <a:tcPr/>
                </a:tc>
                <a:tc>
                  <a:txBody>
                    <a:bodyPr/>
                    <a:lstStyle/>
                    <a:p>
                      <a:pPr algn="ctr"/>
                      <a:r>
                        <a:rPr lang="de-AT" dirty="0" smtClean="0"/>
                        <a:t>86.5</a:t>
                      </a:r>
                      <a:endParaRPr lang="de-AT" dirty="0"/>
                    </a:p>
                  </a:txBody>
                  <a:tcPr/>
                </a:tc>
                <a:tc>
                  <a:txBody>
                    <a:bodyPr/>
                    <a:lstStyle/>
                    <a:p>
                      <a:pPr algn="ctr"/>
                      <a:r>
                        <a:rPr lang="de-AT" dirty="0" smtClean="0"/>
                        <a:t>0.85</a:t>
                      </a:r>
                      <a:endParaRPr lang="de-AT" dirty="0"/>
                    </a:p>
                  </a:txBody>
                  <a:tcPr/>
                </a:tc>
                <a:tc>
                  <a:txBody>
                    <a:bodyPr/>
                    <a:lstStyle/>
                    <a:p>
                      <a:pPr algn="ctr"/>
                      <a:r>
                        <a:rPr lang="de-AT" dirty="0" smtClean="0"/>
                        <a:t>0.51</a:t>
                      </a:r>
                      <a:endParaRPr lang="de-AT"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Classification</a:t>
            </a:r>
            <a:endParaRPr lang="de-AT"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Findings</a:t>
            </a:r>
            <a:endParaRPr lang="de-AT" dirty="0"/>
          </a:p>
        </p:txBody>
      </p:sp>
      <p:sp>
        <p:nvSpPr>
          <p:cNvPr id="3" name="Content Placeholder 2"/>
          <p:cNvSpPr>
            <a:spLocks noGrp="1"/>
          </p:cNvSpPr>
          <p:nvPr>
            <p:ph idx="1"/>
          </p:nvPr>
        </p:nvSpPr>
        <p:spPr/>
        <p:txBody>
          <a:bodyPr>
            <a:normAutofit lnSpcReduction="10000"/>
          </a:bodyPr>
          <a:lstStyle/>
          <a:p>
            <a:r>
              <a:rPr lang="de-AT" dirty="0" smtClean="0"/>
              <a:t>Even though the paper was very detailed and well written – some information was missing to fully reproduce the results</a:t>
            </a:r>
          </a:p>
          <a:p>
            <a:r>
              <a:rPr lang="de-AT" dirty="0" smtClean="0"/>
              <a:t>tm-package is very comfortable to use but adding custom functionality is cumbersome because of R-internals</a:t>
            </a:r>
          </a:p>
          <a:p>
            <a:r>
              <a:rPr lang="de-AT" dirty="0" smtClean="0"/>
              <a:t>svm-package is surprisingly easy to use but memory limits are reached very soon</a:t>
            </a:r>
          </a:p>
          <a:p>
            <a:r>
              <a:rPr lang="de-AT" dirty="0" smtClean="0"/>
              <a:t>Classification results are quiet good</a:t>
            </a:r>
            <a:endParaRPr lang="de-AT"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smtClean="0"/>
              <a:t>Literature</a:t>
            </a:r>
            <a:endParaRPr lang="de-AT" dirty="0"/>
          </a:p>
        </p:txBody>
      </p:sp>
      <p:sp>
        <p:nvSpPr>
          <p:cNvPr id="5" name="Content Placeholder 4"/>
          <p:cNvSpPr>
            <a:spLocks noGrp="1"/>
          </p:cNvSpPr>
          <p:nvPr>
            <p:ph idx="1"/>
          </p:nvPr>
        </p:nvSpPr>
        <p:spPr/>
        <p:txBody>
          <a:bodyPr>
            <a:normAutofit fontScale="92500" lnSpcReduction="20000"/>
          </a:bodyPr>
          <a:lstStyle/>
          <a:p>
            <a:r>
              <a:rPr lang="en-US" dirty="0" err="1" smtClean="0"/>
              <a:t>Feinerer</a:t>
            </a:r>
            <a:r>
              <a:rPr lang="en-US" dirty="0" smtClean="0"/>
              <a:t> I., </a:t>
            </a:r>
            <a:r>
              <a:rPr lang="en-US" dirty="0" err="1" smtClean="0"/>
              <a:t>Hornik</a:t>
            </a:r>
            <a:r>
              <a:rPr lang="en-US" dirty="0" smtClean="0"/>
              <a:t> K., Meyer D., Text Mining Infrastructure in R, Journal of Statistical Software, 2008</a:t>
            </a:r>
          </a:p>
          <a:p>
            <a:r>
              <a:rPr lang="de-AT" dirty="0" smtClean="0"/>
              <a:t>Joachims T., </a:t>
            </a:r>
            <a:r>
              <a:rPr lang="en-US" dirty="0" smtClean="0"/>
              <a:t>Text categorization with Support Vector Machines: Learning with many relevant features, ECML, 1998</a:t>
            </a:r>
          </a:p>
          <a:p>
            <a:r>
              <a:rPr lang="en-US" dirty="0" smtClean="0"/>
              <a:t>Salton G., Buckley C., Term-weighting approaches in automatic text retrieval, Journal of Inf. Proc. Man., 1988</a:t>
            </a:r>
          </a:p>
          <a:p>
            <a:r>
              <a:rPr lang="en-US" dirty="0" smtClean="0">
                <a:hlinkClick r:id="rId2"/>
              </a:rPr>
              <a:t>Classification Performance Measures</a:t>
            </a:r>
            <a:r>
              <a:rPr lang="en-US" dirty="0" smtClean="0"/>
              <a:t>, 2006</a:t>
            </a:r>
          </a:p>
          <a:p>
            <a:r>
              <a:rPr lang="en-US" dirty="0" smtClean="0">
                <a:hlinkClick r:id="rId3"/>
              </a:rPr>
              <a:t>XML Encoded Reuters 21578 Dataset</a:t>
            </a:r>
            <a:endParaRPr lang="en-US" dirty="0" smtClean="0"/>
          </a:p>
          <a:p>
            <a:endParaRPr lang="en-US" dirty="0" smtClean="0"/>
          </a:p>
          <a:p>
            <a:endParaRPr lang="de-AT"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de-AT" sz="6000" dirty="0" smtClean="0"/>
              <a:t>Thank you!</a:t>
            </a:r>
            <a:r>
              <a:rPr lang="de-AT" dirty="0" smtClean="0"/>
              <a:t/>
            </a:r>
            <a:br>
              <a:rPr lang="de-AT" dirty="0" smtClean="0"/>
            </a:br>
            <a:r>
              <a:rPr lang="de-AT" dirty="0" smtClean="0"/>
              <a:t>For </a:t>
            </a:r>
            <a:r>
              <a:rPr lang="de-AT" dirty="0" smtClean="0"/>
              <a:t>A</a:t>
            </a:r>
            <a:r>
              <a:rPr lang="de-AT" dirty="0" smtClean="0"/>
              <a:t>ttention &amp; Patience</a:t>
            </a:r>
            <a:endParaRPr lang="de-AT"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Apendix</a:t>
            </a:r>
            <a:endParaRPr lang="de-AT"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Versions of R and R-Packages used</a:t>
            </a:r>
            <a:endParaRPr lang="de-AT" dirty="0"/>
          </a:p>
        </p:txBody>
      </p:sp>
      <p:sp>
        <p:nvSpPr>
          <p:cNvPr id="3" name="Content Placeholder 2"/>
          <p:cNvSpPr>
            <a:spLocks noGrp="1"/>
          </p:cNvSpPr>
          <p:nvPr>
            <p:ph idx="1"/>
          </p:nvPr>
        </p:nvSpPr>
        <p:spPr/>
        <p:txBody>
          <a:bodyPr/>
          <a:lstStyle/>
          <a:p>
            <a:r>
              <a:rPr lang="de-AT" dirty="0" smtClean="0"/>
              <a:t>R 2.9.2</a:t>
            </a:r>
          </a:p>
          <a:p>
            <a:r>
              <a:rPr lang="de-AT" dirty="0" smtClean="0"/>
              <a:t>tm package 0.5 (text mining) </a:t>
            </a:r>
          </a:p>
          <a:p>
            <a:r>
              <a:rPr lang="de-AT" dirty="0" smtClean="0"/>
              <a:t>e1071 1.5-19 (svm)</a:t>
            </a:r>
          </a:p>
          <a:p>
            <a:r>
              <a:rPr lang="de-AT" dirty="0" smtClean="0"/>
              <a:t>slam package 0.1-6 (sparse matrices)</a:t>
            </a:r>
          </a:p>
          <a:p>
            <a:r>
              <a:rPr lang="de-AT" dirty="0" smtClean="0"/>
              <a:t>SparseM package 0.83 (sparse matrices)</a:t>
            </a:r>
          </a:p>
          <a:p>
            <a:endParaRPr lang="de-A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Classification</a:t>
            </a:r>
            <a:endParaRPr lang="de-AT" dirty="0"/>
          </a:p>
        </p:txBody>
      </p:sp>
      <p:cxnSp>
        <p:nvCxnSpPr>
          <p:cNvPr id="5" name="Straight Arrow Connector 4"/>
          <p:cNvCxnSpPr/>
          <p:nvPr/>
        </p:nvCxnSpPr>
        <p:spPr>
          <a:xfrm>
            <a:off x="2214546" y="5071280"/>
            <a:ext cx="35719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678629" y="3535363"/>
            <a:ext cx="307183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4643438" y="3143248"/>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Plus 11"/>
          <p:cNvSpPr/>
          <p:nvPr/>
        </p:nvSpPr>
        <p:spPr>
          <a:xfrm>
            <a:off x="3643306" y="3071810"/>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Plus 12"/>
          <p:cNvSpPr/>
          <p:nvPr/>
        </p:nvSpPr>
        <p:spPr>
          <a:xfrm>
            <a:off x="4357686" y="364331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Minus 13"/>
          <p:cNvSpPr/>
          <p:nvPr/>
        </p:nvSpPr>
        <p:spPr>
          <a:xfrm>
            <a:off x="3286116" y="414338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Minus 14"/>
          <p:cNvSpPr/>
          <p:nvPr/>
        </p:nvSpPr>
        <p:spPr>
          <a:xfrm>
            <a:off x="3000364" y="3571876"/>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Minus 15"/>
          <p:cNvSpPr/>
          <p:nvPr/>
        </p:nvSpPr>
        <p:spPr>
          <a:xfrm>
            <a:off x="3857620" y="3643314"/>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Minus 16"/>
          <p:cNvSpPr/>
          <p:nvPr/>
        </p:nvSpPr>
        <p:spPr>
          <a:xfrm>
            <a:off x="3286116" y="3071810"/>
            <a:ext cx="214314" cy="357190"/>
          </a:xfrm>
          <a:prstGeom prst="mathMinu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8" name="Plus 17"/>
          <p:cNvSpPr/>
          <p:nvPr/>
        </p:nvSpPr>
        <p:spPr>
          <a:xfrm>
            <a:off x="4071934" y="2928934"/>
            <a:ext cx="214314" cy="214314"/>
          </a:xfrm>
          <a:prstGeom prst="mathPlus">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2736</Words>
  <Application>Microsoft Office PowerPoint</Application>
  <PresentationFormat>On-screen Show (4:3)</PresentationFormat>
  <Paragraphs>844</Paragraphs>
  <Slides>84</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86" baseType="lpstr">
      <vt:lpstr>Office Theme</vt:lpstr>
      <vt:lpstr>Equation</vt:lpstr>
      <vt:lpstr>Topic Classification in R</vt:lpstr>
      <vt:lpstr>Thanks</vt:lpstr>
      <vt:lpstr>About the Talk</vt:lpstr>
      <vt:lpstr>Critique</vt:lpstr>
      <vt:lpstr>Outline</vt:lpstr>
      <vt:lpstr>Why? (me)</vt:lpstr>
      <vt:lpstr>Why? (you) </vt:lpstr>
      <vt:lpstr>Classification</vt:lpstr>
      <vt:lpstr>Classification</vt:lpstr>
      <vt:lpstr>Classification</vt:lpstr>
      <vt:lpstr>Classification</vt:lpstr>
      <vt:lpstr>Classification</vt:lpstr>
      <vt:lpstr>Classification</vt:lpstr>
      <vt:lpstr>Classification</vt:lpstr>
      <vt:lpstr>Classification</vt:lpstr>
      <vt:lpstr>Classification</vt:lpstr>
      <vt:lpstr>Support Vector Machines</vt:lpstr>
      <vt:lpstr>Largest Margin Hyperplane</vt:lpstr>
      <vt:lpstr>Largest Margin Hyperplane</vt:lpstr>
      <vt:lpstr>Largest Margin Hyperplane</vt:lpstr>
      <vt:lpstr>Largest Margin Hyperplane</vt:lpstr>
      <vt:lpstr>Largest Margin Hyperplane</vt:lpstr>
      <vt:lpstr>Largest Margin Hyperplane</vt:lpstr>
      <vt:lpstr>Largest Margin Hyperplane</vt:lpstr>
      <vt:lpstr>Largest Margin Hyperplane</vt:lpstr>
      <vt:lpstr>Kernel Trick</vt:lpstr>
      <vt:lpstr>Kernel Trick</vt:lpstr>
      <vt:lpstr>Kernel Trick</vt:lpstr>
      <vt:lpstr>Kernel Trick</vt:lpstr>
      <vt:lpstr>Kernel Trick</vt:lpstr>
      <vt:lpstr>Kernel Trick</vt:lpstr>
      <vt:lpstr>Kernel Trick</vt:lpstr>
      <vt:lpstr>Kernel Trick</vt:lpstr>
      <vt:lpstr>Kernel Trick</vt:lpstr>
      <vt:lpstr>Topic Classification</vt:lpstr>
      <vt:lpstr>Reuters 21578 Dataset</vt:lpstr>
      <vt:lpstr>Reuters 21578 Dataset Topics with most Documents assigned</vt:lpstr>
      <vt:lpstr>A Reuters Document</vt:lpstr>
      <vt:lpstr>A Reuters Document</vt:lpstr>
      <vt:lpstr>SVM Training in R</vt:lpstr>
      <vt:lpstr>Our Goal</vt:lpstr>
      <vt:lpstr>Our Goal</vt:lpstr>
      <vt:lpstr>Our Goal</vt:lpstr>
      <vt:lpstr>Document Term Matrices</vt:lpstr>
      <vt:lpstr>Document Term Matrices</vt:lpstr>
      <vt:lpstr>Document Term Matrices</vt:lpstr>
      <vt:lpstr>Document Term Matrices</vt:lpstr>
      <vt:lpstr>Term Weighting</vt:lpstr>
      <vt:lpstr>Term Weighting</vt:lpstr>
      <vt:lpstr>Questions?</vt:lpstr>
      <vt:lpstr>Assumption</vt:lpstr>
      <vt:lpstr>DirSource</vt:lpstr>
      <vt:lpstr>Corpus</vt:lpstr>
      <vt:lpstr>Document Term Matrix &amp; Dictionary</vt:lpstr>
      <vt:lpstr>tm_filter</vt:lpstr>
      <vt:lpstr>Topic Filter Function</vt:lpstr>
      <vt:lpstr>The Training Corpus</vt:lpstr>
      <vt:lpstr>Document Term Matrix</vt:lpstr>
      <vt:lpstr>Auxiliary 1-Document Corpus</vt:lpstr>
      <vt:lpstr>Sparse Matrices</vt:lpstr>
      <vt:lpstr>Sparse Matrices</vt:lpstr>
      <vt:lpstr>Sparse Matrices</vt:lpstr>
      <vt:lpstr>Sparse Matrices</vt:lpstr>
      <vt:lpstr>Label Vector</vt:lpstr>
      <vt:lpstr>Evaluation Measures</vt:lpstr>
      <vt:lpstr>Precision Recall Breakeven Point</vt:lpstr>
      <vt:lpstr>Confusion Matrix</vt:lpstr>
      <vt:lpstr>Confusion Matrix</vt:lpstr>
      <vt:lpstr>Confusion Matrix</vt:lpstr>
      <vt:lpstr>Precision</vt:lpstr>
      <vt:lpstr>Precision</vt:lpstr>
      <vt:lpstr>Precision</vt:lpstr>
      <vt:lpstr>Recall</vt:lpstr>
      <vt:lpstr>Recall</vt:lpstr>
      <vt:lpstr>Recall</vt:lpstr>
      <vt:lpstr>Evaluation Results </vt:lpstr>
      <vt:lpstr>Evaluation Results </vt:lpstr>
      <vt:lpstr>Evaluation Results </vt:lpstr>
      <vt:lpstr>Comparison to Joachims Kernel=poly, degree=2</vt:lpstr>
      <vt:lpstr>Findings</vt:lpstr>
      <vt:lpstr>Literature</vt:lpstr>
      <vt:lpstr>Thank you! For Attention &amp; Patience</vt:lpstr>
      <vt:lpstr>Apendix</vt:lpstr>
      <vt:lpstr>Versions of R and R-Packages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Classification in R</dc:title>
  <dc:creator>johannes</dc:creator>
  <cp:lastModifiedBy>thejay</cp:lastModifiedBy>
  <cp:revision>373</cp:revision>
  <dcterms:created xsi:type="dcterms:W3CDTF">2009-10-13T18:43:37Z</dcterms:created>
  <dcterms:modified xsi:type="dcterms:W3CDTF">2009-12-12T08:13:33Z</dcterms:modified>
</cp:coreProperties>
</file>