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2F2F2"/>
    <a:srgbClr val="92D050"/>
    <a:srgbClr val="5B9BD5"/>
    <a:srgbClr val="548235"/>
    <a:srgbClr val="BE76EA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4925" autoAdjust="0"/>
  </p:normalViewPr>
  <p:slideViewPr>
    <p:cSldViewPr snapToGrid="0">
      <p:cViewPr varScale="1">
        <p:scale>
          <a:sx n="99" d="100"/>
          <a:sy n="99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3D2D-CB32-4FD2-BFA0-800B1D71C50A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DB35-77F5-4895-B3A7-30FC93F78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th-TH" dirty="0" smtClean="0"/>
              <a:t>เกี่ยวกับปัญหาปัจจุบันนี้ที่</a:t>
            </a:r>
            <a:r>
              <a:rPr lang="th-TH" baseline="0" dirty="0" smtClean="0"/>
              <a:t> </a:t>
            </a:r>
            <a:r>
              <a:rPr lang="en-US" baseline="0" dirty="0" smtClean="0"/>
              <a:t>Support team </a:t>
            </a:r>
            <a:r>
              <a:rPr lang="th-TH" baseline="0" dirty="0" smtClean="0"/>
              <a:t>ต้องเจอ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เป็นเว็บ </a:t>
            </a:r>
            <a:r>
              <a:rPr lang="en-US" dirty="0" smtClean="0"/>
              <a:t>application</a:t>
            </a:r>
            <a:r>
              <a:rPr lang="en-US" baseline="0" dirty="0" smtClean="0"/>
              <a:t> </a:t>
            </a:r>
            <a:r>
              <a:rPr lang="th-TH" baseline="0" dirty="0" smtClean="0"/>
              <a:t>ที่ทำหน้าที่เป็นตัวช่วยให้กับ </a:t>
            </a:r>
            <a:r>
              <a:rPr lang="en-US" baseline="0" dirty="0" smtClean="0"/>
              <a:t>Team Support </a:t>
            </a:r>
            <a:r>
              <a:rPr lang="th-TH" baseline="0" dirty="0" smtClean="0"/>
              <a:t>ในเรื่องของการหาวิธีแก้ปัญหาของ </a:t>
            </a:r>
            <a:r>
              <a:rPr lang="en-US" baseline="0" dirty="0" smtClean="0"/>
              <a:t>Error </a:t>
            </a:r>
            <a:r>
              <a:rPr lang="th-TH" baseline="0" dirty="0" smtClean="0"/>
              <a:t>ต่างๆ ที่ </a:t>
            </a:r>
            <a:r>
              <a:rPr lang="en-US" baseline="0" dirty="0" smtClean="0"/>
              <a:t>Team Support </a:t>
            </a:r>
            <a:r>
              <a:rPr lang="th-TH" baseline="0" dirty="0" smtClean="0"/>
              <a:t>ได้รับการแจ้งเตือนมา</a:t>
            </a:r>
          </a:p>
          <a:p>
            <a:r>
              <a:rPr lang="en-US" baseline="0" dirty="0" smtClean="0"/>
              <a:t>[</a:t>
            </a:r>
            <a:r>
              <a:rPr lang="th-TH" baseline="0" dirty="0" smtClean="0"/>
              <a:t>พูดถึงเรื่อง </a:t>
            </a:r>
            <a:r>
              <a:rPr lang="en-US" baseline="0" dirty="0" smtClean="0"/>
              <a:t>Ultimate goal]</a:t>
            </a:r>
          </a:p>
          <a:p>
            <a:r>
              <a:rPr lang="en-US" baseline="0" dirty="0" smtClean="0"/>
              <a:t>Ultimate goal </a:t>
            </a:r>
            <a:r>
              <a:rPr lang="th-TH" baseline="0" dirty="0" smtClean="0"/>
              <a:t>ของ </a:t>
            </a:r>
            <a:r>
              <a:rPr lang="en-US" baseline="0" dirty="0" smtClean="0"/>
              <a:t>Project </a:t>
            </a:r>
            <a:r>
              <a:rPr lang="th-TH" baseline="0" dirty="0" smtClean="0"/>
              <a:t>นี้คือ สามารถหาวิธีแก้ไขปัญหา ให้กับ </a:t>
            </a:r>
            <a:r>
              <a:rPr lang="en-US" baseline="0" dirty="0" smtClean="0"/>
              <a:t>Server </a:t>
            </a:r>
            <a:r>
              <a:rPr lang="th-TH" baseline="0" dirty="0" smtClean="0"/>
              <a:t>ทุกตัวที่ </a:t>
            </a:r>
            <a:r>
              <a:rPr lang="en-US" baseline="0" dirty="0" smtClean="0"/>
              <a:t>Team support </a:t>
            </a:r>
            <a:r>
              <a:rPr lang="th-TH" baseline="0" dirty="0" smtClean="0"/>
              <a:t>ต้องดูแล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u="sng" dirty="0" smtClean="0"/>
              <a:t>เนื่องจากข้อความที่แจ้งเข้ามาใน</a:t>
            </a:r>
            <a:r>
              <a:rPr lang="th-TH" u="sng" baseline="0" dirty="0" smtClean="0"/>
              <a:t> </a:t>
            </a:r>
            <a:r>
              <a:rPr lang="en-US" u="sng" baseline="0" dirty="0" smtClean="0"/>
              <a:t>E-mail </a:t>
            </a:r>
            <a:r>
              <a:rPr lang="th-TH" u="sng" baseline="0" dirty="0" smtClean="0"/>
              <a:t>มันมีรูปแบบที่ตายตัวและ ค่อนข้างที่จะคาดเดาได้ว่ามันเกิดจากอะไร </a:t>
            </a:r>
            <a:r>
              <a:rPr lang="th-TH" baseline="0" dirty="0" smtClean="0"/>
              <a:t>และการที่ต้องให้ </a:t>
            </a:r>
            <a:r>
              <a:rPr lang="en-US" baseline="0" dirty="0" smtClean="0"/>
              <a:t>Team support </a:t>
            </a:r>
            <a:r>
              <a:rPr lang="th-TH" baseline="0" dirty="0" smtClean="0"/>
              <a:t>ต้องไล่หาตำแหน่งของ </a:t>
            </a:r>
            <a:r>
              <a:rPr lang="en-US" baseline="0" dirty="0" smtClean="0"/>
              <a:t>Error</a:t>
            </a:r>
            <a:r>
              <a:rPr lang="th-TH" baseline="0" dirty="0" smtClean="0"/>
              <a:t> ในแต่ละที่ </a:t>
            </a:r>
            <a:r>
              <a:rPr lang="th-TH" b="1" u="sng" baseline="0" dirty="0" smtClean="0"/>
              <a:t>อย่างเช่น</a:t>
            </a:r>
            <a:r>
              <a:rPr lang="th-TH" baseline="0" dirty="0" smtClean="0"/>
              <a:t> บนเว็บที่เก็บ </a:t>
            </a:r>
            <a:r>
              <a:rPr lang="en-US" baseline="0" dirty="0" smtClean="0"/>
              <a:t>Log files </a:t>
            </a:r>
            <a:r>
              <a:rPr lang="th-TH" baseline="0" dirty="0" smtClean="0"/>
              <a:t>มันจะเสียเวลา เพราะว่า </a:t>
            </a:r>
            <a:r>
              <a:rPr lang="en-US" baseline="0" dirty="0" smtClean="0"/>
              <a:t>Product </a:t>
            </a:r>
            <a:r>
              <a:rPr lang="th-TH" baseline="0" dirty="0" smtClean="0"/>
              <a:t>นึงมีหลาย </a:t>
            </a:r>
            <a:r>
              <a:rPr lang="en-US" baseline="0" dirty="0" smtClean="0"/>
              <a:t>Platform </a:t>
            </a:r>
            <a:r>
              <a:rPr lang="th-TH" baseline="0" dirty="0" smtClean="0"/>
              <a:t>และแต่ละ </a:t>
            </a:r>
            <a:r>
              <a:rPr lang="en-US" baseline="0" dirty="0" smtClean="0"/>
              <a:t>Platform</a:t>
            </a:r>
            <a:r>
              <a:rPr lang="th-TH" baseline="0" dirty="0" smtClean="0"/>
              <a:t> ก็มีลิงค์ที่แตกไปอีกมากมาย มันทำให้เสียเวลาในการหา </a:t>
            </a:r>
            <a:r>
              <a:rPr lang="en-US" baseline="0" dirty="0" smtClean="0"/>
              <a:t>Error</a:t>
            </a:r>
            <a:r>
              <a:rPr lang="th-TH" baseline="0" dirty="0" smtClean="0"/>
              <a:t> </a:t>
            </a:r>
            <a:r>
              <a:rPr lang="en-US" baseline="0" dirty="0" smtClean="0"/>
              <a:t>Application </a:t>
            </a:r>
            <a:r>
              <a:rPr lang="th-TH" baseline="0" dirty="0" smtClean="0"/>
              <a:t>ของผมจึงสามารถที่จะช่วย </a:t>
            </a:r>
            <a:r>
              <a:rPr lang="en-US" baseline="0" dirty="0" smtClean="0"/>
              <a:t>Team Support </a:t>
            </a:r>
            <a:r>
              <a:rPr lang="th-TH" baseline="0" dirty="0" smtClean="0"/>
              <a:t>ลดเวลาในการตามหาตัว </a:t>
            </a:r>
            <a:r>
              <a:rPr lang="en-US" baseline="0" dirty="0" smtClean="0"/>
              <a:t>error </a:t>
            </a:r>
            <a:r>
              <a:rPr lang="th-TH" baseline="0" dirty="0" smtClean="0"/>
              <a:t>ต่างๆ ได้ </a:t>
            </a:r>
          </a:p>
          <a:p>
            <a:r>
              <a:rPr lang="th-TH" baseline="0" dirty="0" smtClean="0"/>
              <a:t>และ</a:t>
            </a:r>
            <a:r>
              <a:rPr lang="th-TH" u="sng" baseline="0" dirty="0" smtClean="0"/>
              <a:t>ถ้า </a:t>
            </a:r>
            <a:r>
              <a:rPr lang="en-US" u="sng" baseline="0" dirty="0" smtClean="0"/>
              <a:t>application </a:t>
            </a:r>
            <a:r>
              <a:rPr lang="th-TH" u="sng" baseline="0" dirty="0" smtClean="0"/>
              <a:t>ตัวนี้สามารถบอกวิธีแก้ไขปัญหาเหล่านั้นได้เร็ว ก็จะทำให้ </a:t>
            </a:r>
            <a:r>
              <a:rPr lang="en-US" u="sng" baseline="0" dirty="0" smtClean="0"/>
              <a:t>team support </a:t>
            </a:r>
            <a:r>
              <a:rPr lang="th-TH" u="sng" baseline="0" dirty="0" smtClean="0"/>
              <a:t>แก้ไขปัญหาเหล่านั้นได้เร็วขึ้น ซึ่งเป็นผลดีกับทีมที่ใช้ </a:t>
            </a:r>
            <a:r>
              <a:rPr lang="en-US" u="sng" baseline="0" dirty="0" smtClean="0"/>
              <a:t>server </a:t>
            </a:r>
            <a:r>
              <a:rPr lang="th-TH" u="sng" baseline="0" dirty="0" smtClean="0"/>
              <a:t>นั้นๆ</a:t>
            </a:r>
          </a:p>
          <a:p>
            <a:r>
              <a:rPr lang="th-TH" u="sng" baseline="0" dirty="0" smtClean="0"/>
              <a:t>และในกรณีที่มี สมาชิกเข้ามาใหม่ เรื่องของประสบการณ์อาจจะยังไม่มาก</a:t>
            </a:r>
            <a:r>
              <a:rPr lang="th-TH" baseline="0" dirty="0" smtClean="0"/>
              <a:t> ถ้าเกิดเหตุการณ์ที่ พี่ </a:t>
            </a:r>
            <a:r>
              <a:rPr lang="en-US" baseline="0" dirty="0" smtClean="0"/>
              <a:t>senior </a:t>
            </a:r>
            <a:r>
              <a:rPr lang="th-TH" baseline="0" dirty="0" smtClean="0"/>
              <a:t>ไม่ว่างที่จะมาช่วยดู หรือไม่อยู่ในทีม </a:t>
            </a:r>
            <a:r>
              <a:rPr lang="en-US" baseline="0" dirty="0" smtClean="0"/>
              <a:t>application </a:t>
            </a:r>
            <a:r>
              <a:rPr lang="th-TH" baseline="0" dirty="0" smtClean="0"/>
              <a:t>ตัวนี้ก็อาจจะเป็นหนึ่งในตัวช่วยของพวกเขาได้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บุคคลที่จะใช้</a:t>
            </a:r>
            <a:r>
              <a:rPr lang="th-TH" baseline="0" dirty="0" smtClean="0"/>
              <a:t> </a:t>
            </a:r>
            <a:r>
              <a:rPr lang="en-US" baseline="0" dirty="0" smtClean="0"/>
              <a:t>application </a:t>
            </a:r>
            <a:r>
              <a:rPr lang="th-TH" baseline="0" dirty="0" smtClean="0"/>
              <a:t>นี้คือ </a:t>
            </a:r>
            <a:r>
              <a:rPr lang="en-US" baseline="0" dirty="0" smtClean="0"/>
              <a:t>Team support </a:t>
            </a:r>
            <a:r>
              <a:rPr lang="th-TH" baseline="0" smtClean="0"/>
              <a:t>ทั้งหมด ไม่ว่าจะเป็นสาขาไทย หรือ อเมริกา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ระบบแบ่งออกเป็น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2 phases</a:t>
            </a:r>
            <a:endParaRPr lang="th-TH" baseline="0" dirty="0" smtClean="0"/>
          </a:p>
          <a:p>
            <a:r>
              <a:rPr lang="th-TH" baseline="0" dirty="0" smtClean="0"/>
              <a:t>ใน </a:t>
            </a:r>
            <a:r>
              <a:rPr lang="en-US" baseline="0" dirty="0" smtClean="0"/>
              <a:t>phase </a:t>
            </a:r>
            <a:r>
              <a:rPr lang="th-TH" baseline="0" dirty="0" smtClean="0"/>
              <a:t>แรก เราโฟกัสที่ </a:t>
            </a:r>
            <a:r>
              <a:rPr lang="en-US" baseline="0" dirty="0" smtClean="0"/>
              <a:t>log file </a:t>
            </a:r>
            <a:r>
              <a:rPr lang="th-TH" baseline="0" dirty="0" smtClean="0"/>
              <a:t>ของ </a:t>
            </a:r>
            <a:r>
              <a:rPr lang="en-US" baseline="0" dirty="0" smtClean="0"/>
              <a:t>AIBPO product </a:t>
            </a:r>
            <a:r>
              <a:rPr lang="th-TH" baseline="0" dirty="0" smtClean="0"/>
              <a:t>ก่อน</a:t>
            </a:r>
          </a:p>
          <a:p>
            <a:r>
              <a:rPr lang="en-US" baseline="0" dirty="0" smtClean="0"/>
              <a:t>Phase 1 </a:t>
            </a:r>
            <a:r>
              <a:rPr lang="th-TH" baseline="0" dirty="0" smtClean="0"/>
              <a:t>มี </a:t>
            </a:r>
            <a:r>
              <a:rPr lang="en-US" baseline="0" dirty="0" smtClean="0"/>
              <a:t>4 Tasks</a:t>
            </a:r>
          </a:p>
          <a:p>
            <a:pPr marL="228600" indent="-228600">
              <a:buAutoNum type="arabicPeriod"/>
            </a:pPr>
            <a:r>
              <a:rPr lang="th-TH" baseline="0" dirty="0" smtClean="0"/>
              <a:t>ใส่ข้อความ </a:t>
            </a:r>
            <a:r>
              <a:rPr lang="en-US" baseline="0" dirty="0" smtClean="0"/>
              <a:t>-&gt; link</a:t>
            </a:r>
          </a:p>
          <a:p>
            <a:pPr marL="228600" indent="-228600">
              <a:buAutoNum type="arabicPeriod"/>
            </a:pPr>
            <a:r>
              <a:rPr lang="th-TH" baseline="0" dirty="0" smtClean="0"/>
              <a:t>เอา </a:t>
            </a:r>
            <a:r>
              <a:rPr lang="en-US" baseline="0" dirty="0" smtClean="0"/>
              <a:t>Link -&gt; error</a:t>
            </a:r>
          </a:p>
          <a:p>
            <a:pPr marL="228600" indent="-228600">
              <a:buAutoNum type="arabicPeriod"/>
            </a:pPr>
            <a:r>
              <a:rPr lang="th-TH" baseline="0" dirty="0" smtClean="0"/>
              <a:t>เอา </a:t>
            </a:r>
            <a:r>
              <a:rPr lang="en-US" baseline="0" dirty="0" smtClean="0"/>
              <a:t>error detail -&gt;</a:t>
            </a:r>
            <a:r>
              <a:rPr lang="th-TH" baseline="0" dirty="0" smtClean="0"/>
              <a:t> </a:t>
            </a:r>
            <a:r>
              <a:rPr lang="en-US" baseline="0" dirty="0" smtClean="0"/>
              <a:t>root cause</a:t>
            </a:r>
          </a:p>
          <a:p>
            <a:pPr marL="228600" indent="-228600">
              <a:buAutoNum type="arabicPeriod"/>
            </a:pPr>
            <a:r>
              <a:rPr lang="th-TH" baseline="0" dirty="0" smtClean="0"/>
              <a:t>เอา </a:t>
            </a:r>
            <a:r>
              <a:rPr lang="en-US" baseline="0" dirty="0" smtClean="0"/>
              <a:t>root cause -&gt;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DB35-77F5-4895-B3A7-30FC93F78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7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40EC-004E-42B7-BAE3-04F12064B2E7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589-0AEA-421E-8029-326106DF0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9"/>
          <p:cNvSpPr/>
          <p:nvPr/>
        </p:nvSpPr>
        <p:spPr>
          <a:xfrm>
            <a:off x="4573178" y="2404212"/>
            <a:ext cx="1278293" cy="1249561"/>
          </a:xfrm>
          <a:prstGeom prst="wedgeEllipseCallout">
            <a:avLst>
              <a:gd name="adj1" fmla="val -30801"/>
              <a:gd name="adj2" fmla="val 58772"/>
            </a:avLst>
          </a:prstGeom>
          <a:solidFill>
            <a:schemeClr val="bg1">
              <a:lumMod val="95000"/>
            </a:schemeClr>
          </a:solidFill>
          <a:ln w="698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5376" y="2474994"/>
            <a:ext cx="4138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C00000"/>
                </a:solidFill>
              </a:rPr>
              <a:t>i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6734" y="3108884"/>
            <a:ext cx="1289439" cy="302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24093" y="2951637"/>
            <a:ext cx="2959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NCIDENT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ADVISOR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763" y="1213733"/>
            <a:ext cx="47769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WHAT?</a:t>
            </a:r>
          </a:p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is Incident-advisor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8168" y="2717054"/>
            <a:ext cx="552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This web application’s  role is to assist Support Team. When errors are complained, this application will find solutions according to them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68168" y="1091303"/>
            <a:ext cx="173837" cy="156829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65893" y="4977842"/>
            <a:ext cx="811764" cy="8117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7020741" y="5120951"/>
            <a:ext cx="385667" cy="3856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6068168" y="5120951"/>
            <a:ext cx="385667" cy="385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7961774" y="5120951"/>
            <a:ext cx="385667" cy="385667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5138676" y="5125619"/>
            <a:ext cx="385667" cy="3856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76268" y="5223778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2001" y="554518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WHY</a:t>
            </a:r>
            <a:endParaRPr lang="en-US" sz="700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9169" y="552345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WHO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65960" y="551383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HOW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8392" y="552345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B3B"/>
                </a:solidFill>
              </a:rPr>
              <a:t>PROGRESS</a:t>
            </a:r>
            <a:endParaRPr lang="en-US" sz="1000" dirty="0">
              <a:solidFill>
                <a:srgbClr val="FF3B3B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68969"/>
            <a:ext cx="12192000" cy="1610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46224" y="6637344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-177766" y="3888798"/>
            <a:ext cx="740915" cy="65389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9908169">
            <a:off x="395235" y="4200051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882812">
            <a:off x="761150" y="3782631"/>
            <a:ext cx="740915" cy="65389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9886605">
            <a:off x="1125485" y="3779535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882812">
            <a:off x="1497511" y="3374047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882812">
            <a:off x="2244092" y="2976325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882812">
            <a:off x="2980453" y="2574217"/>
            <a:ext cx="740915" cy="6538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9886605">
            <a:off x="3344788" y="2571121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882812">
            <a:off x="2258881" y="2175730"/>
            <a:ext cx="740915" cy="65389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886605">
            <a:off x="2623216" y="2172634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1882812">
            <a:off x="1558236" y="1758814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9886605">
            <a:off x="1922571" y="1755718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882812">
            <a:off x="873118" y="1332124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882812">
            <a:off x="186227" y="905432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9886605">
            <a:off x="550562" y="902336"/>
            <a:ext cx="740915" cy="65389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9798349">
            <a:off x="-209716" y="512788"/>
            <a:ext cx="740915" cy="653897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2812">
            <a:off x="1489165" y="2561761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9886605">
            <a:off x="1853500" y="2558665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9886605">
            <a:off x="1167949" y="2122919"/>
            <a:ext cx="740915" cy="6538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1882812">
            <a:off x="109030" y="1699837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 rot="19886605">
            <a:off x="473365" y="1696741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882812">
            <a:off x="747426" y="2956620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9886605">
            <a:off x="1111761" y="2953524"/>
            <a:ext cx="740915" cy="65389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19886605">
            <a:off x="426210" y="2517778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19886605">
            <a:off x="-268374" y="2091600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1882812">
            <a:off x="4893" y="3352255"/>
            <a:ext cx="740915" cy="65389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19886605">
            <a:off x="369228" y="3349159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1882812">
            <a:off x="3732005" y="2171866"/>
            <a:ext cx="740915" cy="65389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882812">
            <a:off x="3026409" y="1793291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882812">
            <a:off x="2953994" y="3389376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882812">
            <a:off x="1482214" y="4185960"/>
            <a:ext cx="740915" cy="65389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882812">
            <a:off x="934402" y="512790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9908169">
            <a:off x="-342780" y="4626156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9886605">
            <a:off x="1856537" y="4201120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 rot="1882812">
            <a:off x="-27477" y="5068085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1886" y="2476199"/>
            <a:ext cx="6304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Because the error message are send as a pattern, it’s can predictable. It can help Support Team to reduce a time when they detect an error and figure out the solution of problems. </a:t>
            </a: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Additionally, this application can help a new member of Support Team to know what is the cause of problem and how to solve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183" y="1127132"/>
            <a:ext cx="429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92D050"/>
                </a:solidFill>
              </a:rPr>
              <a:t>WHY?</a:t>
            </a:r>
          </a:p>
          <a:p>
            <a:pPr algn="r"/>
            <a:r>
              <a:rPr lang="en-US" sz="4000" dirty="0" smtClean="0">
                <a:solidFill>
                  <a:srgbClr val="92D050"/>
                </a:solidFill>
              </a:rPr>
              <a:t>Incident-Advisor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8108" y="907901"/>
            <a:ext cx="173837" cy="1568298"/>
          </a:xfrm>
          <a:prstGeom prst="rect">
            <a:avLst/>
          </a:prstGeom>
          <a:solidFill>
            <a:srgbClr val="92D05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7020741" y="5120951"/>
            <a:ext cx="385667" cy="3856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6068168" y="5120951"/>
            <a:ext cx="385667" cy="385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961774" y="5120951"/>
            <a:ext cx="385667" cy="385667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3959769" y="5120951"/>
            <a:ext cx="385667" cy="385667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09169" y="552345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WHO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5960" y="551383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HOW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8392" y="552345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B3B"/>
                </a:solidFill>
              </a:rPr>
              <a:t>PROGRESS</a:t>
            </a:r>
            <a:endParaRPr lang="en-US" sz="1000" dirty="0">
              <a:solidFill>
                <a:srgbClr val="FF3B3B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11859" y="4961264"/>
            <a:ext cx="811764" cy="81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2284" y="5506618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548235"/>
                </a:solidFill>
              </a:rPr>
              <a:t>WHAT</a:t>
            </a:r>
            <a:endParaRPr lang="en-US" sz="1000" dirty="0">
              <a:solidFill>
                <a:srgbClr val="54823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1988" y="5223777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665337"/>
            <a:ext cx="12192000" cy="161037"/>
          </a:xfrm>
          <a:prstGeom prst="rect">
            <a:avLst/>
          </a:prstGeom>
          <a:solidFill>
            <a:srgbClr val="92D05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46224" y="6633712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  <p:sp>
        <p:nvSpPr>
          <p:cNvPr id="22" name="Isosceles Triangle 21"/>
          <p:cNvSpPr/>
          <p:nvPr/>
        </p:nvSpPr>
        <p:spPr>
          <a:xfrm rot="16200000" flipH="1">
            <a:off x="11672171" y="3621320"/>
            <a:ext cx="740915" cy="65389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91831" flipH="1">
            <a:off x="11099170" y="3932573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9717188" flipH="1">
            <a:off x="10733255" y="3515153"/>
            <a:ext cx="740915" cy="65389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713395" flipH="1">
            <a:off x="10368920" y="3512057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9717188" flipH="1">
            <a:off x="9996894" y="3106569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9717188" flipH="1">
            <a:off x="9250313" y="2708847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9717188" flipH="1">
            <a:off x="8513952" y="2306739"/>
            <a:ext cx="740915" cy="6538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713395" flipH="1">
            <a:off x="8149617" y="2303643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9717188" flipH="1">
            <a:off x="9235524" y="1908252"/>
            <a:ext cx="740915" cy="65389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713395" flipH="1">
            <a:off x="8871189" y="1905156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9717188" flipH="1">
            <a:off x="9936169" y="1491336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713395" flipH="1">
            <a:off x="9571834" y="1488240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9717188" flipH="1">
            <a:off x="10621287" y="1064646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9717188" flipH="1">
            <a:off x="11308178" y="637954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713395" flipH="1">
            <a:off x="10943843" y="634858"/>
            <a:ext cx="740915" cy="65389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9717188" flipH="1">
            <a:off x="10005240" y="2294283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713395" flipH="1">
            <a:off x="9640905" y="2291187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713395" flipH="1">
            <a:off x="10326456" y="1855441"/>
            <a:ext cx="740915" cy="65389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9717188" flipH="1">
            <a:off x="11385375" y="1432359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713395" flipH="1">
            <a:off x="11021040" y="1429263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717188" flipH="1">
            <a:off x="10746979" y="2689142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1713395" flipH="1">
            <a:off x="10382644" y="2686046"/>
            <a:ext cx="740915" cy="65389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713395" flipH="1">
            <a:off x="11068195" y="2250300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19717188" flipH="1">
            <a:off x="11489512" y="3084777"/>
            <a:ext cx="740915" cy="65389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1713395" flipH="1">
            <a:off x="11125177" y="3081681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9717188" flipH="1">
            <a:off x="7762400" y="1904388"/>
            <a:ext cx="740915" cy="65389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9717188" flipH="1">
            <a:off x="8467996" y="1525813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9717188" flipH="1">
            <a:off x="8540411" y="3121898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9717188" flipH="1">
            <a:off x="10012191" y="3918482"/>
            <a:ext cx="740915" cy="65389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19717188" flipH="1">
            <a:off x="10560003" y="245312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91831" flipH="1">
            <a:off x="11837185" y="4358678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713395" flipH="1">
            <a:off x="9637868" y="3933642"/>
            <a:ext cx="740915" cy="65389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9717188" flipH="1">
            <a:off x="11521882" y="4800607"/>
            <a:ext cx="740915" cy="653897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9504" y="393642"/>
            <a:ext cx="5687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5B9BD5"/>
                </a:solidFill>
              </a:rPr>
              <a:t>WHO?</a:t>
            </a:r>
          </a:p>
          <a:p>
            <a:pPr algn="ctr"/>
            <a:r>
              <a:rPr lang="en-US" sz="4000" dirty="0">
                <a:solidFill>
                  <a:srgbClr val="5B9BD5"/>
                </a:solidFill>
              </a:rPr>
              <a:t>u</a:t>
            </a:r>
            <a:r>
              <a:rPr lang="en-US" sz="4000" dirty="0" smtClean="0">
                <a:solidFill>
                  <a:srgbClr val="5B9BD5"/>
                </a:solidFill>
              </a:rPr>
              <a:t>se Indication-advisor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0733" y="3685435"/>
            <a:ext cx="193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Support Team</a:t>
            </a:r>
          </a:p>
        </p:txBody>
      </p:sp>
      <p:sp>
        <p:nvSpPr>
          <p:cNvPr id="38" name="Oval 37"/>
          <p:cNvSpPr/>
          <p:nvPr/>
        </p:nvSpPr>
        <p:spPr>
          <a:xfrm>
            <a:off x="5767286" y="4974972"/>
            <a:ext cx="811764" cy="81176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46063" y="5225030"/>
            <a:ext cx="694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WHO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flipV="1">
            <a:off x="7020741" y="5120951"/>
            <a:ext cx="385667" cy="3856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7961774" y="5120951"/>
            <a:ext cx="385667" cy="385667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3959769" y="5120951"/>
            <a:ext cx="385667" cy="385667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65960" y="551383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HOW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8392" y="552345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B3B"/>
                </a:solidFill>
              </a:rPr>
              <a:t>PROGRESS</a:t>
            </a:r>
            <a:endParaRPr lang="en-US" sz="1000" dirty="0">
              <a:solidFill>
                <a:srgbClr val="FF3B3B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4702" y="550661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548235"/>
                </a:solidFill>
              </a:rPr>
              <a:t>WHAT</a:t>
            </a:r>
            <a:endParaRPr lang="en-US" sz="1000" dirty="0">
              <a:solidFill>
                <a:srgbClr val="548235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 flipV="1">
            <a:off x="4891817" y="5120951"/>
            <a:ext cx="385667" cy="3856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855142" y="551252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WHY</a:t>
            </a:r>
            <a:endParaRPr lang="en-US" sz="700" dirty="0">
              <a:solidFill>
                <a:srgbClr val="92D050"/>
              </a:solidFill>
            </a:endParaRPr>
          </a:p>
        </p:txBody>
      </p:sp>
      <p:pic>
        <p:nvPicPr>
          <p:cNvPr id="2050" name="Picture 2" descr="Image result for team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65" y="2359601"/>
            <a:ext cx="1371605" cy="137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0" y="6668969"/>
            <a:ext cx="12192000" cy="161037"/>
          </a:xfrm>
          <a:prstGeom prst="rect">
            <a:avLst/>
          </a:prstGeom>
          <a:solidFill>
            <a:srgbClr val="5B9BD5"/>
          </a:solidFill>
          <a:ln w="508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646224" y="6637344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</p:spTree>
    <p:extLst>
      <p:ext uri="{BB962C8B-B14F-4D97-AF65-F5344CB8AC3E}">
        <p14:creationId xmlns:p14="http://schemas.microsoft.com/office/powerpoint/2010/main" val="22850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9250399" y="2863629"/>
            <a:ext cx="2468578" cy="158557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48190" y="2473818"/>
            <a:ext cx="2470787" cy="3898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1452" y="2863629"/>
            <a:ext cx="2468578" cy="158557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9243" y="2473818"/>
            <a:ext cx="2470787" cy="3898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167" y="3156661"/>
            <a:ext cx="232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This application require only error message as an input.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8876" y="3139982"/>
            <a:ext cx="244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This application will return a solution of error</a:t>
            </a:r>
          </a:p>
        </p:txBody>
      </p:sp>
      <p:sp>
        <p:nvSpPr>
          <p:cNvPr id="7" name="Oval 6"/>
          <p:cNvSpPr/>
          <p:nvPr/>
        </p:nvSpPr>
        <p:spPr>
          <a:xfrm flipV="1">
            <a:off x="7961774" y="5120951"/>
            <a:ext cx="385667" cy="385667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8392" y="552345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3B3B"/>
                </a:solidFill>
              </a:rPr>
              <a:t>PROGRESS</a:t>
            </a:r>
            <a:endParaRPr lang="en-US" sz="1000" dirty="0">
              <a:solidFill>
                <a:srgbClr val="FF3B3B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V="1">
            <a:off x="3959769" y="5120951"/>
            <a:ext cx="385667" cy="385667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2284" y="5506618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548235"/>
                </a:solidFill>
              </a:rPr>
              <a:t>WHAT</a:t>
            </a:r>
            <a:endParaRPr lang="en-US" sz="1000" dirty="0">
              <a:solidFill>
                <a:srgbClr val="548235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891817" y="5120951"/>
            <a:ext cx="385667" cy="3856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57071" y="551567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WHY</a:t>
            </a:r>
            <a:endParaRPr lang="en-US" sz="700" dirty="0">
              <a:solidFill>
                <a:srgbClr val="92D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V="1">
            <a:off x="5880680" y="5111336"/>
            <a:ext cx="385667" cy="385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21681" y="551383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WHO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03513" y="4938965"/>
            <a:ext cx="811764" cy="8117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60934" y="5184898"/>
            <a:ext cx="696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HOW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74250" y="2288738"/>
            <a:ext cx="2269968" cy="1756511"/>
            <a:chOff x="500396" y="1445080"/>
            <a:chExt cx="3691566" cy="2856550"/>
          </a:xfrm>
        </p:grpSpPr>
        <p:sp>
          <p:nvSpPr>
            <p:cNvPr id="26" name="Flowchart: Process 25"/>
            <p:cNvSpPr/>
            <p:nvPr/>
          </p:nvSpPr>
          <p:spPr>
            <a:xfrm>
              <a:off x="503585" y="1462013"/>
              <a:ext cx="3688377" cy="2839617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800129" y="2229651"/>
              <a:ext cx="2204329" cy="135294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800129" y="3724397"/>
              <a:ext cx="460311" cy="217714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800129" y="1902643"/>
              <a:ext cx="1401896" cy="262428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500396" y="1445080"/>
              <a:ext cx="3691565" cy="17205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575040" y="1481372"/>
              <a:ext cx="106095" cy="1060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719722" y="1483159"/>
              <a:ext cx="106095" cy="10609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flipV="1">
              <a:off x="864404" y="1478060"/>
              <a:ext cx="106095" cy="1060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24885" y="293557"/>
            <a:ext cx="604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to use Incident-Advisor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3378" y="247381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INPUT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0" y="176820"/>
            <a:ext cx="149290" cy="155691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39585" y="3000502"/>
            <a:ext cx="765110" cy="53184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915734" y="3000502"/>
            <a:ext cx="765110" cy="53184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846922" y="2461698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OUTPUT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56999" y="4079876"/>
            <a:ext cx="20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Incident-Advisor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6668969"/>
            <a:ext cx="12192000" cy="161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646224" y="6637344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</p:spTree>
    <p:extLst>
      <p:ext uri="{BB962C8B-B14F-4D97-AF65-F5344CB8AC3E}">
        <p14:creationId xmlns:p14="http://schemas.microsoft.com/office/powerpoint/2010/main" val="516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1817" y="173797"/>
            <a:ext cx="242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B3B"/>
                </a:solidFill>
              </a:rPr>
              <a:t>Progress</a:t>
            </a:r>
            <a:endParaRPr lang="en-US" sz="4000" dirty="0">
              <a:solidFill>
                <a:srgbClr val="FF3B3B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V="1">
            <a:off x="3959769" y="5120951"/>
            <a:ext cx="385667" cy="385667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4891817" y="5120951"/>
            <a:ext cx="385667" cy="3856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57071" y="551567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2D050"/>
                </a:solidFill>
              </a:rPr>
              <a:t>WHY</a:t>
            </a:r>
            <a:endParaRPr lang="en-US" sz="700" dirty="0">
              <a:solidFill>
                <a:srgbClr val="92D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V="1">
            <a:off x="5880680" y="5111336"/>
            <a:ext cx="385667" cy="385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21681" y="551383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WHO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V="1">
            <a:off x="6807131" y="5111336"/>
            <a:ext cx="385667" cy="3856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52350" y="550422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HOW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78802" y="4938680"/>
            <a:ext cx="811764" cy="811764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637226" y="5226935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PROGRESS</a:t>
            </a:r>
            <a:endParaRPr lang="en-US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2284" y="5506618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548235"/>
                </a:solidFill>
              </a:rPr>
              <a:t>WHAT</a:t>
            </a:r>
            <a:endParaRPr lang="en-US" sz="1000" dirty="0">
              <a:solidFill>
                <a:srgbClr val="548235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68969"/>
            <a:ext cx="12192000" cy="161037"/>
          </a:xfrm>
          <a:prstGeom prst="rect">
            <a:avLst/>
          </a:prstGeom>
          <a:solidFill>
            <a:srgbClr val="FF3B3B"/>
          </a:solidFill>
          <a:ln w="50800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46224" y="6637344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42228" y="1395639"/>
            <a:ext cx="3099382" cy="3265753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542448" y="1308661"/>
            <a:ext cx="3099382" cy="440770"/>
          </a:xfrm>
          <a:prstGeom prst="roundRect">
            <a:avLst>
              <a:gd name="adj" fmla="val 5506"/>
            </a:avLst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24754" y="1277713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PHASE 1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747781" y="1890006"/>
            <a:ext cx="2704082" cy="620173"/>
          </a:xfrm>
          <a:prstGeom prst="roundRect">
            <a:avLst>
              <a:gd name="adj" fmla="val 55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747781" y="2535788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7781" y="3180836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747781" y="3829631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47781" y="1943620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100%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7782" y="3218565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61" y="3873530"/>
            <a:ext cx="270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948979" y="1395639"/>
            <a:ext cx="3099382" cy="3265753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6949199" y="1308661"/>
            <a:ext cx="3099382" cy="440770"/>
          </a:xfrm>
          <a:prstGeom prst="roundRect">
            <a:avLst>
              <a:gd name="adj" fmla="val 5506"/>
            </a:avLst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31505" y="1277713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PHASE 2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197614" y="1890006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197614" y="2535788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197614" y="3180836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7197614" y="3829631"/>
            <a:ext cx="2704082" cy="620173"/>
          </a:xfrm>
          <a:prstGeom prst="roundRect">
            <a:avLst>
              <a:gd name="adj" fmla="val 550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197614" y="1943620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97615" y="3218565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97614" y="2585539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97394" y="3873530"/>
            <a:ext cx="270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7561" y="2535181"/>
            <a:ext cx="2704082" cy="620173"/>
          </a:xfrm>
          <a:prstGeom prst="roundRect">
            <a:avLst>
              <a:gd name="adj" fmla="val 55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747561" y="2588795"/>
            <a:ext cx="270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100%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5974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1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68969"/>
            <a:ext cx="12192000" cy="161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46224" y="6637344"/>
            <a:ext cx="161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INCIDENT ADVISOR</a:t>
            </a:r>
          </a:p>
        </p:txBody>
      </p:sp>
    </p:spTree>
    <p:extLst>
      <p:ext uri="{BB962C8B-B14F-4D97-AF65-F5344CB8AC3E}">
        <p14:creationId xmlns:p14="http://schemas.microsoft.com/office/powerpoint/2010/main" val="40156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496</Words>
  <Application>Microsoft Office PowerPoint</Application>
  <PresentationFormat>Widescreen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Jirapaskul, Pattanan</dc:creator>
  <cp:lastModifiedBy>Jirapaskul, Pattanan</cp:lastModifiedBy>
  <cp:revision>77</cp:revision>
  <dcterms:created xsi:type="dcterms:W3CDTF">2018-07-02T04:38:22Z</dcterms:created>
  <dcterms:modified xsi:type="dcterms:W3CDTF">2018-07-05T06:44:09Z</dcterms:modified>
</cp:coreProperties>
</file>