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3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0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1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0"/>
        <p:guide pos="160"/>
        <p:guide orient="horz" pos="1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586" y="3429000"/>
            <a:ext cx="68708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1438910"/>
            <a:ext cx="5760720" cy="4001135"/>
          </a:xfrm>
          <a:prstGeom prst="rect">
            <a:avLst/>
          </a:prstGeom>
        </p:spPr>
      </p:pic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1439545"/>
            <a:ext cx="576072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1128395"/>
            <a:ext cx="4872990" cy="4762500"/>
          </a:xfrm>
          <a:prstGeom prst="rect">
            <a:avLst/>
          </a:prstGeom>
        </p:spPr>
      </p:pic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30" y="1282065"/>
            <a:ext cx="5113020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097280"/>
            <a:ext cx="10509885" cy="5136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2650" y="1741170"/>
            <a:ext cx="8419465" cy="4034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Achieved 66% accuracy with limited data and imbalance.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Successfully deployed using Gradio for real-time classification.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Demonstrated potential for AI-powered waste management.</a:t>
            </a:r>
            <a:endParaRPr lang="en-US" altLang="zh-CN" sz="2000"/>
          </a:p>
          <a:p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Future Work: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800100" lvl="1" indent="-342900">
              <a:buFont typeface="Arial" panose="020B0604020202020204"/>
              <a:buChar char="•"/>
            </a:pPr>
            <a:r>
              <a:rPr lang="en-US" altLang="zh-CN" sz="2000">
                <a:sym typeface="+mn-ea"/>
              </a:rPr>
              <a:t>Improve minority class performance (e.g., "trash")</a:t>
            </a:r>
            <a:endParaRPr lang="en-US" altLang="zh-CN" sz="2000"/>
          </a:p>
          <a:p>
            <a:pPr marL="800100" lvl="1" indent="-342900">
              <a:buFont typeface="Arial" panose="020B0604020202020204"/>
              <a:buChar char="•"/>
            </a:pPr>
            <a:endParaRPr lang="en-US" altLang="zh-CN" sz="2000"/>
          </a:p>
          <a:p>
            <a:pPr marL="800100" lvl="1" indent="-342900">
              <a:buFont typeface="Arial" panose="020B0604020202020204"/>
              <a:buChar char="•"/>
            </a:pPr>
            <a:r>
              <a:rPr lang="en-US" altLang="zh-CN" sz="2000">
                <a:sym typeface="+mn-ea"/>
              </a:rPr>
              <a:t>Use synthetic data generation</a:t>
            </a:r>
            <a:endParaRPr lang="en-US" altLang="zh-CN" sz="2000"/>
          </a:p>
          <a:p>
            <a:pPr marL="800100" lvl="1" indent="-342900">
              <a:buFont typeface="Arial" panose="020B0604020202020204"/>
              <a:buChar char="•"/>
            </a:pPr>
            <a:endParaRPr lang="en-US" altLang="zh-CN" sz="2000"/>
          </a:p>
          <a:p>
            <a:pPr marL="800100" lvl="1" indent="-342900">
              <a:buFont typeface="Arial" panose="020B0604020202020204"/>
              <a:buChar char="•"/>
            </a:pPr>
            <a:r>
              <a:rPr lang="en-US" altLang="zh-CN" sz="2000">
                <a:sym typeface="+mn-ea"/>
              </a:rPr>
              <a:t>Extend to multi-label classification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5923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2155" y="1660525"/>
            <a:ext cx="6708140" cy="3390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Understand the role of Deep Learning in Waste Classification.</a:t>
            </a: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Learn to apply EfficientNetV2B2 and transfer learning.</a:t>
            </a: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Address class imbalance in real-world datasets.</a:t>
            </a: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Deploy the model using Gradio Web Interface.</a:t>
            </a: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8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Evaluate model performance using metrics and visualization.</a:t>
            </a:r>
            <a:endParaRPr lang="en-US" altLang="en-US" sz="18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64210" y="1777365"/>
            <a:ext cx="6978015" cy="300228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Languages &amp; Frameworks: Python, TensorFlow, Keras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Model: EfficientNetV2B2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Libraries: NumPy, Matplotlib, Seaborn, scikit-learn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Deployment: Gradio Interface for real-</a:t>
            </a:r>
            <a:r>
              <a:rPr lang="en-US" altLang="en-US" sz="1800">
                <a:latin typeface="+mn-lt"/>
                <a:cs typeface="+mn-lt"/>
              </a:rPr>
              <a:t>time </a:t>
            </a:r>
            <a:r>
              <a:rPr lang="en-US" altLang="en-US" sz="1800"/>
              <a:t>prediction</a:t>
            </a:r>
            <a:endParaRPr lang="en-US" altLang="en-US" sz="180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Dataset Source: TrashType Image Dataset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Notebook Environment: Google Collab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3260" y="1552575"/>
            <a:ext cx="10824845" cy="497903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1800">
                <a:latin typeface="+mn-lt"/>
                <a:cs typeface="+mn-lt"/>
              </a:rPr>
              <a:t>1. Data Acquisition</a:t>
            </a:r>
            <a:endParaRPr lang="en-US" altLang="en-US" sz="1800">
              <a:latin typeface="+mn-lt"/>
              <a:cs typeface="+mn-lt"/>
            </a:endParaRPr>
          </a:p>
          <a:p>
            <a:endParaRPr lang="en-US" altLang="en-US" sz="1800">
              <a:latin typeface="+mn-lt"/>
              <a:cs typeface="+mn-lt"/>
            </a:endParaRPr>
          </a:p>
          <a:p>
            <a:pPr marL="742950" lvl="6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Used TrashType_Image_Dataset</a:t>
            </a:r>
            <a:endParaRPr lang="en-US" altLang="en-US" sz="1800">
              <a:latin typeface="+mn-lt"/>
              <a:cs typeface="+mn-lt"/>
            </a:endParaRPr>
          </a:p>
          <a:p>
            <a:pPr marL="742950" lvl="6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6 classes: Cardboard, Glass, Metal, Paper, Plastic, Trash</a:t>
            </a:r>
            <a:endParaRPr lang="en-US" altLang="en-US" sz="1800">
              <a:latin typeface="+mn-lt"/>
              <a:cs typeface="+mn-lt"/>
            </a:endParaRPr>
          </a:p>
          <a:p>
            <a:pPr marL="742950" lvl="6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Total images: 2527</a:t>
            </a:r>
            <a:endParaRPr lang="en-US" altLang="en-US" sz="1800">
              <a:latin typeface="+mn-lt"/>
              <a:cs typeface="+mn-lt"/>
            </a:endParaRPr>
          </a:p>
          <a:p>
            <a:endParaRPr lang="en-US" altLang="en-US" sz="1800">
              <a:latin typeface="+mn-lt"/>
              <a:cs typeface="+mn-lt"/>
            </a:endParaRPr>
          </a:p>
          <a:p>
            <a:r>
              <a:rPr lang="en-US" altLang="en-US" sz="1800">
                <a:latin typeface="+mn-lt"/>
                <a:cs typeface="+mn-lt"/>
              </a:rPr>
              <a:t>2. Data Exploration</a:t>
            </a:r>
            <a:endParaRPr lang="en-US" altLang="en-US" sz="1800">
              <a:latin typeface="+mn-lt"/>
              <a:cs typeface="+mn-lt"/>
            </a:endParaRPr>
          </a:p>
          <a:p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Analyzed class-wise image count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Found class imbalance (e.g., Trash = 5.91%)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Visualized distribution with bar plots</a:t>
            </a:r>
            <a:endParaRPr lang="en-US" altLang="en-US" sz="1800">
              <a:latin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>
              <a:latin typeface="+mn-lt"/>
              <a:cs typeface="+mn-lt"/>
            </a:endParaRPr>
          </a:p>
          <a:p>
            <a:r>
              <a:rPr lang="en-US" altLang="en-US" sz="1800">
                <a:latin typeface="+mn-lt"/>
                <a:cs typeface="+mn-lt"/>
              </a:rPr>
              <a:t>3. Preprocessing</a:t>
            </a:r>
            <a:endParaRPr lang="en-US" altLang="en-US" sz="1800">
              <a:latin typeface="+mn-lt"/>
              <a:cs typeface="+mn-lt"/>
            </a:endParaRPr>
          </a:p>
          <a:p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Resized images to 124 × 124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Applied data augmentation: Flip, Rotation, Zoom, Contrast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Normalized pixel values</a:t>
            </a:r>
            <a:endParaRPr lang="en-US" altLang="en-US" sz="18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0275" y="1029970"/>
            <a:ext cx="8260080" cy="5332095"/>
          </a:xfrm>
          <a:prstGeom prst="rect">
            <a:avLst/>
          </a:prstGeom>
        </p:spPr>
        <p:txBody>
          <a:bodyPr>
            <a:noAutofit/>
          </a:bodyPr>
          <a:p>
            <a:pPr lvl="2">
              <a:spcAft>
                <a:spcPct val="60000"/>
              </a:spcAft>
            </a:pPr>
            <a:endParaRPr lang="en-US" altLang="en-US" sz="1800">
              <a:latin typeface="+mn-lt"/>
              <a:cs typeface="+mn-lt"/>
            </a:endParaRPr>
          </a:p>
          <a:p>
            <a:pPr lvl="2">
              <a:spcAft>
                <a:spcPct val="60000"/>
              </a:spcAft>
            </a:pPr>
            <a:r>
              <a:rPr lang="en-US" altLang="en-US" sz="1800">
                <a:latin typeface="+mn-lt"/>
                <a:cs typeface="+mn-lt"/>
              </a:rPr>
              <a:t>4. Model Selection</a:t>
            </a:r>
            <a:endParaRPr lang="en-US" altLang="en-US" sz="1800">
              <a:latin typeface="+mn-lt"/>
              <a:cs typeface="+mn-lt"/>
            </a:endParaRPr>
          </a:p>
          <a:p>
            <a:pPr marL="742950" lvl="6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Chose EfficientNetV2B2 with pre-trained ImageNet weights</a:t>
            </a:r>
            <a:endParaRPr lang="en-US" altLang="en-US" sz="1800">
              <a:latin typeface="+mn-lt"/>
              <a:cs typeface="+mn-lt"/>
            </a:endParaRPr>
          </a:p>
          <a:p>
            <a:pPr marL="742950" lvl="6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Frozen first 100 layers to preserve learned features</a:t>
            </a:r>
            <a:endParaRPr lang="en-US" altLang="en-US" sz="1800">
              <a:latin typeface="+mn-lt"/>
              <a:cs typeface="+mn-lt"/>
            </a:endParaRPr>
          </a:p>
          <a:p>
            <a:pPr lvl="2">
              <a:spcAft>
                <a:spcPct val="60000"/>
              </a:spcAft>
            </a:pPr>
            <a:endParaRPr lang="en-US" altLang="en-US" sz="1800">
              <a:latin typeface="+mn-lt"/>
              <a:cs typeface="+mn-lt"/>
            </a:endParaRPr>
          </a:p>
          <a:p>
            <a:pPr lvl="2">
              <a:spcAft>
                <a:spcPct val="60000"/>
              </a:spcAft>
            </a:pPr>
            <a:r>
              <a:rPr lang="en-US" altLang="en-US" sz="1800">
                <a:latin typeface="+mn-lt"/>
                <a:cs typeface="+mn-lt"/>
              </a:rPr>
              <a:t>5. Class Imbalance Handling</a:t>
            </a:r>
            <a:endParaRPr lang="en-US" altLang="en-US" sz="1800">
              <a:latin typeface="+mn-lt"/>
              <a:cs typeface="+mn-lt"/>
            </a:endParaRPr>
          </a:p>
          <a:p>
            <a:pPr marL="742950" lvl="3" indent="-28575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Computed class weights using compute_class_weight</a:t>
            </a:r>
            <a:endParaRPr lang="en-US" altLang="en-US" sz="1800">
              <a:latin typeface="+mn-lt"/>
              <a:cs typeface="+mn-lt"/>
            </a:endParaRPr>
          </a:p>
          <a:p>
            <a:pPr marL="742950" lvl="3" indent="-28575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Applied weights during training to balance minority classes</a:t>
            </a:r>
            <a:endParaRPr lang="en-US" altLang="en-US" sz="1800">
              <a:latin typeface="+mn-lt"/>
              <a:cs typeface="+mn-lt"/>
            </a:endParaRPr>
          </a:p>
          <a:p>
            <a:pPr lvl="2">
              <a:spcAft>
                <a:spcPct val="60000"/>
              </a:spcAft>
            </a:pPr>
            <a:endParaRPr lang="en-US" altLang="en-US" sz="1800">
              <a:latin typeface="+mn-lt"/>
              <a:cs typeface="+mn-lt"/>
            </a:endParaRPr>
          </a:p>
          <a:p>
            <a:pPr lvl="2">
              <a:spcAft>
                <a:spcPct val="60000"/>
              </a:spcAft>
            </a:pPr>
            <a:r>
              <a:rPr lang="en-US" altLang="en-US" sz="1800">
                <a:latin typeface="+mn-lt"/>
                <a:cs typeface="+mn-lt"/>
              </a:rPr>
              <a:t>6. Model Compilation</a:t>
            </a:r>
            <a:endParaRPr lang="en-US" altLang="en-US" sz="1800">
              <a:latin typeface="+mn-lt"/>
              <a:cs typeface="+mn-lt"/>
            </a:endParaRPr>
          </a:p>
          <a:p>
            <a:pPr marL="742950" lvl="3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Optimizer: Adam (lr=1,e-4)</a:t>
            </a:r>
            <a:endParaRPr lang="en-US" altLang="en-US" sz="1800">
              <a:latin typeface="+mn-lt"/>
              <a:cs typeface="+mn-lt"/>
            </a:endParaRPr>
          </a:p>
          <a:p>
            <a:pPr marL="742950" lvl="3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Loss: Sparse Categorical Crossentropy</a:t>
            </a:r>
            <a:endParaRPr lang="en-US" altLang="en-US" sz="1800">
              <a:latin typeface="+mn-lt"/>
              <a:cs typeface="+mn-lt"/>
            </a:endParaRPr>
          </a:p>
          <a:p>
            <a:pPr marL="742950" lvl="3" indent="-285750">
              <a:lnSpc>
                <a:spcPct val="5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Metric: Accuracy</a:t>
            </a:r>
            <a:endParaRPr lang="en-US" altLang="en-US" sz="18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03885" y="851535"/>
            <a:ext cx="10204450" cy="577913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endParaRPr lang="en-US" altLang="en-US" sz="1800">
              <a:latin typeface="+mn-lt"/>
              <a:cs typeface="+mn-lt"/>
            </a:endParaRPr>
          </a:p>
          <a:p>
            <a:pPr>
              <a:spcAft>
                <a:spcPct val="60000"/>
              </a:spcAft>
            </a:pPr>
            <a:r>
              <a:rPr lang="en-US" altLang="en-US" sz="1800">
                <a:latin typeface="+mn-lt"/>
                <a:cs typeface="+mn-lt"/>
              </a:rPr>
              <a:t>7. Model Training</a:t>
            </a:r>
            <a:endParaRPr lang="en-US" altLang="en-US" sz="1800">
              <a:latin typeface="+mn-lt"/>
              <a:cs typeface="+mn-lt"/>
            </a:endParaRPr>
          </a:p>
          <a:p>
            <a:pPr marL="742950" lvl="2" indent="-28575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Trained for 5 epochs with EarlyStopping</a:t>
            </a:r>
            <a:endParaRPr lang="en-US" altLang="en-US" sz="1800">
              <a:latin typeface="+mn-lt"/>
              <a:cs typeface="+mn-lt"/>
            </a:endParaRPr>
          </a:p>
          <a:p>
            <a:pPr marL="742950" lvl="2" indent="-28575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Validation split: 20%</a:t>
            </a:r>
            <a:endParaRPr lang="en-US" altLang="en-US" sz="1800">
              <a:latin typeface="+mn-lt"/>
              <a:cs typeface="+mn-lt"/>
            </a:endParaRPr>
          </a:p>
          <a:p>
            <a:pPr marL="742950" lvl="2" indent="-28575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Achieved ~66% test accuracy</a:t>
            </a:r>
            <a:endParaRPr lang="en-US" altLang="en-US" sz="1800">
              <a:latin typeface="+mn-lt"/>
              <a:cs typeface="+mn-lt"/>
            </a:endParaRPr>
          </a:p>
          <a:p>
            <a:pPr marL="457200" lvl="2" indent="0">
              <a:lnSpc>
                <a:spcPct val="60000"/>
              </a:lnSpc>
              <a:spcAft>
                <a:spcPct val="60000"/>
              </a:spcAft>
              <a:buFont typeface="Arial" panose="020B0604020202020204" pitchFamily="34" charset="0"/>
              <a:buNone/>
            </a:pPr>
            <a:endParaRPr lang="en-US" altLang="en-US" sz="1800">
              <a:latin typeface="+mn-lt"/>
              <a:cs typeface="+mn-lt"/>
            </a:endParaRPr>
          </a:p>
          <a:p>
            <a:pPr>
              <a:spcAft>
                <a:spcPct val="60000"/>
              </a:spcAft>
            </a:pPr>
            <a:r>
              <a:rPr lang="en-US" altLang="en-US" sz="1800">
                <a:latin typeface="+mn-lt"/>
                <a:cs typeface="+mn-lt"/>
              </a:rPr>
              <a:t>8. Evaluation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lnSpc>
                <a:spcPct val="8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Used Confusion Matrix and Classification Report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lnSpc>
                <a:spcPct val="8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Visualized accuracy/loss curvesS</a:t>
            </a:r>
            <a:endParaRPr lang="en-US" altLang="en-US" sz="1800">
              <a:latin typeface="+mn-lt"/>
              <a:cs typeface="+mn-lt"/>
            </a:endParaRPr>
          </a:p>
          <a:p>
            <a:pPr>
              <a:spcAft>
                <a:spcPct val="60000"/>
              </a:spcAft>
            </a:pPr>
            <a:endParaRPr lang="en-US" altLang="en-US" sz="1800">
              <a:latin typeface="+mn-lt"/>
              <a:cs typeface="+mn-lt"/>
            </a:endParaRPr>
          </a:p>
          <a:p>
            <a:pPr>
              <a:spcAft>
                <a:spcPct val="60000"/>
              </a:spcAft>
            </a:pPr>
            <a:r>
              <a:rPr lang="en-US" altLang="en-US" sz="1800">
                <a:latin typeface="+mn-lt"/>
                <a:cs typeface="+mn-lt"/>
              </a:rPr>
              <a:t>9. Deployment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lnSpc>
                <a:spcPct val="8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Saved model in .keras format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lnSpc>
                <a:spcPct val="8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Built web interface using Gradio</a:t>
            </a:r>
            <a:endParaRPr lang="en-US" altLang="en-US" sz="1800">
              <a:latin typeface="+mn-lt"/>
              <a:cs typeface="+mn-lt"/>
            </a:endParaRPr>
          </a:p>
          <a:p>
            <a:pPr marL="742950" lvl="1" indent="-285750">
              <a:lnSpc>
                <a:spcPct val="80000"/>
              </a:lnSpc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latin typeface="+mn-lt"/>
                <a:cs typeface="+mn-lt"/>
              </a:rPr>
              <a:t>Live prediction on uploaded images</a:t>
            </a:r>
            <a:endParaRPr lang="en-US" altLang="zh-CN" sz="18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98830" y="1751330"/>
            <a:ext cx="9839960" cy="3956050"/>
          </a:xfrm>
          <a:prstGeom prst="rect">
            <a:avLst/>
          </a:prstGeom>
        </p:spPr>
        <p:txBody>
          <a:bodyPr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Manual waste sorting is inefficient, error-prone, and costly.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Real-world datasets suffer from class imbalance, making it hard for models to generalize.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Goal: Automate garbage classification using a deep learning model that performs well even with imbalanced data.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Overprediction of majority classes leads to poor classification of minority waste types.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A reliable automated system can improve recycling efficiency and reduce human involvement.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70" y="1054100"/>
            <a:ext cx="813752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+mn-lt"/>
                <a:cs typeface="+mn-lt"/>
              </a:rPr>
              <a:t>Solution:  </a:t>
            </a:r>
            <a:endParaRPr lang="en-US" sz="2000" b="1" dirty="0">
              <a:solidFill>
                <a:srgbClr val="213163"/>
              </a:solidFill>
              <a:latin typeface="+mn-lt"/>
              <a:cs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19150" y="1824990"/>
            <a:ext cx="9504045" cy="3355340"/>
          </a:xfrm>
          <a:prstGeom prst="rect">
            <a:avLst/>
          </a:prstGeom>
        </p:spPr>
        <p:txBody>
          <a:bodyPr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Used EfficientNetV2B2 for its balance between accuracy and efficiency.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Tackled class imbalance using class weights and data augmentation.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Built a modular, trainable model with a web-based interface using Gradio.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Applied transfer learning with frozen base layers to reduce training time.</a:t>
            </a: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>
              <a:latin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+mn-lt"/>
                <a:cs typeface="+mn-lt"/>
              </a:rPr>
              <a:t>Achieved 66% test accuracy with validation through confusion matrix and classification report.</a:t>
            </a:r>
            <a:endParaRPr lang="en-US" altLang="en-US" sz="20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2175" y="1848485"/>
            <a:ext cx="5464810" cy="3596005"/>
          </a:xfrm>
          <a:prstGeom prst="rect">
            <a:avLst/>
          </a:prstGeom>
        </p:spPr>
        <p:txBody>
          <a:bodyPr>
            <a:noAutofit/>
          </a:bodyPr>
          <a:p>
            <a:endParaRPr lang="en-US" altLang="zh-CN" sz="1600"/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715135"/>
            <a:ext cx="5516245" cy="3949700"/>
          </a:xfrm>
          <a:prstGeom prst="rect">
            <a:avLst/>
          </a:prstGeom>
        </p:spPr>
      </p:pic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1714500"/>
            <a:ext cx="5760720" cy="3858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2849</Words>
  <Application>WPS Presentation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Pattapu Chohitha</cp:lastModifiedBy>
  <cp:revision>64</cp:revision>
  <dcterms:created xsi:type="dcterms:W3CDTF">2024-12-31T09:40:00Z</dcterms:created>
  <dcterms:modified xsi:type="dcterms:W3CDTF">2025-07-06T15:50:06Z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C916D70F47A04AC0B60FAE20852D78CD_13</vt:lpwstr>
  </property>
  <property fmtid="{D5CDD505-2E9C-101B-9397-08002B2CF9AE}" pid="3" name="KSOProductBuildVer">
    <vt:lpwstr>1033-12.2.0.21931</vt:lpwstr>
  </property>
</Properties>
</file>