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5" r:id="rId6"/>
    <p:sldId id="266" r:id="rId7"/>
    <p:sldId id="267" r:id="rId8"/>
    <p:sldId id="16140625" r:id="rId9"/>
    <p:sldId id="16140626" r:id="rId10"/>
    <p:sldId id="16140627" r:id="rId11"/>
    <p:sldId id="16140628" r:id="rId12"/>
    <p:sldId id="16140629" r:id="rId13"/>
    <p:sldId id="16140634" r:id="rId14"/>
    <p:sldId id="16140624" r:id="rId15"/>
    <p:sldId id="268" r:id="rId16"/>
    <p:sldId id="16140623"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1" autoAdjust="0"/>
    <p:restoredTop sz="94660"/>
  </p:normalViewPr>
  <p:slideViewPr>
    <p:cSldViewPr snapToGrid="0" showGuides="1">
      <p:cViewPr varScale="1">
        <p:scale>
          <a:sx n="109" d="100"/>
          <a:sy n="109" d="100"/>
        </p:scale>
        <p:origin x="-624" y="-84"/>
      </p:cViewPr>
      <p:guideLst>
        <p:guide orient="horz" pos="2160"/>
        <p:guide pos="38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joblib.readthedocs.io/en/latest/" TargetMode="External"/><Relationship Id="rId4" Type="http://schemas.openxmlformats.org/officeDocument/2006/relationships/hyperlink" Target="https://matplotlib.org/stable/contents.html" TargetMode="External"/><Relationship Id="rId3" Type="http://schemas.openxmlformats.org/officeDocument/2006/relationships/hyperlink" Target="https://scikit-learn.org/stable/" TargetMode="External"/><Relationship Id="rId2" Type="http://schemas.openxmlformats.org/officeDocument/2006/relationships/hyperlink" Target="https://www.kaggle.com/datasets/uciml/adult-census-income" TargetMode="External"/><Relationship Id="rId1" Type="http://schemas.openxmlformats.org/officeDocument/2006/relationships/hyperlink" Target="https://archive.ics.uci.edu/ml/datasets/adul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lumMod val="75000"/>
                  </a:schemeClr>
                </a:solidFill>
                <a:latin typeface="Arial" panose="020B0604020202020204" pitchFamily="34" charset="0"/>
                <a:cs typeface="Arial" panose="020B0604020202020204" pitchFamily="34" charset="0"/>
              </a:rPr>
              <a:t>Smart Salary Classification using Ensemble &amp; Traditional Machine Learning Models on UCI Census Data</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294948" y="755647"/>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 </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4415246" y="5024845"/>
            <a:ext cx="6670765"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Pattapu Chohitha</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Seshadri Rao Gudlavalleru Engineering College</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Computer Science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025" y="702310"/>
            <a:ext cx="11029315" cy="899160"/>
          </a:xfrm>
        </p:spPr>
        <p:txBody>
          <a:bodyPr>
            <a:noAutofit/>
          </a:bodyPr>
          <a:p>
            <a:r>
              <a:rPr lang="en-US" altLang="en-US" b="1">
                <a:solidFill>
                  <a:schemeClr val="accent1">
                    <a:lumMod val="75000"/>
                  </a:schemeClr>
                </a:solidFill>
                <a:latin typeface="Arial" panose="020B0604020202020204" pitchFamily="34" charset="0"/>
                <a:cs typeface="Arial" panose="020B0604020202020204" pitchFamily="34" charset="0"/>
              </a:rPr>
              <a:t>Data Normalization – Preparing Features for Training</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581025" y="1669415"/>
            <a:ext cx="9930130" cy="43694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483870" y="1952625"/>
            <a:ext cx="5905500" cy="4022725"/>
          </a:xfrm>
        </p:spPr>
        <p:txBody>
          <a:bodyPr>
            <a:noAutofit/>
          </a:bodyPr>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sym typeface="+mn-ea"/>
            </a:endParaRPr>
          </a:p>
          <a:p>
            <a:pPr marL="0" indent="0">
              <a:buNone/>
            </a:pPr>
            <a:endParaRPr lang="en-US" altLang="en-US" sz="1400" b="1">
              <a:latin typeface="Arial" panose="020B0604020202020204" pitchFamily="34" charset="0"/>
              <a:cs typeface="Arial" panose="020B0604020202020204" pitchFamily="34" charset="0"/>
              <a:sym typeface="+mn-ea"/>
            </a:endParaRPr>
          </a:p>
          <a:p>
            <a:pPr marL="0" indent="0">
              <a:buNone/>
            </a:pPr>
            <a:endParaRPr lang="zh-CN" altLang="en-US" sz="1400" b="1">
              <a:latin typeface="Arial" panose="020B0604020202020204" pitchFamily="34" charset="0"/>
              <a:cs typeface="Arial" panose="020B0604020202020204" pitchFamily="34" charset="0"/>
              <a:sym typeface="+mn-ea"/>
            </a:endParaRPr>
          </a:p>
          <a:p>
            <a:pPr marL="0" indent="0">
              <a:buNone/>
            </a:pPr>
            <a:endParaRPr lang="en-US" altLang="en-US" sz="1400">
              <a:latin typeface="Arial" panose="020B0604020202020204" pitchFamily="34" charset="0"/>
              <a:cs typeface="Arial" panose="020B0604020202020204" pitchFamily="34" charset="0"/>
              <a:sym typeface="+mn-ea"/>
            </a:endParaRPr>
          </a:p>
          <a:p>
            <a:pPr marL="0" indent="0">
              <a:buNone/>
            </a:pPr>
            <a:endParaRPr lang="en-US" altLang="en-US" sz="1400">
              <a:latin typeface="Arial" panose="020B0604020202020204" pitchFamily="34" charset="0"/>
              <a:cs typeface="Arial" panose="020B0604020202020204" pitchFamily="34" charset="0"/>
              <a:sym typeface="+mn-ea"/>
            </a:endParaRPr>
          </a:p>
          <a:p>
            <a:pPr marL="0" indent="0">
              <a:buNone/>
            </a:pPr>
            <a:r>
              <a:rPr lang="en-US" altLang="en-US" sz="1400">
                <a:latin typeface="Arial" panose="020B0604020202020204" pitchFamily="34" charset="0"/>
                <a:cs typeface="Arial" panose="020B0604020202020204" pitchFamily="34" charset="0"/>
                <a:sym typeface="+mn-ea"/>
              </a:rPr>
              <a:t>from sklearn.metrics import accuracy_score, classification_report</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sklearn.linear_model import LogisticRegression</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sklearn.ensemble import RandomForestClassifier, GradientBoostingClassifier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sklearn.neighbors import KNeighborsClassifier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sklearn.svm import SVC</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sklearn.preprocessing import StandardScaler, OneHotEncoder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X_train, X_test, y_train, y_test = train_test_split(x, y, test_size=0.2, random_state=42)</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models = {</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"LogisticRegression": LogisticRegression(),</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"RandomForest": RandomForestClassifier(),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"KNN": KNeighborsClassifier(),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"SVM": SVC(),</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"GradientBoosting": GradientBoostingClassifier()</a:t>
            </a:r>
            <a:endParaRPr lang="en-US" altLang="en-US" sz="1400">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from sklearn.pipeline import Pipeline</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from sklearn.model_selection import train_test_split</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results = {}</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for name, model in models.items():</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pipe = Pipeline([</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('scaler', StandardScaler()),</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('model', model)</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pipe.fit(X_train, y_train)</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y_pred = pipe.predict(X_test)</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acc = accuracy_score(y_test, y_pred)</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results[name] = acc</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print(f"{name} Accuracy: {acc:.4f}")</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print(classification_report(y_test, y_pred))</a:t>
            </a:r>
            <a:endParaRPr lang="en-US" altLang="en-US" sz="1400" b="1">
              <a:latin typeface="Arial" panose="020B0604020202020204" pitchFamily="34" charset="0"/>
              <a:cs typeface="Arial" panose="020B0604020202020204" pitchFamily="34" charset="0"/>
            </a:endParaRPr>
          </a:p>
        </p:txBody>
      </p:sp>
      <p:sp>
        <p:nvSpPr>
          <p:cNvPr id="5" name="Text Box 4"/>
          <p:cNvSpPr txBox="1"/>
          <p:nvPr/>
        </p:nvSpPr>
        <p:spPr>
          <a:xfrm>
            <a:off x="6800850" y="1326515"/>
            <a:ext cx="4064000" cy="4548505"/>
          </a:xfrm>
          <a:prstGeom prst="rect">
            <a:avLst/>
          </a:prstGeom>
          <a:noFill/>
        </p:spPr>
        <p:txBody>
          <a:bodyPr wrap="square" rtlCol="0">
            <a:noAutofit/>
          </a:bodyPr>
          <a:p>
            <a:endParaRPr lang="en-US" altLang="en-US" sz="1400" b="1">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results = {}</a:t>
            </a:r>
            <a:endParaRPr lang="en-US" altLang="en-US" sz="1400">
              <a:latin typeface="Arial" panose="020B0604020202020204" pitchFamily="34" charset="0"/>
              <a:cs typeface="Arial" panose="020B0604020202020204" pitchFamily="34" charset="0"/>
            </a:endParaRPr>
          </a:p>
          <a:p>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for name, model in models.items():</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pipe = Pipeline([</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('scaler', StandardScaler()),</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('model', model)</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a:t>
            </a:r>
            <a:endParaRPr lang="en-US" altLang="en-US" sz="1400">
              <a:latin typeface="Arial" panose="020B0604020202020204" pitchFamily="34" charset="0"/>
              <a:cs typeface="Arial" panose="020B0604020202020204" pitchFamily="34" charset="0"/>
            </a:endParaRPr>
          </a:p>
          <a:p>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pipe.fit(X_train, y_train)</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y_pred = pipe.predict(X_test)</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acc = accuracy_score(y_test, y_pred)</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results[name] = acc</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print(f"{name} Accuracy: {acc:.4f}")</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print(classification_report(y_test, y_pred))</a:t>
            </a:r>
            <a:endParaRPr lang="en-US" altLang="en-US" sz="1400">
              <a:latin typeface="Arial" panose="020B0604020202020204" pitchFamily="34" charset="0"/>
              <a:cs typeface="Arial" panose="020B0604020202020204" pitchFamily="34" charset="0"/>
            </a:endParaRPr>
          </a:p>
        </p:txBody>
      </p:sp>
      <p:sp>
        <p:nvSpPr>
          <p:cNvPr id="7" name="Text Box 6"/>
          <p:cNvSpPr txBox="1"/>
          <p:nvPr/>
        </p:nvSpPr>
        <p:spPr>
          <a:xfrm>
            <a:off x="574040" y="657225"/>
            <a:ext cx="10798810" cy="557530"/>
          </a:xfrm>
          <a:prstGeom prst="rect">
            <a:avLst/>
          </a:prstGeom>
          <a:noFill/>
        </p:spPr>
        <p:txBody>
          <a:bodyPr wrap="square" rtlCol="0">
            <a:noAutofit/>
          </a:bodyPr>
          <a:p>
            <a:pPr marL="0" indent="0">
              <a:buNone/>
            </a:pPr>
            <a:r>
              <a:rPr lang="en-US" altLang="en-US" sz="2400" b="1">
                <a:solidFill>
                  <a:schemeClr val="accent1">
                    <a:lumMod val="75000"/>
                  </a:schemeClr>
                </a:solidFill>
                <a:latin typeface="Arial" panose="020B0604020202020204" pitchFamily="34" charset="0"/>
                <a:cs typeface="Arial" panose="020B0604020202020204" pitchFamily="34" charset="0"/>
                <a:sym typeface="+mn-ea"/>
              </a:rPr>
              <a:t>TRAINING MULTIPLE CLASSIFIERS WITH STANDARDIZED FEATURES</a:t>
            </a:r>
            <a:endParaRPr lang="en-US" altLang="en-US" sz="2400" b="1">
              <a:solidFill>
                <a:schemeClr val="accent1">
                  <a:lumMod val="75000"/>
                </a:schemeClr>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r>
              <a:rPr lang="en-US" b="1">
                <a:solidFill>
                  <a:schemeClr val="accent1">
                    <a:lumMod val="75000"/>
                  </a:schemeClr>
                </a:solidFill>
                <a:latin typeface="Arial" panose="020B0604020202020204" pitchFamily="34" charset="0"/>
                <a:cs typeface="Arial" panose="020B0604020202020204" pitchFamily="34" charset="0"/>
              </a:rPr>
              <a:t>Model Accuracy Comparision</a:t>
            </a:r>
            <a:endParaRPr lang="en-US" b="1">
              <a:solidFill>
                <a:schemeClr val="accent1">
                  <a:lumMod val="75000"/>
                </a:schemeClr>
              </a:solidFill>
              <a:latin typeface="Arial" panose="020B0604020202020204" pitchFamily="34" charset="0"/>
              <a:cs typeface="Arial" panose="020B0604020202020204" pitchFamily="34" charset="0"/>
            </a:endParaRPr>
          </a:p>
        </p:txBody>
      </p:sp>
      <p:pic>
        <p:nvPicPr>
          <p:cNvPr id="6" name="Content Placeholder 5"/>
          <p:cNvPicPr>
            <a:picLocks noChangeAspect="1"/>
          </p:cNvPicPr>
          <p:nvPr>
            <p:ph idx="1"/>
          </p:nvPr>
        </p:nvPicPr>
        <p:blipFill>
          <a:blip r:embed="rId1"/>
          <a:stretch>
            <a:fillRect/>
          </a:stretch>
        </p:blipFill>
        <p:spPr>
          <a:xfrm>
            <a:off x="1718310" y="1301750"/>
            <a:ext cx="8754745" cy="467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b="1">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Output</a:t>
            </a:r>
            <a:endParaRPr lang="en-US" b="1">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714375" y="1232535"/>
            <a:ext cx="8978265" cy="4339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The project successfully demonstrated the use of machine learning techniques for income classification using the UCI Adult Census Income dataset. Multiple models were implemented, including Logistic Regression, Decision Tree, Random Forest, SVM, KNN, and Gradient Boosting. Among these, ensemble models like Random Forest and Gradient Boosting delivered higher accuracy compared to traditional classifiers.</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solution proved effective in handling real-world categorical data through label encoding and in identifying relevant patterns for income prediction. The use of evaluation metrics like accuracy and confusion matrix helped compare model performances objectively.</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Challenges</a:t>
            </a:r>
            <a:r>
              <a:rPr lang="en-US" sz="2000" dirty="0" smtClean="0">
                <a:latin typeface="Arial" panose="020B0604020202020204" pitchFamily="34" charset="0"/>
                <a:cs typeface="Arial" panose="020B0604020202020204" pitchFamily="34" charset="0"/>
              </a:rPr>
              <a:t> included dealing with missing values, class imbalance, and categorical data preprocessing.</a:t>
            </a:r>
            <a:br>
              <a:rPr lang="en-US" sz="20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Improvements</a:t>
            </a:r>
            <a:r>
              <a:rPr lang="en-US" sz="2000" dirty="0" smtClean="0">
                <a:latin typeface="Arial" panose="020B0604020202020204" pitchFamily="34" charset="0"/>
                <a:cs typeface="Arial" panose="020B0604020202020204" pitchFamily="34" charset="0"/>
              </a:rPr>
              <a:t> can be made by tuning </a:t>
            </a:r>
            <a:r>
              <a:rPr lang="en-US" sz="2000" dirty="0" err="1" smtClean="0">
                <a:latin typeface="Arial" panose="020B0604020202020204" pitchFamily="34" charset="0"/>
                <a:cs typeface="Arial" panose="020B0604020202020204" pitchFamily="34" charset="0"/>
              </a:rPr>
              <a:t>hyperparameters</a:t>
            </a:r>
            <a:r>
              <a:rPr lang="en-US" sz="2000" dirty="0" smtClean="0">
                <a:latin typeface="Arial" panose="020B0604020202020204" pitchFamily="34" charset="0"/>
                <a:cs typeface="Arial" panose="020B0604020202020204" pitchFamily="34" charset="0"/>
              </a:rPr>
              <a:t>, applying feature selection, or deploying the best model as a web application for real-time use.</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480820"/>
            <a:ext cx="11029315" cy="3641090"/>
          </a:xfrm>
        </p:spPr>
        <p:txBody>
          <a:bodyPr/>
          <a:lstStyle/>
          <a:p>
            <a:pPr marL="0" indent="0">
              <a:buNone/>
            </a:pP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Implement </a:t>
            </a:r>
            <a:r>
              <a:rPr lang="en-US" sz="2000" dirty="0" err="1" smtClean="0">
                <a:latin typeface="Arial" panose="020B0604020202020204" pitchFamily="34" charset="0"/>
                <a:cs typeface="Arial" panose="020B0604020202020204" pitchFamily="34" charset="0"/>
              </a:rPr>
              <a:t>hyperparameter</a:t>
            </a:r>
            <a:r>
              <a:rPr lang="en-US" sz="2000" dirty="0" smtClean="0">
                <a:latin typeface="Arial" panose="020B0604020202020204" pitchFamily="34" charset="0"/>
                <a:cs typeface="Arial" panose="020B0604020202020204" pitchFamily="34" charset="0"/>
              </a:rPr>
              <a:t> tuning (</a:t>
            </a:r>
            <a:r>
              <a:rPr lang="en-US" sz="2000" dirty="0" err="1" smtClean="0">
                <a:latin typeface="Arial" panose="020B0604020202020204" pitchFamily="34" charset="0"/>
                <a:cs typeface="Arial" panose="020B0604020202020204" pitchFamily="34" charset="0"/>
              </a:rPr>
              <a:t>GridSearchCV</a:t>
            </a:r>
            <a:r>
              <a:rPr lang="en-US" sz="2000" dirty="0" smtClean="0">
                <a:latin typeface="Arial" panose="020B0604020202020204" pitchFamily="34" charset="0"/>
                <a:cs typeface="Arial" panose="020B0604020202020204" pitchFamily="34" charset="0"/>
              </a:rPr>
              <a:t> or </a:t>
            </a:r>
            <a:r>
              <a:rPr lang="en-US" sz="2000" dirty="0" err="1" smtClean="0">
                <a:latin typeface="Arial" panose="020B0604020202020204" pitchFamily="34" charset="0"/>
                <a:cs typeface="Arial" panose="020B0604020202020204" pitchFamily="34" charset="0"/>
              </a:rPr>
              <a:t>RandomizedSearchCV</a:t>
            </a:r>
            <a:r>
              <a:rPr lang="en-US" sz="2000" dirty="0" smtClean="0">
                <a:latin typeface="Arial" panose="020B0604020202020204" pitchFamily="34" charset="0"/>
                <a:cs typeface="Arial" panose="020B0604020202020204" pitchFamily="34" charset="0"/>
              </a:rPr>
              <a:t>) to improve model performance.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Use ensemble techniques like </a:t>
            </a:r>
            <a:r>
              <a:rPr lang="en-US" sz="2000" dirty="0" err="1" smtClean="0">
                <a:latin typeface="Arial" panose="020B0604020202020204" pitchFamily="34" charset="0"/>
                <a:cs typeface="Arial" panose="020B0604020202020204" pitchFamily="34" charset="0"/>
              </a:rPr>
              <a:t>XGBoost</a:t>
            </a:r>
            <a:r>
              <a:rPr lang="en-US" sz="2000" dirty="0" smtClean="0">
                <a:latin typeface="Arial" panose="020B0604020202020204" pitchFamily="34" charset="0"/>
                <a:cs typeface="Arial" panose="020B0604020202020204" pitchFamily="34" charset="0"/>
              </a:rPr>
              <a:t> or </a:t>
            </a:r>
            <a:r>
              <a:rPr lang="en-US" sz="2000" dirty="0" err="1" smtClean="0">
                <a:latin typeface="Arial" panose="020B0604020202020204" pitchFamily="34" charset="0"/>
                <a:cs typeface="Arial" panose="020B0604020202020204" pitchFamily="34" charset="0"/>
              </a:rPr>
              <a:t>LightGBM</a:t>
            </a:r>
            <a:r>
              <a:rPr lang="en-US" sz="2000" dirty="0" smtClean="0">
                <a:latin typeface="Arial" panose="020B0604020202020204" pitchFamily="34" charset="0"/>
                <a:cs typeface="Arial" panose="020B0604020202020204" pitchFamily="34" charset="0"/>
              </a:rPr>
              <a:t> for better prediction accuracy.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Deploy the best-performing model as a web application using Flask or </a:t>
            </a:r>
            <a:r>
              <a:rPr lang="en-US" sz="2000" dirty="0" err="1" smtClean="0">
                <a:latin typeface="Arial" panose="020B0604020202020204" pitchFamily="34" charset="0"/>
                <a:cs typeface="Arial" panose="020B0604020202020204" pitchFamily="34" charset="0"/>
              </a:rPr>
              <a:t>Streamlit</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Integrate with HR systems for real-time salary classification and decision-making.</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Apply explainable AI tools (e.g., SHAP or LIME) to interpret model predictions.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Extend the dataset with new demographic or job market attributes for broader insights.</a:t>
            </a:r>
            <a:endParaRPr lang="en-US" sz="2800" b="1" dirty="0">
              <a:latin typeface="Arial" panose="020B0604020202020204" pitchFamily="34" charset="0"/>
              <a:cs typeface="Arial" panose="020B060402020202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solidFill>
                <a:latin typeface="Arial" panose="020B0604020202020204"/>
                <a:cs typeface="Arial" panose="020B0604020202020204"/>
              </a:rPr>
              <a:t>Future scope</a:t>
            </a:r>
            <a:endParaRPr lang="en-US" b="1" dirty="0">
              <a:solidFill>
                <a:schemeClr val="accent1"/>
              </a:solidFill>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1">
                <a:solidFill>
                  <a:schemeClr val="accent1"/>
                </a:solidFill>
                <a:latin typeface="Arial" panose="020B0604020202020204"/>
                <a:ea typeface="+mj-lt"/>
                <a:cs typeface="Arial" panose="020B0604020202020204"/>
              </a:rPr>
              <a:t>References</a:t>
            </a:r>
            <a:endParaRPr lang="en-US" b="1">
              <a:solidFill>
                <a:schemeClr val="accent1"/>
              </a:solidFill>
              <a:latin typeface="Arial" panose="020B0604020202020204"/>
              <a:ea typeface="+mj-lt"/>
              <a:cs typeface="Arial" panose="020B0604020202020204"/>
            </a:endParaRPr>
          </a:p>
        </p:txBody>
      </p:sp>
      <p:sp>
        <p:nvSpPr>
          <p:cNvPr id="2" name="Content Placeholder 1"/>
          <p:cNvSpPr>
            <a:spLocks noGrp="1"/>
          </p:cNvSpPr>
          <p:nvPr>
            <p:ph idx="1"/>
          </p:nvPr>
        </p:nvSpPr>
        <p:spPr/>
        <p:txBody>
          <a:bodyPr>
            <a:noAutofit/>
          </a:bodyPr>
          <a:lstStyle/>
          <a:p>
            <a:r>
              <a:rPr lang="en-US" sz="2000" dirty="0" smtClean="0">
                <a:latin typeface="Arial" panose="020B0604020202020204" pitchFamily="34" charset="0"/>
                <a:cs typeface="Arial" panose="020B0604020202020204" pitchFamily="34" charset="0"/>
              </a:rPr>
              <a:t>UCI Machine Learning Repository – Adult Dataset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1"/>
              </a:rPr>
              <a:t>https://archive.ics.uci.edu/ml/datasets/adult</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Kaggle</a:t>
            </a:r>
            <a:r>
              <a:rPr lang="en-US" sz="2000" dirty="0" smtClean="0">
                <a:latin typeface="Arial" panose="020B0604020202020204" pitchFamily="34" charset="0"/>
                <a:cs typeface="Arial" panose="020B0604020202020204" pitchFamily="34" charset="0"/>
              </a:rPr>
              <a:t> – Adult Census Income Dataset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2"/>
              </a:rPr>
              <a:t>https://www.kaggle.com/datasets/uciml/adult-census-income</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Scikit</a:t>
            </a:r>
            <a:r>
              <a:rPr lang="en-US" sz="2000" dirty="0" smtClean="0">
                <a:latin typeface="Arial" panose="020B0604020202020204" pitchFamily="34" charset="0"/>
                <a:cs typeface="Arial" panose="020B0604020202020204" pitchFamily="34" charset="0"/>
              </a:rPr>
              <a:t>-learn Documentation – Machine Learning in Python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3"/>
              </a:rPr>
              <a:t>https://scikit-learn.org/stable/</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Matplotlib</a:t>
            </a:r>
            <a:r>
              <a:rPr lang="en-US" sz="2000" dirty="0" smtClean="0">
                <a:latin typeface="Arial" panose="020B0604020202020204" pitchFamily="34" charset="0"/>
                <a:cs typeface="Arial" panose="020B0604020202020204" pitchFamily="34" charset="0"/>
              </a:rPr>
              <a:t> Documentation – Visualization in Python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4"/>
              </a:rPr>
              <a:t>https://matplotlib.org/stable/contents.html</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Joblib</a:t>
            </a:r>
            <a:r>
              <a:rPr lang="en-US" sz="2000" dirty="0" smtClean="0">
                <a:latin typeface="Arial" panose="020B0604020202020204" pitchFamily="34" charset="0"/>
                <a:cs typeface="Arial" panose="020B0604020202020204" pitchFamily="34" charset="0"/>
              </a:rPr>
              <a:t> – Persistence and Model Serialization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5"/>
              </a:rPr>
              <a:t>https://joblib.readthedocs.io/en/latest/</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Géron</a:t>
            </a:r>
            <a:r>
              <a:rPr lang="en-US" sz="2000" dirty="0" smtClean="0">
                <a:latin typeface="Arial" panose="020B0604020202020204" pitchFamily="34" charset="0"/>
                <a:cs typeface="Arial" panose="020B0604020202020204" pitchFamily="34" charset="0"/>
              </a:rPr>
              <a:t>, A. (2019). </a:t>
            </a:r>
            <a:r>
              <a:rPr lang="en-US" sz="2000" i="1" dirty="0" smtClean="0">
                <a:latin typeface="Arial" panose="020B0604020202020204" pitchFamily="34" charset="0"/>
                <a:cs typeface="Arial" panose="020B0604020202020204" pitchFamily="34" charset="0"/>
              </a:rPr>
              <a:t>Hands-On Machine Learning with </a:t>
            </a:r>
            <a:r>
              <a:rPr lang="en-US" sz="2000" i="1" dirty="0" err="1" smtClean="0">
                <a:latin typeface="Arial" panose="020B0604020202020204" pitchFamily="34" charset="0"/>
                <a:cs typeface="Arial" panose="020B0604020202020204" pitchFamily="34" charset="0"/>
              </a:rPr>
              <a:t>Scikit</a:t>
            </a:r>
            <a:r>
              <a:rPr lang="en-US" sz="2000" i="1" dirty="0" smtClean="0">
                <a:latin typeface="Arial" panose="020B0604020202020204" pitchFamily="34" charset="0"/>
                <a:cs typeface="Arial" panose="020B0604020202020204" pitchFamily="34" charset="0"/>
              </a:rPr>
              <a:t>-Learn, </a:t>
            </a:r>
            <a:r>
              <a:rPr lang="en-US" sz="2000" i="1" dirty="0" err="1" smtClean="0">
                <a:latin typeface="Arial" panose="020B0604020202020204" pitchFamily="34" charset="0"/>
                <a:cs typeface="Arial" panose="020B0604020202020204" pitchFamily="34" charset="0"/>
              </a:rPr>
              <a:t>Keras</a:t>
            </a:r>
            <a:r>
              <a:rPr lang="en-US" sz="2000" i="1" dirty="0" smtClean="0">
                <a:latin typeface="Arial" panose="020B0604020202020204" pitchFamily="34" charset="0"/>
                <a:cs typeface="Arial" panose="020B0604020202020204" pitchFamily="34" charset="0"/>
              </a:rPr>
              <a:t>, and </a:t>
            </a:r>
            <a:r>
              <a:rPr lang="en-US" sz="2000" i="1" dirty="0" err="1" smtClean="0">
                <a:latin typeface="Arial" panose="020B0604020202020204" pitchFamily="34" charset="0"/>
                <a:cs typeface="Arial" panose="020B0604020202020204" pitchFamily="34" charset="0"/>
              </a:rPr>
              <a:t>TensorFlow</a:t>
            </a:r>
            <a:r>
              <a:rPr lang="en-US" sz="2000" dirty="0" smtClean="0">
                <a:latin typeface="Arial" panose="020B0604020202020204" pitchFamily="34" charset="0"/>
                <a:cs typeface="Arial" panose="020B0604020202020204" pitchFamily="34" charset="0"/>
              </a:rPr>
              <a:t> (2nd ed.). O’Reilly Media.</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3274695"/>
            <a:ext cx="9298940" cy="817245"/>
          </a:xfrm>
        </p:spPr>
        <p:txBody>
          <a:bodyPr/>
          <a:lstStyle/>
          <a:p>
            <a:pPr algn="ctr"/>
            <a:r>
              <a:rPr lang="en-US" sz="3600" b="1">
                <a:solidFill>
                  <a:schemeClr val="accent1">
                    <a:lumMod val="75000"/>
                  </a:schemeClr>
                </a:solidFill>
                <a:latin typeface="Arial" panose="020B0604020202020204" pitchFamily="34" charset="0"/>
                <a:cs typeface="Arial" panose="020B0604020202020204" pitchFamily="34" charset="0"/>
              </a:rPr>
              <a:t>THANK YOU</a:t>
            </a:r>
            <a:endParaRPr lang="en-US" sz="3600" b="1">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30" y="770890"/>
            <a:ext cx="10515600" cy="678180"/>
          </a:xfrm>
        </p:spPr>
        <p:txBody>
          <a:bodyPr/>
          <a:lstStyle/>
          <a:p>
            <a:r>
              <a:rPr lang="en-US" sz="3200" b="1">
                <a:solidFill>
                  <a:schemeClr val="accent1">
                    <a:lumMod val="75000"/>
                  </a:schemeClr>
                </a:solidFill>
                <a:latin typeface="Arial" panose="020B0604020202020204" pitchFamily="34" charset="0"/>
                <a:cs typeface="Arial" panose="020B0604020202020204" pitchFamily="34" charset="0"/>
              </a:rPr>
              <a:t>OUTLINE</a:t>
            </a:r>
            <a:endParaRPr lang="en-US" b="1">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4963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a:t>
            </a:r>
            <a:r>
              <a:rPr lang="en-US" sz="2000" b="1" dirty="0" smtClean="0">
                <a:latin typeface="Arial" panose="020B0604020202020204"/>
                <a:ea typeface="+mn-lt"/>
                <a:cs typeface="Arial" panose="020B0604020202020204"/>
              </a:rPr>
              <a:t>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(Step by Step  Procedure)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smtClean="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a:t>
            </a:r>
            <a:r>
              <a:rPr lang="en-US" sz="2000" b="1" dirty="0" smtClean="0">
                <a:latin typeface="Arial" panose="020B0604020202020204"/>
                <a:ea typeface="+mn-lt"/>
                <a:cs typeface="Arial" panose="020B0604020202020204"/>
              </a:rPr>
              <a:t>Scope(Optional</a:t>
            </a:r>
            <a:r>
              <a:rPr lang="en-US" sz="2000" b="1" dirty="0">
                <a:latin typeface="Arial" panose="020B0604020202020204"/>
                <a:ea typeface="+mn-lt"/>
                <a:cs typeface="Arial" panose="020B0604020202020204"/>
              </a:rPr>
              <a: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0850" y="1406525"/>
            <a:ext cx="11290300" cy="3693795"/>
          </a:xfrm>
        </p:spPr>
        <p:txBody>
          <a:bodyPr>
            <a:normAutofit/>
          </a:bodyPr>
          <a:lstStyle/>
          <a:p>
            <a:pPr marL="305435" indent="-305435" algn="just"/>
            <a:r>
              <a:rPr lang="en-US" sz="2000" dirty="0" smtClean="0"/>
              <a:t>Employee salary prediction is a crucial aspect of workforce analytics, where compensation is influenced by factors like age, education level, work class, marital status, and job occupation. Manual processing of such high-dimensional data can be inefficient and inconsistent. This project utilizes the UCI Adult Census Income dataset to develop a robust classification system using multiple machine learning algorithms such as Logistic Regression, Decision Trees, Random Forests, SVM, KNN, and Gradient Boosting. The goal is to accurately predict whether an individual's income exceeds $50K per year, enabling fair and automated salary classification and HR decision-making.</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3600" b="1">
                <a:solidFill>
                  <a:schemeClr val="accent1"/>
                </a:solidFill>
                <a:latin typeface="Arial" panose="020B0604020202020204" pitchFamily="34" charset="0"/>
                <a:ea typeface="+mj-lt"/>
                <a:cs typeface="Arial" panose="020B0604020202020204" pitchFamily="34" charset="0"/>
              </a:rPr>
              <a:t>System  Approach</a:t>
            </a:r>
            <a:endParaRPr lang="en-US" sz="3600">
              <a:solidFill>
                <a:schemeClr val="accent1"/>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noAutofit/>
          </a:bodyPr>
          <a:lstStyle/>
          <a:p>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System Requirements</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Python 3.9+</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Jupyter</a:t>
            </a:r>
            <a:r>
              <a:rPr lang="en-US" sz="2000" dirty="0" smtClean="0">
                <a:latin typeface="Arial" panose="020B0604020202020204" pitchFamily="34" charset="0"/>
                <a:cs typeface="Arial" panose="020B0604020202020204" pitchFamily="34" charset="0"/>
              </a:rPr>
              <a:t> Notebook / VS </a:t>
            </a:r>
            <a:r>
              <a:rPr lang="en-US" sz="2000" dirty="0" smtClean="0">
                <a:latin typeface="Arial" panose="020B0604020202020204" pitchFamily="34" charset="0"/>
                <a:cs typeface="Arial" panose="020B0604020202020204" pitchFamily="34" charset="0"/>
              </a:rPr>
              <a:t>Code / Google </a:t>
            </a:r>
            <a:r>
              <a:rPr lang="en-US" sz="2000" dirty="0" err="1" smtClean="0">
                <a:latin typeface="Arial" panose="020B0604020202020204" pitchFamily="34" charset="0"/>
                <a:cs typeface="Arial" panose="020B0604020202020204" pitchFamily="34" charset="0"/>
              </a:rPr>
              <a:t>Collab</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UCI Adult Census Income Dataset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Basic computational setup (4GB+ RAM)</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Libraries Used</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pandas – for data manipulation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numpy</a:t>
            </a:r>
            <a:r>
              <a:rPr lang="en-US" sz="2000" dirty="0" smtClean="0">
                <a:latin typeface="Arial" panose="020B0604020202020204" pitchFamily="34" charset="0"/>
                <a:cs typeface="Arial" panose="020B0604020202020204" pitchFamily="34" charset="0"/>
              </a:rPr>
              <a:t> – for numerical operations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scikit</a:t>
            </a:r>
            <a:r>
              <a:rPr lang="en-US" sz="2000" dirty="0" smtClean="0">
                <a:latin typeface="Arial" panose="020B0604020202020204" pitchFamily="34" charset="0"/>
                <a:cs typeface="Arial" panose="020B0604020202020204" pitchFamily="34" charset="0"/>
              </a:rPr>
              <a:t>-learn – for ML algorithms (</a:t>
            </a:r>
            <a:r>
              <a:rPr lang="en-US" sz="2000" dirty="0" err="1" smtClean="0">
                <a:latin typeface="Arial" panose="020B0604020202020204" pitchFamily="34" charset="0"/>
                <a:cs typeface="Arial" panose="020B0604020202020204" pitchFamily="34" charset="0"/>
              </a:rPr>
              <a:t>LogisticRegression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DecisionTree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RandomForest</a:t>
            </a:r>
            <a:r>
              <a:rPr lang="en-US" sz="2000" dirty="0" smtClean="0">
                <a:latin typeface="Arial" panose="020B0604020202020204" pitchFamily="34" charset="0"/>
                <a:cs typeface="Arial" panose="020B0604020202020204" pitchFamily="34" charset="0"/>
              </a:rPr>
              <a:t>, SVM</a:t>
            </a:r>
            <a:r>
              <a:rPr lang="en-US" sz="2000" dirty="0" smtClean="0">
                <a:latin typeface="Arial" panose="020B0604020202020204" pitchFamily="34" charset="0"/>
                <a:cs typeface="Arial" panose="020B0604020202020204" pitchFamily="34" charset="0"/>
              </a:rPr>
              <a:t>,              KNN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GradientBoosting</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matplotlib</a:t>
            </a:r>
            <a:r>
              <a:rPr lang="en-US" sz="2000" dirty="0" smtClean="0">
                <a:latin typeface="Arial" panose="020B0604020202020204" pitchFamily="34" charset="0"/>
                <a:cs typeface="Arial" panose="020B0604020202020204" pitchFamily="34" charset="0"/>
              </a:rPr>
              <a:t> – for visualization and outlier detection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joblib</a:t>
            </a:r>
            <a:r>
              <a:rPr lang="en-US" sz="2000" dirty="0" smtClean="0">
                <a:latin typeface="Arial" panose="020B0604020202020204" pitchFamily="34" charset="0"/>
                <a:cs typeface="Arial" panose="020B0604020202020204" pitchFamily="34" charset="0"/>
              </a:rPr>
              <a:t> – for saving and loading trained </a:t>
            </a:r>
            <a:r>
              <a:rPr lang="en-US" sz="2000" dirty="0" smtClean="0">
                <a:latin typeface="Arial" panose="020B0604020202020204" pitchFamily="34" charset="0"/>
                <a:cs typeface="Arial" panose="020B0604020202020204" pitchFamily="34" charset="0"/>
              </a:rPr>
              <a:t>models  </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b="1" dirty="0">
                <a:solidFill>
                  <a:schemeClr val="accent1"/>
                </a:solidFill>
                <a:latin typeface="Arial" panose="020B0604020202020204"/>
                <a:ea typeface="+mj-lt"/>
                <a:cs typeface="Arial" panose="020B0604020202020204"/>
              </a:rPr>
              <a:t>Algorithm &amp; Deployment</a:t>
            </a:r>
            <a:endParaRPr lang="en-US" sz="3200" b="1" dirty="0">
              <a:solidFill>
                <a:schemeClr val="accent1"/>
              </a:solidFill>
              <a:latin typeface="Arial" panose="020B0604020202020204"/>
              <a:ea typeface="+mj-lt"/>
              <a:cs typeface="Arial" panose="020B0604020202020204"/>
            </a:endParaRPr>
          </a:p>
        </p:txBody>
      </p:sp>
      <p:sp>
        <p:nvSpPr>
          <p:cNvPr id="2" name="Content Placeholder 1"/>
          <p:cNvSpPr>
            <a:spLocks noGrp="1"/>
          </p:cNvSpPr>
          <p:nvPr>
            <p:ph idx="1"/>
          </p:nvPr>
        </p:nvSpPr>
        <p:spPr/>
        <p:txBody>
          <a:bodyPr>
            <a:noAutofit/>
          </a:bodyPr>
          <a:lstStyle/>
          <a:p>
            <a:r>
              <a:rPr lang="en-US" sz="2000" dirty="0" smtClean="0">
                <a:latin typeface="Arial" panose="020B0604020202020204" pitchFamily="34" charset="0"/>
                <a:cs typeface="Arial" panose="020B0604020202020204" pitchFamily="34" charset="0"/>
              </a:rPr>
              <a:t>Load and clean the UCI Adult Census Income dataset.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Replace missing values and filter outliers using </a:t>
            </a:r>
            <a:r>
              <a:rPr lang="en-US" sz="2000" dirty="0" err="1" smtClean="0">
                <a:latin typeface="Arial" panose="020B0604020202020204" pitchFamily="34" charset="0"/>
                <a:cs typeface="Arial" panose="020B0604020202020204" pitchFamily="34" charset="0"/>
              </a:rPr>
              <a:t>boxplots</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Encode categorical variables using Label Encoding.</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Select relevant features like age, education, occupation, relationship, etc.</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Train multiple models: Logistic Regression, Decision Tree, Random Forest, SVM, KNN, and Gradient Boosting.</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Evaluate all models using accuracy, confusion matrix, and classification report.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Compare performance to identify the best classifier.</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Save the final model using </a:t>
            </a:r>
            <a:r>
              <a:rPr lang="en-US" sz="2000" dirty="0" err="1" smtClean="0">
                <a:latin typeface="Arial" panose="020B0604020202020204" pitchFamily="34" charset="0"/>
                <a:cs typeface="Arial" panose="020B0604020202020204" pitchFamily="34" charset="0"/>
              </a:rPr>
              <a:t>joblib</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Predict salary class (&lt;=50K or &gt;50K) for new employee input.</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b="1">
                <a:solidFill>
                  <a:schemeClr val="accent1"/>
                </a:solidFill>
                <a:latin typeface="Arial" panose="020B0604020202020204"/>
                <a:ea typeface="+mj-lt"/>
                <a:cs typeface="Arial" panose="020B0604020202020204"/>
              </a:rPr>
              <a:t>Result</a:t>
            </a:r>
            <a:endParaRPr lang="en-US"/>
          </a:p>
        </p:txBody>
      </p:sp>
      <p:pic>
        <p:nvPicPr>
          <p:cNvPr id="8" name="Content Placeholder 7"/>
          <p:cNvPicPr>
            <a:picLocks noChangeAspect="1"/>
          </p:cNvPicPr>
          <p:nvPr>
            <p:ph idx="1"/>
          </p:nvPr>
        </p:nvPicPr>
        <p:blipFill>
          <a:blip r:embed="rId1"/>
          <a:stretch>
            <a:fillRect/>
          </a:stretch>
        </p:blipFill>
        <p:spPr>
          <a:xfrm>
            <a:off x="1213485" y="1301750"/>
            <a:ext cx="9801225" cy="467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altLang="en-US" sz="3200" b="1">
                <a:solidFill>
                  <a:schemeClr val="accent1">
                    <a:lumMod val="75000"/>
                  </a:schemeClr>
                </a:solidFill>
                <a:latin typeface="Arial" panose="020B0604020202020204" pitchFamily="34" charset="0"/>
                <a:cs typeface="Arial" panose="020B0604020202020204" pitchFamily="34" charset="0"/>
              </a:rPr>
              <a:t>Data Cleaning </a:t>
            </a:r>
            <a:r>
              <a:rPr lang="en-US" altLang="en-US" b="1">
                <a:solidFill>
                  <a:schemeClr val="accent1">
                    <a:lumMod val="75000"/>
                  </a:schemeClr>
                </a:solidFill>
                <a:latin typeface="Arial" panose="020B0604020202020204" pitchFamily="34" charset="0"/>
                <a:cs typeface="Arial" panose="020B0604020202020204" pitchFamily="34" charset="0"/>
              </a:rPr>
              <a:t>– Identifying Null or Missing Values</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1172845" y="1301750"/>
            <a:ext cx="9865995"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025" y="528955"/>
            <a:ext cx="11029315" cy="883285"/>
          </a:xfrm>
        </p:spPr>
        <p:txBody>
          <a:bodyPr>
            <a:noAutofit/>
          </a:bodyPr>
          <a:p>
            <a:pPr algn="ctr"/>
            <a:r>
              <a:rPr lang="en-US" altLang="en-US" b="1">
                <a:solidFill>
                  <a:schemeClr val="accent1">
                    <a:lumMod val="75000"/>
                  </a:schemeClr>
                </a:solidFill>
                <a:latin typeface="Arial" panose="020B0604020202020204" pitchFamily="34" charset="0"/>
                <a:cs typeface="Arial" panose="020B0604020202020204" pitchFamily="34" charset="0"/>
              </a:rPr>
              <a:t>Data Visualization – Outlier Detection using Boxplots</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rcRect r="35005"/>
          <a:stretch>
            <a:fillRect/>
          </a:stretch>
        </p:blipFill>
        <p:spPr>
          <a:xfrm>
            <a:off x="705485" y="1513840"/>
            <a:ext cx="1999615" cy="4461510"/>
          </a:xfrm>
          <a:prstGeom prst="rect">
            <a:avLst/>
          </a:prstGeom>
        </p:spPr>
      </p:pic>
      <p:pic>
        <p:nvPicPr>
          <p:cNvPr id="5" name="Picture 4"/>
          <p:cNvPicPr>
            <a:picLocks noChangeAspect="1"/>
          </p:cNvPicPr>
          <p:nvPr/>
        </p:nvPicPr>
        <p:blipFill>
          <a:blip r:embed="rId2"/>
          <a:stretch>
            <a:fillRect/>
          </a:stretch>
        </p:blipFill>
        <p:spPr>
          <a:xfrm>
            <a:off x="2933065" y="1514475"/>
            <a:ext cx="2961005" cy="4460875"/>
          </a:xfrm>
          <a:prstGeom prst="rect">
            <a:avLst/>
          </a:prstGeom>
        </p:spPr>
      </p:pic>
      <p:pic>
        <p:nvPicPr>
          <p:cNvPr id="7" name="Picture 6"/>
          <p:cNvPicPr>
            <a:picLocks noChangeAspect="1"/>
          </p:cNvPicPr>
          <p:nvPr/>
        </p:nvPicPr>
        <p:blipFill>
          <a:blip r:embed="rId3"/>
          <a:stretch>
            <a:fillRect/>
          </a:stretch>
        </p:blipFill>
        <p:spPr>
          <a:xfrm>
            <a:off x="6122035" y="1514475"/>
            <a:ext cx="5358130" cy="4460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490220"/>
            <a:ext cx="11029315" cy="783590"/>
          </a:xfrm>
        </p:spPr>
        <p:txBody>
          <a:bodyPr>
            <a:noAutofit/>
          </a:bodyPr>
          <a:p>
            <a:r>
              <a:rPr lang="en-US" altLang="en-US" b="1">
                <a:solidFill>
                  <a:schemeClr val="accent1">
                    <a:lumMod val="75000"/>
                  </a:schemeClr>
                </a:solidFill>
                <a:latin typeface="Arial" panose="020B0604020202020204" pitchFamily="34" charset="0"/>
                <a:cs typeface="Arial" panose="020B0604020202020204" pitchFamily="34" charset="0"/>
              </a:rPr>
              <a:t>Categorical Feature Encoding using Label Encoder</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581025" y="1550670"/>
            <a:ext cx="11029950" cy="417449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5929</Words>
  <Application>WPS Presentation</Application>
  <PresentationFormat>Custom</PresentationFormat>
  <Paragraphs>161</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 2</vt:lpstr>
      <vt:lpstr>Arial</vt:lpstr>
      <vt:lpstr>Calibri</vt:lpstr>
      <vt:lpstr>Franklin Gothic Demi</vt:lpstr>
      <vt:lpstr>Microsoft YaHei</vt:lpstr>
      <vt:lpstr>Arial Unicode MS</vt:lpstr>
      <vt:lpstr>Franklin Gothic Book</vt:lpstr>
      <vt:lpstr>Times New Roman</vt:lpstr>
      <vt:lpstr>STZhongsong</vt:lpstr>
      <vt:lpstr>DividendVTI</vt:lpstr>
      <vt:lpstr>Smart Salary Classification using Ensemble &amp; Traditional Machine Learning Models on UCI Census Data</vt:lpstr>
      <vt:lpstr>OUTLINE</vt:lpstr>
      <vt:lpstr>Problem Statement</vt:lpstr>
      <vt:lpstr>System  Approach</vt:lpstr>
      <vt:lpstr>Algorithm &amp; Deployment</vt:lpstr>
      <vt:lpstr>Result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Pattapu Chohitha</cp:lastModifiedBy>
  <cp:revision>91</cp:revision>
  <dcterms:created xsi:type="dcterms:W3CDTF">2021-05-26T16:50:00Z</dcterms:created>
  <dcterms:modified xsi:type="dcterms:W3CDTF">2025-07-30T15:29:30Z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05E878A1DE094E04B8366535A7CD3BAD_13</vt:lpwstr>
  </property>
  <property fmtid="{D5CDD505-2E9C-101B-9397-08002B2CF9AE}" pid="4" name="KSOProductBuildVer">
    <vt:lpwstr>1033-12.2.0.21931</vt:lpwstr>
  </property>
</Properties>
</file>