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8"/>
  </p:notesMasterIdLst>
  <p:sldIdLst>
    <p:sldId id="256" r:id="rId2"/>
    <p:sldId id="288" r:id="rId3"/>
    <p:sldId id="289" r:id="rId4"/>
    <p:sldId id="285" r:id="rId5"/>
    <p:sldId id="303" r:id="rId6"/>
    <p:sldId id="311" r:id="rId7"/>
    <p:sldId id="304" r:id="rId8"/>
    <p:sldId id="292" r:id="rId9"/>
    <p:sldId id="302" r:id="rId10"/>
    <p:sldId id="293" r:id="rId11"/>
    <p:sldId id="294" r:id="rId12"/>
    <p:sldId id="295" r:id="rId13"/>
    <p:sldId id="312" r:id="rId14"/>
    <p:sldId id="319" r:id="rId15"/>
    <p:sldId id="318" r:id="rId16"/>
    <p:sldId id="269" r:id="rId17"/>
    <p:sldId id="271" r:id="rId18"/>
    <p:sldId id="306" r:id="rId19"/>
    <p:sldId id="305" r:id="rId20"/>
    <p:sldId id="320" r:id="rId21"/>
    <p:sldId id="299" r:id="rId22"/>
    <p:sldId id="321" r:id="rId23"/>
    <p:sldId id="322" r:id="rId24"/>
    <p:sldId id="323" r:id="rId25"/>
    <p:sldId id="324" r:id="rId26"/>
    <p:sldId id="317" r:id="rId27"/>
    <p:sldId id="308" r:id="rId28"/>
    <p:sldId id="309" r:id="rId29"/>
    <p:sldId id="328" r:id="rId30"/>
    <p:sldId id="310" r:id="rId31"/>
    <p:sldId id="329" r:id="rId32"/>
    <p:sldId id="330" r:id="rId33"/>
    <p:sldId id="280" r:id="rId34"/>
    <p:sldId id="331" r:id="rId35"/>
    <p:sldId id="325" r:id="rId36"/>
    <p:sldId id="284" r:id="rId37"/>
  </p:sldIdLst>
  <p:sldSz cx="12192000" cy="6858000"/>
  <p:notesSz cx="6858000" cy="9144000"/>
  <p:defaultTextStyle>
    <a:defPPr>
      <a:defRPr lang="zh-H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33613C35-1C99-483F-86B3-474816C62632}">
          <p14:sldIdLst>
            <p14:sldId id="256"/>
            <p14:sldId id="288"/>
            <p14:sldId id="289"/>
            <p14:sldId id="285"/>
            <p14:sldId id="303"/>
            <p14:sldId id="311"/>
            <p14:sldId id="304"/>
            <p14:sldId id="292"/>
            <p14:sldId id="302"/>
            <p14:sldId id="293"/>
            <p14:sldId id="294"/>
            <p14:sldId id="295"/>
            <p14:sldId id="312"/>
            <p14:sldId id="319"/>
            <p14:sldId id="318"/>
            <p14:sldId id="269"/>
            <p14:sldId id="271"/>
            <p14:sldId id="306"/>
            <p14:sldId id="305"/>
            <p14:sldId id="320"/>
          </p14:sldIdLst>
        </p14:section>
        <p14:section name="練習" id="{CA59CCDE-E2FE-433E-98B4-F5B5E7A09170}">
          <p14:sldIdLst>
            <p14:sldId id="299"/>
            <p14:sldId id="321"/>
            <p14:sldId id="322"/>
            <p14:sldId id="323"/>
            <p14:sldId id="324"/>
            <p14:sldId id="317"/>
          </p14:sldIdLst>
        </p14:section>
        <p14:section name="實作" id="{DDB1F745-486A-4B0C-94E9-A8CB63028B50}">
          <p14:sldIdLst>
            <p14:sldId id="308"/>
            <p14:sldId id="309"/>
            <p14:sldId id="328"/>
            <p14:sldId id="310"/>
            <p14:sldId id="329"/>
            <p14:sldId id="330"/>
            <p14:sldId id="280"/>
            <p14:sldId id="331"/>
            <p14:sldId id="325"/>
            <p14:sldId id="28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87768" autoAdjust="0"/>
  </p:normalViewPr>
  <p:slideViewPr>
    <p:cSldViewPr snapToGrid="0">
      <p:cViewPr varScale="1">
        <p:scale>
          <a:sx n="111" d="100"/>
          <a:sy n="111" d="100"/>
        </p:scale>
        <p:origin x="58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802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9B9AE1-D0A4-4CD1-90D3-7BC4FB46F6C5}" type="datetimeFigureOut">
              <a:rPr lang="zh-TW" altLang="en-US" smtClean="0"/>
              <a:t>2022/8/2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231A16-7189-45D1-9390-A2CDC540B4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1897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K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231A16-7189-45D1-9390-A2CDC540B48E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84355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231A16-7189-45D1-9390-A2CDC540B48E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21238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K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231A16-7189-45D1-9390-A2CDC540B48E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11975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231A16-7189-45D1-9390-A2CDC540B48E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27288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231A16-7189-45D1-9390-A2CDC540B48E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31615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231A16-7189-45D1-9390-A2CDC540B48E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3293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B2FA58-E41F-5641-5666-7EB95F9EB1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2C6D60E-B784-D011-BDE1-534184BCAA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8F6CEFB-2837-FA23-B55A-0FFEB3F31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93BF4-CEF7-4659-ACE9-B6FA36C7AF11}" type="datetimeFigureOut">
              <a:rPr lang="zh-HK" altLang="en-US" smtClean="0"/>
              <a:t>2/8/2022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E157425-D262-BC26-73B6-38058BA6F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F22775B-5EAC-BBDB-962F-5C23DA885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81B9F-5CFE-403E-9ABE-23024485629D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300042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276FB9-3DE6-1F20-25E5-6453C889B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C083AB9-BB31-8FD7-0E43-001ED6F312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zh-HK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A42161F-03CA-8A93-5532-B25000B60D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F13036C-C9DE-E400-72DA-9C1584720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93BF4-CEF7-4659-ACE9-B6FA36C7AF11}" type="datetimeFigureOut">
              <a:rPr lang="zh-HK" altLang="en-US" smtClean="0"/>
              <a:t>2/8/2022</a:t>
            </a:fld>
            <a:endParaRPr lang="zh-HK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D0A0396-36B1-A745-CEA0-29589EC48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9EEC17B-4E36-0B1F-6B49-F8F27FBC3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81B9F-5CFE-403E-9ABE-23024485629D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243923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80D5AE-9630-0F1F-CBF4-ABCCBC2B2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771B1CE-1A3E-C0F3-BAFC-4B892C8DF5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9B5A5C2-4B18-911C-EFB5-AC288B62E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93BF4-CEF7-4659-ACE9-B6FA36C7AF11}" type="datetimeFigureOut">
              <a:rPr lang="zh-HK" altLang="en-US" smtClean="0"/>
              <a:t>2/8/2022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E03E59F-AE7C-CC6B-5183-4CF02A0E2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55CB298-BE07-7BEC-6488-806C46982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81B9F-5CFE-403E-9ABE-23024485629D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848581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4A02D52-3FC9-E6E7-C4B5-80F77819DD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330772D-4314-4B48-B039-5F653A54A7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9556F1A-8FBA-7366-5A24-50595F7FA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93BF4-CEF7-4659-ACE9-B6FA36C7AF11}" type="datetimeFigureOut">
              <a:rPr lang="zh-HK" altLang="en-US" smtClean="0"/>
              <a:t>2/8/2022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E1D2A86-36BF-BEBA-B582-F88F9485E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8E92CC8-BBDE-B8D1-DAB1-7194BF45A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81B9F-5CFE-403E-9ABE-23024485629D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052688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4EEB8C-6FAD-6ED6-2161-1BD3B4403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4400">
                <a:latin typeface="+mj-ea"/>
                <a:ea typeface="+mj-ea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C7EB06C-CCDC-57F5-2156-ECC6C78CD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defRPr sz="4000"/>
            </a:lvl1pPr>
            <a:lvl2pPr marL="45720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defRPr sz="4000"/>
            </a:lvl2pPr>
            <a:lvl3pPr marL="91440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defRPr sz="4000"/>
            </a:lvl3pPr>
            <a:lvl4pPr marL="137160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defRPr sz="4000"/>
            </a:lvl4pPr>
            <a:lvl5pPr marL="182880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defRPr sz="4000"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zh-HK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2EE454C-4A85-3E9D-EA50-6E154B780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93BF4-CEF7-4659-ACE9-B6FA36C7AF11}" type="datetimeFigureOut">
              <a:rPr lang="zh-HK" altLang="en-US" smtClean="0"/>
              <a:t>2/8/2022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36DE081-C8A2-C918-92CD-8014948A3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6C5EC95-48BC-8FC7-6931-E751EDEBD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81B9F-5CFE-403E-9ABE-23024485629D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238155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4EEB8C-6FAD-6ED6-2161-1BD3B4403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C7EB06C-CCDC-57F5-2156-ECC6C78CD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zh-HK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2EE454C-4A85-3E9D-EA50-6E154B780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93BF4-CEF7-4659-ACE9-B6FA36C7AF11}" type="datetimeFigureOut">
              <a:rPr lang="zh-HK" altLang="en-US" smtClean="0"/>
              <a:t>2/8/2022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36DE081-C8A2-C918-92CD-8014948A3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6C5EC95-48BC-8FC7-6931-E751EDEBD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81B9F-5CFE-403E-9ABE-23024485629D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292181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A58624-2C3B-4362-756F-A861F951F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8C003AB-5F24-71C7-6157-45A9B6C5C1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42387CA-940E-9EE8-6EAC-69C25764C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93BF4-CEF7-4659-ACE9-B6FA36C7AF11}" type="datetimeFigureOut">
              <a:rPr lang="zh-HK" altLang="en-US" smtClean="0"/>
              <a:t>2/8/2022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BF85B57-A219-4DCE-41AC-73B466F17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F156CCD-2E42-D0FD-31D8-9B83923CB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81B9F-5CFE-403E-9ABE-23024485629D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71278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D6DE4F-EBBB-D9B0-FD6E-1ACD7AA6C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447D5E9-E44B-D977-14C5-2A636DDBE5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917942C-BFE0-7EA6-9831-92D538F779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11E6FAF-4790-76BF-36CD-45E296E5E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93BF4-CEF7-4659-ACE9-B6FA36C7AF11}" type="datetimeFigureOut">
              <a:rPr lang="zh-HK" altLang="en-US" smtClean="0"/>
              <a:t>2/8/2022</a:t>
            </a:fld>
            <a:endParaRPr lang="zh-HK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2172FE9-61AD-C95F-25F8-E2F31A2E3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7CD0CC9-E69F-A5A9-E7B5-8D2F91DC4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81B9F-5CFE-403E-9ABE-23024485629D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069269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E0BF7B-88B0-4BFE-8CB8-511D3DB87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BF49210-CF25-516C-DEBE-B64A77D235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23DA0AC-EFC7-6668-CF54-63AF5694E5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8C85CBA-10A1-D7CD-4E13-F72BABC09E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6654B9D-2078-9B81-EE7C-549E5C3CB4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C4153E9A-01CA-D910-4417-0A7B8AC98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93BF4-CEF7-4659-ACE9-B6FA36C7AF11}" type="datetimeFigureOut">
              <a:rPr lang="zh-HK" altLang="en-US" smtClean="0"/>
              <a:t>2/8/2022</a:t>
            </a:fld>
            <a:endParaRPr lang="zh-HK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C698037-020B-6912-4B77-7F287BC28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58A56A0-DB02-F00D-8E37-289F1FBCF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81B9F-5CFE-403E-9ABE-23024485629D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366971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985598-2CA3-E270-0DB4-3157E2361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F270A2F-8B3D-7A11-0913-5122BB99F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93BF4-CEF7-4659-ACE9-B6FA36C7AF11}" type="datetimeFigureOut">
              <a:rPr lang="zh-HK" altLang="en-US" smtClean="0"/>
              <a:t>2/8/2022</a:t>
            </a:fld>
            <a:endParaRPr lang="zh-HK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A09CBC8-D93A-37CC-07F6-27E92B68E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9389773-F101-4E94-FF42-8F8179A2F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81B9F-5CFE-403E-9ABE-23024485629D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564874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A5891B9-F006-7D91-0EBC-E209AD587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93BF4-CEF7-4659-ACE9-B6FA36C7AF11}" type="datetimeFigureOut">
              <a:rPr lang="zh-HK" altLang="en-US" smtClean="0"/>
              <a:t>2/8/2022</a:t>
            </a:fld>
            <a:endParaRPr lang="zh-HK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AF116C0-DC57-C1B3-6AA9-312115BE1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D2EAD9D-A501-1961-77E6-F91AF3AD7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81B9F-5CFE-403E-9ABE-23024485629D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231383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9C1A48-46E2-4D77-56F0-4D300CC3A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8D8991-B382-9C86-1BE6-8801F7072F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DAB66D2-1F9B-3154-2396-045389AF75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155D767-B501-2751-7734-9FF614AFC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93BF4-CEF7-4659-ACE9-B6FA36C7AF11}" type="datetimeFigureOut">
              <a:rPr lang="zh-HK" altLang="en-US" smtClean="0"/>
              <a:t>2/8/2022</a:t>
            </a:fld>
            <a:endParaRPr lang="zh-HK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416D5F3-2810-1B12-3F8E-486050FD3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CE4090F-24A0-6797-7E47-B238571F4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81B9F-5CFE-403E-9ABE-23024485629D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997753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0000"/>
                <a:lumOff val="40000"/>
              </a:schemeClr>
            </a:gs>
            <a:gs pos="25000">
              <a:schemeClr val="accent5">
                <a:lumMod val="60000"/>
                <a:lumOff val="40000"/>
              </a:schemeClr>
            </a:gs>
            <a:gs pos="75000">
              <a:schemeClr val="accent4">
                <a:lumMod val="60000"/>
                <a:lumOff val="40000"/>
              </a:schemeClr>
            </a:gs>
            <a:gs pos="100000">
              <a:schemeClr val="accent4">
                <a:lumMod val="60000"/>
                <a:lumOff val="4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FEE652A-1311-3749-5B4A-E11F45FA1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  <a:endParaRPr lang="zh-HK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563A236-D496-4AB0-5971-FEA66531AF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zh-HK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6F3E090-859E-3BE6-19C7-E648BA4E71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093BF4-CEF7-4659-ACE9-B6FA36C7AF11}" type="datetimeFigureOut">
              <a:rPr lang="zh-HK" altLang="en-US" smtClean="0"/>
              <a:t>2/8/2022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66F6956-2700-6E45-BF0F-BFC1A4722C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5989E0A-9361-3CE8-6726-7CA46950F5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181B9F-5CFE-403E-9ABE-23024485629D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23266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H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16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7" Type="http://schemas.openxmlformats.org/officeDocument/2006/relationships/image" Target="../media/image37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svg"/><Relationship Id="rId4" Type="http://schemas.openxmlformats.org/officeDocument/2006/relationships/image" Target="../media/image3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9E2766-1D4F-2351-0366-8D4B248F02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zh-TW" altLang="en-US" sz="8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從零開始製作遊戲</a:t>
            </a:r>
            <a:endParaRPr lang="zh-HK" altLang="en-US" sz="8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668348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橢圓 5">
            <a:extLst>
              <a:ext uri="{FF2B5EF4-FFF2-40B4-BE49-F238E27FC236}">
                <a16:creationId xmlns:a16="http://schemas.microsoft.com/office/drawing/2014/main" id="{FA43D9C7-9788-E93C-CC23-E766E3439B15}"/>
              </a:ext>
            </a:extLst>
          </p:cNvPr>
          <p:cNvSpPr/>
          <p:nvPr/>
        </p:nvSpPr>
        <p:spPr>
          <a:xfrm>
            <a:off x="6204746" y="1870259"/>
            <a:ext cx="2088168" cy="1946696"/>
          </a:xfrm>
          <a:prstGeom prst="ellipse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400" dirty="0">
                <a:solidFill>
                  <a:schemeClr val="bg1"/>
                </a:solidFill>
              </a:rPr>
              <a:t>時間</a:t>
            </a:r>
            <a:endParaRPr lang="zh-HK" altLang="en-US" sz="4400" dirty="0">
              <a:solidFill>
                <a:schemeClr val="bg1"/>
              </a:solidFill>
            </a:endParaRP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C08C0B38-CDAD-D4BE-D5BC-2E54C011F6B2}"/>
              </a:ext>
            </a:extLst>
          </p:cNvPr>
          <p:cNvSpPr/>
          <p:nvPr/>
        </p:nvSpPr>
        <p:spPr>
          <a:xfrm>
            <a:off x="8964885" y="1870121"/>
            <a:ext cx="2126070" cy="1982030"/>
          </a:xfrm>
          <a:prstGeom prst="ellipse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400" dirty="0">
                <a:solidFill>
                  <a:schemeClr val="bg1"/>
                </a:solidFill>
              </a:rPr>
              <a:t>輸贏</a:t>
            </a:r>
            <a:endParaRPr lang="zh-HK" altLang="en-US" sz="4400" dirty="0">
              <a:solidFill>
                <a:schemeClr val="bg1"/>
              </a:solidFill>
            </a:endParaRP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6C42F006-130E-48DC-4541-D2FDE0C64C3B}"/>
              </a:ext>
            </a:extLst>
          </p:cNvPr>
          <p:cNvSpPr/>
          <p:nvPr/>
        </p:nvSpPr>
        <p:spPr>
          <a:xfrm>
            <a:off x="3372442" y="1870259"/>
            <a:ext cx="2088170" cy="1946696"/>
          </a:xfrm>
          <a:prstGeom prst="ellipse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400" dirty="0">
                <a:solidFill>
                  <a:schemeClr val="bg1"/>
                </a:solidFill>
              </a:rPr>
              <a:t>得分</a:t>
            </a:r>
            <a:endParaRPr lang="zh-HK" altLang="en-US" sz="4400" dirty="0">
              <a:solidFill>
                <a:schemeClr val="bg1"/>
              </a:solidFill>
            </a:endParaRPr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89AA3BE0-8BF2-D047-7E2A-2ADF19F8BAF7}"/>
              </a:ext>
            </a:extLst>
          </p:cNvPr>
          <p:cNvSpPr/>
          <p:nvPr/>
        </p:nvSpPr>
        <p:spPr>
          <a:xfrm>
            <a:off x="195619" y="219081"/>
            <a:ext cx="3182620" cy="2966997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400" dirty="0">
                <a:solidFill>
                  <a:schemeClr val="bg1"/>
                </a:solidFill>
              </a:rPr>
              <a:t>結果</a:t>
            </a:r>
            <a:endParaRPr lang="zh-HK" altLang="en-US" sz="4400" dirty="0">
              <a:solidFill>
                <a:schemeClr val="bg1"/>
              </a:solidFill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DE14B6C2-6069-19F7-B4AF-A7D2D9EB02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448" y="4053839"/>
            <a:ext cx="11147104" cy="1574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860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F98211-3762-4E10-39AD-0EF185F5A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什麼是</a:t>
            </a:r>
            <a:r>
              <a:rPr lang="en-US" altLang="zh-HK" dirty="0" err="1"/>
              <a:t>MLGame</a:t>
            </a:r>
            <a:r>
              <a:rPr lang="zh-TW" altLang="en-US" dirty="0"/>
              <a:t>？</a:t>
            </a:r>
            <a:endParaRPr lang="zh-HK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4344E23-5590-1D1F-ECE5-660AF9F5E9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2974" y="2920049"/>
            <a:ext cx="2687666" cy="2360296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bg1"/>
                </a:solidFill>
              </a:rPr>
              <a:t>遊戲</a:t>
            </a:r>
            <a:endParaRPr lang="en-US" altLang="zh-TW" dirty="0">
              <a:solidFill>
                <a:schemeClr val="bg1"/>
              </a:solidFill>
            </a:endParaRPr>
          </a:p>
          <a:p>
            <a:pPr algn="ctr"/>
            <a:r>
              <a:rPr lang="zh-TW" altLang="en-US" dirty="0">
                <a:solidFill>
                  <a:schemeClr val="bg1"/>
                </a:solidFill>
              </a:rPr>
              <a:t>程式</a:t>
            </a:r>
            <a:endParaRPr lang="zh-HK" altLang="en-US" sz="4400" dirty="0">
              <a:solidFill>
                <a:schemeClr val="bg1"/>
              </a:solidFill>
            </a:endParaRPr>
          </a:p>
        </p:txBody>
      </p:sp>
      <p:sp>
        <p:nvSpPr>
          <p:cNvPr id="5" name="內容版面配置區 3">
            <a:extLst>
              <a:ext uri="{FF2B5EF4-FFF2-40B4-BE49-F238E27FC236}">
                <a16:creationId xmlns:a16="http://schemas.microsoft.com/office/drawing/2014/main" id="{C6B43399-9416-B9F7-6F03-74DC2BA451D5}"/>
              </a:ext>
            </a:extLst>
          </p:cNvPr>
          <p:cNvSpPr txBox="1">
            <a:spLocks/>
          </p:cNvSpPr>
          <p:nvPr/>
        </p:nvSpPr>
        <p:spPr>
          <a:xfrm>
            <a:off x="8493760" y="2920049"/>
            <a:ext cx="2687666" cy="2360296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dirty="0">
                <a:solidFill>
                  <a:schemeClr val="bg1"/>
                </a:solidFill>
              </a:rPr>
              <a:t>人</a:t>
            </a:r>
            <a:endParaRPr lang="zh-HK" altLang="en-US" dirty="0">
              <a:solidFill>
                <a:schemeClr val="bg1"/>
              </a:solidFill>
            </a:endParaRPr>
          </a:p>
        </p:txBody>
      </p:sp>
      <p:sp>
        <p:nvSpPr>
          <p:cNvPr id="6" name="內容版面配置區 3">
            <a:extLst>
              <a:ext uri="{FF2B5EF4-FFF2-40B4-BE49-F238E27FC236}">
                <a16:creationId xmlns:a16="http://schemas.microsoft.com/office/drawing/2014/main" id="{08634570-2D86-75B1-4FF4-2A2CE1F4677F}"/>
              </a:ext>
            </a:extLst>
          </p:cNvPr>
          <p:cNvSpPr txBox="1">
            <a:spLocks/>
          </p:cNvSpPr>
          <p:nvPr/>
        </p:nvSpPr>
        <p:spPr>
          <a:xfrm>
            <a:off x="8493760" y="2920049"/>
            <a:ext cx="2687666" cy="2360296"/>
          </a:xfrm>
          <a:prstGeom prst="ellipse">
            <a:avLst/>
          </a:prstGeom>
          <a:solidFill>
            <a:schemeClr val="accent4"/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dirty="0">
                <a:solidFill>
                  <a:schemeClr val="bg1"/>
                </a:solidFill>
              </a:rPr>
              <a:t>另一個程式</a:t>
            </a:r>
            <a:endParaRPr lang="en-US" altLang="zh-TW" dirty="0">
              <a:solidFill>
                <a:schemeClr val="bg1"/>
              </a:solidFill>
            </a:endParaRPr>
          </a:p>
        </p:txBody>
      </p:sp>
      <p:pic>
        <p:nvPicPr>
          <p:cNvPr id="10" name="圖形 9" descr="轉換 以實心填滿">
            <a:extLst>
              <a:ext uri="{FF2B5EF4-FFF2-40B4-BE49-F238E27FC236}">
                <a16:creationId xmlns:a16="http://schemas.microsoft.com/office/drawing/2014/main" id="{7B06CBEA-B852-144E-BAA9-FFBE6F6D78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50640" y="1854837"/>
            <a:ext cx="4490720" cy="449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63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AB20FC-D790-1DA9-EFD5-F979F5477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520" y="365125"/>
            <a:ext cx="10876280" cy="1325563"/>
          </a:xfrm>
        </p:spPr>
        <p:txBody>
          <a:bodyPr/>
          <a:lstStyle/>
          <a:p>
            <a:r>
              <a:rPr lang="zh-TW" altLang="en-US" dirty="0"/>
              <a:t>ＡＩ需要知道什麼？</a:t>
            </a:r>
            <a:endParaRPr lang="zh-HK" altLang="en-US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593AAD8F-0B45-9B92-50A8-8A3034BAE15A}"/>
              </a:ext>
            </a:extLst>
          </p:cNvPr>
          <p:cNvSpPr/>
          <p:nvPr/>
        </p:nvSpPr>
        <p:spPr>
          <a:xfrm>
            <a:off x="1089660" y="3428997"/>
            <a:ext cx="3182620" cy="2966997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400" dirty="0">
                <a:solidFill>
                  <a:schemeClr val="bg1"/>
                </a:solidFill>
              </a:rPr>
              <a:t>物件</a:t>
            </a:r>
            <a:endParaRPr lang="en-US" altLang="zh-TW" sz="4400" dirty="0">
              <a:solidFill>
                <a:schemeClr val="bg1"/>
              </a:solidFill>
            </a:endParaRPr>
          </a:p>
          <a:p>
            <a:pPr algn="ctr"/>
            <a:r>
              <a:rPr lang="zh-TW" altLang="en-US" sz="4400" dirty="0">
                <a:solidFill>
                  <a:schemeClr val="bg1"/>
                </a:solidFill>
              </a:rPr>
              <a:t>座標</a:t>
            </a:r>
            <a:endParaRPr lang="zh-HK" altLang="en-US" sz="4400" dirty="0">
              <a:solidFill>
                <a:schemeClr val="bg1"/>
              </a:solidFill>
            </a:endParaRP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8CFA5986-23B3-4172-916F-8D98064D591E}"/>
              </a:ext>
            </a:extLst>
          </p:cNvPr>
          <p:cNvSpPr/>
          <p:nvPr/>
        </p:nvSpPr>
        <p:spPr>
          <a:xfrm>
            <a:off x="7919720" y="3428998"/>
            <a:ext cx="3182620" cy="2966997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400" dirty="0">
                <a:solidFill>
                  <a:schemeClr val="bg1"/>
                </a:solidFill>
              </a:rPr>
              <a:t>遊戲</a:t>
            </a:r>
            <a:endParaRPr lang="en-US" altLang="zh-TW" sz="4400" dirty="0">
              <a:solidFill>
                <a:schemeClr val="bg1"/>
              </a:solidFill>
            </a:endParaRPr>
          </a:p>
          <a:p>
            <a:pPr algn="ctr"/>
            <a:r>
              <a:rPr lang="zh-TW" altLang="en-US" sz="4400" dirty="0">
                <a:solidFill>
                  <a:schemeClr val="bg1"/>
                </a:solidFill>
              </a:rPr>
              <a:t>時間</a:t>
            </a:r>
            <a:endParaRPr lang="zh-HK" altLang="en-US" sz="4400" dirty="0">
              <a:solidFill>
                <a:schemeClr val="bg1"/>
              </a:solidFill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6CB418FD-5D63-3B46-35B9-6BE838104E25}"/>
              </a:ext>
            </a:extLst>
          </p:cNvPr>
          <p:cNvSpPr/>
          <p:nvPr/>
        </p:nvSpPr>
        <p:spPr>
          <a:xfrm>
            <a:off x="4504690" y="1945499"/>
            <a:ext cx="3182620" cy="2966997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400" dirty="0">
                <a:solidFill>
                  <a:schemeClr val="bg1"/>
                </a:solidFill>
              </a:rPr>
              <a:t>遊戲</a:t>
            </a:r>
            <a:endParaRPr lang="en-US" altLang="zh-TW" sz="4400" dirty="0">
              <a:solidFill>
                <a:schemeClr val="bg1"/>
              </a:solidFill>
            </a:endParaRPr>
          </a:p>
          <a:p>
            <a:pPr algn="ctr"/>
            <a:r>
              <a:rPr lang="zh-TW" altLang="en-US" sz="4400" dirty="0">
                <a:solidFill>
                  <a:schemeClr val="bg1"/>
                </a:solidFill>
              </a:rPr>
              <a:t>狀態</a:t>
            </a:r>
            <a:endParaRPr lang="zh-HK" alt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8306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026FD91D-096E-0FE3-6324-211A69124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2988" y="0"/>
            <a:ext cx="50260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33778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040ACB62-B786-0BC0-107A-CBDB28EB96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982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5026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BC4B40FE-EF34-F069-DA5D-5C6611B840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309" y="-142279"/>
            <a:ext cx="10917382" cy="7142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951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EXCELSA》玻璃馬克杯(310ml) | 杯子| Yahoo奇摩購物中心">
            <a:extLst>
              <a:ext uri="{FF2B5EF4-FFF2-40B4-BE49-F238E27FC236}">
                <a16:creationId xmlns:a16="http://schemas.microsoft.com/office/drawing/2014/main" id="{AECCF749-2119-7589-8D74-D10B501EDF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9045" y="1892629"/>
            <a:ext cx="2143125" cy="2143125"/>
          </a:xfrm>
          <a:prstGeom prst="rect">
            <a:avLst/>
          </a:prstGeom>
          <a:noFill/>
          <a:ln w="38100">
            <a:solidFill>
              <a:schemeClr val="tx1">
                <a:lumMod val="85000"/>
                <a:lumOff val="1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EXCELSA》輕透玻璃杯(350ml) | 杯子| Yahoo奇摩購物中心">
            <a:extLst>
              <a:ext uri="{FF2B5EF4-FFF2-40B4-BE49-F238E27FC236}">
                <a16:creationId xmlns:a16="http://schemas.microsoft.com/office/drawing/2014/main" id="{33D4BDB5-6190-449F-A6AE-884611CACF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4723" y="2743516"/>
            <a:ext cx="2143125" cy="2143125"/>
          </a:xfrm>
          <a:prstGeom prst="rect">
            <a:avLst/>
          </a:prstGeom>
          <a:noFill/>
          <a:ln w="38100">
            <a:solidFill>
              <a:schemeClr val="tx1">
                <a:lumMod val="85000"/>
                <a:lumOff val="1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D538000F-34AE-7630-9E96-60C250F05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什麼是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class?</a:t>
            </a:r>
            <a:endParaRPr lang="zh-HK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17E2291B-8B31-9ED6-B95C-8AEF9CE25071}"/>
              </a:ext>
            </a:extLst>
          </p:cNvPr>
          <p:cNvSpPr/>
          <p:nvPr/>
        </p:nvSpPr>
        <p:spPr>
          <a:xfrm>
            <a:off x="391160" y="2331581"/>
            <a:ext cx="3182620" cy="2966997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400" dirty="0">
                <a:solidFill>
                  <a:schemeClr val="bg1"/>
                </a:solidFill>
              </a:rPr>
              <a:t>模具</a:t>
            </a:r>
            <a:endParaRPr lang="zh-HK" altLang="en-US" sz="4400" dirty="0">
              <a:solidFill>
                <a:schemeClr val="bg1"/>
              </a:solidFill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B9422CAB-65A6-0F97-0A10-BC33F17DA21B}"/>
              </a:ext>
            </a:extLst>
          </p:cNvPr>
          <p:cNvSpPr/>
          <p:nvPr/>
        </p:nvSpPr>
        <p:spPr>
          <a:xfrm>
            <a:off x="4024976" y="2331581"/>
            <a:ext cx="3182620" cy="2966997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400" dirty="0">
                <a:solidFill>
                  <a:srgbClr val="FF0000"/>
                </a:solidFill>
              </a:rPr>
              <a:t>杯子</a:t>
            </a:r>
            <a:endParaRPr lang="zh-HK" altLang="en-US" sz="4400" dirty="0">
              <a:solidFill>
                <a:srgbClr val="FF0000"/>
              </a:solidFill>
            </a:endParaRPr>
          </a:p>
        </p:txBody>
      </p:sp>
      <p:pic>
        <p:nvPicPr>
          <p:cNvPr id="8" name="圖形 7" descr="向右箭頭 以實心填滿">
            <a:extLst>
              <a:ext uri="{FF2B5EF4-FFF2-40B4-BE49-F238E27FC236}">
                <a16:creationId xmlns:a16="http://schemas.microsoft.com/office/drawing/2014/main" id="{3D14A7B4-4F6E-60C2-8CB1-6837DC4B93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03138" y="3357879"/>
            <a:ext cx="914400" cy="914400"/>
          </a:xfrm>
          <a:prstGeom prst="rect">
            <a:avLst/>
          </a:prstGeom>
        </p:spPr>
      </p:pic>
      <p:sp>
        <p:nvSpPr>
          <p:cNvPr id="11" name="橢圓 10">
            <a:extLst>
              <a:ext uri="{FF2B5EF4-FFF2-40B4-BE49-F238E27FC236}">
                <a16:creationId xmlns:a16="http://schemas.microsoft.com/office/drawing/2014/main" id="{D3B8F763-7F71-6C5B-E785-5878FF2486BB}"/>
              </a:ext>
            </a:extLst>
          </p:cNvPr>
          <p:cNvSpPr/>
          <p:nvPr/>
        </p:nvSpPr>
        <p:spPr>
          <a:xfrm>
            <a:off x="9274924" y="1790643"/>
            <a:ext cx="2511368" cy="234709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400" dirty="0">
                <a:solidFill>
                  <a:srgbClr val="FF0000"/>
                </a:solidFill>
              </a:rPr>
              <a:t>耳朵</a:t>
            </a:r>
            <a:endParaRPr lang="zh-HK" altLang="en-US" sz="4400" dirty="0">
              <a:solidFill>
                <a:srgbClr val="FF0000"/>
              </a:solidFill>
            </a:endParaRPr>
          </a:p>
        </p:txBody>
      </p: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B9C4EBE2-3DE5-BE86-9365-54BF1A5C5C65}"/>
              </a:ext>
            </a:extLst>
          </p:cNvPr>
          <p:cNvCxnSpPr>
            <a:cxnSpLocks/>
            <a:stCxn id="1026" idx="3"/>
            <a:endCxn id="15" idx="2"/>
          </p:cNvCxnSpPr>
          <p:nvPr/>
        </p:nvCxnSpPr>
        <p:spPr>
          <a:xfrm>
            <a:off x="6687848" y="3815079"/>
            <a:ext cx="2587076" cy="163642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F423D667-F435-04CE-6FD8-2B79392E2A1C}"/>
              </a:ext>
            </a:extLst>
          </p:cNvPr>
          <p:cNvCxnSpPr>
            <a:cxnSpLocks/>
            <a:stCxn id="1026" idx="3"/>
            <a:endCxn id="1028" idx="1"/>
          </p:cNvCxnSpPr>
          <p:nvPr/>
        </p:nvCxnSpPr>
        <p:spPr>
          <a:xfrm flipV="1">
            <a:off x="6687848" y="2964192"/>
            <a:ext cx="2771197" cy="850887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橢圓 14">
            <a:extLst>
              <a:ext uri="{FF2B5EF4-FFF2-40B4-BE49-F238E27FC236}">
                <a16:creationId xmlns:a16="http://schemas.microsoft.com/office/drawing/2014/main" id="{CBDB75DB-2222-8754-05A9-D78843A458F8}"/>
              </a:ext>
            </a:extLst>
          </p:cNvPr>
          <p:cNvSpPr/>
          <p:nvPr/>
        </p:nvSpPr>
        <p:spPr>
          <a:xfrm>
            <a:off x="9274924" y="4277950"/>
            <a:ext cx="2511368" cy="2347098"/>
          </a:xfrm>
          <a:prstGeom prst="ellipse">
            <a:avLst/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400" dirty="0">
                <a:solidFill>
                  <a:schemeClr val="bg1"/>
                </a:solidFill>
              </a:rPr>
              <a:t>裝</a:t>
            </a:r>
            <a:endParaRPr lang="en-US" altLang="zh-TW" sz="4400" dirty="0">
              <a:solidFill>
                <a:schemeClr val="bg1"/>
              </a:solidFill>
            </a:endParaRPr>
          </a:p>
          <a:p>
            <a:pPr algn="ctr"/>
            <a:r>
              <a:rPr lang="zh-TW" altLang="en-US" sz="4400" dirty="0">
                <a:solidFill>
                  <a:schemeClr val="bg1"/>
                </a:solidFill>
              </a:rPr>
              <a:t>咖啡</a:t>
            </a:r>
            <a:endParaRPr lang="zh-HK" altLang="en-US" sz="4400" dirty="0">
              <a:solidFill>
                <a:schemeClr val="bg1"/>
              </a:solidFill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FC7EF9E3-36E5-D6A8-729D-060B21DF9B87}"/>
              </a:ext>
            </a:extLst>
          </p:cNvPr>
          <p:cNvSpPr txBox="1"/>
          <p:nvPr/>
        </p:nvSpPr>
        <p:spPr>
          <a:xfrm>
            <a:off x="7441996" y="2745479"/>
            <a:ext cx="1313180" cy="76944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sz="4400" dirty="0">
                <a:solidFill>
                  <a:srgbClr val="FF0000"/>
                </a:solidFill>
              </a:rPr>
              <a:t>屬性</a:t>
            </a:r>
            <a:endParaRPr lang="zh-HK" altLang="en-US" sz="4400" dirty="0">
              <a:solidFill>
                <a:srgbClr val="FF0000"/>
              </a:solidFill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40877485-F29C-D3C9-1F23-1BFFE49C622B}"/>
              </a:ext>
            </a:extLst>
          </p:cNvPr>
          <p:cNvSpPr txBox="1"/>
          <p:nvPr/>
        </p:nvSpPr>
        <p:spPr>
          <a:xfrm>
            <a:off x="7441996" y="4529137"/>
            <a:ext cx="1313180" cy="76944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sz="4400" dirty="0">
                <a:solidFill>
                  <a:srgbClr val="FF0000"/>
                </a:solidFill>
              </a:rPr>
              <a:t>功能</a:t>
            </a:r>
            <a:endParaRPr lang="zh-HK" altLang="en-US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9649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15" grpId="0" animBg="1"/>
      <p:bldP spid="21" grpId="0" animBg="1"/>
      <p:bldP spid="2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354696-A736-DE4D-1E26-063547774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9600" dirty="0"/>
              <a:t>什麼是</a:t>
            </a:r>
            <a:r>
              <a:rPr lang="en-US" altLang="zh-TW" sz="9600" dirty="0"/>
              <a:t>method?</a:t>
            </a:r>
            <a:endParaRPr lang="zh-HK" altLang="en-US" sz="9600" dirty="0"/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127E67C3-121E-D378-9E27-0CB13C9FDD4F}"/>
              </a:ext>
            </a:extLst>
          </p:cNvPr>
          <p:cNvSpPr/>
          <p:nvPr/>
        </p:nvSpPr>
        <p:spPr>
          <a:xfrm>
            <a:off x="4504690" y="2256383"/>
            <a:ext cx="3182620" cy="2966997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400" dirty="0">
                <a:solidFill>
                  <a:schemeClr val="bg1"/>
                </a:solidFill>
              </a:rPr>
              <a:t>功能</a:t>
            </a:r>
            <a:endParaRPr lang="en-US" altLang="zh-TW" sz="4400" dirty="0">
              <a:solidFill>
                <a:schemeClr val="bg1"/>
              </a:solidFill>
            </a:endParaRPr>
          </a:p>
          <a:p>
            <a:pPr algn="ctr"/>
            <a:r>
              <a:rPr lang="zh-TW" altLang="en-US" sz="4400" dirty="0">
                <a:solidFill>
                  <a:schemeClr val="bg1"/>
                </a:solidFill>
              </a:rPr>
              <a:t>行為</a:t>
            </a:r>
            <a:endParaRPr lang="zh-HK" altLang="en-US" sz="4400" dirty="0">
              <a:solidFill>
                <a:schemeClr val="bg1"/>
              </a:solidFill>
            </a:endParaRPr>
          </a:p>
        </p:txBody>
      </p:sp>
      <p:sp>
        <p:nvSpPr>
          <p:cNvPr id="17" name="橢圓 16">
            <a:extLst>
              <a:ext uri="{FF2B5EF4-FFF2-40B4-BE49-F238E27FC236}">
                <a16:creationId xmlns:a16="http://schemas.microsoft.com/office/drawing/2014/main" id="{0F63AA94-E1C5-EA5D-B73F-D5470596A068}"/>
              </a:ext>
            </a:extLst>
          </p:cNvPr>
          <p:cNvSpPr/>
          <p:nvPr/>
        </p:nvSpPr>
        <p:spPr>
          <a:xfrm>
            <a:off x="578196" y="2256385"/>
            <a:ext cx="3182620" cy="2966997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400" dirty="0">
                <a:solidFill>
                  <a:schemeClr val="bg1"/>
                </a:solidFill>
              </a:rPr>
              <a:t>class</a:t>
            </a:r>
            <a:endParaRPr lang="zh-HK" altLang="en-US" sz="4400" dirty="0">
              <a:solidFill>
                <a:schemeClr val="bg1"/>
              </a:solidFill>
            </a:endParaRPr>
          </a:p>
        </p:txBody>
      </p:sp>
      <p:cxnSp>
        <p:nvCxnSpPr>
          <p:cNvPr id="4" name="直線接點 3">
            <a:extLst>
              <a:ext uri="{FF2B5EF4-FFF2-40B4-BE49-F238E27FC236}">
                <a16:creationId xmlns:a16="http://schemas.microsoft.com/office/drawing/2014/main" id="{34B6EEEC-1938-F7E4-8C60-ACB023265D27}"/>
              </a:ext>
            </a:extLst>
          </p:cNvPr>
          <p:cNvCxnSpPr>
            <a:stCxn id="17" idx="6"/>
            <a:endCxn id="14" idx="2"/>
          </p:cNvCxnSpPr>
          <p:nvPr/>
        </p:nvCxnSpPr>
        <p:spPr>
          <a:xfrm flipV="1">
            <a:off x="3760816" y="3739882"/>
            <a:ext cx="743874" cy="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橢圓 11">
            <a:extLst>
              <a:ext uri="{FF2B5EF4-FFF2-40B4-BE49-F238E27FC236}">
                <a16:creationId xmlns:a16="http://schemas.microsoft.com/office/drawing/2014/main" id="{51EBE9F2-9030-7127-36F3-1C27AA53F3D5}"/>
              </a:ext>
            </a:extLst>
          </p:cNvPr>
          <p:cNvSpPr/>
          <p:nvPr/>
        </p:nvSpPr>
        <p:spPr>
          <a:xfrm>
            <a:off x="8849360" y="1690688"/>
            <a:ext cx="2656841" cy="2476839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400" dirty="0">
                <a:solidFill>
                  <a:schemeClr val="bg1"/>
                </a:solidFill>
              </a:rPr>
              <a:t>結果</a:t>
            </a:r>
            <a:endParaRPr lang="zh-HK" altLang="en-US" sz="4400" dirty="0">
              <a:solidFill>
                <a:schemeClr val="bg1"/>
              </a:solidFill>
            </a:endParaRPr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76436413-2364-D890-87BA-9655FD20C95A}"/>
              </a:ext>
            </a:extLst>
          </p:cNvPr>
          <p:cNvSpPr/>
          <p:nvPr/>
        </p:nvSpPr>
        <p:spPr>
          <a:xfrm>
            <a:off x="8849359" y="4167527"/>
            <a:ext cx="2656841" cy="2476839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400" dirty="0">
                <a:solidFill>
                  <a:schemeClr val="bg1"/>
                </a:solidFill>
              </a:rPr>
              <a:t>參數</a:t>
            </a:r>
            <a:endParaRPr lang="zh-HK" altLang="en-US" sz="4400" dirty="0">
              <a:solidFill>
                <a:schemeClr val="bg1"/>
              </a:solidFill>
            </a:endParaRPr>
          </a:p>
        </p:txBody>
      </p: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5527CA0C-2B80-8F21-6C24-AD51EFB3866F}"/>
              </a:ext>
            </a:extLst>
          </p:cNvPr>
          <p:cNvCxnSpPr>
            <a:stCxn id="14" idx="6"/>
            <a:endCxn id="12" idx="2"/>
          </p:cNvCxnSpPr>
          <p:nvPr/>
        </p:nvCxnSpPr>
        <p:spPr>
          <a:xfrm flipV="1">
            <a:off x="7687310" y="2929108"/>
            <a:ext cx="1162050" cy="810774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B472799B-4D71-0F21-502C-C208F7095463}"/>
              </a:ext>
            </a:extLst>
          </p:cNvPr>
          <p:cNvCxnSpPr>
            <a:stCxn id="14" idx="6"/>
            <a:endCxn id="16" idx="2"/>
          </p:cNvCxnSpPr>
          <p:nvPr/>
        </p:nvCxnSpPr>
        <p:spPr>
          <a:xfrm>
            <a:off x="7687310" y="3739882"/>
            <a:ext cx="1162049" cy="1666065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7D2B7AB8-4946-F803-0DC9-C5C5FAAEC559}"/>
              </a:ext>
            </a:extLst>
          </p:cNvPr>
          <p:cNvSpPr txBox="1"/>
          <p:nvPr/>
        </p:nvSpPr>
        <p:spPr>
          <a:xfrm>
            <a:off x="7611744" y="2659559"/>
            <a:ext cx="1313180" cy="76944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sz="4400" dirty="0">
                <a:solidFill>
                  <a:srgbClr val="FF0000"/>
                </a:solidFill>
              </a:rPr>
              <a:t>輸出</a:t>
            </a:r>
            <a:endParaRPr lang="zh-HK" altLang="en-US" sz="4400" dirty="0">
              <a:solidFill>
                <a:srgbClr val="FF0000"/>
              </a:solidFill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5679040F-D5B2-5D0E-D769-8F8762542AF5}"/>
              </a:ext>
            </a:extLst>
          </p:cNvPr>
          <p:cNvSpPr txBox="1"/>
          <p:nvPr/>
        </p:nvSpPr>
        <p:spPr>
          <a:xfrm>
            <a:off x="7611744" y="4443217"/>
            <a:ext cx="1313180" cy="76944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sz="4400" dirty="0">
                <a:solidFill>
                  <a:srgbClr val="FF0000"/>
                </a:solidFill>
              </a:rPr>
              <a:t>輸入</a:t>
            </a:r>
            <a:endParaRPr lang="zh-HK" altLang="en-US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6060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2" grpId="0" animBg="1"/>
      <p:bldP spid="16" grpId="0" animBg="1"/>
      <p:bldP spid="18" grpId="0" animBg="1"/>
      <p:bldP spid="1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圖片 50">
            <a:extLst>
              <a:ext uri="{FF2B5EF4-FFF2-40B4-BE49-F238E27FC236}">
                <a16:creationId xmlns:a16="http://schemas.microsoft.com/office/drawing/2014/main" id="{8C827643-7C10-8AE6-7038-C002A63D04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8420" y="0"/>
            <a:ext cx="6937217" cy="68580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9" name="矩形: 圓角 8">
            <a:extLst>
              <a:ext uri="{FF2B5EF4-FFF2-40B4-BE49-F238E27FC236}">
                <a16:creationId xmlns:a16="http://schemas.microsoft.com/office/drawing/2014/main" id="{46CE51BD-4621-D1A7-0EDD-34D46379F06E}"/>
              </a:ext>
            </a:extLst>
          </p:cNvPr>
          <p:cNvSpPr/>
          <p:nvPr/>
        </p:nvSpPr>
        <p:spPr>
          <a:xfrm>
            <a:off x="501029" y="349233"/>
            <a:ext cx="2691489" cy="530761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3600" dirty="0">
                <a:solidFill>
                  <a:srgbClr val="FF0000"/>
                </a:solidFill>
              </a:rPr>
              <a:t>Class name</a:t>
            </a:r>
            <a:endParaRPr lang="zh-HK" altLang="en-US" sz="3600" dirty="0">
              <a:solidFill>
                <a:srgbClr val="FF0000"/>
              </a:solidFill>
            </a:endParaRPr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23703C62-CDC1-4B32-18D2-B83FD136281E}"/>
              </a:ext>
            </a:extLst>
          </p:cNvPr>
          <p:cNvCxnSpPr>
            <a:cxnSpLocks/>
            <a:stCxn id="23" idx="3"/>
            <a:endCxn id="18" idx="3"/>
          </p:cNvCxnSpPr>
          <p:nvPr/>
        </p:nvCxnSpPr>
        <p:spPr>
          <a:xfrm flipH="1">
            <a:off x="9417249" y="1097280"/>
            <a:ext cx="643122" cy="35576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4C50FF37-79F7-1FC8-0BB4-92D0D118B393}"/>
              </a:ext>
            </a:extLst>
          </p:cNvPr>
          <p:cNvSpPr/>
          <p:nvPr/>
        </p:nvSpPr>
        <p:spPr>
          <a:xfrm>
            <a:off x="7436050" y="711973"/>
            <a:ext cx="1981199" cy="84176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400" dirty="0">
                <a:solidFill>
                  <a:srgbClr val="FF0000"/>
                </a:solidFill>
              </a:rPr>
              <a:t>初始化</a:t>
            </a:r>
            <a:endParaRPr lang="zh-HK" altLang="en-US" sz="4400" dirty="0">
              <a:solidFill>
                <a:srgbClr val="FF0000"/>
              </a:solidFill>
            </a:endParaRPr>
          </a:p>
        </p:txBody>
      </p: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46633251-D341-7E8F-0CF3-E7ACB84E2392}"/>
              </a:ext>
            </a:extLst>
          </p:cNvPr>
          <p:cNvSpPr/>
          <p:nvPr/>
        </p:nvSpPr>
        <p:spPr>
          <a:xfrm>
            <a:off x="3128420" y="15240"/>
            <a:ext cx="944882" cy="23368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 sz="4400" dirty="0"/>
          </a:p>
        </p:txBody>
      </p:sp>
      <p:sp>
        <p:nvSpPr>
          <p:cNvPr id="23" name="矩形: 圓角 22">
            <a:extLst>
              <a:ext uri="{FF2B5EF4-FFF2-40B4-BE49-F238E27FC236}">
                <a16:creationId xmlns:a16="http://schemas.microsoft.com/office/drawing/2014/main" id="{62EA0811-09B7-C4BB-3A9A-CEB8C8CADADA}"/>
              </a:ext>
            </a:extLst>
          </p:cNvPr>
          <p:cNvSpPr/>
          <p:nvPr/>
        </p:nvSpPr>
        <p:spPr>
          <a:xfrm>
            <a:off x="3450225" y="264160"/>
            <a:ext cx="6610146" cy="166624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 sz="4400" dirty="0"/>
          </a:p>
        </p:txBody>
      </p: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C933475A-37E8-31CE-106B-9086658B36F0}"/>
              </a:ext>
            </a:extLst>
          </p:cNvPr>
          <p:cNvCxnSpPr>
            <a:cxnSpLocks/>
            <a:stCxn id="29" idx="3"/>
            <a:endCxn id="74" idx="1"/>
          </p:cNvCxnSpPr>
          <p:nvPr/>
        </p:nvCxnSpPr>
        <p:spPr>
          <a:xfrm>
            <a:off x="7816229" y="2841524"/>
            <a:ext cx="914949" cy="333413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: 圓角 28">
            <a:extLst>
              <a:ext uri="{FF2B5EF4-FFF2-40B4-BE49-F238E27FC236}">
                <a16:creationId xmlns:a16="http://schemas.microsoft.com/office/drawing/2014/main" id="{2AB970C1-EB0A-ACAE-FD3B-2EFB9C1ABC6D}"/>
              </a:ext>
            </a:extLst>
          </p:cNvPr>
          <p:cNvSpPr/>
          <p:nvPr/>
        </p:nvSpPr>
        <p:spPr>
          <a:xfrm>
            <a:off x="3427109" y="2115719"/>
            <a:ext cx="4389120" cy="145161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 sz="4400" dirty="0"/>
          </a:p>
        </p:txBody>
      </p:sp>
      <p:sp>
        <p:nvSpPr>
          <p:cNvPr id="61" name="矩形: 圓角 60">
            <a:extLst>
              <a:ext uri="{FF2B5EF4-FFF2-40B4-BE49-F238E27FC236}">
                <a16:creationId xmlns:a16="http://schemas.microsoft.com/office/drawing/2014/main" id="{50D9F0E5-A0DA-E11D-D5AF-43AE68A278D8}"/>
              </a:ext>
            </a:extLst>
          </p:cNvPr>
          <p:cNvSpPr/>
          <p:nvPr/>
        </p:nvSpPr>
        <p:spPr>
          <a:xfrm>
            <a:off x="73891" y="1452156"/>
            <a:ext cx="3609422" cy="478244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dirty="0">
                <a:solidFill>
                  <a:srgbClr val="FF0000"/>
                </a:solidFill>
              </a:rPr>
              <a:t>能表示類別的資料</a:t>
            </a:r>
            <a:endParaRPr lang="zh-HK" altLang="en-US" sz="3200" dirty="0">
              <a:solidFill>
                <a:srgbClr val="FF0000"/>
              </a:solidFill>
            </a:endParaRPr>
          </a:p>
        </p:txBody>
      </p:sp>
      <p:sp>
        <p:nvSpPr>
          <p:cNvPr id="62" name="矩形: 圓角 61">
            <a:extLst>
              <a:ext uri="{FF2B5EF4-FFF2-40B4-BE49-F238E27FC236}">
                <a16:creationId xmlns:a16="http://schemas.microsoft.com/office/drawing/2014/main" id="{1505B2AD-E086-F3B2-D0D6-5A483BFA173A}"/>
              </a:ext>
            </a:extLst>
          </p:cNvPr>
          <p:cNvSpPr/>
          <p:nvPr/>
        </p:nvSpPr>
        <p:spPr>
          <a:xfrm>
            <a:off x="3808231" y="530860"/>
            <a:ext cx="2788797" cy="13589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 sz="4400" dirty="0"/>
          </a:p>
        </p:txBody>
      </p:sp>
      <p:sp>
        <p:nvSpPr>
          <p:cNvPr id="74" name="矩形: 圓角 73">
            <a:extLst>
              <a:ext uri="{FF2B5EF4-FFF2-40B4-BE49-F238E27FC236}">
                <a16:creationId xmlns:a16="http://schemas.microsoft.com/office/drawing/2014/main" id="{6B14322E-4778-3BD0-6C81-1E9EFB09D2BC}"/>
              </a:ext>
            </a:extLst>
          </p:cNvPr>
          <p:cNvSpPr/>
          <p:nvPr/>
        </p:nvSpPr>
        <p:spPr>
          <a:xfrm>
            <a:off x="8731178" y="2912024"/>
            <a:ext cx="3449157" cy="52582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dirty="0">
                <a:solidFill>
                  <a:srgbClr val="FF0000"/>
                </a:solidFill>
              </a:rPr>
              <a:t>類別的功能</a:t>
            </a:r>
            <a:r>
              <a:rPr lang="en-US" altLang="zh-TW" sz="3200" dirty="0">
                <a:solidFill>
                  <a:srgbClr val="FF0000"/>
                </a:solidFill>
              </a:rPr>
              <a:t>/</a:t>
            </a:r>
            <a:r>
              <a:rPr lang="zh-TW" altLang="en-US" sz="3200" dirty="0">
                <a:solidFill>
                  <a:srgbClr val="FF0000"/>
                </a:solidFill>
              </a:rPr>
              <a:t>行為</a:t>
            </a:r>
            <a:endParaRPr lang="zh-HK" altLang="en-US" sz="3200" dirty="0">
              <a:solidFill>
                <a:srgbClr val="FF0000"/>
              </a:solidFill>
            </a:endParaRPr>
          </a:p>
        </p:txBody>
      </p:sp>
      <p:sp>
        <p:nvSpPr>
          <p:cNvPr id="75" name="語音泡泡: 圓角矩形 74">
            <a:extLst>
              <a:ext uri="{FF2B5EF4-FFF2-40B4-BE49-F238E27FC236}">
                <a16:creationId xmlns:a16="http://schemas.microsoft.com/office/drawing/2014/main" id="{89466332-9E1E-D1BF-099F-E79C4CF9F292}"/>
              </a:ext>
            </a:extLst>
          </p:cNvPr>
          <p:cNvSpPr/>
          <p:nvPr/>
        </p:nvSpPr>
        <p:spPr>
          <a:xfrm>
            <a:off x="8550513" y="2356631"/>
            <a:ext cx="3627626" cy="484893"/>
          </a:xfrm>
          <a:prstGeom prst="wedgeRoundRectCallout">
            <a:avLst/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solidFill>
                  <a:srgbClr val="FF0000"/>
                </a:solidFill>
              </a:rPr>
              <a:t>通常會使用到類別的屬性</a:t>
            </a:r>
            <a:endParaRPr lang="zh-HK" altLang="en-US" sz="2400" dirty="0">
              <a:solidFill>
                <a:srgbClr val="FF0000"/>
              </a:solidFill>
            </a:endParaRPr>
          </a:p>
        </p:txBody>
      </p:sp>
      <p:cxnSp>
        <p:nvCxnSpPr>
          <p:cNvPr id="86" name="直線單箭頭接點 85">
            <a:extLst>
              <a:ext uri="{FF2B5EF4-FFF2-40B4-BE49-F238E27FC236}">
                <a16:creationId xmlns:a16="http://schemas.microsoft.com/office/drawing/2014/main" id="{BA065C8A-CA20-3520-EA8B-254976FA091B}"/>
              </a:ext>
            </a:extLst>
          </p:cNvPr>
          <p:cNvCxnSpPr>
            <a:cxnSpLocks/>
            <a:endCxn id="87" idx="0"/>
          </p:cNvCxnSpPr>
          <p:nvPr/>
        </p:nvCxnSpPr>
        <p:spPr>
          <a:xfrm flipH="1">
            <a:off x="1886466" y="2413546"/>
            <a:ext cx="3822277" cy="1208522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單箭頭接點 88">
            <a:extLst>
              <a:ext uri="{FF2B5EF4-FFF2-40B4-BE49-F238E27FC236}">
                <a16:creationId xmlns:a16="http://schemas.microsoft.com/office/drawing/2014/main" id="{EC433AC2-9E99-8315-8E93-8B6B6FF54C72}"/>
              </a:ext>
            </a:extLst>
          </p:cNvPr>
          <p:cNvCxnSpPr>
            <a:cxnSpLocks/>
            <a:endCxn id="90" idx="1"/>
          </p:cNvCxnSpPr>
          <p:nvPr/>
        </p:nvCxnSpPr>
        <p:spPr>
          <a:xfrm>
            <a:off x="7416358" y="2464862"/>
            <a:ext cx="1524442" cy="2264878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矩形: 圓角 89">
            <a:extLst>
              <a:ext uri="{FF2B5EF4-FFF2-40B4-BE49-F238E27FC236}">
                <a16:creationId xmlns:a16="http://schemas.microsoft.com/office/drawing/2014/main" id="{ECA1273F-5D71-01A1-C13E-A977E6F826D7}"/>
              </a:ext>
            </a:extLst>
          </p:cNvPr>
          <p:cNvSpPr/>
          <p:nvPr/>
        </p:nvSpPr>
        <p:spPr>
          <a:xfrm>
            <a:off x="8940800" y="4425661"/>
            <a:ext cx="3008486" cy="60815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600" dirty="0">
                <a:solidFill>
                  <a:srgbClr val="FF0000"/>
                </a:solidFill>
              </a:rPr>
              <a:t>回傳值的型態</a:t>
            </a:r>
            <a:endParaRPr lang="zh-HK" altLang="en-US" sz="3600" dirty="0">
              <a:solidFill>
                <a:srgbClr val="FF0000"/>
              </a:solidFill>
            </a:endParaRP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4A75FD30-A3AD-BAE2-C5F8-61D41AD8891D}"/>
              </a:ext>
            </a:extLst>
          </p:cNvPr>
          <p:cNvCxnSpPr>
            <a:cxnSpLocks/>
            <a:stCxn id="21" idx="1"/>
            <a:endCxn id="9" idx="0"/>
          </p:cNvCxnSpPr>
          <p:nvPr/>
        </p:nvCxnSpPr>
        <p:spPr>
          <a:xfrm flipH="1">
            <a:off x="1846774" y="132080"/>
            <a:ext cx="1281646" cy="217153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單箭頭接點 59">
            <a:extLst>
              <a:ext uri="{FF2B5EF4-FFF2-40B4-BE49-F238E27FC236}">
                <a16:creationId xmlns:a16="http://schemas.microsoft.com/office/drawing/2014/main" id="{144D465F-9C5A-AE6A-0A7F-A6CC4656CE39}"/>
              </a:ext>
            </a:extLst>
          </p:cNvPr>
          <p:cNvCxnSpPr>
            <a:cxnSpLocks/>
            <a:stCxn id="62" idx="1"/>
            <a:endCxn id="61" idx="0"/>
          </p:cNvCxnSpPr>
          <p:nvPr/>
        </p:nvCxnSpPr>
        <p:spPr>
          <a:xfrm flipH="1">
            <a:off x="1878602" y="1210310"/>
            <a:ext cx="1929629" cy="241846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>
            <a:extLst>
              <a:ext uri="{FF2B5EF4-FFF2-40B4-BE49-F238E27FC236}">
                <a16:creationId xmlns:a16="http://schemas.microsoft.com/office/drawing/2014/main" id="{6CA84C6F-3F19-4D87-23F7-03C7D6E22BFF}"/>
              </a:ext>
            </a:extLst>
          </p:cNvPr>
          <p:cNvCxnSpPr>
            <a:cxnSpLocks/>
            <a:endCxn id="90" idx="1"/>
          </p:cNvCxnSpPr>
          <p:nvPr/>
        </p:nvCxnSpPr>
        <p:spPr>
          <a:xfrm>
            <a:off x="5809673" y="3281537"/>
            <a:ext cx="3131127" cy="1448203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單箭頭接點 79">
            <a:extLst>
              <a:ext uri="{FF2B5EF4-FFF2-40B4-BE49-F238E27FC236}">
                <a16:creationId xmlns:a16="http://schemas.microsoft.com/office/drawing/2014/main" id="{21E42787-52B5-F334-0429-4D1E22FCBEF3}"/>
              </a:ext>
            </a:extLst>
          </p:cNvPr>
          <p:cNvCxnSpPr>
            <a:cxnSpLocks/>
            <a:endCxn id="81" idx="0"/>
          </p:cNvCxnSpPr>
          <p:nvPr/>
        </p:nvCxnSpPr>
        <p:spPr>
          <a:xfrm flipH="1">
            <a:off x="1430508" y="3437850"/>
            <a:ext cx="2423766" cy="1680411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矩形: 圓角 80">
            <a:extLst>
              <a:ext uri="{FF2B5EF4-FFF2-40B4-BE49-F238E27FC236}">
                <a16:creationId xmlns:a16="http://schemas.microsoft.com/office/drawing/2014/main" id="{05F8EF78-C601-60AD-ED3D-3F648AA2823D}"/>
              </a:ext>
            </a:extLst>
          </p:cNvPr>
          <p:cNvSpPr/>
          <p:nvPr/>
        </p:nvSpPr>
        <p:spPr>
          <a:xfrm>
            <a:off x="766047" y="5118261"/>
            <a:ext cx="1328921" cy="478244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>
                <a:solidFill>
                  <a:srgbClr val="FF0000"/>
                </a:solidFill>
              </a:rPr>
              <a:t>回傳值</a:t>
            </a:r>
            <a:endParaRPr lang="zh-HK" altLang="en-US" sz="2800" dirty="0">
              <a:solidFill>
                <a:srgbClr val="FF0000"/>
              </a:solidFill>
            </a:endParaRPr>
          </a:p>
        </p:txBody>
      </p:sp>
      <p:sp>
        <p:nvSpPr>
          <p:cNvPr id="87" name="矩形: 圓角 86">
            <a:extLst>
              <a:ext uri="{FF2B5EF4-FFF2-40B4-BE49-F238E27FC236}">
                <a16:creationId xmlns:a16="http://schemas.microsoft.com/office/drawing/2014/main" id="{A38927FF-4B6D-2CC0-B405-079A6A1231A6}"/>
              </a:ext>
            </a:extLst>
          </p:cNvPr>
          <p:cNvSpPr/>
          <p:nvPr/>
        </p:nvSpPr>
        <p:spPr>
          <a:xfrm>
            <a:off x="19588" y="3622068"/>
            <a:ext cx="3733756" cy="478244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>
                <a:solidFill>
                  <a:srgbClr val="FF0000"/>
                </a:solidFill>
              </a:rPr>
              <a:t>參數</a:t>
            </a:r>
            <a:r>
              <a:rPr lang="en-US" altLang="zh-TW" sz="2800" dirty="0">
                <a:solidFill>
                  <a:srgbClr val="FF0000"/>
                </a:solidFill>
              </a:rPr>
              <a:t>: </a:t>
            </a:r>
            <a:r>
              <a:rPr lang="zh-TW" altLang="en-US" sz="2800" dirty="0">
                <a:solidFill>
                  <a:srgbClr val="FF0000"/>
                </a:solidFill>
              </a:rPr>
              <a:t>類型 </a:t>
            </a:r>
            <a:r>
              <a:rPr lang="en-US" altLang="zh-TW" sz="2800" dirty="0">
                <a:solidFill>
                  <a:srgbClr val="FF0000"/>
                </a:solidFill>
              </a:rPr>
              <a:t>= </a:t>
            </a:r>
            <a:r>
              <a:rPr lang="zh-TW" altLang="en-US" sz="2800" dirty="0">
                <a:solidFill>
                  <a:srgbClr val="FF0000"/>
                </a:solidFill>
              </a:rPr>
              <a:t>預設值</a:t>
            </a:r>
            <a:endParaRPr lang="zh-HK" altLang="en-US" sz="2800" dirty="0">
              <a:solidFill>
                <a:srgbClr val="FF0000"/>
              </a:solidFill>
            </a:endParaRPr>
          </a:p>
        </p:txBody>
      </p:sp>
      <p:pic>
        <p:nvPicPr>
          <p:cNvPr id="91" name="圖片 90">
            <a:extLst>
              <a:ext uri="{FF2B5EF4-FFF2-40B4-BE49-F238E27FC236}">
                <a16:creationId xmlns:a16="http://schemas.microsoft.com/office/drawing/2014/main" id="{030886ED-107B-95DD-E8B4-9A43B181AD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0825" y="3017927"/>
            <a:ext cx="1314633" cy="23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581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8" grpId="0" animBg="1"/>
      <p:bldP spid="21" grpId="0" animBg="1"/>
      <p:bldP spid="23" grpId="0" animBg="1"/>
      <p:bldP spid="29" grpId="0" animBg="1"/>
      <p:bldP spid="61" grpId="0" animBg="1"/>
      <p:bldP spid="62" grpId="0" animBg="1"/>
      <p:bldP spid="74" grpId="0" animBg="1"/>
      <p:bldP spid="75" grpId="0" animBg="1"/>
      <p:bldP spid="90" grpId="0" animBg="1"/>
      <p:bldP spid="81" grpId="0" animBg="1"/>
      <p:bldP spid="8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圖片 48">
            <a:extLst>
              <a:ext uri="{FF2B5EF4-FFF2-40B4-BE49-F238E27FC236}">
                <a16:creationId xmlns:a16="http://schemas.microsoft.com/office/drawing/2014/main" id="{AA1A1249-EAA3-8A1D-0CEC-17E7D54AE5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0320"/>
            <a:ext cx="12192000" cy="500847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5DE6DE42-3F09-60F4-6F4D-CDD077450B1F}"/>
              </a:ext>
            </a:extLst>
          </p:cNvPr>
          <p:cNvCxnSpPr>
            <a:cxnSpLocks/>
            <a:stCxn id="28" idx="0"/>
            <a:endCxn id="27" idx="1"/>
          </p:cNvCxnSpPr>
          <p:nvPr/>
        </p:nvCxnSpPr>
        <p:spPr>
          <a:xfrm flipV="1">
            <a:off x="2336800" y="1686574"/>
            <a:ext cx="4353051" cy="505553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: 圓角 26">
            <a:extLst>
              <a:ext uri="{FF2B5EF4-FFF2-40B4-BE49-F238E27FC236}">
                <a16:creationId xmlns:a16="http://schemas.microsoft.com/office/drawing/2014/main" id="{F6D7495F-A3F0-50A4-9770-5A09E978B283}"/>
              </a:ext>
            </a:extLst>
          </p:cNvPr>
          <p:cNvSpPr/>
          <p:nvPr/>
        </p:nvSpPr>
        <p:spPr>
          <a:xfrm>
            <a:off x="6689851" y="1329963"/>
            <a:ext cx="3781462" cy="713221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600" dirty="0">
                <a:solidFill>
                  <a:srgbClr val="FF0000"/>
                </a:solidFill>
              </a:rPr>
              <a:t>為甚麼需要類別？</a:t>
            </a:r>
            <a:endParaRPr lang="zh-HK" altLang="en-US" sz="3600" dirty="0">
              <a:solidFill>
                <a:srgbClr val="FF0000"/>
              </a:solidFill>
            </a:endParaRPr>
          </a:p>
        </p:txBody>
      </p:sp>
      <p:sp>
        <p:nvSpPr>
          <p:cNvPr id="28" name="矩形: 圓角 27">
            <a:extLst>
              <a:ext uri="{FF2B5EF4-FFF2-40B4-BE49-F238E27FC236}">
                <a16:creationId xmlns:a16="http://schemas.microsoft.com/office/drawing/2014/main" id="{8F2F1EE9-1CDC-45C0-CC56-6215B63EDBF7}"/>
              </a:ext>
            </a:extLst>
          </p:cNvPr>
          <p:cNvSpPr/>
          <p:nvPr/>
        </p:nvSpPr>
        <p:spPr>
          <a:xfrm>
            <a:off x="0" y="2192127"/>
            <a:ext cx="4673600" cy="1160674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 sz="4400" dirty="0"/>
          </a:p>
        </p:txBody>
      </p:sp>
      <p:pic>
        <p:nvPicPr>
          <p:cNvPr id="51" name="圖片 50">
            <a:extLst>
              <a:ext uri="{FF2B5EF4-FFF2-40B4-BE49-F238E27FC236}">
                <a16:creationId xmlns:a16="http://schemas.microsoft.com/office/drawing/2014/main" id="{C0AF7E67-D028-0E81-53B6-848531AE34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205605"/>
            <a:ext cx="12192000" cy="165239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cxnSp>
        <p:nvCxnSpPr>
          <p:cNvPr id="57" name="直線單箭頭接點 56">
            <a:extLst>
              <a:ext uri="{FF2B5EF4-FFF2-40B4-BE49-F238E27FC236}">
                <a16:creationId xmlns:a16="http://schemas.microsoft.com/office/drawing/2014/main" id="{CE0BB9C9-51C0-8E3B-8141-CC957FEB90BA}"/>
              </a:ext>
            </a:extLst>
          </p:cNvPr>
          <p:cNvCxnSpPr>
            <a:cxnSpLocks/>
            <a:stCxn id="58" idx="0"/>
            <a:endCxn id="27" idx="2"/>
          </p:cNvCxnSpPr>
          <p:nvPr/>
        </p:nvCxnSpPr>
        <p:spPr>
          <a:xfrm flipV="1">
            <a:off x="6096000" y="2043184"/>
            <a:ext cx="2484582" cy="1546958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: 圓角 57">
            <a:extLst>
              <a:ext uri="{FF2B5EF4-FFF2-40B4-BE49-F238E27FC236}">
                <a16:creationId xmlns:a16="http://schemas.microsoft.com/office/drawing/2014/main" id="{BFC6377A-9DA1-2853-0C45-60920782FB50}"/>
              </a:ext>
            </a:extLst>
          </p:cNvPr>
          <p:cNvSpPr/>
          <p:nvPr/>
        </p:nvSpPr>
        <p:spPr>
          <a:xfrm>
            <a:off x="0" y="3590142"/>
            <a:ext cx="12192000" cy="1398015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9534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: 圓角 9">
            <a:extLst>
              <a:ext uri="{FF2B5EF4-FFF2-40B4-BE49-F238E27FC236}">
                <a16:creationId xmlns:a16="http://schemas.microsoft.com/office/drawing/2014/main" id="{C9A95CFD-D4A7-D2BA-B020-E1A0F10FDCBF}"/>
              </a:ext>
            </a:extLst>
          </p:cNvPr>
          <p:cNvSpPr/>
          <p:nvPr/>
        </p:nvSpPr>
        <p:spPr>
          <a:xfrm>
            <a:off x="8077200" y="680720"/>
            <a:ext cx="3474720" cy="934720"/>
          </a:xfrm>
          <a:prstGeom prst="round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400" dirty="0"/>
              <a:t>實習工程師</a:t>
            </a:r>
            <a:endParaRPr lang="zh-HK" altLang="en-US" sz="4400" dirty="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25884EF0-6E24-4EB6-83BC-9ADEE73F9ADE}"/>
              </a:ext>
            </a:extLst>
          </p:cNvPr>
          <p:cNvSpPr/>
          <p:nvPr/>
        </p:nvSpPr>
        <p:spPr>
          <a:xfrm>
            <a:off x="4460240" y="1793240"/>
            <a:ext cx="3271520" cy="327152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江婕瀅</a:t>
            </a:r>
            <a:endParaRPr lang="en-US" altLang="zh-TW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zh-HK" sz="4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Jesse</a:t>
            </a:r>
            <a:endParaRPr lang="zh-HK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997EF822-8FD2-11CC-C6FF-E9119F49D27A}"/>
              </a:ext>
            </a:extLst>
          </p:cNvPr>
          <p:cNvCxnSpPr>
            <a:cxnSpLocks/>
            <a:stCxn id="10" idx="1"/>
            <a:endCxn id="5" idx="0"/>
          </p:cNvCxnSpPr>
          <p:nvPr/>
        </p:nvCxnSpPr>
        <p:spPr>
          <a:xfrm flipH="1">
            <a:off x="6096000" y="1148080"/>
            <a:ext cx="1981200" cy="64516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2369DFF5-8E6E-EAB4-EF2B-F8B96CA2143F}"/>
              </a:ext>
            </a:extLst>
          </p:cNvPr>
          <p:cNvSpPr/>
          <p:nvPr/>
        </p:nvSpPr>
        <p:spPr>
          <a:xfrm>
            <a:off x="508000" y="5059680"/>
            <a:ext cx="3474720" cy="934720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400" dirty="0"/>
              <a:t>喜歡程式</a:t>
            </a:r>
            <a:endParaRPr lang="zh-HK" altLang="en-US" sz="4400" dirty="0"/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7F76CD2B-500E-54B1-2087-29D1CC50323A}"/>
              </a:ext>
            </a:extLst>
          </p:cNvPr>
          <p:cNvSpPr/>
          <p:nvPr/>
        </p:nvSpPr>
        <p:spPr>
          <a:xfrm>
            <a:off x="883920" y="1003300"/>
            <a:ext cx="3474720" cy="93472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000" dirty="0"/>
              <a:t>開發三個遊戲</a:t>
            </a:r>
            <a:endParaRPr lang="zh-HK" altLang="en-US" sz="4000" dirty="0"/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50548B6F-8B26-D321-8C82-F744D30A824E}"/>
              </a:ext>
            </a:extLst>
          </p:cNvPr>
          <p:cNvSpPr/>
          <p:nvPr/>
        </p:nvSpPr>
        <p:spPr>
          <a:xfrm>
            <a:off x="8290560" y="4457700"/>
            <a:ext cx="3474720" cy="934720"/>
          </a:xfrm>
          <a:prstGeom prst="round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400" dirty="0"/>
              <a:t>喜歡教學</a:t>
            </a:r>
            <a:endParaRPr lang="zh-HK" altLang="en-US" sz="4400" dirty="0"/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13B09052-2076-4A09-B35C-9D51E41D0BF2}"/>
              </a:ext>
            </a:extLst>
          </p:cNvPr>
          <p:cNvCxnSpPr>
            <a:cxnSpLocks/>
            <a:stCxn id="15" idx="2"/>
            <a:endCxn id="5" idx="2"/>
          </p:cNvCxnSpPr>
          <p:nvPr/>
        </p:nvCxnSpPr>
        <p:spPr>
          <a:xfrm>
            <a:off x="2621280" y="1938020"/>
            <a:ext cx="1838960" cy="149098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EDEA77B6-C8D1-8F01-8536-B6B7BD25AD91}"/>
              </a:ext>
            </a:extLst>
          </p:cNvPr>
          <p:cNvCxnSpPr>
            <a:cxnSpLocks/>
            <a:stCxn id="5" idx="6"/>
            <a:endCxn id="16" idx="0"/>
          </p:cNvCxnSpPr>
          <p:nvPr/>
        </p:nvCxnSpPr>
        <p:spPr>
          <a:xfrm>
            <a:off x="7731760" y="3429000"/>
            <a:ext cx="2296160" cy="10287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47477F22-C658-40A3-4C57-E10B72E6A0E5}"/>
              </a:ext>
            </a:extLst>
          </p:cNvPr>
          <p:cNvCxnSpPr>
            <a:cxnSpLocks/>
            <a:stCxn id="5" idx="4"/>
            <a:endCxn id="14" idx="3"/>
          </p:cNvCxnSpPr>
          <p:nvPr/>
        </p:nvCxnSpPr>
        <p:spPr>
          <a:xfrm flipH="1">
            <a:off x="3982720" y="5064760"/>
            <a:ext cx="2113280" cy="46228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76460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圓角 3">
            <a:extLst>
              <a:ext uri="{FF2B5EF4-FFF2-40B4-BE49-F238E27FC236}">
                <a16:creationId xmlns:a16="http://schemas.microsoft.com/office/drawing/2014/main" id="{3F0C2632-1291-AE99-4D8C-0FD2B69C8435}"/>
              </a:ext>
            </a:extLst>
          </p:cNvPr>
          <p:cNvSpPr/>
          <p:nvPr/>
        </p:nvSpPr>
        <p:spPr>
          <a:xfrm>
            <a:off x="4003963" y="1444141"/>
            <a:ext cx="4184073" cy="713221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dirty="0">
                <a:solidFill>
                  <a:srgbClr val="FF0000"/>
                </a:solidFill>
              </a:rPr>
              <a:t>降低代碼的重複性</a:t>
            </a:r>
            <a:endParaRPr lang="zh-HK" altLang="en-US" sz="3200" dirty="0">
              <a:solidFill>
                <a:srgbClr val="FF0000"/>
              </a:solidFill>
            </a:endParaRP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ADBDF583-DE42-93C4-C469-5890A427D2F1}"/>
              </a:ext>
            </a:extLst>
          </p:cNvPr>
          <p:cNvSpPr/>
          <p:nvPr/>
        </p:nvSpPr>
        <p:spPr>
          <a:xfrm>
            <a:off x="4003963" y="3615139"/>
            <a:ext cx="4184073" cy="713221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dirty="0">
                <a:solidFill>
                  <a:srgbClr val="FF0000"/>
                </a:solidFill>
              </a:rPr>
              <a:t>增加</a:t>
            </a:r>
            <a:r>
              <a:rPr lang="en-US" altLang="zh-TW" sz="3200" dirty="0">
                <a:solidFill>
                  <a:srgbClr val="FF0000"/>
                </a:solidFill>
              </a:rPr>
              <a:t>Debug</a:t>
            </a:r>
            <a:r>
              <a:rPr lang="zh-TW" altLang="en-US" sz="3200" dirty="0">
                <a:solidFill>
                  <a:srgbClr val="FF0000"/>
                </a:solidFill>
              </a:rPr>
              <a:t>的效率</a:t>
            </a:r>
            <a:endParaRPr lang="zh-HK" altLang="en-US" sz="3200" dirty="0">
              <a:solidFill>
                <a:srgbClr val="FF0000"/>
              </a:solidFill>
            </a:endParaRP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567B8891-B38F-9976-C07C-71A25293ECAC}"/>
              </a:ext>
            </a:extLst>
          </p:cNvPr>
          <p:cNvSpPr/>
          <p:nvPr/>
        </p:nvSpPr>
        <p:spPr>
          <a:xfrm>
            <a:off x="4003963" y="2529640"/>
            <a:ext cx="4184073" cy="713221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dirty="0">
                <a:solidFill>
                  <a:srgbClr val="FF0000"/>
                </a:solidFill>
              </a:rPr>
              <a:t>增加代碼的利用率</a:t>
            </a:r>
            <a:endParaRPr lang="zh-HK" altLang="en-US" sz="3200" dirty="0">
              <a:solidFill>
                <a:srgbClr val="FF0000"/>
              </a:solidFill>
            </a:endParaRP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C93EC9D8-60F6-0D4A-5BE8-636D4EB5D8C8}"/>
              </a:ext>
            </a:extLst>
          </p:cNvPr>
          <p:cNvSpPr/>
          <p:nvPr/>
        </p:nvSpPr>
        <p:spPr>
          <a:xfrm>
            <a:off x="4003963" y="4700638"/>
            <a:ext cx="4184073" cy="713221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dirty="0">
                <a:solidFill>
                  <a:srgbClr val="FF0000"/>
                </a:solidFill>
              </a:rPr>
              <a:t>快速產生類似的物件</a:t>
            </a:r>
            <a:endParaRPr lang="zh-HK" altLang="en-US" sz="3200" dirty="0">
              <a:solidFill>
                <a:srgbClr val="FF0000"/>
              </a:solidFill>
            </a:endParaRPr>
          </a:p>
        </p:txBody>
      </p: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1D3CE3D4-D150-A548-09E2-FA03FD207D7B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6096000" y="2157362"/>
            <a:ext cx="0" cy="372278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D8331024-47B1-5223-4BD1-D2564110602C}"/>
              </a:ext>
            </a:extLst>
          </p:cNvPr>
          <p:cNvCxnSpPr>
            <a:cxnSpLocks/>
            <a:stCxn id="5" idx="0"/>
            <a:endCxn id="6" idx="2"/>
          </p:cNvCxnSpPr>
          <p:nvPr/>
        </p:nvCxnSpPr>
        <p:spPr>
          <a:xfrm flipV="1">
            <a:off x="6096000" y="3242861"/>
            <a:ext cx="0" cy="372278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CDD95610-2868-6051-D4F2-4ACA4A8AEE29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flipV="1">
            <a:off x="6096000" y="4328360"/>
            <a:ext cx="0" cy="372278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0248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08A47A-6763-869A-93C3-E4AC37D18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400" dirty="0"/>
              <a:t>修改</a:t>
            </a:r>
            <a:r>
              <a:rPr lang="en-US" altLang="zh-TW" sz="4400" dirty="0"/>
              <a:t>Wall</a:t>
            </a:r>
            <a:r>
              <a:rPr lang="zh-TW" altLang="en-US" sz="4400" dirty="0"/>
              <a:t>的顏色和大小</a:t>
            </a:r>
          </a:p>
        </p:txBody>
      </p:sp>
      <p:pic>
        <p:nvPicPr>
          <p:cNvPr id="10" name="圖形 9" descr="箭號: 直線 以實心填滿">
            <a:extLst>
              <a:ext uri="{FF2B5EF4-FFF2-40B4-BE49-F238E27FC236}">
                <a16:creationId xmlns:a16="http://schemas.microsoft.com/office/drawing/2014/main" id="{FC1BFE5B-FD71-52FD-EF2A-01AB713709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4612501" y="2540863"/>
            <a:ext cx="2966998" cy="2966998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811E32BE-F330-048C-46D5-1DACE627F3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9720" y="2319938"/>
            <a:ext cx="4327238" cy="3408848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D8AA80A5-765A-DDA8-3DEA-3817F63A2B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45041" y="2319938"/>
            <a:ext cx="4327238" cy="340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6448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6FD7F4E-80AD-3C26-705F-35488AF5F7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2873"/>
            <a:ext cx="10515600" cy="5244089"/>
          </a:xfrm>
        </p:spPr>
        <p:txBody>
          <a:bodyPr>
            <a:normAutofit/>
          </a:bodyPr>
          <a:lstStyle/>
          <a:p>
            <a:r>
              <a:rPr lang="zh-TW" altLang="en-US" sz="4000" dirty="0"/>
              <a:t>Ｑ：要修改</a:t>
            </a:r>
            <a:r>
              <a:rPr lang="en-US" altLang="zh-TW" sz="4000" u="sng" dirty="0">
                <a:solidFill>
                  <a:srgbClr val="FF0000"/>
                </a:solidFill>
              </a:rPr>
              <a:t>Wall</a:t>
            </a:r>
            <a:r>
              <a:rPr lang="zh-TW" altLang="en-US" sz="4000" dirty="0"/>
              <a:t>的</a:t>
            </a:r>
            <a:r>
              <a:rPr lang="zh-TW" altLang="en-US" sz="4000" u="sng" dirty="0">
                <a:solidFill>
                  <a:srgbClr val="FF0000"/>
                </a:solidFill>
              </a:rPr>
              <a:t>顏色</a:t>
            </a:r>
            <a:r>
              <a:rPr lang="zh-TW" altLang="en-US" sz="4000" dirty="0"/>
              <a:t>和</a:t>
            </a:r>
            <a:r>
              <a:rPr lang="zh-TW" altLang="en-US" sz="4000" u="sng" dirty="0">
                <a:solidFill>
                  <a:srgbClr val="FF0000"/>
                </a:solidFill>
              </a:rPr>
              <a:t>大小</a:t>
            </a:r>
            <a:r>
              <a:rPr lang="zh-TW" altLang="en-US" sz="4000" dirty="0"/>
              <a:t>，應該在哪裡修？</a:t>
            </a:r>
            <a:endParaRPr lang="en-US" altLang="zh-TW" sz="4000" dirty="0"/>
          </a:p>
          <a:p>
            <a:r>
              <a:rPr lang="zh-TW" altLang="en-US" sz="4000" dirty="0"/>
              <a:t>Ａ：沒錯，就是在</a:t>
            </a:r>
            <a:r>
              <a:rPr lang="en-US" altLang="zh-TW" sz="4000" u="sng" dirty="0">
                <a:solidFill>
                  <a:srgbClr val="FF0000"/>
                </a:solidFill>
              </a:rPr>
              <a:t>Wall</a:t>
            </a:r>
            <a:r>
              <a:rPr lang="zh-TW" altLang="en-US" sz="4000" dirty="0"/>
              <a:t>裡面</a:t>
            </a:r>
            <a:endParaRPr lang="en-US" altLang="zh-TW" sz="4000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E08AC075-EBFE-7676-93A6-33659A9EBB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967" y="3014221"/>
            <a:ext cx="9612066" cy="316274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24367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08A47A-6763-869A-93C3-E4AC37D18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400" dirty="0"/>
              <a:t>修改背景的圖片</a:t>
            </a:r>
          </a:p>
        </p:txBody>
      </p:sp>
      <p:pic>
        <p:nvPicPr>
          <p:cNvPr id="10" name="圖形 9" descr="箭號: 直線 以實心填滿">
            <a:extLst>
              <a:ext uri="{FF2B5EF4-FFF2-40B4-BE49-F238E27FC236}">
                <a16:creationId xmlns:a16="http://schemas.microsoft.com/office/drawing/2014/main" id="{FC1BFE5B-FD71-52FD-EF2A-01AB713709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4612501" y="2540863"/>
            <a:ext cx="2966998" cy="2966998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811E32BE-F330-048C-46D5-1DACE627F3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9720" y="2319938"/>
            <a:ext cx="4327238" cy="3408848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13D0F2F3-8777-1208-CB92-DE10632DBA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45041" y="2319938"/>
            <a:ext cx="4327238" cy="340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3164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>
            <a:extLst>
              <a:ext uri="{FF2B5EF4-FFF2-40B4-BE49-F238E27FC236}">
                <a16:creationId xmlns:a16="http://schemas.microsoft.com/office/drawing/2014/main" id="{C315BEA3-5CF9-66B1-4CA7-1B274D2FEB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439" y="1380361"/>
            <a:ext cx="10717121" cy="547763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6FD7F4E-80AD-3C26-705F-35488AF5F7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-64655"/>
            <a:ext cx="10515600" cy="6241618"/>
          </a:xfrm>
        </p:spPr>
        <p:txBody>
          <a:bodyPr>
            <a:normAutofit/>
          </a:bodyPr>
          <a:lstStyle/>
          <a:p>
            <a:r>
              <a:rPr lang="zh-TW" altLang="en-US" sz="4000" dirty="0"/>
              <a:t>Ｑ：要修改</a:t>
            </a:r>
            <a:r>
              <a:rPr lang="zh-TW" altLang="en-US" sz="4000" u="sng" dirty="0">
                <a:solidFill>
                  <a:srgbClr val="FF0000"/>
                </a:solidFill>
              </a:rPr>
              <a:t>背景</a:t>
            </a:r>
            <a:r>
              <a:rPr lang="zh-TW" altLang="en-US" sz="4000" dirty="0"/>
              <a:t>的</a:t>
            </a:r>
            <a:r>
              <a:rPr lang="zh-TW" altLang="en-US" sz="4000" u="sng" dirty="0">
                <a:solidFill>
                  <a:srgbClr val="FF0000"/>
                </a:solidFill>
              </a:rPr>
              <a:t>圖片</a:t>
            </a:r>
            <a:r>
              <a:rPr lang="zh-TW" altLang="en-US" sz="4000" dirty="0"/>
              <a:t>，應該在哪裡修？</a:t>
            </a:r>
            <a:endParaRPr lang="en-US" altLang="zh-TW" sz="4000" dirty="0"/>
          </a:p>
          <a:p>
            <a:r>
              <a:rPr lang="zh-TW" altLang="en-US" sz="4000" dirty="0"/>
              <a:t>Ａ：沒錯，就是在</a:t>
            </a:r>
            <a:r>
              <a:rPr lang="en-US" altLang="zh-TW" sz="4000" u="sng" dirty="0" err="1">
                <a:solidFill>
                  <a:srgbClr val="FF0000"/>
                </a:solidFill>
              </a:rPr>
              <a:t>MyGame</a:t>
            </a:r>
            <a:r>
              <a:rPr lang="zh-TW" altLang="en-US" sz="4000" dirty="0"/>
              <a:t>裡面</a:t>
            </a:r>
            <a:endParaRPr lang="en-US" altLang="zh-TW" sz="4000" dirty="0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BF53A680-9752-23E3-4A9D-C1F01A4DF27E}"/>
              </a:ext>
            </a:extLst>
          </p:cNvPr>
          <p:cNvSpPr/>
          <p:nvPr/>
        </p:nvSpPr>
        <p:spPr>
          <a:xfrm>
            <a:off x="1921164" y="2983345"/>
            <a:ext cx="9533395" cy="2087419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793677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08A47A-6763-869A-93C3-E4AC37D18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400" dirty="0"/>
              <a:t>修改畫面上的文字</a:t>
            </a:r>
          </a:p>
        </p:txBody>
      </p:sp>
      <p:pic>
        <p:nvPicPr>
          <p:cNvPr id="10" name="圖形 9" descr="箭號: 直線 以實心填滿">
            <a:extLst>
              <a:ext uri="{FF2B5EF4-FFF2-40B4-BE49-F238E27FC236}">
                <a16:creationId xmlns:a16="http://schemas.microsoft.com/office/drawing/2014/main" id="{FC1BFE5B-FD71-52FD-EF2A-01AB713709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4612501" y="2540863"/>
            <a:ext cx="2966998" cy="2966998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811E32BE-F330-048C-46D5-1DACE627F3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9720" y="2319938"/>
            <a:ext cx="4327238" cy="3408848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E4622D3D-DC4F-9357-98AB-E6CE43CC2A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45041" y="2319938"/>
            <a:ext cx="4327238" cy="340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6699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C0C54D0-1E1F-A348-088D-1E46DD2808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0"/>
            <a:ext cx="10515600" cy="6176963"/>
          </a:xfrm>
        </p:spPr>
        <p:txBody>
          <a:bodyPr/>
          <a:lstStyle/>
          <a:p>
            <a:r>
              <a:rPr lang="zh-TW" altLang="en-US" sz="4400" dirty="0"/>
              <a:t>Ｑ：要修改</a:t>
            </a:r>
            <a:r>
              <a:rPr lang="zh-TW" altLang="en-US" sz="4400" u="sng" dirty="0">
                <a:solidFill>
                  <a:srgbClr val="FF0000"/>
                </a:solidFill>
              </a:rPr>
              <a:t>畫面</a:t>
            </a:r>
            <a:r>
              <a:rPr lang="zh-TW" altLang="en-US" sz="4400" dirty="0"/>
              <a:t>中的</a:t>
            </a:r>
            <a:r>
              <a:rPr lang="zh-TW" altLang="en-US" sz="4400" u="sng" dirty="0">
                <a:solidFill>
                  <a:srgbClr val="FF0000"/>
                </a:solidFill>
              </a:rPr>
              <a:t>文字</a:t>
            </a:r>
            <a:r>
              <a:rPr lang="zh-TW" altLang="en-US" sz="4400" dirty="0"/>
              <a:t>，應該在哪裡修？</a:t>
            </a:r>
            <a:endParaRPr lang="en-US" altLang="zh-TW" sz="4400" dirty="0"/>
          </a:p>
          <a:p>
            <a:r>
              <a:rPr lang="zh-TW" altLang="en-US" sz="4400" dirty="0"/>
              <a:t>Ａ：沒錯，就是在</a:t>
            </a:r>
            <a:r>
              <a:rPr lang="en-US" altLang="zh-TW" sz="4400" u="sng" dirty="0" err="1">
                <a:solidFill>
                  <a:srgbClr val="FF0000"/>
                </a:solidFill>
              </a:rPr>
              <a:t>MyGame</a:t>
            </a:r>
            <a:r>
              <a:rPr lang="zh-TW" altLang="en-US" sz="4400" dirty="0"/>
              <a:t>裡面</a:t>
            </a:r>
            <a:endParaRPr lang="en-US" altLang="zh-TW" sz="4400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C3AC5E25-F034-6A18-767E-E7567C30B2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729" y="1628045"/>
            <a:ext cx="9964541" cy="522995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8" name="矩形: 圓角 7">
            <a:extLst>
              <a:ext uri="{FF2B5EF4-FFF2-40B4-BE49-F238E27FC236}">
                <a16:creationId xmlns:a16="http://schemas.microsoft.com/office/drawing/2014/main" id="{2CEAAB8A-5F88-5082-A7AF-23CDFA8F6C7B}"/>
              </a:ext>
            </a:extLst>
          </p:cNvPr>
          <p:cNvSpPr/>
          <p:nvPr/>
        </p:nvSpPr>
        <p:spPr>
          <a:xfrm>
            <a:off x="2364507" y="5024582"/>
            <a:ext cx="8682181" cy="94211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09752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E19851-8768-D056-D0CF-104CC0AC9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6000" dirty="0"/>
              <a:t>新增射擊功能</a:t>
            </a:r>
            <a:endParaRPr lang="zh-HK" altLang="en-US" sz="60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1E40BB5-15C5-88CB-3F9B-52DF2D4BF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9336"/>
          </a:xfrm>
        </p:spPr>
        <p:txBody>
          <a:bodyPr>
            <a:noAutofit/>
          </a:bodyPr>
          <a:lstStyle/>
          <a:p>
            <a:r>
              <a:rPr lang="zh-TW" altLang="en-US" dirty="0"/>
              <a:t>我們會射出</a:t>
            </a:r>
            <a:r>
              <a:rPr lang="zh-TW" altLang="en-US" u="sng" dirty="0">
                <a:solidFill>
                  <a:srgbClr val="FF0000"/>
                </a:solidFill>
              </a:rPr>
              <a:t>什麼</a:t>
            </a:r>
            <a:r>
              <a:rPr lang="zh-TW" altLang="en-US" dirty="0"/>
              <a:t>？</a:t>
            </a:r>
            <a:endParaRPr lang="en-US" altLang="zh-TW" dirty="0"/>
          </a:p>
          <a:p>
            <a:r>
              <a:rPr lang="zh-TW" altLang="en-US" u="sng" dirty="0">
                <a:solidFill>
                  <a:srgbClr val="FF0000"/>
                </a:solidFill>
              </a:rPr>
              <a:t>誰</a:t>
            </a:r>
            <a:r>
              <a:rPr lang="zh-TW" altLang="en-US" dirty="0"/>
              <a:t>會射擊？</a:t>
            </a:r>
            <a:endParaRPr lang="en-US" altLang="zh-TW" dirty="0"/>
          </a:p>
          <a:p>
            <a:r>
              <a:rPr lang="zh-TW" altLang="en-US" dirty="0"/>
              <a:t>子彈會往</a:t>
            </a:r>
            <a:r>
              <a:rPr lang="zh-TW" altLang="en-US" u="sng" dirty="0">
                <a:solidFill>
                  <a:srgbClr val="FF0000"/>
                </a:solidFill>
              </a:rPr>
              <a:t>哪裡</a:t>
            </a:r>
            <a:r>
              <a:rPr lang="zh-TW" altLang="en-US" dirty="0"/>
              <a:t>移動？</a:t>
            </a:r>
            <a:endParaRPr lang="en-US" altLang="zh-TW" dirty="0"/>
          </a:p>
          <a:p>
            <a:r>
              <a:rPr lang="zh-TW" altLang="en-US" dirty="0"/>
              <a:t>甚麼</a:t>
            </a:r>
            <a:r>
              <a:rPr lang="zh-TW" altLang="en-US" u="sng" dirty="0">
                <a:solidFill>
                  <a:srgbClr val="FF0000"/>
                </a:solidFill>
              </a:rPr>
              <a:t>時候</a:t>
            </a:r>
            <a:r>
              <a:rPr lang="zh-TW" altLang="en-US" dirty="0"/>
              <a:t>射擊？</a:t>
            </a:r>
            <a:endParaRPr lang="en-US" altLang="zh-TW" dirty="0"/>
          </a:p>
          <a:p>
            <a:r>
              <a:rPr lang="zh-TW" altLang="en-US" u="sng" dirty="0">
                <a:solidFill>
                  <a:srgbClr val="FF0000"/>
                </a:solidFill>
              </a:rPr>
              <a:t>被射到會</a:t>
            </a:r>
            <a:r>
              <a:rPr lang="zh-TW" altLang="en-US" dirty="0"/>
              <a:t>？</a:t>
            </a:r>
            <a:endParaRPr lang="en-US" altLang="zh-TW" dirty="0"/>
          </a:p>
          <a:p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3265161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3BD38E-1A37-6527-4E89-FF5BBDA1C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800" dirty="0"/>
              <a:t>定義</a:t>
            </a:r>
            <a:r>
              <a:rPr lang="en-US" altLang="zh-TW" sz="4800" dirty="0"/>
              <a:t>Bullet</a:t>
            </a:r>
            <a:r>
              <a:rPr lang="zh-TW" altLang="en-US" sz="4800" dirty="0"/>
              <a:t>類別</a:t>
            </a:r>
            <a:endParaRPr lang="zh-HK" altLang="en-US" sz="4800" dirty="0"/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4A1B05DA-C315-0276-84D5-660B2219C662}"/>
              </a:ext>
            </a:extLst>
          </p:cNvPr>
          <p:cNvSpPr/>
          <p:nvPr/>
        </p:nvSpPr>
        <p:spPr>
          <a:xfrm>
            <a:off x="499870" y="1900398"/>
            <a:ext cx="11393736" cy="763005"/>
          </a:xfrm>
          <a:prstGeom prst="round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5400" dirty="0">
                <a:solidFill>
                  <a:schemeClr val="bg1"/>
                </a:solidFill>
              </a:rPr>
              <a:t>Bullet</a:t>
            </a:r>
            <a:endParaRPr lang="zh-HK" altLang="en-US" sz="5400" dirty="0">
              <a:solidFill>
                <a:schemeClr val="bg1"/>
              </a:solidFill>
            </a:endParaRP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C92EBB5D-4DD5-CA94-5DA2-49EF9190B728}"/>
              </a:ext>
            </a:extLst>
          </p:cNvPr>
          <p:cNvSpPr/>
          <p:nvPr/>
        </p:nvSpPr>
        <p:spPr>
          <a:xfrm>
            <a:off x="499870" y="2681579"/>
            <a:ext cx="11415933" cy="763006"/>
          </a:xfrm>
          <a:prstGeom prst="roundRect">
            <a:avLst/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5400" dirty="0">
                <a:solidFill>
                  <a:schemeClr val="bg1"/>
                </a:solidFill>
              </a:rPr>
              <a:t>初始化</a:t>
            </a:r>
            <a:endParaRPr lang="zh-HK" altLang="en-US" sz="5400" dirty="0">
              <a:solidFill>
                <a:schemeClr val="bg1"/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0A825282-0989-A285-1DDB-9C9FEA2B8376}"/>
              </a:ext>
            </a:extLst>
          </p:cNvPr>
          <p:cNvSpPr txBox="1"/>
          <p:nvPr/>
        </p:nvSpPr>
        <p:spPr>
          <a:xfrm>
            <a:off x="499870" y="3493147"/>
            <a:ext cx="11184130" cy="30149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4400" u="sng" dirty="0"/>
              <a:t>玩家</a:t>
            </a:r>
            <a:r>
              <a:rPr lang="zh-TW" altLang="en-US" sz="4400" dirty="0"/>
              <a:t>和</a:t>
            </a:r>
            <a:r>
              <a:rPr lang="zh-TW" altLang="en-US" sz="4400" u="sng" dirty="0"/>
              <a:t>敵人</a:t>
            </a:r>
            <a:r>
              <a:rPr lang="zh-TW" altLang="en-US" sz="4400" dirty="0"/>
              <a:t>都會射擊</a:t>
            </a:r>
            <a:r>
              <a:rPr lang="zh-TW" altLang="en-US" sz="4400" u="sng" dirty="0"/>
              <a:t>子彈</a:t>
            </a:r>
            <a:endParaRPr lang="en-US" altLang="zh-TW" sz="4400" u="sng" dirty="0"/>
          </a:p>
          <a:p>
            <a:pPr>
              <a:lnSpc>
                <a:spcPct val="150000"/>
              </a:lnSpc>
            </a:pPr>
            <a:r>
              <a:rPr lang="zh-TW" altLang="en-US" sz="4400" dirty="0"/>
              <a:t>子彈應該在哪裡出生？</a:t>
            </a:r>
            <a:endParaRPr lang="en-US" altLang="zh-TW" sz="4400" dirty="0"/>
          </a:p>
          <a:p>
            <a:pPr>
              <a:lnSpc>
                <a:spcPct val="150000"/>
              </a:lnSpc>
            </a:pPr>
            <a:r>
              <a:rPr lang="zh-TW" altLang="en-US" sz="4400" dirty="0"/>
              <a:t>子彈怎麼分辨是玩家還是敵人的子彈？</a:t>
            </a:r>
            <a:endParaRPr lang="en-US" altLang="zh-TW" sz="4400" dirty="0"/>
          </a:p>
        </p:txBody>
      </p:sp>
    </p:spTree>
    <p:extLst>
      <p:ext uri="{BB962C8B-B14F-4D97-AF65-F5344CB8AC3E}">
        <p14:creationId xmlns:p14="http://schemas.microsoft.com/office/powerpoint/2010/main" val="34195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3BD38E-1A37-6527-4E89-FF5BBDA1C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800" dirty="0"/>
              <a:t>定義</a:t>
            </a:r>
            <a:r>
              <a:rPr lang="en-US" altLang="zh-TW" sz="4800" dirty="0"/>
              <a:t>Bullet</a:t>
            </a:r>
            <a:r>
              <a:rPr lang="zh-TW" altLang="en-US" sz="4800" dirty="0"/>
              <a:t>的更新</a:t>
            </a:r>
            <a:endParaRPr lang="zh-HK" altLang="en-US" sz="4800" dirty="0"/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4A1B05DA-C315-0276-84D5-660B2219C662}"/>
              </a:ext>
            </a:extLst>
          </p:cNvPr>
          <p:cNvSpPr/>
          <p:nvPr/>
        </p:nvSpPr>
        <p:spPr>
          <a:xfrm>
            <a:off x="499870" y="1690688"/>
            <a:ext cx="11393736" cy="763005"/>
          </a:xfrm>
          <a:prstGeom prst="round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5400" dirty="0">
                <a:solidFill>
                  <a:schemeClr val="bg1"/>
                </a:solidFill>
              </a:rPr>
              <a:t>Bullet</a:t>
            </a:r>
            <a:endParaRPr lang="zh-HK" altLang="en-US" sz="5400" dirty="0">
              <a:solidFill>
                <a:schemeClr val="bg1"/>
              </a:solidFill>
            </a:endParaRP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DE8759CB-ED6C-9F76-BCE3-4D9C03CC7234}"/>
              </a:ext>
            </a:extLst>
          </p:cNvPr>
          <p:cNvSpPr/>
          <p:nvPr/>
        </p:nvSpPr>
        <p:spPr>
          <a:xfrm>
            <a:off x="499870" y="2451777"/>
            <a:ext cx="11415932" cy="763006"/>
          </a:xfrm>
          <a:prstGeom prst="roundRect">
            <a:avLst/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5400" dirty="0">
                <a:solidFill>
                  <a:schemeClr val="bg1"/>
                </a:solidFill>
              </a:rPr>
              <a:t>更新</a:t>
            </a:r>
            <a:endParaRPr lang="zh-HK" altLang="en-US" sz="5400" dirty="0">
              <a:solidFill>
                <a:schemeClr val="bg1"/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A5BF1EF8-C479-4FDE-904A-710E62C0AC61}"/>
              </a:ext>
            </a:extLst>
          </p:cNvPr>
          <p:cNvSpPr txBox="1"/>
          <p:nvPr/>
        </p:nvSpPr>
        <p:spPr>
          <a:xfrm>
            <a:off x="499870" y="3099379"/>
            <a:ext cx="11393735" cy="36725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4000" u="sng" dirty="0"/>
              <a:t>玩家</a:t>
            </a:r>
            <a:r>
              <a:rPr lang="zh-TW" altLang="en-US" sz="4000" dirty="0"/>
              <a:t>按下</a:t>
            </a:r>
            <a:r>
              <a:rPr lang="zh-TW" altLang="en-US" sz="4000" u="sng" dirty="0">
                <a:solidFill>
                  <a:srgbClr val="FF0000"/>
                </a:solidFill>
              </a:rPr>
              <a:t>Ｆ鍵</a:t>
            </a:r>
            <a:r>
              <a:rPr lang="zh-TW" altLang="en-US" sz="4000" dirty="0"/>
              <a:t>會從下而上射擊</a:t>
            </a:r>
            <a:r>
              <a:rPr lang="zh-TW" altLang="en-US" sz="4000" u="sng" dirty="0"/>
              <a:t>子彈</a:t>
            </a:r>
            <a:endParaRPr lang="en-US" altLang="zh-TW" sz="4000" u="sng" dirty="0"/>
          </a:p>
          <a:p>
            <a:pPr>
              <a:lnSpc>
                <a:spcPct val="150000"/>
              </a:lnSpc>
            </a:pPr>
            <a:r>
              <a:rPr lang="zh-TW" altLang="en-US" sz="4000" u="sng" dirty="0"/>
              <a:t>敵人</a:t>
            </a:r>
            <a:r>
              <a:rPr lang="zh-TW" altLang="en-US" sz="4000" dirty="0"/>
              <a:t>會</a:t>
            </a:r>
            <a:r>
              <a:rPr lang="zh-TW" altLang="en-US" sz="4000" dirty="0">
                <a:solidFill>
                  <a:srgbClr val="FF0000"/>
                </a:solidFill>
              </a:rPr>
              <a:t>不斷</a:t>
            </a:r>
            <a:r>
              <a:rPr lang="zh-TW" altLang="en-US" sz="4000" dirty="0"/>
              <a:t>從上而下射下</a:t>
            </a:r>
            <a:r>
              <a:rPr lang="zh-TW" altLang="en-US" sz="4000" u="sng" dirty="0"/>
              <a:t>子彈</a:t>
            </a:r>
            <a:endParaRPr lang="en-US" altLang="zh-TW" sz="4000" u="sng" dirty="0"/>
          </a:p>
          <a:p>
            <a:pPr>
              <a:lnSpc>
                <a:spcPct val="150000"/>
              </a:lnSpc>
            </a:pPr>
            <a:r>
              <a:rPr lang="zh-TW" altLang="en-US" sz="4000" dirty="0"/>
              <a:t>子彈應該如何移動</a:t>
            </a:r>
            <a:endParaRPr lang="en-US" altLang="zh-TW" sz="4000" dirty="0"/>
          </a:p>
          <a:p>
            <a:pPr>
              <a:lnSpc>
                <a:spcPct val="150000"/>
              </a:lnSpc>
            </a:pPr>
            <a:r>
              <a:rPr lang="zh-TW" altLang="en-US" sz="4000" dirty="0"/>
              <a:t>子彈超出移動範圍怎麼辦？</a:t>
            </a:r>
            <a:endParaRPr lang="en-US" altLang="zh-TW" sz="4000" dirty="0"/>
          </a:p>
        </p:txBody>
      </p:sp>
    </p:spTree>
    <p:extLst>
      <p:ext uri="{BB962C8B-B14F-4D97-AF65-F5344CB8AC3E}">
        <p14:creationId xmlns:p14="http://schemas.microsoft.com/office/powerpoint/2010/main" val="3706084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群組 12">
            <a:extLst>
              <a:ext uri="{FF2B5EF4-FFF2-40B4-BE49-F238E27FC236}">
                <a16:creationId xmlns:a16="http://schemas.microsoft.com/office/drawing/2014/main" id="{4295D103-22C1-5EE4-9837-DEDB3399E1B0}"/>
              </a:ext>
            </a:extLst>
          </p:cNvPr>
          <p:cNvGrpSpPr/>
          <p:nvPr/>
        </p:nvGrpSpPr>
        <p:grpSpPr>
          <a:xfrm>
            <a:off x="8371840" y="1793240"/>
            <a:ext cx="3271520" cy="3271520"/>
            <a:chOff x="8463280" y="3573640"/>
            <a:chExt cx="3271520" cy="3271520"/>
          </a:xfrm>
        </p:grpSpPr>
        <p:sp>
          <p:nvSpPr>
            <p:cNvPr id="10" name="橢圓 9">
              <a:extLst>
                <a:ext uri="{FF2B5EF4-FFF2-40B4-BE49-F238E27FC236}">
                  <a16:creationId xmlns:a16="http://schemas.microsoft.com/office/drawing/2014/main" id="{75BEFB6A-3357-9767-3574-D63797C9943F}"/>
                </a:ext>
              </a:extLst>
            </p:cNvPr>
            <p:cNvSpPr/>
            <p:nvPr/>
          </p:nvSpPr>
          <p:spPr>
            <a:xfrm>
              <a:off x="8463280" y="3573640"/>
              <a:ext cx="3271520" cy="32715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sz="4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5" name="圖形 4" descr="舉手 以實心填滿">
              <a:extLst>
                <a:ext uri="{FF2B5EF4-FFF2-40B4-BE49-F238E27FC236}">
                  <a16:creationId xmlns:a16="http://schemas.microsoft.com/office/drawing/2014/main" id="{92E53E0B-34A2-99A5-4D8E-C0EBA39409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626120" y="3736480"/>
              <a:ext cx="2945840" cy="2945840"/>
            </a:xfrm>
            <a:prstGeom prst="rect">
              <a:avLst/>
            </a:prstGeom>
          </p:spPr>
        </p:pic>
      </p:grp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8ABFD86E-F52F-8F37-C4DD-ADF44BAE7C6F}"/>
              </a:ext>
            </a:extLst>
          </p:cNvPr>
          <p:cNvGrpSpPr/>
          <p:nvPr/>
        </p:nvGrpSpPr>
        <p:grpSpPr>
          <a:xfrm>
            <a:off x="611833" y="1766240"/>
            <a:ext cx="3501087" cy="3398520"/>
            <a:chOff x="4401960" y="1734960"/>
            <a:chExt cx="3388080" cy="3388080"/>
          </a:xfrm>
        </p:grpSpPr>
        <p:sp>
          <p:nvSpPr>
            <p:cNvPr id="11" name="橢圓 10">
              <a:extLst>
                <a:ext uri="{FF2B5EF4-FFF2-40B4-BE49-F238E27FC236}">
                  <a16:creationId xmlns:a16="http://schemas.microsoft.com/office/drawing/2014/main" id="{D549A210-A4BD-EB21-42BE-28401D0519C8}"/>
                </a:ext>
              </a:extLst>
            </p:cNvPr>
            <p:cNvSpPr/>
            <p:nvPr/>
          </p:nvSpPr>
          <p:spPr>
            <a:xfrm>
              <a:off x="4460240" y="1793240"/>
              <a:ext cx="3271520" cy="32715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sz="4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9" name="圖形 8" descr="問號 以實心填滿">
              <a:extLst>
                <a:ext uri="{FF2B5EF4-FFF2-40B4-BE49-F238E27FC236}">
                  <a16:creationId xmlns:a16="http://schemas.microsoft.com/office/drawing/2014/main" id="{7A6C700E-267E-B581-1ACB-91797DD5B2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401960" y="1734960"/>
              <a:ext cx="3388080" cy="3388080"/>
            </a:xfrm>
            <a:prstGeom prst="rect">
              <a:avLst/>
            </a:prstGeom>
          </p:spPr>
        </p:pic>
      </p:grpSp>
      <p:pic>
        <p:nvPicPr>
          <p:cNvPr id="20" name="圖形 19" descr="向右箭頭 以實心填滿">
            <a:extLst>
              <a:ext uri="{FF2B5EF4-FFF2-40B4-BE49-F238E27FC236}">
                <a16:creationId xmlns:a16="http://schemas.microsoft.com/office/drawing/2014/main" id="{A32FB9E8-F783-8192-880E-77409AD6579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05680" y="1738680"/>
            <a:ext cx="3380640" cy="338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995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ADB512-5F8D-56E4-A192-DB70BD2DF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800" dirty="0"/>
              <a:t>在遊戲建立子彈物件</a:t>
            </a:r>
            <a:endParaRPr lang="zh-HK" altLang="en-US" sz="4800" dirty="0"/>
          </a:p>
        </p:txBody>
      </p:sp>
      <p:sp>
        <p:nvSpPr>
          <p:cNvPr id="33" name="矩形: 圓角 32">
            <a:extLst>
              <a:ext uri="{FF2B5EF4-FFF2-40B4-BE49-F238E27FC236}">
                <a16:creationId xmlns:a16="http://schemas.microsoft.com/office/drawing/2014/main" id="{00B0F6C3-87C8-118F-D2CD-BB5055BCF8CB}"/>
              </a:ext>
            </a:extLst>
          </p:cNvPr>
          <p:cNvSpPr/>
          <p:nvPr/>
        </p:nvSpPr>
        <p:spPr>
          <a:xfrm>
            <a:off x="901698" y="1974689"/>
            <a:ext cx="10388600" cy="758111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5400" dirty="0" err="1">
                <a:solidFill>
                  <a:schemeClr val="bg1"/>
                </a:solidFill>
              </a:rPr>
              <a:t>MyGame</a:t>
            </a:r>
            <a:endParaRPr lang="zh-HK" altLang="en-US" sz="5400" dirty="0">
              <a:solidFill>
                <a:schemeClr val="bg1"/>
              </a:solidFill>
            </a:endParaRPr>
          </a:p>
        </p:txBody>
      </p:sp>
      <p:sp>
        <p:nvSpPr>
          <p:cNvPr id="34" name="矩形: 圓角 33">
            <a:extLst>
              <a:ext uri="{FF2B5EF4-FFF2-40B4-BE49-F238E27FC236}">
                <a16:creationId xmlns:a16="http://schemas.microsoft.com/office/drawing/2014/main" id="{A98F46BA-541B-6DC7-5C63-E3A0F66562F7}"/>
              </a:ext>
            </a:extLst>
          </p:cNvPr>
          <p:cNvSpPr/>
          <p:nvPr/>
        </p:nvSpPr>
        <p:spPr>
          <a:xfrm>
            <a:off x="901696" y="3490911"/>
            <a:ext cx="10388602" cy="758111"/>
          </a:xfrm>
          <a:prstGeom prst="roundRect">
            <a:avLst/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5400" dirty="0">
                <a:solidFill>
                  <a:schemeClr val="bg1"/>
                </a:solidFill>
              </a:rPr>
              <a:t>建立子彈物件</a:t>
            </a:r>
            <a:endParaRPr lang="zh-HK" altLang="en-US" sz="5400" dirty="0">
              <a:solidFill>
                <a:schemeClr val="bg1"/>
              </a:solidFill>
            </a:endParaRPr>
          </a:p>
        </p:txBody>
      </p:sp>
      <p:sp>
        <p:nvSpPr>
          <p:cNvPr id="38" name="矩形: 圓角 37">
            <a:extLst>
              <a:ext uri="{FF2B5EF4-FFF2-40B4-BE49-F238E27FC236}">
                <a16:creationId xmlns:a16="http://schemas.microsoft.com/office/drawing/2014/main" id="{84627A02-DF61-1EED-D93D-10B25401D501}"/>
              </a:ext>
            </a:extLst>
          </p:cNvPr>
          <p:cNvSpPr/>
          <p:nvPr/>
        </p:nvSpPr>
        <p:spPr>
          <a:xfrm>
            <a:off x="901700" y="2732800"/>
            <a:ext cx="10388600" cy="758111"/>
          </a:xfrm>
          <a:prstGeom prst="roundRect">
            <a:avLst/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6000" dirty="0">
                <a:solidFill>
                  <a:schemeClr val="bg1"/>
                </a:solidFill>
              </a:rPr>
              <a:t>初始化子彈的集合</a:t>
            </a:r>
            <a:endParaRPr lang="zh-HK" altLang="en-US" sz="6000" dirty="0">
              <a:solidFill>
                <a:schemeClr val="bg1"/>
              </a:solidFill>
            </a:endParaRPr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88FDB849-69B9-B916-C5FA-789EE05E70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33023"/>
            <a:ext cx="10515600" cy="232497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TW" altLang="en-US" dirty="0"/>
              <a:t>玩家和敵人皆會射擊子彈</a:t>
            </a:r>
            <a:endParaRPr lang="en-US" altLang="zh-TW" dirty="0"/>
          </a:p>
          <a:p>
            <a:pPr>
              <a:lnSpc>
                <a:spcPct val="120000"/>
              </a:lnSpc>
            </a:pPr>
            <a:r>
              <a:rPr lang="zh-TW" altLang="en-US" dirty="0"/>
              <a:t>應該如何建立子彈？</a:t>
            </a:r>
            <a:endParaRPr lang="zh-HK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3604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ADB512-5F8D-56E4-A192-DB70BD2DF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800" dirty="0"/>
              <a:t>在畫面上畫出子彈</a:t>
            </a:r>
            <a:endParaRPr lang="zh-HK" altLang="en-US" sz="4800" dirty="0"/>
          </a:p>
        </p:txBody>
      </p:sp>
      <p:sp>
        <p:nvSpPr>
          <p:cNvPr id="33" name="矩形: 圓角 32">
            <a:extLst>
              <a:ext uri="{FF2B5EF4-FFF2-40B4-BE49-F238E27FC236}">
                <a16:creationId xmlns:a16="http://schemas.microsoft.com/office/drawing/2014/main" id="{00B0F6C3-87C8-118F-D2CD-BB5055BCF8CB}"/>
              </a:ext>
            </a:extLst>
          </p:cNvPr>
          <p:cNvSpPr/>
          <p:nvPr/>
        </p:nvSpPr>
        <p:spPr>
          <a:xfrm>
            <a:off x="838202" y="1503138"/>
            <a:ext cx="10388600" cy="758111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5400" dirty="0" err="1">
                <a:solidFill>
                  <a:schemeClr val="bg1"/>
                </a:solidFill>
              </a:rPr>
              <a:t>MyGame</a:t>
            </a:r>
            <a:endParaRPr lang="zh-HK" altLang="en-US" sz="5400" dirty="0">
              <a:solidFill>
                <a:schemeClr val="bg1"/>
              </a:solidFill>
            </a:endParaRPr>
          </a:p>
        </p:txBody>
      </p:sp>
      <p:sp>
        <p:nvSpPr>
          <p:cNvPr id="37" name="矩形: 圓角 36">
            <a:extLst>
              <a:ext uri="{FF2B5EF4-FFF2-40B4-BE49-F238E27FC236}">
                <a16:creationId xmlns:a16="http://schemas.microsoft.com/office/drawing/2014/main" id="{10D4269F-A00E-D50C-C2E9-46AB99265915}"/>
              </a:ext>
            </a:extLst>
          </p:cNvPr>
          <p:cNvSpPr/>
          <p:nvPr/>
        </p:nvSpPr>
        <p:spPr>
          <a:xfrm>
            <a:off x="838200" y="2261249"/>
            <a:ext cx="10388599" cy="758111"/>
          </a:xfrm>
          <a:prstGeom prst="roundRect">
            <a:avLst/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5400" dirty="0">
                <a:solidFill>
                  <a:schemeClr val="bg1"/>
                </a:solidFill>
              </a:rPr>
              <a:t>更新子彈畫面</a:t>
            </a:r>
            <a:endParaRPr lang="zh-HK" altLang="en-US" sz="5400" dirty="0">
              <a:solidFill>
                <a:schemeClr val="bg1"/>
              </a:solidFill>
            </a:endParaRPr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BA1B9EB0-F5ED-08B9-055F-0B31B864B51B}"/>
              </a:ext>
            </a:extLst>
          </p:cNvPr>
          <p:cNvSpPr/>
          <p:nvPr/>
        </p:nvSpPr>
        <p:spPr>
          <a:xfrm>
            <a:off x="838200" y="4204412"/>
            <a:ext cx="10408877" cy="763005"/>
          </a:xfrm>
          <a:prstGeom prst="round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5400" dirty="0">
                <a:solidFill>
                  <a:schemeClr val="bg1"/>
                </a:solidFill>
              </a:rPr>
              <a:t>Bullet</a:t>
            </a:r>
            <a:endParaRPr lang="zh-HK" altLang="en-US" sz="5400" dirty="0">
              <a:solidFill>
                <a:schemeClr val="bg1"/>
              </a:solidFill>
            </a:endParaRPr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7E0C1A6D-2C16-F978-CA91-C84659F1F2CD}"/>
              </a:ext>
            </a:extLst>
          </p:cNvPr>
          <p:cNvSpPr/>
          <p:nvPr/>
        </p:nvSpPr>
        <p:spPr>
          <a:xfrm>
            <a:off x="838200" y="5729869"/>
            <a:ext cx="10408878" cy="763006"/>
          </a:xfrm>
          <a:prstGeom prst="roundRect">
            <a:avLst/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5400" dirty="0">
                <a:solidFill>
                  <a:schemeClr val="bg1"/>
                </a:solidFill>
              </a:rPr>
              <a:t>獲取座標</a:t>
            </a:r>
            <a:endParaRPr lang="zh-HK" altLang="en-US" sz="5400" dirty="0">
              <a:solidFill>
                <a:schemeClr val="bg1"/>
              </a:solidFill>
            </a:endParaRPr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12EE3AFC-905D-3CA5-28FA-0A1021BCF515}"/>
              </a:ext>
            </a:extLst>
          </p:cNvPr>
          <p:cNvSpPr/>
          <p:nvPr/>
        </p:nvSpPr>
        <p:spPr>
          <a:xfrm>
            <a:off x="838199" y="4967128"/>
            <a:ext cx="10408877" cy="763006"/>
          </a:xfrm>
          <a:prstGeom prst="roundRect">
            <a:avLst/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5400" dirty="0">
                <a:solidFill>
                  <a:schemeClr val="bg1"/>
                </a:solidFill>
              </a:rPr>
              <a:t>獲取圖片更新資訊</a:t>
            </a:r>
            <a:endParaRPr lang="zh-HK" altLang="en-US" sz="5400" dirty="0">
              <a:solidFill>
                <a:schemeClr val="bg1"/>
              </a:solidFill>
            </a:endParaRPr>
          </a:p>
        </p:txBody>
      </p:sp>
      <p:sp>
        <p:nvSpPr>
          <p:cNvPr id="4" name="箭號: 向上 3">
            <a:extLst>
              <a:ext uri="{FF2B5EF4-FFF2-40B4-BE49-F238E27FC236}">
                <a16:creationId xmlns:a16="http://schemas.microsoft.com/office/drawing/2014/main" id="{FE1C1FF1-6AD6-8514-410C-10FFD066DD7D}"/>
              </a:ext>
            </a:extLst>
          </p:cNvPr>
          <p:cNvSpPr/>
          <p:nvPr/>
        </p:nvSpPr>
        <p:spPr>
          <a:xfrm>
            <a:off x="1753725" y="2997407"/>
            <a:ext cx="8684549" cy="1185027"/>
          </a:xfrm>
          <a:prstGeom prst="upArrow">
            <a:avLst/>
          </a:prstGeom>
          <a:ln w="762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600" dirty="0"/>
              <a:t>子彈的資訊從哪來？</a:t>
            </a:r>
            <a:endParaRPr lang="zh-HK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202042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ADB512-5F8D-56E4-A192-DB70BD2DF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800" dirty="0"/>
              <a:t>Mob</a:t>
            </a:r>
            <a:r>
              <a:rPr lang="zh-TW" altLang="en-US" sz="4800" dirty="0"/>
              <a:t>什麼時候射擊子彈？</a:t>
            </a:r>
            <a:endParaRPr lang="zh-HK" altLang="en-US" sz="4800" dirty="0"/>
          </a:p>
        </p:txBody>
      </p:sp>
      <p:sp>
        <p:nvSpPr>
          <p:cNvPr id="33" name="矩形: 圓角 32">
            <a:extLst>
              <a:ext uri="{FF2B5EF4-FFF2-40B4-BE49-F238E27FC236}">
                <a16:creationId xmlns:a16="http://schemas.microsoft.com/office/drawing/2014/main" id="{00B0F6C3-87C8-118F-D2CD-BB5055BCF8CB}"/>
              </a:ext>
            </a:extLst>
          </p:cNvPr>
          <p:cNvSpPr/>
          <p:nvPr/>
        </p:nvSpPr>
        <p:spPr>
          <a:xfrm>
            <a:off x="901700" y="1690688"/>
            <a:ext cx="10388600" cy="758111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5400" dirty="0" err="1">
                <a:solidFill>
                  <a:schemeClr val="bg1"/>
                </a:solidFill>
              </a:rPr>
              <a:t>MyGame</a:t>
            </a:r>
            <a:endParaRPr lang="zh-HK" altLang="en-US" sz="5400" dirty="0">
              <a:solidFill>
                <a:schemeClr val="bg1"/>
              </a:solidFill>
            </a:endParaRPr>
          </a:p>
        </p:txBody>
      </p:sp>
      <p:sp>
        <p:nvSpPr>
          <p:cNvPr id="35" name="矩形: 圓角 34">
            <a:extLst>
              <a:ext uri="{FF2B5EF4-FFF2-40B4-BE49-F238E27FC236}">
                <a16:creationId xmlns:a16="http://schemas.microsoft.com/office/drawing/2014/main" id="{F8538BC8-137A-D852-9390-E3EF6F35074C}"/>
              </a:ext>
            </a:extLst>
          </p:cNvPr>
          <p:cNvSpPr/>
          <p:nvPr/>
        </p:nvSpPr>
        <p:spPr>
          <a:xfrm>
            <a:off x="901700" y="2448799"/>
            <a:ext cx="10388599" cy="727631"/>
          </a:xfrm>
          <a:prstGeom prst="roundRect">
            <a:avLst/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5400" dirty="0">
                <a:solidFill>
                  <a:schemeClr val="bg1"/>
                </a:solidFill>
              </a:rPr>
              <a:t>更新</a:t>
            </a:r>
            <a:endParaRPr lang="zh-HK" altLang="en-US" sz="5400" dirty="0">
              <a:solidFill>
                <a:schemeClr val="bg1"/>
              </a:solidFill>
            </a:endParaRPr>
          </a:p>
        </p:txBody>
      </p:sp>
      <p:sp>
        <p:nvSpPr>
          <p:cNvPr id="15" name="標題 1">
            <a:extLst>
              <a:ext uri="{FF2B5EF4-FFF2-40B4-BE49-F238E27FC236}">
                <a16:creationId xmlns:a16="http://schemas.microsoft.com/office/drawing/2014/main" id="{7B2DDE74-9972-210C-717E-0DA8AC1EB3F2}"/>
              </a:ext>
            </a:extLst>
          </p:cNvPr>
          <p:cNvSpPr txBox="1">
            <a:spLocks/>
          </p:cNvSpPr>
          <p:nvPr/>
        </p:nvSpPr>
        <p:spPr>
          <a:xfrm>
            <a:off x="901700" y="3429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1500" kern="1200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en-US" altLang="zh-TW" sz="4800" dirty="0"/>
              <a:t>Player</a:t>
            </a:r>
            <a:r>
              <a:rPr lang="zh-TW" altLang="en-US" sz="4800" dirty="0"/>
              <a:t>什麼時候射擊子彈？</a:t>
            </a:r>
            <a:endParaRPr lang="en-US" altLang="zh-TW" sz="4800" dirty="0"/>
          </a:p>
        </p:txBody>
      </p:sp>
      <p:sp>
        <p:nvSpPr>
          <p:cNvPr id="16" name="標題 1">
            <a:extLst>
              <a:ext uri="{FF2B5EF4-FFF2-40B4-BE49-F238E27FC236}">
                <a16:creationId xmlns:a16="http://schemas.microsoft.com/office/drawing/2014/main" id="{E056B0AE-9E67-574E-E324-D8609B5B7EAE}"/>
              </a:ext>
            </a:extLst>
          </p:cNvPr>
          <p:cNvSpPr txBox="1">
            <a:spLocks/>
          </p:cNvSpPr>
          <p:nvPr/>
        </p:nvSpPr>
        <p:spPr>
          <a:xfrm>
            <a:off x="901700" y="4409201"/>
            <a:ext cx="10515600" cy="1880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1500" kern="1200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TW" altLang="en-US" sz="4000" dirty="0"/>
              <a:t>真正射擊的人是誰？</a:t>
            </a:r>
            <a:endParaRPr lang="en-US" altLang="zh-TW" sz="4000" dirty="0"/>
          </a:p>
          <a:p>
            <a:pPr>
              <a:lnSpc>
                <a:spcPct val="150000"/>
              </a:lnSpc>
            </a:pPr>
            <a:r>
              <a:rPr lang="zh-TW" altLang="en-US" sz="4000" dirty="0"/>
              <a:t>如何讓</a:t>
            </a:r>
            <a:r>
              <a:rPr lang="en-US" altLang="zh-TW" sz="4000" dirty="0"/>
              <a:t>Player</a:t>
            </a:r>
            <a:r>
              <a:rPr lang="zh-TW" altLang="en-US" sz="4000" dirty="0"/>
              <a:t>射擊？</a:t>
            </a:r>
            <a:endParaRPr lang="en-US" altLang="zh-TW" sz="4000" dirty="0"/>
          </a:p>
        </p:txBody>
      </p:sp>
    </p:spTree>
    <p:extLst>
      <p:ext uri="{BB962C8B-B14F-4D97-AF65-F5344CB8AC3E}">
        <p14:creationId xmlns:p14="http://schemas.microsoft.com/office/powerpoint/2010/main" val="2540524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EB5B9E-F171-5C87-4B40-FA88B4B50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400" dirty="0"/>
              <a:t>在</a:t>
            </a:r>
            <a:r>
              <a:rPr lang="en-US" altLang="zh-TW" sz="4400" dirty="0"/>
              <a:t>update</a:t>
            </a:r>
            <a:r>
              <a:rPr lang="zh-TW" altLang="en-US" sz="4400" dirty="0"/>
              <a:t>新增鍵盤事件 </a:t>
            </a:r>
            <a:r>
              <a:rPr lang="en-US" altLang="zh-TW" sz="4400" dirty="0"/>
              <a:t>shoot</a:t>
            </a:r>
            <a:endParaRPr lang="zh-HK" altLang="en-US" sz="4400" dirty="0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DBC11ACD-FAD5-9567-9452-0AA6BD4FAE74}"/>
              </a:ext>
            </a:extLst>
          </p:cNvPr>
          <p:cNvSpPr/>
          <p:nvPr/>
        </p:nvSpPr>
        <p:spPr>
          <a:xfrm>
            <a:off x="3365257" y="2018156"/>
            <a:ext cx="1572695" cy="1552457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bg1"/>
                </a:solidFill>
              </a:rPr>
              <a:t>“SHOOT”</a:t>
            </a:r>
            <a:endParaRPr lang="zh-HK" altLang="en-US" sz="1600" dirty="0">
              <a:solidFill>
                <a:schemeClr val="bg1"/>
              </a:solidFill>
            </a:endParaRP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95C06CAE-A91E-6B29-02A0-1E608E6710A0}"/>
              </a:ext>
            </a:extLst>
          </p:cNvPr>
          <p:cNvSpPr/>
          <p:nvPr/>
        </p:nvSpPr>
        <p:spPr>
          <a:xfrm>
            <a:off x="8683041" y="2794385"/>
            <a:ext cx="2603500" cy="2465660"/>
          </a:xfrm>
          <a:prstGeom prst="ellipse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4400" dirty="0">
                <a:solidFill>
                  <a:schemeClr val="bg1"/>
                </a:solidFill>
              </a:rPr>
              <a:t>Player</a:t>
            </a:r>
            <a:endParaRPr lang="zh-HK" altLang="en-US" sz="4400" dirty="0">
              <a:solidFill>
                <a:schemeClr val="bg1"/>
              </a:solidFill>
            </a:endParaRPr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45A927F3-C02E-8D81-810D-3CFF8AF5D000}"/>
              </a:ext>
            </a:extLst>
          </p:cNvPr>
          <p:cNvSpPr/>
          <p:nvPr/>
        </p:nvSpPr>
        <p:spPr>
          <a:xfrm>
            <a:off x="905459" y="2794385"/>
            <a:ext cx="2603500" cy="2465660"/>
          </a:xfrm>
          <a:prstGeom prst="ellipse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6000" dirty="0">
                <a:solidFill>
                  <a:schemeClr val="bg1"/>
                </a:solidFill>
              </a:rPr>
              <a:t>ＡＩ</a:t>
            </a:r>
            <a:endParaRPr lang="zh-HK" altLang="en-US" sz="6000" dirty="0">
              <a:solidFill>
                <a:schemeClr val="bg1"/>
              </a:solidFill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432DE7E4-534E-106D-52CA-2F701595EFC4}"/>
              </a:ext>
            </a:extLst>
          </p:cNvPr>
          <p:cNvSpPr/>
          <p:nvPr/>
        </p:nvSpPr>
        <p:spPr>
          <a:xfrm>
            <a:off x="4794250" y="2794385"/>
            <a:ext cx="2603500" cy="2465660"/>
          </a:xfrm>
          <a:prstGeom prst="ellipse">
            <a:avLst/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400" dirty="0">
                <a:solidFill>
                  <a:schemeClr val="bg1"/>
                </a:solidFill>
              </a:rPr>
              <a:t>ML</a:t>
            </a:r>
          </a:p>
          <a:p>
            <a:pPr algn="ctr"/>
            <a:r>
              <a:rPr lang="en-US" altLang="zh-TW" sz="4400" dirty="0">
                <a:solidFill>
                  <a:schemeClr val="bg1"/>
                </a:solidFill>
              </a:rPr>
              <a:t>Game</a:t>
            </a:r>
            <a:endParaRPr lang="zh-HK" altLang="en-US" sz="4400" dirty="0">
              <a:solidFill>
                <a:schemeClr val="bg1"/>
              </a:solidFill>
            </a:endParaRP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951D2B8C-3E77-3470-A07D-B76B1C5DE8B8}"/>
              </a:ext>
            </a:extLst>
          </p:cNvPr>
          <p:cNvSpPr/>
          <p:nvPr/>
        </p:nvSpPr>
        <p:spPr>
          <a:xfrm>
            <a:off x="7254047" y="2017558"/>
            <a:ext cx="1572695" cy="1552457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bg1"/>
                </a:solidFill>
              </a:rPr>
              <a:t>“SHOOT”</a:t>
            </a:r>
            <a:endParaRPr lang="zh-HK" altLang="en-US" sz="1600" dirty="0">
              <a:solidFill>
                <a:schemeClr val="bg1"/>
              </a:solidFill>
            </a:endParaRPr>
          </a:p>
        </p:txBody>
      </p:sp>
      <p:pic>
        <p:nvPicPr>
          <p:cNvPr id="12" name="圖形 11" descr="返回 以實心填滿">
            <a:extLst>
              <a:ext uri="{FF2B5EF4-FFF2-40B4-BE49-F238E27FC236}">
                <a16:creationId xmlns:a16="http://schemas.microsoft.com/office/drawing/2014/main" id="{BBA43890-2C20-5800-C0EE-83E85C6EA8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34584" y="3570015"/>
            <a:ext cx="914400" cy="914400"/>
          </a:xfrm>
          <a:prstGeom prst="rect">
            <a:avLst/>
          </a:prstGeom>
        </p:spPr>
      </p:pic>
      <p:pic>
        <p:nvPicPr>
          <p:cNvPr id="13" name="圖形 12" descr="返回 以實心填滿">
            <a:extLst>
              <a:ext uri="{FF2B5EF4-FFF2-40B4-BE49-F238E27FC236}">
                <a16:creationId xmlns:a16="http://schemas.microsoft.com/office/drawing/2014/main" id="{CF6EF990-55CB-E144-77B5-04374C41D0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83195" y="3570015"/>
            <a:ext cx="914400" cy="914400"/>
          </a:xfrm>
          <a:prstGeom prst="rect">
            <a:avLst/>
          </a:prstGeom>
        </p:spPr>
      </p:pic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01827D0D-B5BE-F99E-B1B5-8608927029D2}"/>
              </a:ext>
            </a:extLst>
          </p:cNvPr>
          <p:cNvSpPr/>
          <p:nvPr/>
        </p:nvSpPr>
        <p:spPr>
          <a:xfrm>
            <a:off x="445327" y="5524981"/>
            <a:ext cx="3523764" cy="967893"/>
          </a:xfrm>
          <a:prstGeom prst="round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7200" dirty="0">
                <a:solidFill>
                  <a:schemeClr val="bg1"/>
                </a:solidFill>
              </a:rPr>
              <a:t>action</a:t>
            </a:r>
            <a:endParaRPr lang="zh-HK" altLang="en-US" sz="7200" dirty="0">
              <a:solidFill>
                <a:schemeClr val="bg1"/>
              </a:solidFill>
            </a:endParaRPr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9292D31C-DC63-113B-239B-81F0ABB6E13C}"/>
              </a:ext>
            </a:extLst>
          </p:cNvPr>
          <p:cNvSpPr/>
          <p:nvPr/>
        </p:nvSpPr>
        <p:spPr>
          <a:xfrm>
            <a:off x="4334118" y="5524981"/>
            <a:ext cx="3523764" cy="967893"/>
          </a:xfrm>
          <a:prstGeom prst="roundRect">
            <a:avLst/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4800" dirty="0">
                <a:solidFill>
                  <a:schemeClr val="bg1"/>
                </a:solidFill>
              </a:rPr>
              <a:t>commands</a:t>
            </a:r>
            <a:endParaRPr lang="zh-HK" altLang="en-US" sz="4800" dirty="0">
              <a:solidFill>
                <a:schemeClr val="bg1"/>
              </a:solidFill>
            </a:endParaRPr>
          </a:p>
        </p:txBody>
      </p: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8371D458-B53F-33A7-34D3-557E8BEE426F}"/>
              </a:ext>
            </a:extLst>
          </p:cNvPr>
          <p:cNvSpPr/>
          <p:nvPr/>
        </p:nvSpPr>
        <p:spPr>
          <a:xfrm>
            <a:off x="8222909" y="5524981"/>
            <a:ext cx="3523764" cy="967893"/>
          </a:xfrm>
          <a:prstGeom prst="round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7200" dirty="0">
                <a:solidFill>
                  <a:schemeClr val="bg1"/>
                </a:solidFill>
              </a:rPr>
              <a:t>action</a:t>
            </a:r>
            <a:endParaRPr lang="zh-HK" altLang="en-US" sz="7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1916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8" grpId="0" animBg="1"/>
      <p:bldP spid="16" grpId="0" animBg="1"/>
      <p:bldP spid="17" grpId="0" animBg="1"/>
      <p:bldP spid="1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ADB512-5F8D-56E4-A192-DB70BD2DF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檢查玩家和敵人跟子彈間的碰撞</a:t>
            </a:r>
            <a:endParaRPr lang="zh-HK" altLang="en-US" dirty="0"/>
          </a:p>
        </p:txBody>
      </p:sp>
      <p:sp>
        <p:nvSpPr>
          <p:cNvPr id="33" name="矩形: 圓角 32">
            <a:extLst>
              <a:ext uri="{FF2B5EF4-FFF2-40B4-BE49-F238E27FC236}">
                <a16:creationId xmlns:a16="http://schemas.microsoft.com/office/drawing/2014/main" id="{00B0F6C3-87C8-118F-D2CD-BB5055BCF8CB}"/>
              </a:ext>
            </a:extLst>
          </p:cNvPr>
          <p:cNvSpPr/>
          <p:nvPr/>
        </p:nvSpPr>
        <p:spPr>
          <a:xfrm>
            <a:off x="838199" y="1628343"/>
            <a:ext cx="10388600" cy="758111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5400" dirty="0" err="1">
                <a:solidFill>
                  <a:schemeClr val="bg1"/>
                </a:solidFill>
              </a:rPr>
              <a:t>MyGame</a:t>
            </a:r>
            <a:endParaRPr lang="zh-HK" altLang="en-US" sz="5400" dirty="0">
              <a:solidFill>
                <a:schemeClr val="bg1"/>
              </a:solidFill>
            </a:endParaRPr>
          </a:p>
        </p:txBody>
      </p:sp>
      <p:sp>
        <p:nvSpPr>
          <p:cNvPr id="35" name="矩形: 圓角 34">
            <a:extLst>
              <a:ext uri="{FF2B5EF4-FFF2-40B4-BE49-F238E27FC236}">
                <a16:creationId xmlns:a16="http://schemas.microsoft.com/office/drawing/2014/main" id="{F8538BC8-137A-D852-9390-E3EF6F35074C}"/>
              </a:ext>
            </a:extLst>
          </p:cNvPr>
          <p:cNvSpPr/>
          <p:nvPr/>
        </p:nvSpPr>
        <p:spPr>
          <a:xfrm>
            <a:off x="838200" y="2386454"/>
            <a:ext cx="10388599" cy="727631"/>
          </a:xfrm>
          <a:prstGeom prst="roundRect">
            <a:avLst/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5400" dirty="0">
                <a:solidFill>
                  <a:schemeClr val="bg1"/>
                </a:solidFill>
              </a:rPr>
              <a:t>更新</a:t>
            </a:r>
            <a:endParaRPr lang="zh-HK" altLang="en-US" sz="5400" dirty="0">
              <a:solidFill>
                <a:schemeClr val="bg1"/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F4D8377E-07EB-AF21-6AE3-8AA39D241910}"/>
              </a:ext>
            </a:extLst>
          </p:cNvPr>
          <p:cNvSpPr txBox="1"/>
          <p:nvPr/>
        </p:nvSpPr>
        <p:spPr>
          <a:xfrm>
            <a:off x="838200" y="3246642"/>
            <a:ext cx="10388599" cy="19520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800" dirty="0"/>
              <a:t>玩家和子彈的碰撞跟敵人和子彈的碰撞哪裡不一樣？</a:t>
            </a:r>
            <a:endParaRPr lang="en-US" altLang="zh-TW" sz="2800" dirty="0"/>
          </a:p>
          <a:p>
            <a:pPr>
              <a:lnSpc>
                <a:spcPct val="150000"/>
              </a:lnSpc>
            </a:pPr>
            <a:r>
              <a:rPr lang="en-US" altLang="zh-TW" sz="2800" dirty="0" err="1"/>
              <a:t>Pygame</a:t>
            </a:r>
            <a:r>
              <a:rPr lang="zh-TW" altLang="en-US" sz="2800" dirty="0"/>
              <a:t>的</a:t>
            </a:r>
            <a:r>
              <a:rPr lang="zh-HK" altLang="zh-HK" sz="2800" dirty="0"/>
              <a:t>spritecollid</a:t>
            </a:r>
            <a:r>
              <a:rPr lang="en-US" altLang="zh-HK" sz="2800" dirty="0"/>
              <a:t>e</a:t>
            </a:r>
            <a:r>
              <a:rPr kumimoji="0" lang="zh-TW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是檢查一個物件跟一個物件集合的碰撞</a:t>
            </a:r>
            <a:endParaRPr lang="en-US" altLang="zh-HK" sz="2800" dirty="0">
              <a:solidFill>
                <a:srgbClr val="080808"/>
              </a:solidFill>
              <a:latin typeface="Arial Unicode MS"/>
            </a:endParaRPr>
          </a:p>
          <a:p>
            <a:pPr>
              <a:lnSpc>
                <a:spcPct val="150000"/>
              </a:lnSpc>
            </a:pPr>
            <a:r>
              <a:rPr lang="en-US" altLang="zh-HK" sz="2800" dirty="0" err="1">
                <a:solidFill>
                  <a:srgbClr val="080808"/>
                </a:solidFill>
                <a:latin typeface="Arial Unicode MS"/>
              </a:rPr>
              <a:t>Pygame</a:t>
            </a:r>
            <a:r>
              <a:rPr lang="zh-TW" altLang="en-US" sz="2800" dirty="0">
                <a:solidFill>
                  <a:srgbClr val="080808"/>
                </a:solidFill>
                <a:latin typeface="Arial Unicode MS"/>
              </a:rPr>
              <a:t>的</a:t>
            </a:r>
            <a:r>
              <a:rPr lang="en-US" altLang="zh-HK" sz="2800" dirty="0" err="1"/>
              <a:t>groupcollide</a:t>
            </a:r>
            <a:r>
              <a:rPr lang="zh-TW" altLang="en-US" sz="2800" dirty="0"/>
              <a:t>可以檢查物件集合和物件集合之間的碰撞</a:t>
            </a:r>
            <a:endParaRPr lang="zh-HK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547976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05A5DB8-36A8-789C-B7F1-DEAD20D8B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39500"/>
            <a:ext cx="10515600" cy="211912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u="sng" dirty="0"/>
              <a:t>玩家</a:t>
            </a:r>
            <a:r>
              <a:rPr lang="zh-TW" altLang="en-US" dirty="0"/>
              <a:t>被</a:t>
            </a:r>
            <a:r>
              <a:rPr lang="zh-TW" altLang="en-US" u="sng" dirty="0"/>
              <a:t>敵人</a:t>
            </a:r>
            <a:r>
              <a:rPr lang="zh-TW" altLang="en-US" dirty="0"/>
              <a:t>的</a:t>
            </a:r>
            <a:r>
              <a:rPr lang="zh-TW" altLang="en-US" u="sng" dirty="0"/>
              <a:t>子彈</a:t>
            </a:r>
            <a:r>
              <a:rPr lang="zh-TW" altLang="en-US" dirty="0"/>
              <a:t>攻擊會</a:t>
            </a:r>
            <a:r>
              <a:rPr lang="zh-TW" altLang="en-US" dirty="0">
                <a:solidFill>
                  <a:srgbClr val="FF0000"/>
                </a:solidFill>
              </a:rPr>
              <a:t>扣血</a:t>
            </a:r>
            <a:endParaRPr lang="en-US" altLang="zh-TW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TW" altLang="en-US" u="sng" dirty="0"/>
              <a:t>敵人</a:t>
            </a:r>
            <a:r>
              <a:rPr lang="zh-TW" altLang="en-US" dirty="0"/>
              <a:t>被</a:t>
            </a:r>
            <a:r>
              <a:rPr lang="zh-TW" altLang="en-US" u="sng" dirty="0"/>
              <a:t>玩家</a:t>
            </a:r>
            <a:r>
              <a:rPr lang="zh-TW" altLang="en-US" dirty="0"/>
              <a:t>的</a:t>
            </a:r>
            <a:r>
              <a:rPr lang="zh-TW" altLang="en-US" u="sng" dirty="0"/>
              <a:t>子彈</a:t>
            </a:r>
            <a:r>
              <a:rPr lang="zh-TW" altLang="en-US" dirty="0"/>
              <a:t>攻擊會</a:t>
            </a:r>
            <a:r>
              <a:rPr lang="zh-TW" altLang="en-US" dirty="0">
                <a:solidFill>
                  <a:srgbClr val="FF0000"/>
                </a:solidFill>
              </a:rPr>
              <a:t>死亡</a:t>
            </a:r>
            <a:endParaRPr lang="zh-HK" altLang="en-US" dirty="0">
              <a:solidFill>
                <a:srgbClr val="FF0000"/>
              </a:solidFill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CB6BF8BA-0986-DC73-F30E-CEF4CF12B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/>
              <a:t>處理玩家和敵人跟子彈間的碰撞</a:t>
            </a:r>
            <a:endParaRPr lang="zh-HK" altLang="en-US" dirty="0"/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4661F22D-48F7-1E9E-7493-3E2067755EAA}"/>
              </a:ext>
            </a:extLst>
          </p:cNvPr>
          <p:cNvSpPr/>
          <p:nvPr/>
        </p:nvSpPr>
        <p:spPr>
          <a:xfrm>
            <a:off x="838200" y="1690688"/>
            <a:ext cx="10515600" cy="763005"/>
          </a:xfrm>
          <a:prstGeom prst="round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5400" dirty="0">
                <a:solidFill>
                  <a:schemeClr val="bg1"/>
                </a:solidFill>
              </a:rPr>
              <a:t>Player</a:t>
            </a:r>
            <a:endParaRPr lang="zh-HK" altLang="en-US" sz="5400" dirty="0">
              <a:solidFill>
                <a:schemeClr val="bg1"/>
              </a:solidFill>
            </a:endParaRP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174F6EB0-054B-1730-2127-04EFE744209D}"/>
              </a:ext>
            </a:extLst>
          </p:cNvPr>
          <p:cNvSpPr/>
          <p:nvPr/>
        </p:nvSpPr>
        <p:spPr>
          <a:xfrm>
            <a:off x="838859" y="2451777"/>
            <a:ext cx="10536086" cy="763006"/>
          </a:xfrm>
          <a:prstGeom prst="roundRect">
            <a:avLst/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5400" dirty="0" err="1">
                <a:solidFill>
                  <a:schemeClr val="bg1"/>
                </a:solidFill>
              </a:rPr>
              <a:t>collide_with_bullet</a:t>
            </a:r>
            <a:endParaRPr lang="zh-HK" altLang="en-US" sz="5400" dirty="0">
              <a:solidFill>
                <a:schemeClr val="bg1"/>
              </a:solidFill>
            </a:endParaRP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787C33EF-1ADF-A0BD-EF8A-18DBDA0025D0}"/>
              </a:ext>
            </a:extLst>
          </p:cNvPr>
          <p:cNvSpPr/>
          <p:nvPr/>
        </p:nvSpPr>
        <p:spPr>
          <a:xfrm>
            <a:off x="838200" y="3214783"/>
            <a:ext cx="10515600" cy="763005"/>
          </a:xfrm>
          <a:prstGeom prst="round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5400" dirty="0">
                <a:solidFill>
                  <a:schemeClr val="bg1"/>
                </a:solidFill>
              </a:rPr>
              <a:t>Mob</a:t>
            </a:r>
            <a:endParaRPr lang="zh-HK" altLang="en-US" sz="5400" dirty="0">
              <a:solidFill>
                <a:schemeClr val="bg1"/>
              </a:solidFill>
            </a:endParaRP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7B957AB4-F1BC-864D-F247-BB6806FCC09E}"/>
              </a:ext>
            </a:extLst>
          </p:cNvPr>
          <p:cNvSpPr/>
          <p:nvPr/>
        </p:nvSpPr>
        <p:spPr>
          <a:xfrm>
            <a:off x="838859" y="3975872"/>
            <a:ext cx="10536086" cy="763006"/>
          </a:xfrm>
          <a:prstGeom prst="roundRect">
            <a:avLst/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5400" dirty="0" err="1">
                <a:solidFill>
                  <a:schemeClr val="bg1"/>
                </a:solidFill>
              </a:rPr>
              <a:t>collide_with_bullet</a:t>
            </a:r>
            <a:endParaRPr lang="zh-HK" altLang="en-US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9661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7DA874-1AAA-049B-4574-DADEE5AA7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Refactor</a:t>
            </a:r>
            <a:r>
              <a:rPr lang="zh-TW" altLang="en-US" dirty="0"/>
              <a:t> 重構</a:t>
            </a:r>
            <a:endParaRPr lang="zh-HK" altLang="en-US" dirty="0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EC2BA942-41DF-E9E6-7A44-0620F8B77DD8}"/>
              </a:ext>
            </a:extLst>
          </p:cNvPr>
          <p:cNvSpPr/>
          <p:nvPr/>
        </p:nvSpPr>
        <p:spPr>
          <a:xfrm>
            <a:off x="564492" y="3241854"/>
            <a:ext cx="3078072" cy="2915106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solidFill>
                  <a:schemeClr val="bg1"/>
                </a:solidFill>
              </a:rPr>
              <a:t>“SHOOT”</a:t>
            </a:r>
            <a:endParaRPr lang="zh-HK" altLang="en-US" sz="3200" dirty="0">
              <a:solidFill>
                <a:schemeClr val="bg1"/>
              </a:solidFill>
            </a:endParaRPr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05FC95BB-90A3-5E41-8E7F-B087831B4B05}"/>
              </a:ext>
            </a:extLst>
          </p:cNvPr>
          <p:cNvSpPr/>
          <p:nvPr/>
        </p:nvSpPr>
        <p:spPr>
          <a:xfrm>
            <a:off x="4556964" y="3241854"/>
            <a:ext cx="3078072" cy="2915106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chemeClr val="bg1"/>
                </a:solidFill>
              </a:rPr>
              <a:t>“MOVE”</a:t>
            </a:r>
            <a:endParaRPr lang="zh-HK" altLang="en-US" sz="3600" dirty="0">
              <a:solidFill>
                <a:schemeClr val="bg1"/>
              </a:solidFill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E1795B47-D24B-D197-ED0D-AEBA2CDBE857}"/>
              </a:ext>
            </a:extLst>
          </p:cNvPr>
          <p:cNvSpPr/>
          <p:nvPr/>
        </p:nvSpPr>
        <p:spPr>
          <a:xfrm>
            <a:off x="8549436" y="3241854"/>
            <a:ext cx="3078072" cy="2915106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 sz="4400" dirty="0">
              <a:solidFill>
                <a:schemeClr val="bg1"/>
              </a:solidFill>
            </a:endParaRPr>
          </a:p>
        </p:txBody>
      </p:sp>
      <p:pic>
        <p:nvPicPr>
          <p:cNvPr id="11" name="圖形 10" descr="問號 以實心填滿">
            <a:extLst>
              <a:ext uri="{FF2B5EF4-FFF2-40B4-BE49-F238E27FC236}">
                <a16:creationId xmlns:a16="http://schemas.microsoft.com/office/drawing/2014/main" id="{C6ACB0FB-0780-FB55-B89E-0F1E3D6B95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42806" y="3689708"/>
            <a:ext cx="2091332" cy="2091332"/>
          </a:xfrm>
          <a:prstGeom prst="rect">
            <a:avLst/>
          </a:prstGeom>
        </p:spPr>
      </p:pic>
      <p:pic>
        <p:nvPicPr>
          <p:cNvPr id="13" name="圖形 12" descr="新增 以實心填滿">
            <a:extLst>
              <a:ext uri="{FF2B5EF4-FFF2-40B4-BE49-F238E27FC236}">
                <a16:creationId xmlns:a16="http://schemas.microsoft.com/office/drawing/2014/main" id="{1B53B98F-42AB-CEC9-DC98-728A4676DB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42564" y="4242207"/>
            <a:ext cx="914400" cy="914400"/>
          </a:xfrm>
          <a:prstGeom prst="rect">
            <a:avLst/>
          </a:prstGeom>
        </p:spPr>
      </p:pic>
      <p:pic>
        <p:nvPicPr>
          <p:cNvPr id="15" name="圖形 14" descr="暫停 以實心填滿">
            <a:extLst>
              <a:ext uri="{FF2B5EF4-FFF2-40B4-BE49-F238E27FC236}">
                <a16:creationId xmlns:a16="http://schemas.microsoft.com/office/drawing/2014/main" id="{64F5AB1A-B6C9-57FC-9A14-2282D11293E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5400000">
            <a:off x="7635036" y="4278174"/>
            <a:ext cx="914400" cy="914400"/>
          </a:xfrm>
          <a:prstGeom prst="rect">
            <a:avLst/>
          </a:prstGeom>
        </p:spPr>
      </p:pic>
      <p:sp>
        <p:nvSpPr>
          <p:cNvPr id="12" name="橢圓 11">
            <a:extLst>
              <a:ext uri="{FF2B5EF4-FFF2-40B4-BE49-F238E27FC236}">
                <a16:creationId xmlns:a16="http://schemas.microsoft.com/office/drawing/2014/main" id="{E2829A92-A9AF-5479-812B-30D28EBF9E78}"/>
              </a:ext>
            </a:extLst>
          </p:cNvPr>
          <p:cNvSpPr/>
          <p:nvPr/>
        </p:nvSpPr>
        <p:spPr>
          <a:xfrm>
            <a:off x="8549436" y="3241854"/>
            <a:ext cx="3078072" cy="2915106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bg1"/>
                </a:solidFill>
              </a:rPr>
              <a:t>[“SHOOT”,”MOVE”]</a:t>
            </a:r>
            <a:endParaRPr lang="zh-HK" altLang="en-US" sz="2400" dirty="0">
              <a:solidFill>
                <a:schemeClr val="bg1"/>
              </a:solidFill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0B9C8F27-D34F-FB26-E688-5B518F0E787D}"/>
              </a:ext>
            </a:extLst>
          </p:cNvPr>
          <p:cNvSpPr txBox="1"/>
          <p:nvPr/>
        </p:nvSpPr>
        <p:spPr>
          <a:xfrm>
            <a:off x="838200" y="1912273"/>
            <a:ext cx="5827236" cy="70788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sz="4000" dirty="0">
                <a:solidFill>
                  <a:srgbClr val="FF0000"/>
                </a:solidFill>
              </a:rPr>
              <a:t>可以同時射擊又移動嗎？</a:t>
            </a:r>
            <a:endParaRPr lang="zh-HK" altLang="en-US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661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5B5103-6046-18C9-09B2-7BBE85FD0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組成遊戲的元素</a:t>
            </a:r>
            <a:endParaRPr lang="zh-HK" altLang="en-US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83744501-7198-0F4B-4EC8-EA32710860F6}"/>
              </a:ext>
            </a:extLst>
          </p:cNvPr>
          <p:cNvSpPr/>
          <p:nvPr/>
        </p:nvSpPr>
        <p:spPr>
          <a:xfrm>
            <a:off x="96520" y="1690688"/>
            <a:ext cx="3271520" cy="3271520"/>
          </a:xfrm>
          <a:prstGeom prst="ellipse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400" dirty="0">
                <a:solidFill>
                  <a:schemeClr val="bg1"/>
                </a:solidFill>
              </a:rPr>
              <a:t>畫面</a:t>
            </a:r>
            <a:endParaRPr lang="zh-HK" altLang="en-US" sz="4400" dirty="0">
              <a:solidFill>
                <a:schemeClr val="bg1"/>
              </a:solidFill>
            </a:endParaRP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0521563E-0F3A-DD4F-1A51-AB03E4EC77CE}"/>
              </a:ext>
            </a:extLst>
          </p:cNvPr>
          <p:cNvSpPr/>
          <p:nvPr/>
        </p:nvSpPr>
        <p:spPr>
          <a:xfrm>
            <a:off x="3012440" y="3429000"/>
            <a:ext cx="3271520" cy="3271520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400" dirty="0">
                <a:solidFill>
                  <a:schemeClr val="bg1"/>
                </a:solidFill>
              </a:rPr>
              <a:t>角色</a:t>
            </a:r>
            <a:endParaRPr lang="zh-HK" altLang="en-US" sz="4400" dirty="0">
              <a:solidFill>
                <a:schemeClr val="bg1"/>
              </a:solidFill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3471EB00-FC80-C07A-09D4-01CC85276C35}"/>
              </a:ext>
            </a:extLst>
          </p:cNvPr>
          <p:cNvSpPr/>
          <p:nvPr/>
        </p:nvSpPr>
        <p:spPr>
          <a:xfrm>
            <a:off x="5948680" y="1793240"/>
            <a:ext cx="3271520" cy="3271520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400" dirty="0">
                <a:solidFill>
                  <a:schemeClr val="bg1"/>
                </a:solidFill>
              </a:rPr>
              <a:t>事件</a:t>
            </a:r>
            <a:endParaRPr lang="zh-HK" altLang="en-US" sz="4400" dirty="0">
              <a:solidFill>
                <a:schemeClr val="bg1"/>
              </a:solidFill>
            </a:endParaRP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28580371-21B4-E5C5-6773-8B16CCD4FA52}"/>
              </a:ext>
            </a:extLst>
          </p:cNvPr>
          <p:cNvSpPr/>
          <p:nvPr/>
        </p:nvSpPr>
        <p:spPr>
          <a:xfrm>
            <a:off x="8823960" y="3586480"/>
            <a:ext cx="3271520" cy="3271520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400" dirty="0">
                <a:solidFill>
                  <a:schemeClr val="bg1"/>
                </a:solidFill>
              </a:rPr>
              <a:t>結果</a:t>
            </a:r>
            <a:endParaRPr lang="zh-HK" alt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3623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圖片 22">
            <a:extLst>
              <a:ext uri="{FF2B5EF4-FFF2-40B4-BE49-F238E27FC236}">
                <a16:creationId xmlns:a16="http://schemas.microsoft.com/office/drawing/2014/main" id="{0728297B-8228-CBAB-1838-5E6F7EA4B7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520" y="1690688"/>
            <a:ext cx="8188960" cy="4913376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6359C6E2-6D78-CB2F-4F5E-F1889539F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遊戲畫面</a:t>
            </a:r>
            <a:endParaRPr lang="zh-HK" altLang="en-US" dirty="0"/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EFCEC8C4-A28D-3B11-4571-D8B8A42CD771}"/>
              </a:ext>
            </a:extLst>
          </p:cNvPr>
          <p:cNvSpPr/>
          <p:nvPr/>
        </p:nvSpPr>
        <p:spPr>
          <a:xfrm>
            <a:off x="6438004" y="1719381"/>
            <a:ext cx="3407036" cy="282708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AC104D20-74CB-B51D-E66A-C7125BA3EA0A}"/>
              </a:ext>
            </a:extLst>
          </p:cNvPr>
          <p:cNvSpPr/>
          <p:nvPr/>
        </p:nvSpPr>
        <p:spPr>
          <a:xfrm>
            <a:off x="44542" y="1889854"/>
            <a:ext cx="1896018" cy="1767564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400" dirty="0">
                <a:solidFill>
                  <a:schemeClr val="bg1"/>
                </a:solidFill>
              </a:rPr>
              <a:t>圖片</a:t>
            </a:r>
            <a:endParaRPr lang="zh-HK" altLang="en-US" sz="4400" dirty="0">
              <a:solidFill>
                <a:schemeClr val="bg1"/>
              </a:solidFill>
            </a:endParaRP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F3322D91-08AC-74E8-4F47-56CFD2848002}"/>
              </a:ext>
            </a:extLst>
          </p:cNvPr>
          <p:cNvSpPr/>
          <p:nvPr/>
        </p:nvSpPr>
        <p:spPr>
          <a:xfrm>
            <a:off x="10097332" y="85487"/>
            <a:ext cx="2059108" cy="1919604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400" dirty="0">
                <a:solidFill>
                  <a:schemeClr val="bg1"/>
                </a:solidFill>
              </a:rPr>
              <a:t>文字</a:t>
            </a:r>
            <a:endParaRPr lang="zh-HK" altLang="en-US" sz="4400" dirty="0">
              <a:solidFill>
                <a:schemeClr val="bg1"/>
              </a:solidFill>
            </a:endParaRPr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57CA4FA4-252A-1C9E-E509-EF3074AF2071}"/>
              </a:ext>
            </a:extLst>
          </p:cNvPr>
          <p:cNvSpPr/>
          <p:nvPr/>
        </p:nvSpPr>
        <p:spPr>
          <a:xfrm>
            <a:off x="10251440" y="2991179"/>
            <a:ext cx="2037996" cy="1899922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400" dirty="0">
                <a:solidFill>
                  <a:schemeClr val="bg1"/>
                </a:solidFill>
              </a:rPr>
              <a:t>矩形</a:t>
            </a:r>
            <a:endParaRPr lang="zh-HK" altLang="en-US" sz="4400" dirty="0">
              <a:solidFill>
                <a:schemeClr val="bg1"/>
              </a:solidFill>
            </a:endParaRPr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2BF1DDF1-FF8F-E2D1-86AA-A227400F64F1}"/>
              </a:ext>
            </a:extLst>
          </p:cNvPr>
          <p:cNvCxnSpPr>
            <a:cxnSpLocks/>
            <a:stCxn id="6" idx="3"/>
            <a:endCxn id="8" idx="3"/>
          </p:cNvCxnSpPr>
          <p:nvPr/>
        </p:nvCxnSpPr>
        <p:spPr>
          <a:xfrm flipV="1">
            <a:off x="9845040" y="1723972"/>
            <a:ext cx="553841" cy="13676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A814882B-A9F5-DD87-8920-BA20FB6E0741}"/>
              </a:ext>
            </a:extLst>
          </p:cNvPr>
          <p:cNvCxnSpPr>
            <a:cxnSpLocks/>
            <a:stCxn id="38" idx="0"/>
            <a:endCxn id="9" idx="2"/>
          </p:cNvCxnSpPr>
          <p:nvPr/>
        </p:nvCxnSpPr>
        <p:spPr>
          <a:xfrm flipV="1">
            <a:off x="8646749" y="3941140"/>
            <a:ext cx="1604691" cy="239117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478AA11D-7090-C02A-FE66-2009C19E9CDC}"/>
              </a:ext>
            </a:extLst>
          </p:cNvPr>
          <p:cNvCxnSpPr>
            <a:cxnSpLocks/>
            <a:stCxn id="34" idx="1"/>
            <a:endCxn id="7" idx="4"/>
          </p:cNvCxnSpPr>
          <p:nvPr/>
        </p:nvCxnSpPr>
        <p:spPr>
          <a:xfrm flipH="1" flipV="1">
            <a:off x="992551" y="3657418"/>
            <a:ext cx="1029289" cy="278547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: 圓角 33">
            <a:extLst>
              <a:ext uri="{FF2B5EF4-FFF2-40B4-BE49-F238E27FC236}">
                <a16:creationId xmlns:a16="http://schemas.microsoft.com/office/drawing/2014/main" id="{89D8117D-FD0C-FE7C-3F78-9EB18D2139AC}"/>
              </a:ext>
            </a:extLst>
          </p:cNvPr>
          <p:cNvSpPr/>
          <p:nvPr/>
        </p:nvSpPr>
        <p:spPr>
          <a:xfrm>
            <a:off x="2021840" y="6271565"/>
            <a:ext cx="909869" cy="342659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38" name="矩形: 圓角 37">
            <a:extLst>
              <a:ext uri="{FF2B5EF4-FFF2-40B4-BE49-F238E27FC236}">
                <a16:creationId xmlns:a16="http://schemas.microsoft.com/office/drawing/2014/main" id="{317A4D04-6778-EB81-3A41-1E2D7379C02E}"/>
              </a:ext>
            </a:extLst>
          </p:cNvPr>
          <p:cNvSpPr/>
          <p:nvPr/>
        </p:nvSpPr>
        <p:spPr>
          <a:xfrm>
            <a:off x="7123338" y="6332317"/>
            <a:ext cx="3046821" cy="27174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ln>
                <a:solidFill>
                  <a:srgbClr val="FF0000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073433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圓角 3">
            <a:extLst>
              <a:ext uri="{FF2B5EF4-FFF2-40B4-BE49-F238E27FC236}">
                <a16:creationId xmlns:a16="http://schemas.microsoft.com/office/drawing/2014/main" id="{A2C436D2-BB8D-100B-9E0D-B3CD72731CA7}"/>
              </a:ext>
            </a:extLst>
          </p:cNvPr>
          <p:cNvSpPr/>
          <p:nvPr/>
        </p:nvSpPr>
        <p:spPr>
          <a:xfrm>
            <a:off x="767080" y="1076959"/>
            <a:ext cx="10657840" cy="12801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6000" dirty="0"/>
              <a:t>文字</a:t>
            </a:r>
            <a:r>
              <a:rPr lang="en-US" altLang="zh-TW" sz="6000" dirty="0"/>
              <a:t>:</a:t>
            </a:r>
            <a:endParaRPr lang="zh-HK" altLang="en-US" sz="6000" dirty="0"/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CA5FB151-A998-28BA-B9F2-2F90998DB340}"/>
              </a:ext>
            </a:extLst>
          </p:cNvPr>
          <p:cNvSpPr/>
          <p:nvPr/>
        </p:nvSpPr>
        <p:spPr>
          <a:xfrm>
            <a:off x="767080" y="2788920"/>
            <a:ext cx="10657840" cy="12801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6000" dirty="0"/>
              <a:t>矩形</a:t>
            </a:r>
            <a:r>
              <a:rPr lang="en-US" altLang="zh-TW" sz="6000" dirty="0"/>
              <a:t>:</a:t>
            </a:r>
            <a:endParaRPr lang="zh-HK" altLang="en-US" sz="6000" dirty="0"/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905B494F-4EEC-3687-2222-F21A6065B48B}"/>
              </a:ext>
            </a:extLst>
          </p:cNvPr>
          <p:cNvSpPr/>
          <p:nvPr/>
        </p:nvSpPr>
        <p:spPr>
          <a:xfrm>
            <a:off x="767080" y="4500881"/>
            <a:ext cx="10657840" cy="12801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6000" dirty="0"/>
              <a:t>圖片</a:t>
            </a:r>
            <a:r>
              <a:rPr lang="en-US" altLang="zh-TW" sz="6000" dirty="0"/>
              <a:t>:</a:t>
            </a:r>
            <a:endParaRPr lang="zh-HK" altLang="en-US" sz="6000" dirty="0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3EBC0A6E-2B70-84E9-C8E4-404579DC9241}"/>
              </a:ext>
            </a:extLst>
          </p:cNvPr>
          <p:cNvSpPr/>
          <p:nvPr/>
        </p:nvSpPr>
        <p:spPr>
          <a:xfrm>
            <a:off x="2854960" y="1361440"/>
            <a:ext cx="1717040" cy="711200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800" dirty="0"/>
              <a:t>內文</a:t>
            </a:r>
            <a:endParaRPr lang="zh-HK" altLang="en-US" dirty="0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42324587-913F-A371-D4CB-5350618E93FA}"/>
              </a:ext>
            </a:extLst>
          </p:cNvPr>
          <p:cNvSpPr/>
          <p:nvPr/>
        </p:nvSpPr>
        <p:spPr>
          <a:xfrm>
            <a:off x="5044440" y="1361440"/>
            <a:ext cx="1717040" cy="711200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800" dirty="0"/>
              <a:t>座標</a:t>
            </a:r>
            <a:endParaRPr lang="zh-HK" altLang="en-US" dirty="0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450E12D2-2002-9CED-CEBE-6096307664FD}"/>
              </a:ext>
            </a:extLst>
          </p:cNvPr>
          <p:cNvSpPr/>
          <p:nvPr/>
        </p:nvSpPr>
        <p:spPr>
          <a:xfrm>
            <a:off x="9423400" y="1329690"/>
            <a:ext cx="1717040" cy="711200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800" dirty="0"/>
              <a:t>樣式</a:t>
            </a:r>
            <a:endParaRPr lang="zh-HK" altLang="en-US" dirty="0"/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BC87960C-6A6F-0BC4-A129-B7546D0006D1}"/>
              </a:ext>
            </a:extLst>
          </p:cNvPr>
          <p:cNvSpPr/>
          <p:nvPr/>
        </p:nvSpPr>
        <p:spPr>
          <a:xfrm>
            <a:off x="7233920" y="1329690"/>
            <a:ext cx="1717040" cy="711200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800" dirty="0"/>
              <a:t>顏色</a:t>
            </a:r>
            <a:endParaRPr lang="zh-HK" altLang="en-US" dirty="0"/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31068FE7-5063-EA96-11EC-7DC4EEE7E5E3}"/>
              </a:ext>
            </a:extLst>
          </p:cNvPr>
          <p:cNvSpPr/>
          <p:nvPr/>
        </p:nvSpPr>
        <p:spPr>
          <a:xfrm>
            <a:off x="2854960" y="3127375"/>
            <a:ext cx="1456418" cy="603250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400" dirty="0"/>
              <a:t>名稱</a:t>
            </a:r>
            <a:endParaRPr lang="zh-HK" altLang="en-US" sz="1600" dirty="0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7E4F48F3-65C1-BFF2-ECF2-3C81ECF2E7DB}"/>
              </a:ext>
            </a:extLst>
          </p:cNvPr>
          <p:cNvSpPr/>
          <p:nvPr/>
        </p:nvSpPr>
        <p:spPr>
          <a:xfrm>
            <a:off x="6227172" y="3127375"/>
            <a:ext cx="1456418" cy="603250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400" dirty="0"/>
              <a:t>大小</a:t>
            </a:r>
            <a:endParaRPr lang="zh-HK" altLang="en-US" sz="1600" dirty="0"/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960E994C-5ABA-3DBC-19B1-A5D915B90EE9}"/>
              </a:ext>
            </a:extLst>
          </p:cNvPr>
          <p:cNvSpPr/>
          <p:nvPr/>
        </p:nvSpPr>
        <p:spPr>
          <a:xfrm>
            <a:off x="9684022" y="3127375"/>
            <a:ext cx="1456418" cy="603250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400" dirty="0"/>
              <a:t>角度</a:t>
            </a:r>
            <a:endParaRPr lang="zh-HK" altLang="en-US" sz="1600" dirty="0"/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84538BCE-0FC0-5518-B3A6-AD6A4C857896}"/>
              </a:ext>
            </a:extLst>
          </p:cNvPr>
          <p:cNvSpPr/>
          <p:nvPr/>
        </p:nvSpPr>
        <p:spPr>
          <a:xfrm>
            <a:off x="7955597" y="3127375"/>
            <a:ext cx="1456418" cy="603250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400" dirty="0"/>
              <a:t>顏色</a:t>
            </a:r>
            <a:endParaRPr lang="zh-HK" altLang="en-US" sz="1600" dirty="0"/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FD927BE0-C2A2-9AA1-ABE2-5E628613A8F0}"/>
              </a:ext>
            </a:extLst>
          </p:cNvPr>
          <p:cNvSpPr/>
          <p:nvPr/>
        </p:nvSpPr>
        <p:spPr>
          <a:xfrm>
            <a:off x="4541066" y="3127375"/>
            <a:ext cx="1456418" cy="603250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400" dirty="0"/>
              <a:t>座標</a:t>
            </a:r>
            <a:endParaRPr lang="zh-HK" altLang="en-US" sz="1600" dirty="0"/>
          </a:p>
        </p:txBody>
      </p:sp>
      <p:sp>
        <p:nvSpPr>
          <p:cNvPr id="31" name="矩形: 圓角 30">
            <a:extLst>
              <a:ext uri="{FF2B5EF4-FFF2-40B4-BE49-F238E27FC236}">
                <a16:creationId xmlns:a16="http://schemas.microsoft.com/office/drawing/2014/main" id="{0ED5B5DB-AF09-BF0C-4E12-2DDFD55CC52B}"/>
              </a:ext>
            </a:extLst>
          </p:cNvPr>
          <p:cNvSpPr/>
          <p:nvPr/>
        </p:nvSpPr>
        <p:spPr>
          <a:xfrm>
            <a:off x="2849880" y="4641215"/>
            <a:ext cx="756920" cy="987426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/>
              <a:t>ID</a:t>
            </a:r>
            <a:endParaRPr lang="zh-HK" altLang="en-US" sz="1100" dirty="0"/>
          </a:p>
        </p:txBody>
      </p:sp>
      <p:sp>
        <p:nvSpPr>
          <p:cNvPr id="32" name="矩形: 圓角 31">
            <a:extLst>
              <a:ext uri="{FF2B5EF4-FFF2-40B4-BE49-F238E27FC236}">
                <a16:creationId xmlns:a16="http://schemas.microsoft.com/office/drawing/2014/main" id="{356CF7C3-0E7E-5784-08EE-F4BD5EF10FB5}"/>
              </a:ext>
            </a:extLst>
          </p:cNvPr>
          <p:cNvSpPr/>
          <p:nvPr/>
        </p:nvSpPr>
        <p:spPr>
          <a:xfrm>
            <a:off x="4311378" y="4641215"/>
            <a:ext cx="756920" cy="987426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dirty="0"/>
              <a:t>座標</a:t>
            </a:r>
            <a:endParaRPr lang="zh-HK" altLang="en-US" sz="1100" dirty="0"/>
          </a:p>
        </p:txBody>
      </p:sp>
      <p:sp>
        <p:nvSpPr>
          <p:cNvPr id="33" name="矩形: 圓角 32">
            <a:extLst>
              <a:ext uri="{FF2B5EF4-FFF2-40B4-BE49-F238E27FC236}">
                <a16:creationId xmlns:a16="http://schemas.microsoft.com/office/drawing/2014/main" id="{33E7C280-7D9E-9338-054F-9CBCDBEEBE90}"/>
              </a:ext>
            </a:extLst>
          </p:cNvPr>
          <p:cNvSpPr/>
          <p:nvPr/>
        </p:nvSpPr>
        <p:spPr>
          <a:xfrm>
            <a:off x="5772876" y="4641215"/>
            <a:ext cx="756920" cy="987426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dirty="0"/>
              <a:t>大小</a:t>
            </a:r>
            <a:endParaRPr lang="zh-HK" altLang="en-US" sz="1100" dirty="0"/>
          </a:p>
        </p:txBody>
      </p:sp>
      <p:sp>
        <p:nvSpPr>
          <p:cNvPr id="34" name="矩形: 圓角 33">
            <a:extLst>
              <a:ext uri="{FF2B5EF4-FFF2-40B4-BE49-F238E27FC236}">
                <a16:creationId xmlns:a16="http://schemas.microsoft.com/office/drawing/2014/main" id="{F1A2D968-64C4-3289-5F46-F51BD33AE500}"/>
              </a:ext>
            </a:extLst>
          </p:cNvPr>
          <p:cNvSpPr/>
          <p:nvPr/>
        </p:nvSpPr>
        <p:spPr>
          <a:xfrm>
            <a:off x="7337474" y="4641215"/>
            <a:ext cx="756920" cy="987426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dirty="0"/>
              <a:t>路徑</a:t>
            </a:r>
            <a:endParaRPr lang="zh-HK" altLang="en-US" sz="1100" dirty="0"/>
          </a:p>
        </p:txBody>
      </p:sp>
      <p:sp>
        <p:nvSpPr>
          <p:cNvPr id="35" name="矩形: 圓角 34">
            <a:extLst>
              <a:ext uri="{FF2B5EF4-FFF2-40B4-BE49-F238E27FC236}">
                <a16:creationId xmlns:a16="http://schemas.microsoft.com/office/drawing/2014/main" id="{6BA785B5-E3AC-40BF-49C0-0E1D065AF931}"/>
              </a:ext>
            </a:extLst>
          </p:cNvPr>
          <p:cNvSpPr/>
          <p:nvPr/>
        </p:nvSpPr>
        <p:spPr>
          <a:xfrm>
            <a:off x="8902073" y="4642485"/>
            <a:ext cx="756920" cy="987426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dirty="0"/>
              <a:t>角度</a:t>
            </a:r>
            <a:endParaRPr lang="zh-HK" altLang="en-US" sz="1100" dirty="0"/>
          </a:p>
        </p:txBody>
      </p:sp>
      <p:sp>
        <p:nvSpPr>
          <p:cNvPr id="36" name="矩形: 圓角 35">
            <a:extLst>
              <a:ext uri="{FF2B5EF4-FFF2-40B4-BE49-F238E27FC236}">
                <a16:creationId xmlns:a16="http://schemas.microsoft.com/office/drawing/2014/main" id="{521FBFF9-258E-A08A-65C0-EBA9A5704ECB}"/>
              </a:ext>
            </a:extLst>
          </p:cNvPr>
          <p:cNvSpPr/>
          <p:nvPr/>
        </p:nvSpPr>
        <p:spPr>
          <a:xfrm>
            <a:off x="10383520" y="4641215"/>
            <a:ext cx="756920" cy="987426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dirty="0"/>
              <a:t>網址</a:t>
            </a:r>
            <a:endParaRPr lang="zh-HK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377861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DCD981-A277-1BFF-9CC2-7D0F0BDA2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遊戲角色</a:t>
            </a:r>
            <a:endParaRPr lang="zh-HK" altLang="en-US" dirty="0"/>
          </a:p>
        </p:txBody>
      </p:sp>
      <p:pic>
        <p:nvPicPr>
          <p:cNvPr id="4" name="圖片 3" descr="一張含有 文字, 電子用品 的圖片&#10;&#10;自動產生的描述">
            <a:extLst>
              <a:ext uri="{FF2B5EF4-FFF2-40B4-BE49-F238E27FC236}">
                <a16:creationId xmlns:a16="http://schemas.microsoft.com/office/drawing/2014/main" id="{6F5E621F-547D-D55A-4DDA-7BA12725D7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52" b="14446"/>
          <a:stretch/>
        </p:blipFill>
        <p:spPr>
          <a:xfrm>
            <a:off x="0" y="734435"/>
            <a:ext cx="12192000" cy="5389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198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橢圓 6">
            <a:extLst>
              <a:ext uri="{FF2B5EF4-FFF2-40B4-BE49-F238E27FC236}">
                <a16:creationId xmlns:a16="http://schemas.microsoft.com/office/drawing/2014/main" id="{1A5AD91E-DE43-C19B-BC47-0F851F5AA7B8}"/>
              </a:ext>
            </a:extLst>
          </p:cNvPr>
          <p:cNvSpPr/>
          <p:nvPr/>
        </p:nvSpPr>
        <p:spPr>
          <a:xfrm>
            <a:off x="5109848" y="2113191"/>
            <a:ext cx="1972304" cy="1951448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400" dirty="0">
                <a:solidFill>
                  <a:schemeClr val="bg1"/>
                </a:solidFill>
              </a:rPr>
              <a:t>硬體</a:t>
            </a:r>
            <a:endParaRPr lang="zh-HK" altLang="en-US" sz="4400" dirty="0">
              <a:solidFill>
                <a:schemeClr val="bg1"/>
              </a:solidFill>
            </a:endParaRPr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4625E67C-C8A4-FBD3-3958-412E399FFE32}"/>
              </a:ext>
            </a:extLst>
          </p:cNvPr>
          <p:cNvSpPr/>
          <p:nvPr/>
        </p:nvSpPr>
        <p:spPr>
          <a:xfrm>
            <a:off x="63923" y="121918"/>
            <a:ext cx="3182620" cy="2966997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400" dirty="0">
                <a:solidFill>
                  <a:schemeClr val="bg1"/>
                </a:solidFill>
              </a:rPr>
              <a:t>事件</a:t>
            </a:r>
            <a:endParaRPr lang="zh-HK" altLang="en-US" sz="4400" dirty="0">
              <a:solidFill>
                <a:schemeClr val="bg1"/>
              </a:solidFill>
            </a:endParaRPr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2DE8609C-3E29-FE80-1C31-ABA4ED293E4D}"/>
              </a:ext>
            </a:extLst>
          </p:cNvPr>
          <p:cNvCxnSpPr>
            <a:cxnSpLocks/>
            <a:stCxn id="9" idx="6"/>
            <a:endCxn id="7" idx="2"/>
          </p:cNvCxnSpPr>
          <p:nvPr/>
        </p:nvCxnSpPr>
        <p:spPr>
          <a:xfrm>
            <a:off x="3246543" y="1605417"/>
            <a:ext cx="1863305" cy="14834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橢圓 17">
            <a:extLst>
              <a:ext uri="{FF2B5EF4-FFF2-40B4-BE49-F238E27FC236}">
                <a16:creationId xmlns:a16="http://schemas.microsoft.com/office/drawing/2014/main" id="{A24EDA01-CCDE-16FA-47FE-F9D48DD6C60B}"/>
              </a:ext>
            </a:extLst>
          </p:cNvPr>
          <p:cNvSpPr/>
          <p:nvPr/>
        </p:nvSpPr>
        <p:spPr>
          <a:xfrm>
            <a:off x="9800596" y="498886"/>
            <a:ext cx="1972304" cy="1951448"/>
          </a:xfrm>
          <a:prstGeom prst="ellipse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400" dirty="0">
                <a:solidFill>
                  <a:schemeClr val="bg1"/>
                </a:solidFill>
              </a:rPr>
              <a:t>鍵盤</a:t>
            </a:r>
            <a:endParaRPr lang="zh-HK" altLang="en-US" sz="4400" dirty="0">
              <a:solidFill>
                <a:schemeClr val="bg1"/>
              </a:solidFill>
            </a:endParaRPr>
          </a:p>
        </p:txBody>
      </p:sp>
      <p:sp>
        <p:nvSpPr>
          <p:cNvPr id="20" name="橢圓 19">
            <a:extLst>
              <a:ext uri="{FF2B5EF4-FFF2-40B4-BE49-F238E27FC236}">
                <a16:creationId xmlns:a16="http://schemas.microsoft.com/office/drawing/2014/main" id="{70645176-41C7-E4C0-BB9B-716095F47841}"/>
              </a:ext>
            </a:extLst>
          </p:cNvPr>
          <p:cNvSpPr/>
          <p:nvPr/>
        </p:nvSpPr>
        <p:spPr>
          <a:xfrm>
            <a:off x="8945457" y="3088915"/>
            <a:ext cx="1972304" cy="1951448"/>
          </a:xfrm>
          <a:prstGeom prst="ellipse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400" dirty="0">
                <a:solidFill>
                  <a:schemeClr val="bg1"/>
                </a:solidFill>
              </a:rPr>
              <a:t>滑鼠</a:t>
            </a:r>
            <a:endParaRPr lang="zh-HK" altLang="en-US" sz="4400" dirty="0">
              <a:solidFill>
                <a:schemeClr val="bg1"/>
              </a:solidFill>
            </a:endParaRPr>
          </a:p>
        </p:txBody>
      </p:sp>
      <p:sp>
        <p:nvSpPr>
          <p:cNvPr id="22" name="橢圓 21">
            <a:extLst>
              <a:ext uri="{FF2B5EF4-FFF2-40B4-BE49-F238E27FC236}">
                <a16:creationId xmlns:a16="http://schemas.microsoft.com/office/drawing/2014/main" id="{1410AEE9-C5BE-CBBC-A7C6-57521A9A3DF2}"/>
              </a:ext>
            </a:extLst>
          </p:cNvPr>
          <p:cNvSpPr/>
          <p:nvPr/>
        </p:nvSpPr>
        <p:spPr>
          <a:xfrm>
            <a:off x="6481525" y="4809460"/>
            <a:ext cx="1972304" cy="1951448"/>
          </a:xfrm>
          <a:prstGeom prst="ellipse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400" dirty="0">
                <a:solidFill>
                  <a:schemeClr val="bg1"/>
                </a:solidFill>
              </a:rPr>
              <a:t>其他</a:t>
            </a:r>
            <a:endParaRPr lang="zh-HK" altLang="en-US" sz="4400" dirty="0">
              <a:solidFill>
                <a:schemeClr val="bg1"/>
              </a:solidFill>
            </a:endParaRPr>
          </a:p>
        </p:txBody>
      </p: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D5209D9D-DB2D-DA88-B0D1-47D144C6B8AC}"/>
              </a:ext>
            </a:extLst>
          </p:cNvPr>
          <p:cNvCxnSpPr>
            <a:cxnSpLocks/>
            <a:stCxn id="7" idx="0"/>
            <a:endCxn id="18" idx="2"/>
          </p:cNvCxnSpPr>
          <p:nvPr/>
        </p:nvCxnSpPr>
        <p:spPr>
          <a:xfrm flipV="1">
            <a:off x="6096000" y="1474610"/>
            <a:ext cx="3704596" cy="6385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92447AF1-A524-DE81-D204-C20ACB86056B}"/>
              </a:ext>
            </a:extLst>
          </p:cNvPr>
          <p:cNvCxnSpPr>
            <a:cxnSpLocks/>
            <a:stCxn id="7" idx="6"/>
            <a:endCxn id="20" idx="2"/>
          </p:cNvCxnSpPr>
          <p:nvPr/>
        </p:nvCxnSpPr>
        <p:spPr>
          <a:xfrm>
            <a:off x="7082152" y="3088915"/>
            <a:ext cx="1863305" cy="9757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408EBB12-B537-BB74-EBFF-2C36EA629C51}"/>
              </a:ext>
            </a:extLst>
          </p:cNvPr>
          <p:cNvCxnSpPr>
            <a:cxnSpLocks/>
            <a:stCxn id="7" idx="4"/>
            <a:endCxn id="22" idx="1"/>
          </p:cNvCxnSpPr>
          <p:nvPr/>
        </p:nvCxnSpPr>
        <p:spPr>
          <a:xfrm>
            <a:off x="6096000" y="4064639"/>
            <a:ext cx="674362" cy="10306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3659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8" grpId="0" animBg="1"/>
      <p:bldP spid="20" grpId="0" animBg="1"/>
      <p:bldP spid="2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>
            <a:extLst>
              <a:ext uri="{FF2B5EF4-FFF2-40B4-BE49-F238E27FC236}">
                <a16:creationId xmlns:a16="http://schemas.microsoft.com/office/drawing/2014/main" id="{272D42C3-2544-C5FA-1EA9-3547CE74DCF7}"/>
              </a:ext>
            </a:extLst>
          </p:cNvPr>
          <p:cNvSpPr/>
          <p:nvPr/>
        </p:nvSpPr>
        <p:spPr>
          <a:xfrm>
            <a:off x="9139159" y="569297"/>
            <a:ext cx="2242963" cy="2112737"/>
          </a:xfrm>
          <a:prstGeom prst="ellipse">
            <a:avLst/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400" dirty="0">
                <a:solidFill>
                  <a:schemeClr val="bg1"/>
                </a:solidFill>
              </a:rPr>
              <a:t>碰撞</a:t>
            </a:r>
            <a:endParaRPr lang="zh-HK" altLang="en-US" sz="4400" dirty="0">
              <a:solidFill>
                <a:schemeClr val="bg1"/>
              </a:solidFill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751AB5B5-31F7-0679-20F8-89C076F7B9B7}"/>
              </a:ext>
            </a:extLst>
          </p:cNvPr>
          <p:cNvSpPr/>
          <p:nvPr/>
        </p:nvSpPr>
        <p:spPr>
          <a:xfrm>
            <a:off x="63923" y="121918"/>
            <a:ext cx="3182620" cy="2966997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400" dirty="0">
                <a:solidFill>
                  <a:schemeClr val="bg1"/>
                </a:solidFill>
              </a:rPr>
              <a:t>事件</a:t>
            </a:r>
            <a:endParaRPr lang="zh-HK" altLang="en-US" sz="4400" dirty="0">
              <a:solidFill>
                <a:schemeClr val="bg1"/>
              </a:solidFill>
            </a:endParaRP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E4E64422-632C-1B98-809F-4FD7009FB512}"/>
              </a:ext>
            </a:extLst>
          </p:cNvPr>
          <p:cNvSpPr/>
          <p:nvPr/>
        </p:nvSpPr>
        <p:spPr>
          <a:xfrm>
            <a:off x="4974518" y="2372631"/>
            <a:ext cx="2242963" cy="2112737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400" dirty="0">
                <a:solidFill>
                  <a:schemeClr val="bg1"/>
                </a:solidFill>
              </a:rPr>
              <a:t>軟體</a:t>
            </a:r>
            <a:endParaRPr lang="zh-HK" altLang="en-US" sz="4400" dirty="0">
              <a:solidFill>
                <a:schemeClr val="bg1"/>
              </a:solidFill>
            </a:endParaRP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85413CB8-B26B-D925-C511-6706E2705345}"/>
              </a:ext>
            </a:extLst>
          </p:cNvPr>
          <p:cNvCxnSpPr>
            <a:stCxn id="14" idx="6"/>
            <a:endCxn id="15" idx="1"/>
          </p:cNvCxnSpPr>
          <p:nvPr/>
        </p:nvCxnSpPr>
        <p:spPr>
          <a:xfrm>
            <a:off x="3246543" y="1605417"/>
            <a:ext cx="2056449" cy="10766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D4A11DED-0AB2-1FC0-AC13-FEB9629D93DE}"/>
              </a:ext>
            </a:extLst>
          </p:cNvPr>
          <p:cNvCxnSpPr>
            <a:cxnSpLocks/>
            <a:stCxn id="15" idx="7"/>
            <a:endCxn id="4" idx="2"/>
          </p:cNvCxnSpPr>
          <p:nvPr/>
        </p:nvCxnSpPr>
        <p:spPr>
          <a:xfrm flipV="1">
            <a:off x="6889007" y="1625666"/>
            <a:ext cx="2250152" cy="1056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橢圓 19">
            <a:extLst>
              <a:ext uri="{FF2B5EF4-FFF2-40B4-BE49-F238E27FC236}">
                <a16:creationId xmlns:a16="http://schemas.microsoft.com/office/drawing/2014/main" id="{B5DC6229-FC64-9247-44CE-79DD672CD04E}"/>
              </a:ext>
            </a:extLst>
          </p:cNvPr>
          <p:cNvSpPr/>
          <p:nvPr/>
        </p:nvSpPr>
        <p:spPr>
          <a:xfrm>
            <a:off x="8401472" y="4175967"/>
            <a:ext cx="2242963" cy="2112737"/>
          </a:xfrm>
          <a:prstGeom prst="ellipse">
            <a:avLst/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400" dirty="0">
                <a:solidFill>
                  <a:schemeClr val="bg1"/>
                </a:solidFill>
              </a:rPr>
              <a:t>音效</a:t>
            </a:r>
            <a:endParaRPr lang="zh-HK" altLang="en-US" sz="4400" dirty="0">
              <a:solidFill>
                <a:schemeClr val="bg1"/>
              </a:solidFill>
            </a:endParaRPr>
          </a:p>
        </p:txBody>
      </p: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A693E413-E10C-A681-603A-A49CDDEF1CE9}"/>
              </a:ext>
            </a:extLst>
          </p:cNvPr>
          <p:cNvCxnSpPr>
            <a:cxnSpLocks/>
            <a:stCxn id="15" idx="5"/>
            <a:endCxn id="20" idx="2"/>
          </p:cNvCxnSpPr>
          <p:nvPr/>
        </p:nvCxnSpPr>
        <p:spPr>
          <a:xfrm>
            <a:off x="6889007" y="4175965"/>
            <a:ext cx="1512465" cy="10563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658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5" grpId="0" animBg="1"/>
      <p:bldP spid="20" grpId="0" animBg="1"/>
    </p:bldLst>
  </p:timing>
</p:sld>
</file>

<file path=ppt/theme/theme1.xml><?xml version="1.0" encoding="utf-8"?>
<a:theme xmlns:a="http://schemas.openxmlformats.org/drawingml/2006/main" name="佈景主題pyth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訂 1">
      <a:majorFont>
        <a:latin typeface="微軟正黑體"/>
        <a:ea typeface="微軟正黑體"/>
        <a:cs typeface=""/>
      </a:majorFont>
      <a:minorFont>
        <a:latin typeface="微軟正黑體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佈景主題python" id="{34EB625A-098B-439B-95DF-8D53CDBFAE13}" vid="{76DFDA3C-726C-4880-BF12-0C5A2E8E2B62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佈景主題python</Template>
  <TotalTime>13400</TotalTime>
  <Words>554</Words>
  <Application>Microsoft Office PowerPoint</Application>
  <PresentationFormat>寬螢幕</PresentationFormat>
  <Paragraphs>170</Paragraphs>
  <Slides>36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36</vt:i4>
      </vt:variant>
    </vt:vector>
  </HeadingPairs>
  <TitlesOfParts>
    <vt:vector size="41" baseType="lpstr">
      <vt:lpstr>Arial Unicode MS</vt:lpstr>
      <vt:lpstr>微軟正黑體</vt:lpstr>
      <vt:lpstr>Arial</vt:lpstr>
      <vt:lpstr>Calibri</vt:lpstr>
      <vt:lpstr>佈景主題python</vt:lpstr>
      <vt:lpstr>從零開始製作遊戲</vt:lpstr>
      <vt:lpstr>PowerPoint 簡報</vt:lpstr>
      <vt:lpstr>PowerPoint 簡報</vt:lpstr>
      <vt:lpstr>組成遊戲的元素</vt:lpstr>
      <vt:lpstr>遊戲畫面</vt:lpstr>
      <vt:lpstr>PowerPoint 簡報</vt:lpstr>
      <vt:lpstr>遊戲角色</vt:lpstr>
      <vt:lpstr>PowerPoint 簡報</vt:lpstr>
      <vt:lpstr>PowerPoint 簡報</vt:lpstr>
      <vt:lpstr>PowerPoint 簡報</vt:lpstr>
      <vt:lpstr>什麼是MLGame？</vt:lpstr>
      <vt:lpstr>ＡＩ需要知道什麼？</vt:lpstr>
      <vt:lpstr>PowerPoint 簡報</vt:lpstr>
      <vt:lpstr>PowerPoint 簡報</vt:lpstr>
      <vt:lpstr>PowerPoint 簡報</vt:lpstr>
      <vt:lpstr>什麼是class?</vt:lpstr>
      <vt:lpstr>什麼是method?</vt:lpstr>
      <vt:lpstr>PowerPoint 簡報</vt:lpstr>
      <vt:lpstr>PowerPoint 簡報</vt:lpstr>
      <vt:lpstr>PowerPoint 簡報</vt:lpstr>
      <vt:lpstr>修改Wall的顏色和大小</vt:lpstr>
      <vt:lpstr>PowerPoint 簡報</vt:lpstr>
      <vt:lpstr>修改背景的圖片</vt:lpstr>
      <vt:lpstr>PowerPoint 簡報</vt:lpstr>
      <vt:lpstr>修改畫面上的文字</vt:lpstr>
      <vt:lpstr>PowerPoint 簡報</vt:lpstr>
      <vt:lpstr>新增射擊功能</vt:lpstr>
      <vt:lpstr>定義Bullet類別</vt:lpstr>
      <vt:lpstr>定義Bullet的更新</vt:lpstr>
      <vt:lpstr>在遊戲建立子彈物件</vt:lpstr>
      <vt:lpstr>在畫面上畫出子彈</vt:lpstr>
      <vt:lpstr>Mob什麼時候射擊子彈？</vt:lpstr>
      <vt:lpstr>在update新增鍵盤事件 shoot</vt:lpstr>
      <vt:lpstr>檢查玩家和敵人跟子彈間的碰撞</vt:lpstr>
      <vt:lpstr>處理玩家和敵人跟子彈間的碰撞</vt:lpstr>
      <vt:lpstr>Refactor 重構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PAIAGAME</dc:title>
  <dc:creator>江 潔瑩</dc:creator>
  <cp:lastModifiedBy>江 潔瑩</cp:lastModifiedBy>
  <cp:revision>29</cp:revision>
  <dcterms:created xsi:type="dcterms:W3CDTF">2022-07-24T01:40:17Z</dcterms:created>
  <dcterms:modified xsi:type="dcterms:W3CDTF">2022-08-02T11:05:30Z</dcterms:modified>
</cp:coreProperties>
</file>