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  <p:sldMasterId id="2147483687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58" r:id="rId8"/>
    <p:sldId id="261" r:id="rId9"/>
    <p:sldId id="259" r:id="rId10"/>
    <p:sldId id="262" r:id="rId11"/>
    <p:sldId id="260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B6E8-9CAC-3FE4-D215-05C72B496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5B63-48F1-02B4-8BE2-51E088BFA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63FF3-194B-1822-DB10-CD778DA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67F3-E7DF-AD69-F443-2B52521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DE560-4D64-7437-2C76-814E14F3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23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5A02-EE9B-B757-7525-105F9343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C51A-CA14-D478-B206-E86B5AC0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0DCF-4533-65EF-7766-E04C259C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1D0E-62DF-32AE-BF35-0BC17AFF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78D8-F4D9-C2A8-3F96-8E67DC9C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75CD-4EAD-7F84-14D7-3FB2CF62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08E9-013E-709E-09BF-43C4954F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50AF-1EBA-0120-A39A-C1471F39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3EE6-7689-4DB1-9A6E-3B06278E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8806-8D16-A1A0-EEDA-E9EF8858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2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4ACB-87B9-23BA-ECC0-DA5A84AC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7B42-F826-C089-0E31-6EE2C98BA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85205-8AFB-BEDC-2784-079F11FE8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CB6CE-390F-C0E3-A698-AF1ADD30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954B0-4E05-69A7-8E7A-B86FCA13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C7265-2B5E-A0A4-E061-24D6B95F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8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BBD9-D42B-637E-B6B8-106EA065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2C499-5E48-EF2C-4A83-BD18667AD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B40EA-AEE5-5FA9-77DA-3E105F47C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B65F0-EE57-21E5-62AA-5BC39D182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1F37B-09E6-1E4C-F082-7DFD913C9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C0C21-9992-70DB-3F03-DB8F760D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B0184-F075-510C-BA3D-ED7508A3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28B7C-1C2E-5A49-240C-E92D893F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463B-D647-D71B-AF7B-1FDA9C51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F9601-E70A-D674-1B10-A81B3455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FE20-140B-F103-6039-6E147DB5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15DC2-7331-DE33-1467-6BE488B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7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24C5-4EFE-7021-2D95-DB72EEAD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46206-C4B4-EE56-CE10-1D7DE8D2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B14D-5C8A-56ED-600A-42F3E1AC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42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9DEB-CCAE-9087-ADDF-118C7679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07BC-B430-E9FC-2F7E-E0EACEA6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AC74B-64C5-6465-D3A2-03CCEA183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EF2F-3EAB-8B18-817D-EE01D19D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47C8C-D14A-BDFC-1E5D-A0380B68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08E86-703E-6680-48A8-42576CA1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8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D746-81FE-81F2-37C7-C9B8C464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F1287-24D3-792C-7F19-C0E4AF2EE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4619-C91F-D6D1-16B3-64B66B91A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EF96-41EA-1F4B-1834-AB71FC3D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366B-4FA9-7160-8D01-135782BF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9C430-B700-FA88-03A1-9239768E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85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18BD-5F6D-ECB9-96EF-F9A9F6B8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3D736-058B-6D84-5CAC-25051611C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D50E4-F930-B47F-03E0-8EABC2B3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EF6A-12E8-340A-3FDE-F0516765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7AB3-7932-5924-881F-37934127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9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3166C-AC39-D3D3-8E99-D9D185829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09AA5-FCFE-4289-A7CF-AE240DEF7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9365-D283-EEBC-67E7-A311D265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F793-E536-0308-D416-10058B66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7719-48E8-1E7F-52B3-2488FCAC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0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CB919-A62B-31AF-6170-B1B42699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9D3FB-C0DE-77CA-AC08-96BF4EBA0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8E8D-885B-7347-B78E-0B5025252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1469-CC24-CC4F-95EF-B3D146B8A98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D0EA-7280-87CB-123D-199B6E6F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E0DD-B67D-4EE0-97F3-40843992F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5E37-BEDC-774E-8E1C-DBE13171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4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orstock.com/royalty-free-vector/businessman-got-problem-with-confusing-vector-3067226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image-vector/problem-solving-concept-cute-kid-boy-1992094922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ckwell" panose="02060603020205020403" pitchFamily="18" charset="0"/>
              </a:rPr>
              <a:t>Group 04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Ungrading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simulator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84D9-A1FC-4354-9137-93625005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0844"/>
            <a:ext cx="9905998" cy="119191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ysClr val="windowText" lastClr="000000"/>
                </a:solidFill>
              </a:rPr>
              <a:t>Something non-technical that you learned during the project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Amrit pal Singh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4743-A9BA-4422-9790-8ECEF3A2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73287"/>
            <a:ext cx="8002588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Group work allows a group member to give their viewpoints.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Planning phase is really important for a group project.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Face-to-face meetings are more effective compared to virtual meetings.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Estimating the time frame and weight for the task is an important aspect.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74FA7-BFDA-41C3-9214-52CFC06D6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45" r="23810"/>
          <a:stretch/>
        </p:blipFill>
        <p:spPr>
          <a:xfrm>
            <a:off x="9239416" y="2354940"/>
            <a:ext cx="1636934" cy="1665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69C76-4F9F-5D2E-D61A-EA0B0611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16" y="5196531"/>
            <a:ext cx="2476500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49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4743-A9BA-4422-9790-8ECEF3A2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4712"/>
            <a:ext cx="7414190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Precise testing should be conducted for every feature implemented.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Regular meetings and planning are an essential part of a group project.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Scrum Master should know the strengths of everyone to give work accordingly.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832C7-E290-41FC-AED2-716D22FB6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90" t="7041" r="20875" b="6017"/>
          <a:stretch/>
        </p:blipFill>
        <p:spPr>
          <a:xfrm>
            <a:off x="9024729" y="2249487"/>
            <a:ext cx="2258170" cy="2239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46D98-1592-D7EE-EA1C-AEC0C6F6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111" y="4786684"/>
            <a:ext cx="2337684" cy="17532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F28E04F-8B3E-D1CD-ED32-2FB0DF8BE744}"/>
              </a:ext>
            </a:extLst>
          </p:cNvPr>
          <p:cNvSpPr txBox="1">
            <a:spLocks/>
          </p:cNvSpPr>
          <p:nvPr/>
        </p:nvSpPr>
        <p:spPr>
          <a:xfrm>
            <a:off x="1141413" y="556569"/>
            <a:ext cx="9905998" cy="119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ysClr val="windowText" lastClr="000000"/>
                </a:solidFill>
              </a:rPr>
              <a:t>Something non-technical that you learned during the project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Amrit pal Singh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96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2B34-2EB6-4279-8CE3-AABDACBC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Taking it Further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B118B-6BFA-4438-B926-C128F7844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Ellie Palmer, Group 04-C</a:t>
            </a:r>
          </a:p>
        </p:txBody>
      </p:sp>
    </p:spTree>
    <p:extLst>
      <p:ext uri="{BB962C8B-B14F-4D97-AF65-F5344CB8AC3E}">
        <p14:creationId xmlns:p14="http://schemas.microsoft.com/office/powerpoint/2010/main" val="137344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FD7B-3407-4D55-A5C7-AB241DD1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Possibilities for Expansion: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981E-7EEF-4362-8A4B-44D1BDB5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172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Details and fine-tuning for authenticity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Evaluating previous features to include or rework into project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Work on debugging any possible problems that could arise after release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D1E1F-AFE7-C21D-BF22-C7D7B91267AA}"/>
              </a:ext>
            </a:extLst>
          </p:cNvPr>
          <p:cNvSpPr txBox="1"/>
          <p:nvPr/>
        </p:nvSpPr>
        <p:spPr>
          <a:xfrm>
            <a:off x="1141412" y="4760913"/>
            <a:ext cx="9905998" cy="93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000" indent="-234000">
              <a:lnSpc>
                <a:spcPct val="120000"/>
              </a:lnSpc>
              <a:spcBef>
                <a:spcPts val="12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Rockwell" panose="02060603020205020403" pitchFamily="18" charset="0"/>
              </a:rPr>
              <a:t>Before any other additions, user feedback must be taken into consideration throughout the implementation </a:t>
            </a:r>
            <a:r>
              <a:rPr lang="en-GB" sz="2400" dirty="0">
                <a:latin typeface="Rockwell" panose="02060603020205020403" pitchFamily="18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41587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999C-16E5-A4A2-F6B0-5CDA5BA8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0928-6BBD-811E-DD3B-DB41C7C9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Can be used for finding bugs and learning where to improve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Bug reporting feature or contact information</a:t>
            </a:r>
          </a:p>
          <a:p>
            <a:endParaRPr lang="en-GB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Design features that are needing the most improvement will be improved first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Features to pick and add to will be decided primarily based on user feedback</a:t>
            </a:r>
          </a:p>
        </p:txBody>
      </p:sp>
    </p:spTree>
    <p:extLst>
      <p:ext uri="{BB962C8B-B14F-4D97-AF65-F5344CB8AC3E}">
        <p14:creationId xmlns:p14="http://schemas.microsoft.com/office/powerpoint/2010/main" val="94707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DC24-E0BE-7CC8-E493-56DD7879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Examples of features to implement: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5DB8-32AF-4BED-E696-BB031FA1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Pixel art of different places across campus that display according to the user’s activity, e.g. the Library for studying.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Description of the simulator and designer information (such as contact details) on the splash screen.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Choice of using colours or grayscale themes to assist people with optical or other disabilities.</a:t>
            </a:r>
          </a:p>
        </p:txBody>
      </p:sp>
    </p:spTree>
    <p:extLst>
      <p:ext uri="{BB962C8B-B14F-4D97-AF65-F5344CB8AC3E}">
        <p14:creationId xmlns:p14="http://schemas.microsoft.com/office/powerpoint/2010/main" val="213559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03F7-58F3-78D7-2A64-F5F925ACF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961"/>
            <a:ext cx="9144000" cy="832077"/>
          </a:xfrm>
        </p:spPr>
        <p:txBody>
          <a:bodyPr>
            <a:normAutofit/>
          </a:bodyPr>
          <a:lstStyle/>
          <a:p>
            <a:r>
              <a:rPr lang="en-US" sz="4000" dirty="0"/>
              <a:t>Overview of the purpose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62110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DE59BC9-370D-3228-991F-DF9C23A16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3200" dirty="0"/>
              <a:t>Why was the project carried out?</a:t>
            </a:r>
          </a:p>
          <a:p>
            <a:r>
              <a:rPr lang="en-US" sz="3200" dirty="0"/>
              <a:t>What is the aim of the project?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98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D5F11-6DA8-944F-F389-1711E794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Why was the project carried out?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19A6-3D6B-39EA-FFA8-06C1967C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92" y="1628999"/>
            <a:ext cx="10905066" cy="4393982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No prior experience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Awareness 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Uncertainty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36A03-293D-A2DF-935D-3D11303C9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2" b="11286"/>
          <a:stretch/>
        </p:blipFill>
        <p:spPr>
          <a:xfrm>
            <a:off x="4656436" y="1032903"/>
            <a:ext cx="6064116" cy="4393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81302-10EE-1282-48A7-8BFAEFA6A0F3}"/>
              </a:ext>
            </a:extLst>
          </p:cNvPr>
          <p:cNvSpPr txBox="1"/>
          <p:nvPr/>
        </p:nvSpPr>
        <p:spPr>
          <a:xfrm>
            <a:off x="9625340" y="6314853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Image reference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83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2939-E001-AA5D-495F-9375CD78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aim of the project?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0D40-D768-F4B2-3FF8-FD1889D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9549"/>
            <a:ext cx="5688724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Experience</a:t>
            </a:r>
          </a:p>
          <a:p>
            <a:pPr>
              <a:lnSpc>
                <a:spcPct val="200000"/>
              </a:lnSpc>
            </a:pPr>
            <a:r>
              <a:rPr lang="en-US" dirty="0"/>
              <a:t>Clear Understanding </a:t>
            </a:r>
          </a:p>
          <a:p>
            <a:pPr>
              <a:lnSpc>
                <a:spcPct val="200000"/>
              </a:lnSpc>
            </a:pPr>
            <a:r>
              <a:rPr lang="en-US" dirty="0"/>
              <a:t>Encourage ungrading approach </a:t>
            </a:r>
          </a:p>
        </p:txBody>
      </p:sp>
      <p:pic>
        <p:nvPicPr>
          <p:cNvPr id="2050" name="Picture 2" descr="Confused kid cartoon Images, Stock Photos &amp; Vectors | Shutterstock">
            <a:extLst>
              <a:ext uri="{FF2B5EF4-FFF2-40B4-BE49-F238E27FC236}">
                <a16:creationId xmlns:a16="http://schemas.microsoft.com/office/drawing/2014/main" id="{3BDDD7C3-9FA9-30FE-71E3-5DE628166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2"/>
          <a:stretch/>
        </p:blipFill>
        <p:spPr bwMode="auto">
          <a:xfrm>
            <a:off x="6096000" y="1564419"/>
            <a:ext cx="5688723" cy="41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B017B9-43A2-4AA5-AE61-BE06AD84C5F1}"/>
              </a:ext>
            </a:extLst>
          </p:cNvPr>
          <p:cNvSpPr txBox="1"/>
          <p:nvPr/>
        </p:nvSpPr>
        <p:spPr>
          <a:xfrm>
            <a:off x="9572297" y="6123543"/>
            <a:ext cx="178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Image reference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51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84D9-A1FC-4354-9137-93625005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4532"/>
          </a:xfrm>
        </p:spPr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Project software architecture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F4134A-B22A-4018-AA57-35A71611468E}"/>
              </a:ext>
            </a:extLst>
          </p:cNvPr>
          <p:cNvSpPr txBox="1">
            <a:spLocks/>
          </p:cNvSpPr>
          <p:nvPr/>
        </p:nvSpPr>
        <p:spPr>
          <a:xfrm>
            <a:off x="1141412" y="1228724"/>
            <a:ext cx="9905998" cy="476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ysClr val="windowText" lastClr="000000"/>
                </a:solidFill>
              </a:rPr>
              <a:t>Benjamin McGregor</a:t>
            </a:r>
          </a:p>
        </p:txBody>
      </p:sp>
      <p:pic>
        <p:nvPicPr>
          <p:cNvPr id="1026" name="Picture 2" descr="Is Python programming language d... - Opinion - What Mobile">
            <a:extLst>
              <a:ext uri="{FF2B5EF4-FFF2-40B4-BE49-F238E27FC236}">
                <a16:creationId xmlns:a16="http://schemas.microsoft.com/office/drawing/2014/main" id="{C89BC072-D85A-4557-A9BD-72601BBDAC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6" r="24311"/>
          <a:stretch/>
        </p:blipFill>
        <p:spPr bwMode="auto">
          <a:xfrm>
            <a:off x="4928254" y="1943101"/>
            <a:ext cx="2880000" cy="38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2D000A-030C-44FB-9696-5026BB474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0" y="2495550"/>
            <a:ext cx="4528844" cy="214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kinter png images | PNGWing">
            <a:extLst>
              <a:ext uri="{FF2B5EF4-FFF2-40B4-BE49-F238E27FC236}">
                <a16:creationId xmlns:a16="http://schemas.microsoft.com/office/drawing/2014/main" id="{76D7CDDD-39CC-0C61-A663-28645DFC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1943101"/>
            <a:ext cx="3496315" cy="38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1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5A2-6218-41BF-947C-602A687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2EA-8760-409C-B412-B6129F79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Our program was written in Python.</a:t>
            </a:r>
          </a:p>
          <a:p>
            <a:r>
              <a:rPr lang="en-GB" dirty="0">
                <a:solidFill>
                  <a:schemeClr val="bg1"/>
                </a:solidFill>
              </a:rPr>
              <a:t>We chose this language due to its flexibility and our previous experience with it.</a:t>
            </a:r>
          </a:p>
          <a:p>
            <a:r>
              <a:rPr lang="en-GB" dirty="0">
                <a:solidFill>
                  <a:schemeClr val="bg1"/>
                </a:solidFill>
              </a:rPr>
              <a:t>It has many useful libraries and is easier to use than more syntactically complex languages like Java or C++.</a:t>
            </a:r>
          </a:p>
          <a:p>
            <a:r>
              <a:rPr lang="en-GB" dirty="0">
                <a:solidFill>
                  <a:schemeClr val="bg1"/>
                </a:solidFill>
              </a:rPr>
              <a:t>Allowed us to use a mix of OOP and functional programming.</a:t>
            </a:r>
          </a:p>
        </p:txBody>
      </p:sp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B4E1BD8A-A9D1-46C9-8502-C15A7802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296" y="787096"/>
            <a:ext cx="1141413" cy="114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2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5A2-6218-41BF-947C-602A687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Python –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2EA-8760-409C-B412-B6129F79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3686809" cy="3821417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All aspects of simulator written using Python code.</a:t>
            </a:r>
          </a:p>
          <a:p>
            <a:r>
              <a:rPr lang="en-GB" dirty="0">
                <a:solidFill>
                  <a:schemeClr val="bg1"/>
                </a:solidFill>
              </a:rPr>
              <a:t>We used OOP for the main file, with the code for the main screens, setup and in-game mechanics.</a:t>
            </a:r>
          </a:p>
          <a:p>
            <a:r>
              <a:rPr lang="en-GB" dirty="0">
                <a:solidFill>
                  <a:schemeClr val="bg1"/>
                </a:solidFill>
              </a:rPr>
              <a:t>We used functional programming for modular aspects like the grade calculator and avatar customisation</a:t>
            </a:r>
          </a:p>
          <a:p>
            <a:r>
              <a:rPr lang="en-GB" dirty="0">
                <a:solidFill>
                  <a:schemeClr val="bg1"/>
                </a:solidFill>
              </a:rPr>
              <a:t>This also allowed us to work on different parts of the simulator separately with minimal code conflicts.</a:t>
            </a:r>
          </a:p>
        </p:txBody>
      </p:sp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B4E1BD8A-A9D1-46C9-8502-C15A7802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21" y="787096"/>
            <a:ext cx="1141413" cy="114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B3F99-59F4-4497-BB93-66D125F6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221" y="2159944"/>
            <a:ext cx="6829284" cy="40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7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5A2-6218-41BF-947C-602A687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tkinter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2EA-8760-409C-B412-B6129F79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Python Tkinter library was used for all of our interfaces.</a:t>
            </a:r>
          </a:p>
          <a:p>
            <a:r>
              <a:rPr lang="en-GB" dirty="0">
                <a:solidFill>
                  <a:schemeClr val="bg1"/>
                </a:solidFill>
              </a:rPr>
              <a:t>We chose it due to its adaptability and the previous experience of members.</a:t>
            </a:r>
          </a:p>
          <a:p>
            <a:r>
              <a:rPr lang="en-GB" dirty="0">
                <a:solidFill>
                  <a:schemeClr val="bg1"/>
                </a:solidFill>
              </a:rPr>
              <a:t>It also can be easily used with an object-oriented approach, which made our code extremely modular and organised.</a:t>
            </a:r>
          </a:p>
          <a:p>
            <a:r>
              <a:rPr lang="en-GB" dirty="0">
                <a:solidFill>
                  <a:schemeClr val="bg1"/>
                </a:solidFill>
              </a:rPr>
              <a:t>We wanted to use a totally offline simulator with simple installation, so used a Tkinter-based GUI instead of something like a webapp.</a:t>
            </a:r>
          </a:p>
        </p:txBody>
      </p:sp>
      <p:pic>
        <p:nvPicPr>
          <p:cNvPr id="3074" name="Picture 2" descr="Tkinter png images | PNGWing">
            <a:extLst>
              <a:ext uri="{FF2B5EF4-FFF2-40B4-BE49-F238E27FC236}">
                <a16:creationId xmlns:a16="http://schemas.microsoft.com/office/drawing/2014/main" id="{EF7EA563-2D86-4C4E-84C7-F1E6A96B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44" y="457566"/>
            <a:ext cx="1553681" cy="171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8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5A2-6218-41BF-947C-602A687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Tkinter -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2EA-8760-409C-B412-B6129F79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88" y="2215663"/>
            <a:ext cx="4887912" cy="354171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We used Tkinter in the main file to create class-based screens that instantiated other screen objects as the user navigated the simulator.</a:t>
            </a:r>
          </a:p>
          <a:p>
            <a:r>
              <a:rPr lang="en-GB" dirty="0">
                <a:solidFill>
                  <a:schemeClr val="bg1"/>
                </a:solidFill>
              </a:rPr>
              <a:t>For some other features we used it in a functional way to create screens and then send the outputs back to the main file.</a:t>
            </a:r>
          </a:p>
          <a:p>
            <a:r>
              <a:rPr lang="en-GB" dirty="0">
                <a:solidFill>
                  <a:schemeClr val="bg1"/>
                </a:solidFill>
              </a:rPr>
              <a:t>We used various Tkinter features to create varying types of display with several types of widgets and layout managers.</a:t>
            </a:r>
          </a:p>
        </p:txBody>
      </p:sp>
      <p:pic>
        <p:nvPicPr>
          <p:cNvPr id="3074" name="Picture 2" descr="Tkinter png images | PNGWing">
            <a:extLst>
              <a:ext uri="{FF2B5EF4-FFF2-40B4-BE49-F238E27FC236}">
                <a16:creationId xmlns:a16="http://schemas.microsoft.com/office/drawing/2014/main" id="{EF7EA563-2D86-4C4E-84C7-F1E6A96B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730" y="499942"/>
            <a:ext cx="1553681" cy="171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F7010-D752-4C74-A163-E221EE4A2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486" y="1357802"/>
            <a:ext cx="4230689" cy="218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BFCD8-1E98-4C72-B4BB-E2222DD1E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285" y="3589867"/>
            <a:ext cx="4383089" cy="23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5A2-6218-41BF-947C-602A687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SQLite3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2EA-8760-409C-B412-B6129F79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For all of our databases we used the sqlite3 Python library.</a:t>
            </a:r>
          </a:p>
          <a:p>
            <a:r>
              <a:rPr lang="en-GB" dirty="0">
                <a:solidFill>
                  <a:schemeClr val="bg1"/>
                </a:solidFill>
              </a:rPr>
              <a:t>We chose this due to our previous experience with SQL and the flexibility and mobility.</a:t>
            </a:r>
          </a:p>
          <a:p>
            <a:r>
              <a:rPr lang="en-GB" dirty="0">
                <a:solidFill>
                  <a:schemeClr val="bg1"/>
                </a:solidFill>
              </a:rPr>
              <a:t>It is included with the standard python installation.</a:t>
            </a:r>
          </a:p>
          <a:p>
            <a:r>
              <a:rPr lang="en-GB" dirty="0">
                <a:solidFill>
                  <a:schemeClr val="bg1"/>
                </a:solidFill>
              </a:rPr>
              <a:t>Allows the use of standard SQL statements to operate on and create databases.</a:t>
            </a:r>
          </a:p>
          <a:p>
            <a:r>
              <a:rPr lang="en-GB" dirty="0">
                <a:solidFill>
                  <a:schemeClr val="bg1"/>
                </a:solidFill>
              </a:rPr>
              <a:t>Creates simple .</a:t>
            </a:r>
            <a:r>
              <a:rPr lang="en-GB" dirty="0" err="1">
                <a:solidFill>
                  <a:schemeClr val="bg1"/>
                </a:solidFill>
              </a:rPr>
              <a:t>db</a:t>
            </a:r>
            <a:r>
              <a:rPr lang="en-GB" dirty="0">
                <a:solidFill>
                  <a:schemeClr val="bg1"/>
                </a:solidFill>
              </a:rPr>
              <a:t> files that can be easily created and managed.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261C3B-51A3-41E6-BF27-6F9008DC0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4" y="762490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5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5A2-6218-41BF-947C-602A687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SQLite3 -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2EA-8760-409C-B412-B6129F79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40338" cy="354171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We used sqlite3 databases for character data, activities, feedback and topics.</a:t>
            </a:r>
          </a:p>
          <a:p>
            <a:r>
              <a:rPr lang="en-GB" dirty="0">
                <a:solidFill>
                  <a:schemeClr val="bg1"/>
                </a:solidFill>
              </a:rPr>
              <a:t>This allowed us to create a dynamic saving/loading feature where character details are automatically saved and then can be loaded again at any time.</a:t>
            </a:r>
          </a:p>
          <a:p>
            <a:r>
              <a:rPr lang="en-GB" dirty="0">
                <a:solidFill>
                  <a:schemeClr val="bg1"/>
                </a:solidFill>
              </a:rPr>
              <a:t>SQL statements were used to fetch character data for the final score calculation and all of the character information that could be viewed in the game.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261C3B-51A3-41E6-BF27-6F9008DC0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762490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BFC04-89D6-4C2E-B5B6-063DA83C8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35"/>
          <a:stretch/>
        </p:blipFill>
        <p:spPr>
          <a:xfrm>
            <a:off x="6479452" y="2072179"/>
            <a:ext cx="4055197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6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84D9-A1FC-4354-9137-93625005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66" y="101966"/>
            <a:ext cx="9905998" cy="924532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DIFFERENT METHODS OF COMMUNICATION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4743-A9BA-4422-9790-8ECEF3A2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039" y="1026498"/>
            <a:ext cx="11445294" cy="5460224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GROUP CHAT </a:t>
            </a:r>
            <a:r>
              <a:rPr lang="en-US" sz="1400" dirty="0">
                <a:solidFill>
                  <a:sysClr val="windowText" lastClr="000000"/>
                </a:solidFill>
              </a:rPr>
              <a:t>(Worked very well)</a:t>
            </a:r>
          </a:p>
          <a:p>
            <a:pPr marL="0" indent="0"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-   Any questions were answered quickly </a:t>
            </a:r>
            <a:r>
              <a:rPr lang="en-US" sz="1400" dirty="0" err="1">
                <a:solidFill>
                  <a:sysClr val="windowText" lastClr="000000"/>
                </a:solidFill>
              </a:rPr>
              <a:t>e.g</a:t>
            </a:r>
            <a:r>
              <a:rPr lang="en-US" sz="1400" dirty="0">
                <a:solidFill>
                  <a:sysClr val="windowText" lastClr="000000"/>
                </a:solidFill>
              </a:rPr>
              <a:t> what kind of format should we use?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All key information from the client/group meetings were messaged onto the group so all group members were informed. 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Primary source of communication – reminders for client meetings, meeting location and attendance. </a:t>
            </a:r>
          </a:p>
          <a:p>
            <a:pPr marL="0" indent="0">
              <a:buNone/>
            </a:pPr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b="1" dirty="0">
                <a:solidFill>
                  <a:sysClr val="windowText" lastClr="000000"/>
                </a:solidFill>
              </a:rPr>
              <a:t>WEEKLY STANDUPS </a:t>
            </a:r>
          </a:p>
          <a:p>
            <a:pPr marL="0" indent="0"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– These standups took place on a </a:t>
            </a:r>
            <a:r>
              <a:rPr lang="en-US" sz="1400" dirty="0" err="1">
                <a:solidFill>
                  <a:sysClr val="windowText" lastClr="000000"/>
                </a:solidFill>
              </a:rPr>
              <a:t>wednesday</a:t>
            </a:r>
            <a:r>
              <a:rPr lang="en-US" sz="1400" dirty="0">
                <a:solidFill>
                  <a:sysClr val="windowText" lastClr="00000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Worked well as we were in person therefore communication was a lot easier. 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Easier to see progress and if everybody is on track (Live demos)</a:t>
            </a:r>
          </a:p>
          <a:p>
            <a:pPr>
              <a:buFontTx/>
              <a:buChar char="-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b="1" dirty="0">
                <a:solidFill>
                  <a:sysClr val="windowText" lastClr="000000"/>
                </a:solidFill>
              </a:rPr>
              <a:t>TEAMS MEETING </a:t>
            </a:r>
            <a:r>
              <a:rPr lang="en-US" sz="1400" dirty="0">
                <a:solidFill>
                  <a:sysClr val="windowText" lastClr="000000"/>
                </a:solidFill>
              </a:rPr>
              <a:t>(least effective)</a:t>
            </a:r>
            <a:r>
              <a:rPr lang="en-US" sz="1400" b="1" dirty="0">
                <a:solidFill>
                  <a:sysClr val="windowText" lastClr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-    This method was used when some group members were unable to attend in person </a:t>
            </a:r>
          </a:p>
          <a:p>
            <a:pPr marL="0" indent="0"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=   Effective as we were still able to communicate key information so we could progress, progression </a:t>
            </a:r>
            <a:r>
              <a:rPr lang="en-US" sz="1400" dirty="0" err="1">
                <a:solidFill>
                  <a:sysClr val="windowText" lastClr="000000"/>
                </a:solidFill>
              </a:rPr>
              <a:t>wasnt</a:t>
            </a:r>
            <a:r>
              <a:rPr lang="en-US" sz="1400" dirty="0">
                <a:solidFill>
                  <a:sysClr val="windowText" lastClr="000000"/>
                </a:solidFill>
              </a:rPr>
              <a:t> halted.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Sometimes we would have technical issues which caused inconvenience.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F4134A-B22A-4018-AA57-35A71611468E}"/>
              </a:ext>
            </a:extLst>
          </p:cNvPr>
          <p:cNvSpPr txBox="1">
            <a:spLocks/>
          </p:cNvSpPr>
          <p:nvPr/>
        </p:nvSpPr>
        <p:spPr>
          <a:xfrm>
            <a:off x="1141412" y="1228724"/>
            <a:ext cx="9905998" cy="476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800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9C80F7-DC26-7A2C-86B2-332EDEB755A8}"/>
              </a:ext>
            </a:extLst>
          </p:cNvPr>
          <p:cNvSpPr txBox="1">
            <a:spLocks/>
          </p:cNvSpPr>
          <p:nvPr/>
        </p:nvSpPr>
        <p:spPr>
          <a:xfrm>
            <a:off x="1338766" y="651360"/>
            <a:ext cx="9905998" cy="476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ysClr val="windowText" lastClr="000000"/>
                </a:solidFill>
              </a:rPr>
              <a:t>Bilal Patel</a:t>
            </a:r>
          </a:p>
        </p:txBody>
      </p:sp>
    </p:spTree>
    <p:extLst>
      <p:ext uri="{BB962C8B-B14F-4D97-AF65-F5344CB8AC3E}">
        <p14:creationId xmlns:p14="http://schemas.microsoft.com/office/powerpoint/2010/main" val="1492971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301</TotalTime>
  <Words>888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Rockwell</vt:lpstr>
      <vt:lpstr>Tahoma</vt:lpstr>
      <vt:lpstr>Tw Cen MT</vt:lpstr>
      <vt:lpstr>Circuit</vt:lpstr>
      <vt:lpstr>Office Theme</vt:lpstr>
      <vt:lpstr>Group 04 Presentation</vt:lpstr>
      <vt:lpstr>Project software architecture</vt:lpstr>
      <vt:lpstr>Python</vt:lpstr>
      <vt:lpstr>Python – usage</vt:lpstr>
      <vt:lpstr>tkinter</vt:lpstr>
      <vt:lpstr>Tkinter - usage</vt:lpstr>
      <vt:lpstr>SQLite3</vt:lpstr>
      <vt:lpstr>SQLite3 - Usage</vt:lpstr>
      <vt:lpstr>DIFFERENT METHODS OF COMMUNICATION</vt:lpstr>
      <vt:lpstr>Something non-technical that you learned during the project Amrit pal Singh</vt:lpstr>
      <vt:lpstr>PowerPoint Presentation</vt:lpstr>
      <vt:lpstr>Taking it Further</vt:lpstr>
      <vt:lpstr>Possibilities for Expansion:</vt:lpstr>
      <vt:lpstr>User Feedback</vt:lpstr>
      <vt:lpstr>Examples of features to implement: </vt:lpstr>
      <vt:lpstr>Overview of the purpose of the project.</vt:lpstr>
      <vt:lpstr>PowerPoint Presentation</vt:lpstr>
      <vt:lpstr>Why was the project carried out? </vt:lpstr>
      <vt:lpstr>What is the aim of the project?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04 Presentation</dc:title>
  <dc:creator>Benjamin McGregor</dc:creator>
  <cp:lastModifiedBy>Benjamin McGregor</cp:lastModifiedBy>
  <cp:revision>10</cp:revision>
  <dcterms:created xsi:type="dcterms:W3CDTF">2022-04-25T17:35:47Z</dcterms:created>
  <dcterms:modified xsi:type="dcterms:W3CDTF">2022-05-03T23:20:06Z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