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56" r:id="rId2"/>
    <p:sldId id="265" r:id="rId3"/>
    <p:sldId id="262" r:id="rId4"/>
    <p:sldId id="260" r:id="rId5"/>
    <p:sldId id="272" r:id="rId6"/>
    <p:sldId id="271" r:id="rId7"/>
    <p:sldId id="274" r:id="rId8"/>
    <p:sldId id="280" r:id="rId9"/>
    <p:sldId id="279" r:id="rId10"/>
    <p:sldId id="275" r:id="rId11"/>
    <p:sldId id="270" r:id="rId12"/>
    <p:sldId id="277" r:id="rId13"/>
    <p:sldId id="276" r:id="rId14"/>
    <p:sldId id="263" r:id="rId15"/>
    <p:sldId id="278" r:id="rId16"/>
    <p:sldId id="261" r:id="rId17"/>
    <p:sldId id="281" r:id="rId18"/>
    <p:sldId id="282" r:id="rId19"/>
    <p:sldId id="2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94F6774-ADC0-4609-8A80-1566E4A99213}" type="datetimeFigureOut">
              <a:rPr lang="en-US" smtClean="0"/>
              <a:pPr/>
              <a:t>06/14/2020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5A1FCE1-F9ED-47FF-819D-66DF0B796D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4F6774-ADC0-4609-8A80-1566E4A99213}" type="datetimeFigureOut">
              <a:rPr lang="en-US" smtClean="0"/>
              <a:pPr/>
              <a:t>06/14/2020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A1FCE1-F9ED-47FF-819D-66DF0B796D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4F6774-ADC0-4609-8A80-1566E4A99213}" type="datetimeFigureOut">
              <a:rPr lang="en-US" smtClean="0"/>
              <a:pPr/>
              <a:t>06/14/2020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A1FCE1-F9ED-47FF-819D-66DF0B796D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4F6774-ADC0-4609-8A80-1566E4A99213}" type="datetimeFigureOut">
              <a:rPr lang="en-US" smtClean="0"/>
              <a:pPr/>
              <a:t>06/14/2020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A1FCE1-F9ED-47FF-819D-66DF0B796D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4F6774-ADC0-4609-8A80-1566E4A99213}" type="datetimeFigureOut">
              <a:rPr lang="en-US" smtClean="0"/>
              <a:pPr/>
              <a:t>06/14/2020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A1FCE1-F9ED-47FF-819D-66DF0B796D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4F6774-ADC0-4609-8A80-1566E4A99213}" type="datetimeFigureOut">
              <a:rPr lang="en-US" smtClean="0"/>
              <a:pPr/>
              <a:t>06/14/2020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A1FCE1-F9ED-47FF-819D-66DF0B796D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4F6774-ADC0-4609-8A80-1566E4A99213}" type="datetimeFigureOut">
              <a:rPr lang="en-US" smtClean="0"/>
              <a:pPr/>
              <a:t>06/14/2020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A1FCE1-F9ED-47FF-819D-66DF0B796D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4F6774-ADC0-4609-8A80-1566E4A99213}" type="datetimeFigureOut">
              <a:rPr lang="en-US" smtClean="0"/>
              <a:pPr/>
              <a:t>06/14/2020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A1FCE1-F9ED-47FF-819D-66DF0B796D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4F6774-ADC0-4609-8A80-1566E4A99213}" type="datetimeFigureOut">
              <a:rPr lang="en-US" smtClean="0"/>
              <a:pPr/>
              <a:t>06/14/2020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A1FCE1-F9ED-47FF-819D-66DF0B796D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394F6774-ADC0-4609-8A80-1566E4A99213}" type="datetimeFigureOut">
              <a:rPr lang="en-US" smtClean="0"/>
              <a:pPr/>
              <a:t>06/14/2020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A1FCE1-F9ED-47FF-819D-66DF0B796D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94F6774-ADC0-4609-8A80-1566E4A99213}" type="datetimeFigureOut">
              <a:rPr lang="en-US" smtClean="0"/>
              <a:pPr/>
              <a:t>06/14/2020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5A1FCE1-F9ED-47FF-819D-66DF0B796D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94F6774-ADC0-4609-8A80-1566E4A99213}" type="datetimeFigureOut">
              <a:rPr lang="en-US" smtClean="0"/>
              <a:pPr/>
              <a:t>06/14/2020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5A1FCE1-F9ED-47FF-819D-66DF0B796D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555FCA-9A8A-4D17-98B0-0222FFA8EA1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493520" y="1606868"/>
            <a:ext cx="9144000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Style Transfer for Anime Sketches with Enhanced Residual U-net and Auxiliary Classifier GAN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/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</a:br>
            <a:endParaRPr lang="en-US" dirty="0">
              <a:solidFill>
                <a:schemeClr val="accent6">
                  <a:lumMod val="50000"/>
                </a:schemeClr>
              </a:solidFill>
              <a:latin typeface="Adobe Caslon Pro Bold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16564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8640" y="431072"/>
            <a:ext cx="1129937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Types of GAN :</a:t>
            </a:r>
          </a:p>
          <a:p>
            <a:endParaRPr lang="en-US" sz="3200" dirty="0" smtClean="0">
              <a:solidFill>
                <a:srgbClr val="CC66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  Conditional GAN</a:t>
            </a:r>
            <a:endParaRPr lang="en-US" sz="3200" dirty="0" smtClean="0">
              <a:solidFill>
                <a:schemeClr val="accent4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  Deep </a:t>
            </a:r>
            <a:r>
              <a:rPr lang="en-US" sz="3200" dirty="0" err="1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Convolutional</a:t>
            </a:r>
            <a:r>
              <a:rPr lang="en-US" sz="32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 GAN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  Info GAN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  Wasserstein GAN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0D1C9C8-A339-44B5-B1C0-8FD8C5BA29D5}"/>
              </a:ext>
            </a:extLst>
          </p:cNvPr>
          <p:cNvSpPr txBox="1"/>
          <p:nvPr/>
        </p:nvSpPr>
        <p:spPr>
          <a:xfrm>
            <a:off x="5025224" y="2751151"/>
            <a:ext cx="40926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solidFill>
                  <a:schemeClr val="accent6">
                    <a:lumMod val="50000"/>
                  </a:schemeClr>
                </a:solidFill>
              </a:rPr>
              <a:t>CGAN</a:t>
            </a:r>
            <a:endParaRPr lang="en-US" sz="72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5900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anvscg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652" y="2538478"/>
            <a:ext cx="5543686" cy="35765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52651" y="287383"/>
            <a:ext cx="4251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3">
                    <a:lumMod val="75000"/>
                  </a:schemeClr>
                </a:solidFill>
                <a:latin typeface="BrightonBold" pitchFamily="2" charset="0"/>
              </a:rPr>
              <a:t>Conditional GAN</a:t>
            </a:r>
            <a:endParaRPr lang="en-US" sz="3600" dirty="0">
              <a:solidFill>
                <a:schemeClr val="accent3">
                  <a:lumMod val="75000"/>
                </a:schemeClr>
              </a:solidFill>
              <a:latin typeface="BrightonBold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8012" y="1449977"/>
            <a:ext cx="66880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/>
              <a:t>Input : Condition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Output : Specific types of output will be generated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45874" y="1567543"/>
            <a:ext cx="1685109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676502" y="1724297"/>
            <a:ext cx="1295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GAN</a:t>
            </a:r>
          </a:p>
          <a:p>
            <a:r>
              <a:rPr lang="en-US" dirty="0" smtClean="0"/>
              <a:t>Generator</a:t>
            </a:r>
            <a:endParaRPr lang="en-US" dirty="0"/>
          </a:p>
        </p:txBody>
      </p:sp>
      <p:cxnSp>
        <p:nvCxnSpPr>
          <p:cNvPr id="5" name="Straight Arrow Connector 4"/>
          <p:cNvCxnSpPr>
            <a:endCxn id="2" idx="1"/>
          </p:cNvCxnSpPr>
          <p:nvPr/>
        </p:nvCxnSpPr>
        <p:spPr>
          <a:xfrm>
            <a:off x="3017520" y="2024743"/>
            <a:ext cx="1528354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3"/>
          </p:cNvCxnSpPr>
          <p:nvPr/>
        </p:nvCxnSpPr>
        <p:spPr>
          <a:xfrm>
            <a:off x="6230983" y="2024743"/>
            <a:ext cx="1188720" cy="26126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32411" y="1554480"/>
            <a:ext cx="12907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Randomly</a:t>
            </a:r>
          </a:p>
          <a:p>
            <a:pPr algn="ctr"/>
            <a:r>
              <a:rPr lang="en-US" dirty="0" smtClean="0"/>
              <a:t>Sampled</a:t>
            </a:r>
          </a:p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23" name="Picture 22" descr="six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49" y="1492753"/>
            <a:ext cx="893173" cy="933772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4441371" y="3814355"/>
            <a:ext cx="1946365" cy="128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271452" y="3450660"/>
            <a:ext cx="16154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Randomly</a:t>
            </a:r>
          </a:p>
          <a:p>
            <a:pPr algn="ctr"/>
            <a:r>
              <a:rPr lang="en-US" dirty="0" smtClean="0"/>
              <a:t>Sampled</a:t>
            </a:r>
          </a:p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895600" y="4032069"/>
            <a:ext cx="1528354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921726" y="4868092"/>
            <a:ext cx="1528354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435634" y="4332514"/>
            <a:ext cx="1188720" cy="26126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07178" y="4572000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endParaRPr lang="en-US" dirty="0"/>
          </a:p>
        </p:txBody>
      </p:sp>
      <p:pic>
        <p:nvPicPr>
          <p:cNvPr id="30" name="Picture 29" descr="tw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9339" y="3968794"/>
            <a:ext cx="930600" cy="8514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187337" y="287383"/>
            <a:ext cx="4434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Generate a random digit</a:t>
            </a:r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15691" y="4062549"/>
            <a:ext cx="1295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CGAN</a:t>
            </a:r>
          </a:p>
          <a:p>
            <a:pPr algn="ctr"/>
            <a:r>
              <a:rPr lang="en-US" dirty="0" smtClean="0"/>
              <a:t>Generator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116D7ED-FE79-4D9F-8E41-602A191C1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55" y="2599110"/>
            <a:ext cx="6314820" cy="22733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9D77C50-023C-40E3-ABE5-A50155CC73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832" y="1227909"/>
            <a:ext cx="4100602" cy="434265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85191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291" y="1890260"/>
            <a:ext cx="9149947" cy="307362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0D1C9C8-A339-44B5-B1C0-8FD8C5BA29D5}"/>
              </a:ext>
            </a:extLst>
          </p:cNvPr>
          <p:cNvSpPr txBox="1"/>
          <p:nvPr/>
        </p:nvSpPr>
        <p:spPr>
          <a:xfrm>
            <a:off x="5025225" y="2751151"/>
            <a:ext cx="4314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accent6">
                    <a:lumMod val="50000"/>
                  </a:schemeClr>
                </a:solidFill>
              </a:rPr>
              <a:t>U-Net</a:t>
            </a:r>
          </a:p>
        </p:txBody>
      </p:sp>
    </p:spTree>
    <p:extLst>
      <p:ext uri="{BB962C8B-B14F-4D97-AF65-F5344CB8AC3E}">
        <p14:creationId xmlns="" xmlns:p14="http://schemas.microsoft.com/office/powerpoint/2010/main" val="3077101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166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6" y="1347497"/>
            <a:ext cx="12050808" cy="416300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77101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16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6" y="0"/>
            <a:ext cx="11521440" cy="58536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98571" y="6204857"/>
            <a:ext cx="3866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U-NET Architecture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7101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B0520F5-E096-4A3A-8A4C-009B572E2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037" y="1833448"/>
            <a:ext cx="7862184" cy="651542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37269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style transfer anime">
            <a:extLst>
              <a:ext uri="{FF2B5EF4-FFF2-40B4-BE49-F238E27FC236}">
                <a16:creationId xmlns="" xmlns:a16="http://schemas.microsoft.com/office/drawing/2014/main" id="{FC2ED9FA-D8C0-4446-8EDC-0E7F73EF3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955" y="166347"/>
            <a:ext cx="7417823" cy="60515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298817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tyle transfer anime">
            <a:extLst>
              <a:ext uri="{FF2B5EF4-FFF2-40B4-BE49-F238E27FC236}">
                <a16:creationId xmlns="" xmlns:a16="http://schemas.microsoft.com/office/drawing/2014/main" id="{C58E902F-B9AE-4056-831D-3DB161841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080" y="197393"/>
            <a:ext cx="5773783" cy="63506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10068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0D1C9C8-A339-44B5-B1C0-8FD8C5BA29D5}"/>
              </a:ext>
            </a:extLst>
          </p:cNvPr>
          <p:cNvSpPr txBox="1"/>
          <p:nvPr/>
        </p:nvSpPr>
        <p:spPr>
          <a:xfrm>
            <a:off x="3814354" y="2717075"/>
            <a:ext cx="5695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/>
              <a:t>  </a:t>
            </a:r>
            <a:r>
              <a:rPr lang="en-US" sz="7200" b="1" dirty="0" smtClean="0">
                <a:solidFill>
                  <a:schemeClr val="accent6">
                    <a:lumMod val="50000"/>
                  </a:schemeClr>
                </a:solidFill>
              </a:rPr>
              <a:t> GAN</a:t>
            </a:r>
            <a:endParaRPr lang="en-US" sz="72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5900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36913" y="666206"/>
            <a:ext cx="9052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3">
                    <a:lumMod val="75000"/>
                  </a:schemeClr>
                </a:solidFill>
                <a:latin typeface="BrightonBold" pitchFamily="2" charset="0"/>
                <a:cs typeface="Times New Roman" pitchFamily="18" charset="0"/>
              </a:rPr>
              <a:t>Generative Adversarial </a:t>
            </a:r>
            <a:r>
              <a:rPr lang="en-US" sz="3600" dirty="0" err="1" smtClean="0">
                <a:solidFill>
                  <a:schemeClr val="accent3">
                    <a:lumMod val="75000"/>
                  </a:schemeClr>
                </a:solidFill>
                <a:latin typeface="BrightonBold" pitchFamily="2" charset="0"/>
                <a:cs typeface="Times New Roman" pitchFamily="18" charset="0"/>
              </a:rPr>
              <a:t>NetworkS</a:t>
            </a:r>
            <a:endParaRPr lang="en-US" sz="3600" dirty="0">
              <a:solidFill>
                <a:schemeClr val="accent3">
                  <a:lumMod val="75000"/>
                </a:schemeClr>
              </a:solidFill>
              <a:latin typeface="BrightonBold" pitchFamily="2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72491" y="1763486"/>
            <a:ext cx="5456943" cy="193899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Created in 2014 by Ian </a:t>
            </a:r>
            <a:r>
              <a:rPr lang="en-US" sz="2400" dirty="0" err="1" smtClean="0"/>
              <a:t>Goodfellow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Semi-supervised learning</a:t>
            </a:r>
          </a:p>
          <a:p>
            <a:endParaRPr lang="en-US" sz="2400" dirty="0" smtClean="0"/>
          </a:p>
          <a:p>
            <a:r>
              <a:rPr lang="en-US" sz="2400" dirty="0" smtClean="0"/>
              <a:t>Used in Image / audio synthesis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30137" y="2455817"/>
            <a:ext cx="7589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   Why </a:t>
            </a:r>
            <a:r>
              <a:rPr lang="en-US" sz="3600" b="1" dirty="0" smtClean="0">
                <a:solidFill>
                  <a:srgbClr val="FF0000"/>
                </a:solidFill>
              </a:rPr>
              <a:t>is it Adversarial ?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5900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8640" y="431072"/>
            <a:ext cx="1129937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2 components :</a:t>
            </a:r>
          </a:p>
          <a:p>
            <a:endParaRPr lang="en-US" sz="3200" dirty="0" smtClean="0">
              <a:solidFill>
                <a:srgbClr val="CC66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  Generator : </a:t>
            </a:r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Replicate real data to produce fake data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  Discriminator : 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Distinguishes real data from fake data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6469" y="1149531"/>
            <a:ext cx="825277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Steps to train a GAN :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Define the problem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Define GAN Architecture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Train Discriminator to distinguish “real”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“fake” data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Train Generator synthesize data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Repeat steps 3 and 4 for N times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93177" y="418012"/>
            <a:ext cx="2581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Loss Function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83327" y="1541417"/>
            <a:ext cx="44887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Discriminator is a binary classifier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21577" y="2390503"/>
            <a:ext cx="5880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Cross Entropy Loss :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H(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p,q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)= -  p log(q) – ( 1-p ) log( 1-q 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2469" y="3892731"/>
            <a:ext cx="495840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Half sample from real dataset 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x~p_data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Half sample from fake dataset 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x~p_generator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D(x) : Predicted output of Discriminator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If D(x) = 0 , data is fake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Or	if D(x) = 1 , data is real 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364</TotalTime>
  <Words>180</Words>
  <Application>Microsoft Office PowerPoint</Application>
  <PresentationFormat>Custom</PresentationFormat>
  <Paragraphs>52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Concourse</vt:lpstr>
      <vt:lpstr>Style Transfer for Anime Sketches with Enhanced Residual U-net and Auxiliary Classifier GAN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Style Transfer for Anime Sketches with Enhanced Residual U-net and Auxiliary Classifier GAN</dc:title>
  <dc:creator>Noibedya Narayan Ray</dc:creator>
  <cp:lastModifiedBy>JohnyB</cp:lastModifiedBy>
  <cp:revision>35</cp:revision>
  <dcterms:created xsi:type="dcterms:W3CDTF">2020-02-02T05:16:00Z</dcterms:created>
  <dcterms:modified xsi:type="dcterms:W3CDTF">2020-06-14T01:50:51Z</dcterms:modified>
</cp:coreProperties>
</file>