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0" r:id="rId6"/>
    <p:sldId id="272" r:id="rId7"/>
    <p:sldId id="271" r:id="rId8"/>
    <p:sldId id="274" r:id="rId9"/>
    <p:sldId id="280" r:id="rId10"/>
    <p:sldId id="279" r:id="rId11"/>
    <p:sldId id="275" r:id="rId12"/>
    <p:sldId id="270" r:id="rId13"/>
    <p:sldId id="277" r:id="rId14"/>
    <p:sldId id="276" r:id="rId15"/>
    <p:sldId id="263" r:id="rId16"/>
    <p:sldId id="278" r:id="rId17"/>
    <p:sldId id="261" r:id="rId18"/>
    <p:sldId id="264" r:id="rId19"/>
    <p:sldId id="269" r:id="rId20"/>
    <p:sldId id="268" r:id="rId21"/>
    <p:sldId id="259" r:id="rId22"/>
    <p:sldId id="265" r:id="rId23"/>
    <p:sldId id="262" r:id="rId24"/>
    <p:sldId id="266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4F6774-ADC0-4609-8A80-1566E4A99213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A1FCE1-F9ED-47FF-819D-66DF0B796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55FCA-9A8A-4D17-98B0-0222FFA8EA1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00" y="23383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Style Transfer for Anime Sketches with Enhanced Residual U-net and Auxiliary Classifier 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65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177" y="418012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Loss Function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3327" y="1541417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Discriminator is a binary classifier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1577" y="2390503"/>
            <a:ext cx="5880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Cross Entropy Loss 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)= -  p log(q) – ( 1-p ) log( 1-q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2469" y="3892731"/>
            <a:ext cx="4958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Half sample from real dataset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x~p_data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Half sample from fake dataset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x~p_generator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D(x) : Predicted output of Discriminator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D(x) = 0 , data is fake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D(x)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data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31072"/>
            <a:ext cx="11299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GAN :</a:t>
            </a:r>
          </a:p>
          <a:p>
            <a:endParaRPr lang="en-US" sz="3200" dirty="0" smtClean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Conditional GAN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Deep </a:t>
            </a:r>
            <a:r>
              <a:rPr lang="en-US" sz="3200" dirty="0" err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GAN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Info GAN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Wasserstein GAN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1C9C8-A339-44B5-B1C0-8FD8C5BA29D5}"/>
              </a:ext>
            </a:extLst>
          </p:cNvPr>
          <p:cNvSpPr txBox="1"/>
          <p:nvPr/>
        </p:nvSpPr>
        <p:spPr>
          <a:xfrm>
            <a:off x="5025225" y="2751151"/>
            <a:ext cx="242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CGAN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xmlns="" val="15259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nvscg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2" y="2538478"/>
            <a:ext cx="5543686" cy="3576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2651" y="287383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</a:rPr>
              <a:t>Conditional GAN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Brighton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012" y="1449977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I</a:t>
            </a:r>
            <a:r>
              <a:rPr lang="en-US" sz="2000" dirty="0" smtClean="0"/>
              <a:t>nput : Condition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Output : Specific types of output will be generated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5874" y="1567543"/>
            <a:ext cx="168510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6502" y="1724297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GAN</a:t>
            </a:r>
          </a:p>
          <a:p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3017520" y="2024743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</p:cNvCxnSpPr>
          <p:nvPr/>
        </p:nvCxnSpPr>
        <p:spPr>
          <a:xfrm>
            <a:off x="6230983" y="2024743"/>
            <a:ext cx="1188720" cy="26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411" y="1554480"/>
            <a:ext cx="129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Randomly</a:t>
            </a:r>
          </a:p>
          <a:p>
            <a:pPr algn="ctr"/>
            <a:r>
              <a:rPr lang="en-US" dirty="0" smtClean="0"/>
              <a:t>Sampled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3" name="Picture 22" descr="s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9" y="1492753"/>
            <a:ext cx="893173" cy="93377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441371" y="3814355"/>
            <a:ext cx="19463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71452" y="3450660"/>
            <a:ext cx="1615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Randomly</a:t>
            </a:r>
          </a:p>
          <a:p>
            <a:pPr algn="ctr"/>
            <a:r>
              <a:rPr lang="en-US" dirty="0" smtClean="0"/>
              <a:t>Sampled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95600" y="4032069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1726" y="4868092"/>
            <a:ext cx="152835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35634" y="4332514"/>
            <a:ext cx="1188720" cy="26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178" y="457200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dirty="0"/>
          </a:p>
        </p:txBody>
      </p:sp>
      <p:pic>
        <p:nvPicPr>
          <p:cNvPr id="30" name="Picture 29" descr="tw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39" y="3968794"/>
            <a:ext cx="930600" cy="851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87337" y="287383"/>
            <a:ext cx="443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Generate a random digit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5691" y="4062549"/>
            <a:ext cx="129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CGAN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16D7ED-FE79-4D9F-8E41-602A191C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449" y="2651362"/>
            <a:ext cx="4949273" cy="178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D77C50-023C-40E3-ABE5-A50155CC7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1833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51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6" y="2188647"/>
            <a:ext cx="7133945" cy="23964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1C9C8-A339-44B5-B1C0-8FD8C5BA29D5}"/>
              </a:ext>
            </a:extLst>
          </p:cNvPr>
          <p:cNvSpPr txBox="1"/>
          <p:nvPr/>
        </p:nvSpPr>
        <p:spPr>
          <a:xfrm>
            <a:off x="5025225" y="2751151"/>
            <a:ext cx="2456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U-Net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FE926D-6BE4-4767-A514-708A96F18969}"/>
              </a:ext>
            </a:extLst>
          </p:cNvPr>
          <p:cNvSpPr txBox="1"/>
          <p:nvPr/>
        </p:nvSpPr>
        <p:spPr>
          <a:xfrm>
            <a:off x="4428877" y="4643562"/>
            <a:ext cx="3920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CNN(Cumulative Neural Networking)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Lazy</a:t>
            </a:r>
          </a:p>
        </p:txBody>
      </p:sp>
    </p:spTree>
    <p:extLst>
      <p:ext uri="{BB962C8B-B14F-4D97-AF65-F5344CB8AC3E}">
        <p14:creationId xmlns:p14="http://schemas.microsoft.com/office/powerpoint/2010/main" xmlns="" val="307710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tyle transfer anime">
            <a:extLst>
              <a:ext uri="{FF2B5EF4-FFF2-40B4-BE49-F238E27FC236}">
                <a16:creationId xmlns:a16="http://schemas.microsoft.com/office/drawing/2014/main" xmlns="" id="{FCCCDB24-6709-47F3-9881-0AFC06DC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5977" y="486416"/>
            <a:ext cx="8480046" cy="58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1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tyle transfer anime">
            <a:extLst>
              <a:ext uri="{FF2B5EF4-FFF2-40B4-BE49-F238E27FC236}">
                <a16:creationId xmlns:a16="http://schemas.microsoft.com/office/drawing/2014/main" xmlns="" id="{1BBB6A25-458D-42A7-8612-3DB06BAA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38"/>
            <a:ext cx="114300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18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A0A51D-CE82-401E-90D5-A2F12DFF6445}"/>
              </a:ext>
            </a:extLst>
          </p:cNvPr>
          <p:cNvSpPr txBox="1"/>
          <p:nvPr/>
        </p:nvSpPr>
        <p:spPr>
          <a:xfrm>
            <a:off x="4015409" y="2258171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Ayesha Khatun Rima(011 163 117)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Farhana </a:t>
            </a:r>
            <a:r>
              <a:rPr lang="en-US" dirty="0" err="1"/>
              <a:t>Meem</a:t>
            </a:r>
            <a:r>
              <a:rPr lang="en-US" dirty="0"/>
              <a:t> (011 171 031 )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A.B.M. Naveed Hossain(011 163 125)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Noibedya Narayan Ray(011 163 101)</a:t>
            </a:r>
          </a:p>
        </p:txBody>
      </p:sp>
    </p:spTree>
    <p:extLst>
      <p:ext uri="{BB962C8B-B14F-4D97-AF65-F5344CB8AC3E}">
        <p14:creationId xmlns:p14="http://schemas.microsoft.com/office/powerpoint/2010/main" xmlns="" val="304561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CD1AD2C-A53E-406F-B049-47EDBBF19E4D}"/>
              </a:ext>
            </a:extLst>
          </p:cNvPr>
          <p:cNvSpPr/>
          <p:nvPr/>
        </p:nvSpPr>
        <p:spPr>
          <a:xfrm>
            <a:off x="3048000" y="2474893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NimbusRomNo9L-Medi"/>
              </a:rPr>
              <a:t>                           Methods</a:t>
            </a:r>
          </a:p>
          <a:p>
            <a:r>
              <a:rPr lang="en-US" dirty="0">
                <a:latin typeface="NimbusRomNo9L-Regu"/>
              </a:rPr>
              <a:t>We combine an enhanced residual U-net generator and</a:t>
            </a:r>
          </a:p>
          <a:p>
            <a:r>
              <a:rPr lang="en-US" dirty="0">
                <a:latin typeface="NimbusRomNo9L-Regu"/>
              </a:rPr>
              <a:t>an auxiliary classifier discriminator as our adversarial network.</a:t>
            </a:r>
          </a:p>
          <a:p>
            <a:r>
              <a:rPr lang="en-US" dirty="0">
                <a:latin typeface="NimbusRomNo9L-Regu"/>
              </a:rPr>
              <a:t>We feed the generator with sketch maps and style</a:t>
            </a:r>
          </a:p>
          <a:p>
            <a:r>
              <a:rPr lang="en-US" dirty="0">
                <a:latin typeface="NimbusRomNo9L-Regu"/>
              </a:rPr>
              <a:t>maps. Our discriminator can tell whether its input is real or</a:t>
            </a:r>
          </a:p>
          <a:p>
            <a:r>
              <a:rPr lang="en-US" dirty="0">
                <a:latin typeface="NimbusRomNo9L-Regu"/>
              </a:rPr>
              <a:t>fake, and classify corresponding style simultaneously.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50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0520F5-E096-4A3A-8A4C-009B572E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9037" y="1833448"/>
            <a:ext cx="7862184" cy="65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726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yle transfer anime">
            <a:extLst>
              <a:ext uri="{FF2B5EF4-FFF2-40B4-BE49-F238E27FC236}">
                <a16:creationId xmlns:a16="http://schemas.microsoft.com/office/drawing/2014/main" xmlns="" id="{FC2ED9FA-D8C0-4446-8EDC-0E7F73EF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859" y="0"/>
            <a:ext cx="760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881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yle transfer anime">
            <a:extLst>
              <a:ext uri="{FF2B5EF4-FFF2-40B4-BE49-F238E27FC236}">
                <a16:creationId xmlns:a16="http://schemas.microsoft.com/office/drawing/2014/main" xmlns="" id="{C58E902F-B9AE-4056-831D-3DB16184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2621" y="301895"/>
            <a:ext cx="4753126" cy="64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006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F29B16-2A06-4A7C-91DC-CCF637FF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8434" y="1020749"/>
            <a:ext cx="6992561" cy="3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12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501396-21A3-415D-A623-F6C92920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098" y="463829"/>
            <a:ext cx="9392194" cy="5636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C804FC-1281-4ACA-94EA-8ED1057F56C3}"/>
              </a:ext>
            </a:extLst>
          </p:cNvPr>
          <p:cNvSpPr txBox="1"/>
          <p:nvPr/>
        </p:nvSpPr>
        <p:spPr>
          <a:xfrm>
            <a:off x="4182386" y="2727297"/>
            <a:ext cx="4457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A2775A-5F7F-491F-8338-63C58F903CE9}"/>
              </a:ext>
            </a:extLst>
          </p:cNvPr>
          <p:cNvSpPr txBox="1"/>
          <p:nvPr/>
        </p:nvSpPr>
        <p:spPr>
          <a:xfrm>
            <a:off x="5335325" y="4412974"/>
            <a:ext cx="162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441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CFE020-4964-4666-9563-9A0995529028}"/>
              </a:ext>
            </a:extLst>
          </p:cNvPr>
          <p:cNvSpPr txBox="1"/>
          <p:nvPr/>
        </p:nvSpPr>
        <p:spPr>
          <a:xfrm>
            <a:off x="4972215" y="2504661"/>
            <a:ext cx="7013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AC-GAN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U-Net</a:t>
            </a:r>
          </a:p>
        </p:txBody>
      </p:sp>
    </p:spTree>
    <p:extLst>
      <p:ext uri="{BB962C8B-B14F-4D97-AF65-F5344CB8AC3E}">
        <p14:creationId xmlns:p14="http://schemas.microsoft.com/office/powerpoint/2010/main" xmlns="" val="128854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D1C9C8-A339-44B5-B1C0-8FD8C5BA29D5}"/>
              </a:ext>
            </a:extLst>
          </p:cNvPr>
          <p:cNvSpPr txBox="1"/>
          <p:nvPr/>
        </p:nvSpPr>
        <p:spPr>
          <a:xfrm>
            <a:off x="5025225" y="2751151"/>
            <a:ext cx="218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xmlns="" val="15259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6913" y="666206"/>
            <a:ext cx="905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  <a:cs typeface="Times New Roman" pitchFamily="18" charset="0"/>
              </a:rPr>
              <a:t>Generative Adversarial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BrightonBold" pitchFamily="2" charset="0"/>
                <a:cs typeface="Times New Roman" pitchFamily="18" charset="0"/>
              </a:rPr>
              <a:t>NetworkS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BrightonBold" pitchFamily="2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491" y="1763486"/>
            <a:ext cx="5456943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Created in 2014 by Ian </a:t>
            </a:r>
            <a:r>
              <a:rPr lang="en-US" sz="2400" dirty="0" err="1" smtClean="0"/>
              <a:t>Goodfellow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Semi-supervised 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Used in Image / audio synthesis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9406" y="2455817"/>
            <a:ext cx="5081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Why is it Adversarial 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9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31072"/>
            <a:ext cx="11299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 components :</a:t>
            </a:r>
          </a:p>
          <a:p>
            <a:endParaRPr lang="en-US" sz="3200" dirty="0" smtClean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Generator :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Replicate real data to produce fake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Discriminato</a:t>
            </a: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Distinguishes real data from fake data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469" y="1149531"/>
            <a:ext cx="8252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to train a GAN 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 the problem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 GAN Architecture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 Discriminator to distinguish “real”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“fake”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 Generator synthesize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Repeat steps 3 and 4 for N times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284</TotalTime>
  <Words>266</Words>
  <Application>Microsoft Office PowerPoint</Application>
  <PresentationFormat>Custom</PresentationFormat>
  <Paragraphs>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Style Transfer for Anime Sketches with Enhanced Residual U-net and Auxiliary Classifier GAN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Transfer for Anime Sketches with Enhanced Residual U-net and Auxiliary Classifier GAN</dc:title>
  <dc:creator>Noibedya Narayan Ray</dc:creator>
  <cp:lastModifiedBy>JohnyB</cp:lastModifiedBy>
  <cp:revision>25</cp:revision>
  <dcterms:created xsi:type="dcterms:W3CDTF">2020-02-02T05:16:00Z</dcterms:created>
  <dcterms:modified xsi:type="dcterms:W3CDTF">2020-02-15T19:24:04Z</dcterms:modified>
</cp:coreProperties>
</file>