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sldIdLst>
    <p:sldId id="256" r:id="rId2"/>
    <p:sldId id="338" r:id="rId3"/>
    <p:sldId id="339" r:id="rId4"/>
    <p:sldId id="341" r:id="rId5"/>
    <p:sldId id="337" r:id="rId6"/>
    <p:sldId id="342" r:id="rId7"/>
    <p:sldId id="343" r:id="rId8"/>
    <p:sldId id="346" r:id="rId9"/>
    <p:sldId id="347" r:id="rId10"/>
    <p:sldId id="344" r:id="rId11"/>
    <p:sldId id="287" r:id="rId12"/>
    <p:sldId id="340" r:id="rId13"/>
    <p:sldId id="289" r:id="rId14"/>
    <p:sldId id="348" r:id="rId15"/>
    <p:sldId id="293" r:id="rId16"/>
    <p:sldId id="349" r:id="rId17"/>
    <p:sldId id="351" r:id="rId18"/>
    <p:sldId id="300" r:id="rId19"/>
    <p:sldId id="302" r:id="rId20"/>
    <p:sldId id="303" r:id="rId21"/>
    <p:sldId id="304" r:id="rId22"/>
    <p:sldId id="352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30" r:id="rId39"/>
    <p:sldId id="297" r:id="rId40"/>
    <p:sldId id="353" r:id="rId41"/>
    <p:sldId id="354" r:id="rId42"/>
    <p:sldId id="324" r:id="rId43"/>
    <p:sldId id="325" r:id="rId44"/>
    <p:sldId id="326" r:id="rId45"/>
    <p:sldId id="327" r:id="rId46"/>
    <p:sldId id="336" r:id="rId47"/>
    <p:sldId id="28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6457" autoAdjust="0"/>
  </p:normalViewPr>
  <p:slideViewPr>
    <p:cSldViewPr>
      <p:cViewPr varScale="1">
        <p:scale>
          <a:sx n="46" d="100"/>
          <a:sy n="46" d="100"/>
        </p:scale>
        <p:origin x="-523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17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741E8-8761-4370-8587-EE441438FD7F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BF346-0097-4097-B41C-627CA8B9D6BF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en-US" dirty="0"/>
        </a:p>
      </dgm:t>
    </dgm:pt>
    <dgm:pt modelId="{D1C25AB3-E121-4502-BC31-301B5D76202F}" type="parTrans" cxnId="{12CDDFE5-48DF-440C-AE1C-A6FD46151BCD}">
      <dgm:prSet/>
      <dgm:spPr/>
      <dgm:t>
        <a:bodyPr/>
        <a:lstStyle/>
        <a:p>
          <a:endParaRPr lang="en-US"/>
        </a:p>
      </dgm:t>
    </dgm:pt>
    <dgm:pt modelId="{C9409AF5-470D-4EF7-9060-DF544FB88DC1}" type="sibTrans" cxnId="{12CDDFE5-48DF-440C-AE1C-A6FD46151BCD}">
      <dgm:prSet/>
      <dgm:spPr/>
      <dgm:t>
        <a:bodyPr/>
        <a:lstStyle/>
        <a:p>
          <a:endParaRPr lang="en-US"/>
        </a:p>
      </dgm:t>
    </dgm:pt>
    <dgm:pt modelId="{7C0FAF44-3C11-48F6-9289-04032E88F8F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Accumulating Snapshot</a:t>
          </a:r>
          <a:endParaRPr lang="en-US" dirty="0"/>
        </a:p>
      </dgm:t>
    </dgm:pt>
    <dgm:pt modelId="{8C955740-FDD3-4D56-A35B-E42155CC909F}" type="parTrans" cxnId="{F478648C-4301-4772-A742-C68DFD0FE974}">
      <dgm:prSet/>
      <dgm:spPr/>
      <dgm:t>
        <a:bodyPr/>
        <a:lstStyle/>
        <a:p>
          <a:endParaRPr lang="en-US"/>
        </a:p>
      </dgm:t>
    </dgm:pt>
    <dgm:pt modelId="{1CBD124A-3847-47D9-A930-8D29165A0EC4}" type="sibTrans" cxnId="{F478648C-4301-4772-A742-C68DFD0FE974}">
      <dgm:prSet/>
      <dgm:spPr/>
      <dgm:t>
        <a:bodyPr/>
        <a:lstStyle/>
        <a:p>
          <a:endParaRPr lang="en-US"/>
        </a:p>
      </dgm:t>
    </dgm:pt>
    <dgm:pt modelId="{5B06F404-5D77-42FC-BE01-1102A276751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Periodic</a:t>
          </a:r>
          <a:br>
            <a:rPr lang="en-US" dirty="0" smtClean="0"/>
          </a:br>
          <a:r>
            <a:rPr lang="en-US" dirty="0" smtClean="0"/>
            <a:t>Snapshot</a:t>
          </a:r>
          <a:endParaRPr lang="en-US" dirty="0"/>
        </a:p>
      </dgm:t>
    </dgm:pt>
    <dgm:pt modelId="{9555D262-84BB-4DD2-94A2-BD12C677520D}" type="parTrans" cxnId="{DC7CDA6B-CFDC-4769-AADE-5C0F04736D44}">
      <dgm:prSet/>
      <dgm:spPr/>
      <dgm:t>
        <a:bodyPr/>
        <a:lstStyle/>
        <a:p>
          <a:endParaRPr lang="en-US"/>
        </a:p>
      </dgm:t>
    </dgm:pt>
    <dgm:pt modelId="{976123A7-291B-4A82-9380-757987DE3A50}" type="sibTrans" cxnId="{DC7CDA6B-CFDC-4769-AADE-5C0F04736D44}">
      <dgm:prSet/>
      <dgm:spPr/>
      <dgm:t>
        <a:bodyPr/>
        <a:lstStyle/>
        <a:p>
          <a:endParaRPr lang="en-US"/>
        </a:p>
      </dgm:t>
    </dgm:pt>
    <dgm:pt modelId="{92C7E958-1655-4A5A-A75A-13BAF5895D96}" type="pres">
      <dgm:prSet presAssocID="{842741E8-8761-4370-8587-EE441438FD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77E4C-7603-40BF-AB67-93291B59F880}" type="pres">
      <dgm:prSet presAssocID="{DC3BF346-0097-4097-B41C-627CA8B9D6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73AE1-25D3-4837-984A-579CA435599D}" type="pres">
      <dgm:prSet presAssocID="{C9409AF5-470D-4EF7-9060-DF544FB88DC1}" presName="sibTrans" presStyleCnt="0"/>
      <dgm:spPr/>
    </dgm:pt>
    <dgm:pt modelId="{5FB9A54E-326D-4271-9931-232730F61596}" type="pres">
      <dgm:prSet presAssocID="{7C0FAF44-3C11-48F6-9289-04032E88F8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6A389-D74D-4847-83F1-4F00A52C925A}" type="pres">
      <dgm:prSet presAssocID="{1CBD124A-3847-47D9-A930-8D29165A0EC4}" presName="sibTrans" presStyleCnt="0"/>
      <dgm:spPr/>
    </dgm:pt>
    <dgm:pt modelId="{8C522285-4E5D-4B38-A97F-548DA38CBBA9}" type="pres">
      <dgm:prSet presAssocID="{5B06F404-5D77-42FC-BE01-1102A27675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679907-48FC-43BE-ACE9-0FDBF1178736}" type="presOf" srcId="{842741E8-8761-4370-8587-EE441438FD7F}" destId="{92C7E958-1655-4A5A-A75A-13BAF5895D96}" srcOrd="0" destOrd="0" presId="urn:microsoft.com/office/officeart/2005/8/layout/default#1"/>
    <dgm:cxn modelId="{1644C58C-9CD1-4F1F-B3A5-2A393A812A56}" type="presOf" srcId="{5B06F404-5D77-42FC-BE01-1102A2767510}" destId="{8C522285-4E5D-4B38-A97F-548DA38CBBA9}" srcOrd="0" destOrd="0" presId="urn:microsoft.com/office/officeart/2005/8/layout/default#1"/>
    <dgm:cxn modelId="{12CDDFE5-48DF-440C-AE1C-A6FD46151BCD}" srcId="{842741E8-8761-4370-8587-EE441438FD7F}" destId="{DC3BF346-0097-4097-B41C-627CA8B9D6BF}" srcOrd="0" destOrd="0" parTransId="{D1C25AB3-E121-4502-BC31-301B5D76202F}" sibTransId="{C9409AF5-470D-4EF7-9060-DF544FB88DC1}"/>
    <dgm:cxn modelId="{F478648C-4301-4772-A742-C68DFD0FE974}" srcId="{842741E8-8761-4370-8587-EE441438FD7F}" destId="{7C0FAF44-3C11-48F6-9289-04032E88F8FC}" srcOrd="1" destOrd="0" parTransId="{8C955740-FDD3-4D56-A35B-E42155CC909F}" sibTransId="{1CBD124A-3847-47D9-A930-8D29165A0EC4}"/>
    <dgm:cxn modelId="{DC7CDA6B-CFDC-4769-AADE-5C0F04736D44}" srcId="{842741E8-8761-4370-8587-EE441438FD7F}" destId="{5B06F404-5D77-42FC-BE01-1102A2767510}" srcOrd="2" destOrd="0" parTransId="{9555D262-84BB-4DD2-94A2-BD12C677520D}" sibTransId="{976123A7-291B-4A82-9380-757987DE3A50}"/>
    <dgm:cxn modelId="{D520E778-E2E2-4412-8226-8254D00F62A2}" type="presOf" srcId="{DC3BF346-0097-4097-B41C-627CA8B9D6BF}" destId="{FC277E4C-7603-40BF-AB67-93291B59F880}" srcOrd="0" destOrd="0" presId="urn:microsoft.com/office/officeart/2005/8/layout/default#1"/>
    <dgm:cxn modelId="{6F082008-0F02-4974-85C1-C00E8550F782}" type="presOf" srcId="{7C0FAF44-3C11-48F6-9289-04032E88F8FC}" destId="{5FB9A54E-326D-4271-9931-232730F61596}" srcOrd="0" destOrd="0" presId="urn:microsoft.com/office/officeart/2005/8/layout/default#1"/>
    <dgm:cxn modelId="{AB2B757D-1809-4F33-BB14-3C897F15671C}" type="presParOf" srcId="{92C7E958-1655-4A5A-A75A-13BAF5895D96}" destId="{FC277E4C-7603-40BF-AB67-93291B59F880}" srcOrd="0" destOrd="0" presId="urn:microsoft.com/office/officeart/2005/8/layout/default#1"/>
    <dgm:cxn modelId="{96F6AACC-7DE9-4FA1-8E33-0002E0EFBC64}" type="presParOf" srcId="{92C7E958-1655-4A5A-A75A-13BAF5895D96}" destId="{9F973AE1-25D3-4837-984A-579CA435599D}" srcOrd="1" destOrd="0" presId="urn:microsoft.com/office/officeart/2005/8/layout/default#1"/>
    <dgm:cxn modelId="{F575970F-9110-4B46-AB3C-BC93733A5D6C}" type="presParOf" srcId="{92C7E958-1655-4A5A-A75A-13BAF5895D96}" destId="{5FB9A54E-326D-4271-9931-232730F61596}" srcOrd="2" destOrd="0" presId="urn:microsoft.com/office/officeart/2005/8/layout/default#1"/>
    <dgm:cxn modelId="{AA96C4A6-DDB6-4962-88DE-1F1AEC3210A1}" type="presParOf" srcId="{92C7E958-1655-4A5A-A75A-13BAF5895D96}" destId="{A846A389-D74D-4847-83F1-4F00A52C925A}" srcOrd="3" destOrd="0" presId="urn:microsoft.com/office/officeart/2005/8/layout/default#1"/>
    <dgm:cxn modelId="{4ED1CA21-E72B-425B-9D3B-507684E7B17A}" type="presParOf" srcId="{92C7E958-1655-4A5A-A75A-13BAF5895D96}" destId="{8C522285-4E5D-4B38-A97F-548DA38CBBA9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3332-9CB6-4A7A-B51F-BF6A0E5DAAAC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F2BB-AC68-4486-AB33-9F8E3219D9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0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point slide have quizzes</a:t>
            </a:r>
            <a:r>
              <a:rPr lang="en-US" baseline="0" dirty="0" smtClean="0"/>
              <a:t> in them since this presentation is not interactive I’ve left those out. I encourage you to download the corresponding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and quiz yourself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918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5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 Fact table grain.</a:t>
            </a:r>
          </a:p>
          <a:p>
            <a:pPr marL="228600" indent="-228600">
              <a:buAutoNum type="arabicPeriod"/>
            </a:pPr>
            <a:r>
              <a:rPr lang="en-US" dirty="0" smtClean="0"/>
              <a:t>T</a:t>
            </a:r>
          </a:p>
          <a:p>
            <a:pPr marL="228600" indent="-228600">
              <a:buAutoNum type="arabicPeriod"/>
            </a:pPr>
            <a:r>
              <a:rPr lang="en-US" dirty="0" smtClean="0"/>
              <a:t>F fact</a:t>
            </a:r>
          </a:p>
          <a:p>
            <a:pPr marL="228600" indent="-228600">
              <a:buAutoNum type="arabicPeriod"/>
            </a:pPr>
            <a:r>
              <a:rPr lang="en-US" dirty="0" smtClean="0"/>
              <a:t>T</a:t>
            </a:r>
          </a:p>
          <a:p>
            <a:pPr marL="228600" indent="-228600">
              <a:buAutoNum type="arabicPeriod"/>
            </a:pPr>
            <a:r>
              <a:rPr lang="en-US" dirty="0" smtClean="0"/>
              <a:t>T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167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 Fact table grain.</a:t>
            </a:r>
          </a:p>
          <a:p>
            <a:pPr marL="228600" indent="-228600">
              <a:buAutoNum type="arabicPeriod"/>
            </a:pPr>
            <a:r>
              <a:rPr lang="en-US" dirty="0" smtClean="0"/>
              <a:t>T</a:t>
            </a:r>
          </a:p>
          <a:p>
            <a:pPr marL="228600" indent="-228600">
              <a:buAutoNum type="arabicPeriod"/>
            </a:pPr>
            <a:r>
              <a:rPr lang="en-US" dirty="0" smtClean="0"/>
              <a:t>F fact</a:t>
            </a:r>
          </a:p>
          <a:p>
            <a:pPr marL="228600" indent="-228600">
              <a:buAutoNum type="arabicPeriod"/>
            </a:pPr>
            <a:r>
              <a:rPr lang="en-US" dirty="0" smtClean="0"/>
              <a:t>T</a:t>
            </a:r>
          </a:p>
          <a:p>
            <a:pPr marL="228600" indent="-228600">
              <a:buAutoNum type="arabicPeriod"/>
            </a:pPr>
            <a:r>
              <a:rPr lang="en-US" dirty="0" smtClean="0"/>
              <a:t>T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87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Describes an approach for data warehouse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196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example the sales forecasting business process requires the following dimensions.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76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one of the key</a:t>
            </a:r>
            <a:r>
              <a:rPr lang="en-US" baseline="0" dirty="0" smtClean="0"/>
              <a:t> reasons the </a:t>
            </a:r>
            <a:r>
              <a:rPr lang="en-US" dirty="0" smtClean="0"/>
              <a:t>discipline of data</a:t>
            </a:r>
            <a:r>
              <a:rPr lang="en-US" baseline="0" dirty="0" smtClean="0"/>
              <a:t> warehousing exists, is that the STRUCTURE of data we have in our transactional systems is not very conducive to ad-hoc querying and analytics. The goal of dimensional modeling is to re-shape our data into a form more </a:t>
            </a:r>
            <a:r>
              <a:rPr lang="en-US" baseline="0" dirty="0" err="1" smtClean="0"/>
              <a:t>queryable</a:t>
            </a:r>
            <a:r>
              <a:rPr lang="en-US" baseline="0" dirty="0" smtClean="0"/>
              <a:t> by end-users.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4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 surrogate key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Not</a:t>
            </a:r>
            <a:r>
              <a:rPr lang="en-US" baseline="0" dirty="0" smtClean="0"/>
              <a:t> discretely values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Poor data quality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Incomplete / missing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Poor descriptions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Non-verbose data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220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 surrogate key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Not</a:t>
            </a:r>
            <a:r>
              <a:rPr lang="en-US" baseline="0" dirty="0" smtClean="0"/>
              <a:t> discretely values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Poor data quality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Incomplete / missing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Poor descriptions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Non-verbose data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4456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 surrogate key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Not</a:t>
            </a:r>
            <a:r>
              <a:rPr lang="en-US" baseline="0" dirty="0" smtClean="0"/>
              <a:t> discretely values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Poor data quality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Incomplete / missing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Poor descriptions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Non-verbose data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95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77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14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62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82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82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7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67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08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16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88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54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Dimensional Modeling</a:t>
            </a: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2406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Dimensional Model Design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Now that you have dimensional models, its time to focus on how to build the relational structures to support it.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4299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4"/>
                </a:solidFill>
              </a:rPr>
              <a:t>Dimensional Modeling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A </a:t>
            </a:r>
            <a:r>
              <a:rPr lang="en-US" sz="3600" dirty="0">
                <a:solidFill>
                  <a:schemeClr val="accent3"/>
                </a:solidFill>
              </a:rPr>
              <a:t>Logical design technique </a:t>
            </a:r>
            <a:r>
              <a:rPr lang="en-US" sz="3600" dirty="0"/>
              <a:t>for structuring data with the following objectives: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b="1" dirty="0"/>
              <a:t>Intuitive</a:t>
            </a:r>
            <a:r>
              <a:rPr lang="en-US" sz="3200" dirty="0"/>
              <a:t>: Easy for business users to understand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b="1" dirty="0"/>
              <a:t>Fast</a:t>
            </a:r>
            <a:r>
              <a:rPr lang="en-US" sz="3200" dirty="0"/>
              <a:t>: Excellent query </a:t>
            </a:r>
            <a:r>
              <a:rPr lang="en-US" sz="3200" dirty="0" smtClean="0"/>
              <a:t>performance</a:t>
            </a:r>
          </a:p>
          <a:p>
            <a:pPr marL="800100" lvl="1" indent="-342900">
              <a:buFont typeface="+mj-lt"/>
              <a:buAutoNum type="arabicPeriod"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/>
              <a:t> </a:t>
            </a:r>
            <a:r>
              <a:rPr lang="en-US" sz="3500" dirty="0" smtClean="0"/>
              <a:t>Think of a </a:t>
            </a:r>
            <a:r>
              <a:rPr lang="en-US" sz="3500" dirty="0" smtClean="0">
                <a:solidFill>
                  <a:schemeClr val="accent4"/>
                </a:solidFill>
              </a:rPr>
              <a:t>Dimensional Model </a:t>
            </a:r>
            <a:r>
              <a:rPr lang="en-US" sz="3500" dirty="0" smtClean="0"/>
              <a:t>as a </a:t>
            </a:r>
            <a:r>
              <a:rPr lang="en-US" sz="3500" dirty="0" smtClean="0">
                <a:solidFill>
                  <a:schemeClr val="accent5"/>
                </a:solidFill>
              </a:rPr>
              <a:t>fact table </a:t>
            </a:r>
            <a:r>
              <a:rPr lang="en-US" sz="3500" dirty="0" smtClean="0"/>
              <a:t>+ the </a:t>
            </a:r>
            <a:r>
              <a:rPr lang="en-US" sz="3500" dirty="0" smtClean="0">
                <a:solidFill>
                  <a:schemeClr val="accent6"/>
                </a:solidFill>
              </a:rPr>
              <a:t>dimensions</a:t>
            </a:r>
            <a:r>
              <a:rPr lang="en-US" sz="3500" dirty="0" smtClean="0"/>
              <a:t> it requires.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 smtClean="0"/>
              <a:t> </a:t>
            </a:r>
            <a:r>
              <a:rPr lang="en-US" sz="3500" dirty="0" smtClean="0">
                <a:solidFill>
                  <a:schemeClr val="accent4"/>
                </a:solidFill>
              </a:rPr>
              <a:t>Dimensional Models </a:t>
            </a:r>
            <a:r>
              <a:rPr lang="en-US" sz="3500" dirty="0" smtClean="0"/>
              <a:t>are implemented in the Relational DBMS as </a:t>
            </a:r>
            <a:r>
              <a:rPr lang="en-US" sz="3500" dirty="0" smtClean="0">
                <a:solidFill>
                  <a:schemeClr val="accent2"/>
                </a:solidFill>
              </a:rPr>
              <a:t>star schemas</a:t>
            </a:r>
            <a:r>
              <a:rPr lang="en-US" sz="3500" dirty="0" smtClean="0"/>
              <a:t>. The exist in MOLAP databases as </a:t>
            </a:r>
            <a:r>
              <a:rPr lang="en-US" sz="3500" dirty="0" smtClean="0">
                <a:solidFill>
                  <a:schemeClr val="accent2"/>
                </a:solidFill>
              </a:rPr>
              <a:t>cubes</a:t>
            </a:r>
            <a:r>
              <a:rPr lang="en-US" sz="3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804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91800" cy="1202854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Where are the </a:t>
            </a:r>
            <a:r>
              <a:rPr lang="en-US" sz="4400" dirty="0" smtClean="0">
                <a:solidFill>
                  <a:schemeClr val="accent4"/>
                </a:solidFill>
              </a:rPr>
              <a:t>Dimensional Models </a:t>
            </a:r>
            <a:r>
              <a:rPr lang="en-US" sz="4400" dirty="0" smtClean="0"/>
              <a:t>in the </a:t>
            </a:r>
            <a:r>
              <a:rPr lang="en-US" sz="4400" dirty="0" smtClean="0">
                <a:solidFill>
                  <a:schemeClr val="accent3"/>
                </a:solidFill>
              </a:rPr>
              <a:t>CIF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7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02854"/>
            <a:ext cx="6858000" cy="53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0" y="1676400"/>
            <a:ext cx="1817840" cy="3124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5876" y="5038939"/>
            <a:ext cx="2215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Red: </a:t>
            </a:r>
            <a:r>
              <a:rPr lang="en-US" sz="2000" b="1" dirty="0" err="1" smtClean="0">
                <a:solidFill>
                  <a:srgbClr val="FF0000"/>
                </a:solidFill>
              </a:rPr>
              <a:t>NO</a:t>
            </a:r>
            <a:r>
              <a:rPr lang="en-US" sz="2000" dirty="0" err="1" smtClean="0"/>
              <a:t>dels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>
                <a:solidFill>
                  <a:srgbClr val="00B050"/>
                </a:solidFill>
              </a:rPr>
              <a:t>Green: YES</a:t>
            </a:r>
            <a:r>
              <a:rPr lang="en-US" sz="2000" dirty="0" smtClean="0"/>
              <a:t> </a:t>
            </a:r>
            <a:r>
              <a:rPr lang="en-US" sz="2000" dirty="0"/>
              <a:t>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3612441"/>
            <a:ext cx="1066800" cy="7309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67300" y="1469473"/>
            <a:ext cx="2247900" cy="7748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97560" y="3521546"/>
            <a:ext cx="1817840" cy="59325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53400" y="1600201"/>
            <a:ext cx="1257300" cy="184701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21198" y="2836647"/>
            <a:ext cx="1141602" cy="59325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14900" y="2360028"/>
            <a:ext cx="496698" cy="17547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43468" y="4206444"/>
            <a:ext cx="1667132" cy="1559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8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</a:t>
            </a:r>
            <a:r>
              <a:rPr lang="en-US" dirty="0" smtClean="0">
                <a:solidFill>
                  <a:schemeClr val="accent4"/>
                </a:solidFill>
              </a:rPr>
              <a:t>Dimensional Model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Fact Table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– A database table of quantifiable performance measurements (</a:t>
            </a:r>
            <a:r>
              <a:rPr lang="en-US" b="1" dirty="0" smtClean="0">
                <a:solidFill>
                  <a:schemeClr val="accent5"/>
                </a:solidFill>
              </a:rPr>
              <a:t>facts</a:t>
            </a:r>
            <a:r>
              <a:rPr lang="en-US" dirty="0" smtClean="0"/>
              <a:t>). Originate from business processes. Has FK’s to each of the dimensions.</a:t>
            </a:r>
          </a:p>
          <a:p>
            <a:pPr marL="742950" lvl="2" indent="-342900"/>
            <a:r>
              <a:rPr lang="en-US" sz="2000" b="1" dirty="0"/>
              <a:t>Ex. </a:t>
            </a:r>
            <a:r>
              <a:rPr lang="en-US" sz="2000" dirty="0"/>
              <a:t>Sales Amount, Days To Ship, Quantity on Hand.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Dimension Table </a:t>
            </a:r>
            <a:r>
              <a:rPr lang="en-US" dirty="0" smtClean="0"/>
              <a:t>– A table of contexts for the facts.</a:t>
            </a:r>
          </a:p>
          <a:p>
            <a:pPr marL="742950" lvl="2" indent="-342900"/>
            <a:r>
              <a:rPr lang="en-US" sz="2000" b="1" dirty="0"/>
              <a:t>Ex. </a:t>
            </a:r>
            <a:r>
              <a:rPr lang="en-US" sz="2000" dirty="0"/>
              <a:t>Date/Time, Location,  Customer, Product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Attribute </a:t>
            </a:r>
            <a:r>
              <a:rPr lang="en-US" dirty="0" smtClean="0"/>
              <a:t>– A characteristic of a dimension.</a:t>
            </a:r>
            <a:endParaRPr lang="en-US" dirty="0"/>
          </a:p>
          <a:p>
            <a:pPr marL="742950" lvl="2" indent="-342900"/>
            <a:r>
              <a:rPr lang="en-US" sz="2000" b="1" dirty="0"/>
              <a:t>Ex. </a:t>
            </a:r>
            <a:r>
              <a:rPr lang="en-US" sz="2000" dirty="0"/>
              <a:t>Product: Name, Category, </a:t>
            </a:r>
            <a:r>
              <a:rPr lang="en-US" sz="2000" dirty="0" smtClean="0"/>
              <a:t>Department</a:t>
            </a:r>
          </a:p>
          <a:p>
            <a:pPr marL="285750" lvl="1" indent="-342900"/>
            <a:r>
              <a:rPr lang="en-US" sz="2800" b="1" dirty="0" smtClean="0">
                <a:solidFill>
                  <a:schemeClr val="accent5"/>
                </a:solidFill>
              </a:rPr>
              <a:t>Star </a:t>
            </a:r>
            <a:r>
              <a:rPr lang="en-US" sz="2800" b="1" dirty="0">
                <a:solidFill>
                  <a:schemeClr val="accent5"/>
                </a:solidFill>
              </a:rPr>
              <a:t>Schema </a:t>
            </a:r>
            <a:r>
              <a:rPr lang="en-US" sz="2800" dirty="0"/>
              <a:t>– Connections among facts and dimensions which define a business process.</a:t>
            </a:r>
          </a:p>
          <a:p>
            <a:pPr marL="742950" lvl="2" indent="-342900"/>
            <a:r>
              <a:rPr lang="en-US" sz="2400" b="1" dirty="0"/>
              <a:t>Ex: </a:t>
            </a:r>
            <a:r>
              <a:rPr lang="en-US" sz="2400" dirty="0"/>
              <a:t>Sales, Inventory Management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531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Star Schema</a:t>
            </a:r>
            <a:r>
              <a:rPr lang="en-US" dirty="0" smtClean="0"/>
              <a:t>: Relational answer to the </a:t>
            </a:r>
            <a:r>
              <a:rPr lang="en-US" dirty="0" smtClean="0">
                <a:solidFill>
                  <a:schemeClr val="accent4"/>
                </a:solidFill>
              </a:rPr>
              <a:t>DM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752600" y="1600200"/>
            <a:ext cx="5638800" cy="502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57200" y="2895600"/>
            <a:ext cx="1475232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28435" y="1556647"/>
            <a:ext cx="2267565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 Table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900074" y="2628900"/>
            <a:ext cx="14478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 Table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48000" y="4495800"/>
            <a:ext cx="9906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flipH="1">
            <a:off x="6845710" y="1837019"/>
            <a:ext cx="16764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4572000" y="3456039"/>
            <a:ext cx="16764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63000" y="1711751"/>
            <a:ext cx="327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6"/>
                </a:solidFill>
              </a:rPr>
              <a:t>Star Schema </a:t>
            </a:r>
          </a:p>
          <a:p>
            <a:r>
              <a:rPr lang="en-US" sz="3600" dirty="0" smtClean="0"/>
              <a:t>Is a </a:t>
            </a:r>
            <a:r>
              <a:rPr lang="en-US" sz="3600" dirty="0" smtClean="0">
                <a:solidFill>
                  <a:schemeClr val="accent2"/>
                </a:solidFill>
              </a:rPr>
              <a:t>Relational</a:t>
            </a:r>
            <a:br>
              <a:rPr lang="en-US" sz="3600" dirty="0" smtClean="0">
                <a:solidFill>
                  <a:schemeClr val="accent2"/>
                </a:solidFill>
              </a:rPr>
            </a:br>
            <a:r>
              <a:rPr lang="en-US" sz="3600" dirty="0" smtClean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Implementation </a:t>
            </a:r>
          </a:p>
          <a:p>
            <a:r>
              <a:rPr lang="en-US" sz="3600" dirty="0" smtClean="0"/>
              <a:t>Of A </a:t>
            </a:r>
          </a:p>
          <a:p>
            <a:r>
              <a:rPr lang="en-US" sz="3600" dirty="0" smtClean="0">
                <a:solidFill>
                  <a:schemeClr val="accent4"/>
                </a:solidFill>
              </a:rPr>
              <a:t>Dimensional </a:t>
            </a:r>
          </a:p>
          <a:p>
            <a:r>
              <a:rPr lang="en-US" sz="3600" dirty="0" smtClean="0">
                <a:solidFill>
                  <a:schemeClr val="accent4"/>
                </a:solidFill>
              </a:rPr>
              <a:t>Model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 smtClean="0">
                <a:solidFill>
                  <a:schemeClr val="accent5"/>
                </a:solidFill>
              </a:rPr>
              <a:t>Fact Table Design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Primary Key</a:t>
            </a:r>
            <a:r>
              <a:rPr lang="en-US" dirty="0" smtClean="0"/>
              <a:t> of your fact table uses the minimum number columns possible &amp; no surrogate keys.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(It should be made </a:t>
            </a:r>
            <a:r>
              <a:rPr lang="en-US" sz="2400" dirty="0"/>
              <a:t>up of FK’s and Degenerate Dimensions)</a:t>
            </a:r>
          </a:p>
          <a:p>
            <a:r>
              <a:rPr lang="en-US" b="1" dirty="0" smtClean="0"/>
              <a:t>Referential Integrity</a:t>
            </a:r>
            <a:r>
              <a:rPr lang="en-US" dirty="0" smtClean="0"/>
              <a:t> is a must. Every </a:t>
            </a:r>
            <a:r>
              <a:rPr lang="en-US" b="1" dirty="0" smtClean="0"/>
              <a:t>foreign key </a:t>
            </a:r>
            <a:r>
              <a:rPr lang="en-US" dirty="0" smtClean="0"/>
              <a:t>in the fact table must have a value.</a:t>
            </a:r>
          </a:p>
          <a:p>
            <a:r>
              <a:rPr lang="en-US" dirty="0" smtClean="0"/>
              <a:t>Avoid NULLs in the foreign key by using </a:t>
            </a:r>
            <a:r>
              <a:rPr lang="en-US" b="1" dirty="0" smtClean="0"/>
              <a:t>flags</a:t>
            </a:r>
            <a:r>
              <a:rPr lang="en-US" dirty="0" smtClean="0"/>
              <a:t> which are special values in place of null.</a:t>
            </a:r>
          </a:p>
          <a:p>
            <a:pPr lvl="1"/>
            <a:r>
              <a:rPr lang="en-US" sz="2000" b="1" dirty="0"/>
              <a:t>Ex. </a:t>
            </a:r>
            <a:r>
              <a:rPr lang="en-US" sz="2000" dirty="0"/>
              <a:t>“No Shopper Card” in Customer Dimension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granularity</a:t>
            </a:r>
            <a:r>
              <a:rPr lang="en-US" dirty="0" smtClean="0"/>
              <a:t> of your fact table should be at the lowest, most detailed atomic grain captured by the business process. </a:t>
            </a:r>
            <a:r>
              <a:rPr lang="en-US" i="1" dirty="0" smtClean="0"/>
              <a:t>(discussed last time)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fact </a:t>
            </a:r>
            <a:r>
              <a:rPr lang="en-US" dirty="0" smtClean="0"/>
              <a:t>should be Additive, or re-designed to be as additive as possible.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fact </a:t>
            </a:r>
            <a:r>
              <a:rPr lang="en-US" dirty="0" smtClean="0"/>
              <a:t>must be of the of the same granularity.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12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Wrong w/This Fact Table </a:t>
            </a:r>
            <a:br>
              <a:rPr lang="en-US" dirty="0" smtClean="0"/>
            </a:br>
            <a:r>
              <a:rPr lang="en-US" dirty="0" smtClean="0"/>
              <a:t>of Basketball Player game stats?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36165023"/>
              </p:ext>
            </p:extLst>
          </p:nvPr>
        </p:nvGraphicFramePr>
        <p:xfrm>
          <a:off x="762000" y="2057400"/>
          <a:ext cx="1023108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71"/>
                <a:gridCol w="976471"/>
                <a:gridCol w="950911"/>
                <a:gridCol w="1442822"/>
                <a:gridCol w="1229492"/>
                <a:gridCol w="900833"/>
                <a:gridCol w="1090135"/>
                <a:gridCol w="2663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ID (PK)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Player</a:t>
                      </a:r>
                      <a:r>
                        <a:rPr lang="en-US" sz="2000" baseline="0" dirty="0" smtClean="0"/>
                        <a:t> 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Game</a:t>
                      </a:r>
                      <a:r>
                        <a:rPr lang="en-US" sz="2000" baseline="0" dirty="0" smtClean="0"/>
                        <a:t> 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Shot</a:t>
                      </a:r>
                      <a:r>
                        <a:rPr lang="en-US" sz="2000" baseline="0" dirty="0" smtClean="0"/>
                        <a:t> Attempts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Shots Made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Pts Per Shot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Shooting </a:t>
                      </a:r>
                      <a:r>
                        <a:rPr lang="en-US" sz="2000" dirty="0" err="1" smtClean="0"/>
                        <a:t>Pct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Jordan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1.667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0.667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Jordan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1.714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1.800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1" y="5181601"/>
            <a:ext cx="5692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you find the </a:t>
            </a:r>
            <a:r>
              <a:rPr lang="en-US" sz="2800" dirty="0" smtClean="0"/>
              <a:t>3 </a:t>
            </a:r>
            <a:r>
              <a:rPr lang="en-US" sz="2800" dirty="0"/>
              <a:t>things wrong with </a:t>
            </a:r>
            <a:br>
              <a:rPr lang="en-US" sz="2800" dirty="0"/>
            </a:br>
            <a:r>
              <a:rPr lang="en-US" sz="2800" dirty="0"/>
              <a:t>the implementation of this </a:t>
            </a:r>
            <a:r>
              <a:rPr lang="en-US" sz="2800" dirty="0" smtClean="0"/>
              <a:t>fact table?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7719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Wrong w/This Fact Table?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9414640"/>
              </p:ext>
            </p:extLst>
          </p:nvPr>
        </p:nvGraphicFramePr>
        <p:xfrm>
          <a:off x="762000" y="2057400"/>
          <a:ext cx="1030188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12"/>
                <a:gridCol w="977112"/>
                <a:gridCol w="951535"/>
                <a:gridCol w="1443769"/>
                <a:gridCol w="1230299"/>
                <a:gridCol w="897173"/>
                <a:gridCol w="1159188"/>
                <a:gridCol w="26656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ID (PK)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Player</a:t>
                      </a:r>
                      <a:r>
                        <a:rPr lang="en-US" sz="2000" baseline="0" dirty="0" smtClean="0"/>
                        <a:t> 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Game</a:t>
                      </a:r>
                      <a:r>
                        <a:rPr lang="en-US" sz="2000" baseline="0" dirty="0" smtClean="0"/>
                        <a:t> 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Shot</a:t>
                      </a:r>
                      <a:r>
                        <a:rPr lang="en-US" sz="2000" baseline="0" dirty="0" smtClean="0"/>
                        <a:t> Attempts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Shots Made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Pts Per Shot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Shooting </a:t>
                      </a:r>
                      <a:r>
                        <a:rPr lang="en-US" sz="2000" dirty="0" err="1" smtClean="0"/>
                        <a:t>Pct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Jordan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1.667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0.667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Jordan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1.714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1.800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Up Arrow Callout 2"/>
          <p:cNvSpPr/>
          <p:nvPr/>
        </p:nvSpPr>
        <p:spPr>
          <a:xfrm>
            <a:off x="1371601" y="4800600"/>
            <a:ext cx="1524000" cy="1447800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Poor Choice of FK (or PK)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086600" y="1219200"/>
            <a:ext cx="3295159" cy="838474"/>
            <a:chOff x="4116761" y="1637605"/>
            <a:chExt cx="3295159" cy="838474"/>
          </a:xfrm>
        </p:grpSpPr>
        <p:sp>
          <p:nvSpPr>
            <p:cNvPr id="9" name="TextBox 8"/>
            <p:cNvSpPr txBox="1"/>
            <p:nvPr/>
          </p:nvSpPr>
          <p:spPr>
            <a:xfrm>
              <a:off x="4116761" y="1637605"/>
              <a:ext cx="193469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Non Additive Facts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5084110" y="2006937"/>
              <a:ext cx="2327810" cy="4430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4419608" y="2006937"/>
              <a:ext cx="664502" cy="469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16077" y="1499937"/>
            <a:ext cx="95324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Poor PK</a:t>
            </a:r>
          </a:p>
          <a:p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95601" y="5181601"/>
            <a:ext cx="5692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you find the </a:t>
            </a:r>
            <a:r>
              <a:rPr lang="en-US" sz="2800" dirty="0" smtClean="0"/>
              <a:t>3 </a:t>
            </a:r>
            <a:r>
              <a:rPr lang="en-US" sz="2800" dirty="0"/>
              <a:t>things wrong with </a:t>
            </a:r>
            <a:br>
              <a:rPr lang="en-US" sz="2800" dirty="0"/>
            </a:br>
            <a:r>
              <a:rPr lang="en-US" sz="2800" dirty="0"/>
              <a:t>the implementation of this </a:t>
            </a:r>
            <a:r>
              <a:rPr lang="en-US" sz="2800" dirty="0" smtClean="0"/>
              <a:t>fact table?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1099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 smtClean="0">
                <a:solidFill>
                  <a:schemeClr val="accent6"/>
                </a:solidFill>
              </a:rPr>
              <a:t>Dimension Table Design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Verbose attribute values should be as descriptive as possible.</a:t>
            </a:r>
          </a:p>
          <a:p>
            <a:r>
              <a:rPr lang="en-US" dirty="0" smtClean="0"/>
              <a:t>Descriptive columns – should be easy to tell what the column means.</a:t>
            </a:r>
          </a:p>
          <a:p>
            <a:r>
              <a:rPr lang="en-US" dirty="0" smtClean="0"/>
              <a:t>Complete – no null / empty values in any of the attributes.</a:t>
            </a:r>
          </a:p>
          <a:p>
            <a:r>
              <a:rPr lang="en-US" dirty="0" smtClean="0"/>
              <a:t>Discretely valued – one business entity value per row.</a:t>
            </a:r>
          </a:p>
          <a:p>
            <a:r>
              <a:rPr lang="en-US" dirty="0" smtClean="0"/>
              <a:t>Quality Assured – data is clean and consistent.</a:t>
            </a:r>
          </a:p>
          <a:p>
            <a:r>
              <a:rPr lang="en-US" dirty="0" smtClean="0"/>
              <a:t>Should always contain a business key, or legacy PK from source system.</a:t>
            </a:r>
          </a:p>
          <a:p>
            <a:r>
              <a:rPr lang="en-US" dirty="0" smtClean="0"/>
              <a:t>Always have a </a:t>
            </a:r>
            <a:r>
              <a:rPr lang="en-US" b="1" dirty="0" smtClean="0"/>
              <a:t>Surrogate Primary Key. </a:t>
            </a:r>
            <a:r>
              <a:rPr lang="en-US" dirty="0" smtClean="0"/>
              <a:t>You do not introduce a dependency on an external key.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Wrong w/This Dimension</a:t>
            </a:r>
            <a:br>
              <a:rPr lang="en-US" dirty="0" smtClean="0"/>
            </a:br>
            <a:r>
              <a:rPr lang="en-US" dirty="0" smtClean="0"/>
              <a:t>of Products?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35556477"/>
              </p:ext>
            </p:extLst>
          </p:nvPr>
        </p:nvGraphicFramePr>
        <p:xfrm>
          <a:off x="1965279" y="2514600"/>
          <a:ext cx="8245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68"/>
                <a:gridCol w="1909613"/>
                <a:gridCol w="1332014"/>
                <a:gridCol w="1909613"/>
                <a:gridCol w="1909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 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 Reg</a:t>
                      </a:r>
                      <a:r>
                        <a:rPr lang="en-US" baseline="0" dirty="0" smtClean="0"/>
                        <a:t>ion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1" y="5181601"/>
            <a:ext cx="6311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you find the 6 things wrong with </a:t>
            </a:r>
            <a:br>
              <a:rPr lang="en-US" sz="2800" dirty="0"/>
            </a:br>
            <a:r>
              <a:rPr lang="en-US" sz="2800" dirty="0"/>
              <a:t>the implementation of this dimension?</a:t>
            </a:r>
          </a:p>
        </p:txBody>
      </p:sp>
    </p:spTree>
    <p:extLst>
      <p:ext uri="{BB962C8B-B14F-4D97-AF65-F5344CB8AC3E}">
        <p14:creationId xmlns:p14="http://schemas.microsoft.com/office/powerpoint/2010/main" xmlns="" val="99081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T/F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business meaning of a fact table row is known as a </a:t>
            </a:r>
            <a:r>
              <a:rPr lang="en-US" b="1" dirty="0" smtClean="0"/>
              <a:t>dimension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/>
              <a:t>d</a:t>
            </a:r>
            <a:r>
              <a:rPr lang="en-US" b="1" dirty="0" smtClean="0"/>
              <a:t>imensional data model </a:t>
            </a:r>
            <a:r>
              <a:rPr lang="en-US" dirty="0" smtClean="0"/>
              <a:t>is optimized </a:t>
            </a:r>
            <a:r>
              <a:rPr lang="en-US" dirty="0"/>
              <a:t>for maximum query performance / ease of </a:t>
            </a:r>
            <a:r>
              <a:rPr lang="en-US" dirty="0" smtClean="0"/>
              <a:t>use.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attribute </a:t>
            </a:r>
            <a:r>
              <a:rPr lang="en-US" dirty="0" smtClean="0"/>
              <a:t>is a business performance measurement.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date &amp; Shipping date use the same data. This is an example of a </a:t>
            </a:r>
            <a:r>
              <a:rPr lang="en-US" b="1" dirty="0" smtClean="0"/>
              <a:t>conformed dimension.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degenerate dimension</a:t>
            </a:r>
            <a:r>
              <a:rPr lang="en-US" dirty="0" smtClean="0"/>
              <a:t> represents a dimensional key with no attributes.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868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Wrong w/This Dimension?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55396551"/>
              </p:ext>
            </p:extLst>
          </p:nvPr>
        </p:nvGraphicFramePr>
        <p:xfrm>
          <a:off x="1965279" y="2514600"/>
          <a:ext cx="82455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68"/>
                <a:gridCol w="1909613"/>
                <a:gridCol w="1332014"/>
                <a:gridCol w="1909613"/>
                <a:gridCol w="1909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 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 </a:t>
                      </a:r>
                      <a:r>
                        <a:rPr lang="en-US" dirty="0" err="1" smtClean="0"/>
                        <a:t>Reg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Callout 4"/>
          <p:cNvSpPr/>
          <p:nvPr/>
        </p:nvSpPr>
        <p:spPr>
          <a:xfrm>
            <a:off x="1752600" y="1219200"/>
            <a:ext cx="1371600" cy="127834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Surrogate Key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8935920" y="2845411"/>
            <a:ext cx="1676400" cy="2057400"/>
          </a:xfrm>
          <a:prstGeom prst="left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Verbose</a:t>
            </a:r>
            <a:br>
              <a:rPr lang="en-US" dirty="0"/>
            </a:br>
            <a:r>
              <a:rPr lang="en-US" dirty="0"/>
              <a:t>(What do S &amp; E mean?)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514580" y="4114800"/>
            <a:ext cx="1867420" cy="1438680"/>
            <a:chOff x="4990580" y="4114800"/>
            <a:chExt cx="1867420" cy="1438680"/>
          </a:xfrm>
        </p:grpSpPr>
        <p:cxnSp>
          <p:nvCxnSpPr>
            <p:cNvPr id="8" name="Straight Arrow Connector 7"/>
            <p:cNvCxnSpPr>
              <a:stCxn id="10" idx="0"/>
            </p:cNvCxnSpPr>
            <p:nvPr/>
          </p:nvCxnSpPr>
          <p:spPr>
            <a:xfrm flipV="1">
              <a:off x="5657590" y="4114800"/>
              <a:ext cx="1200410" cy="1069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90580" y="5184148"/>
              <a:ext cx="13340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Incomplete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19637" y="2915651"/>
            <a:ext cx="1432511" cy="2914829"/>
            <a:chOff x="2195636" y="2915650"/>
            <a:chExt cx="1432511" cy="2914829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2797275" y="4345948"/>
              <a:ext cx="830872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95636" y="5184148"/>
              <a:ext cx="1203278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Poor Data</a:t>
              </a:r>
              <a:br>
                <a:rPr lang="en-US" dirty="0"/>
              </a:br>
              <a:r>
                <a:rPr lang="en-US" dirty="0"/>
                <a:t>Quality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V="1">
              <a:off x="2797275" y="3671816"/>
              <a:ext cx="751171" cy="15123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</p:cNvCxnSpPr>
            <p:nvPr/>
          </p:nvCxnSpPr>
          <p:spPr>
            <a:xfrm flipV="1">
              <a:off x="2797275" y="2915650"/>
              <a:ext cx="751171" cy="2268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733554" y="3007984"/>
            <a:ext cx="1709122" cy="2545497"/>
            <a:chOff x="209554" y="3007983"/>
            <a:chExt cx="1709122" cy="2545497"/>
          </a:xfrm>
        </p:grpSpPr>
        <p:sp>
          <p:nvSpPr>
            <p:cNvPr id="20" name="TextBox 19"/>
            <p:cNvSpPr txBox="1"/>
            <p:nvPr/>
          </p:nvSpPr>
          <p:spPr>
            <a:xfrm>
              <a:off x="209554" y="4907149"/>
              <a:ext cx="1709122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Not Discretely</a:t>
              </a:r>
              <a:br>
                <a:rPr lang="en-US" dirty="0"/>
              </a:br>
              <a:r>
                <a:rPr lang="en-US" dirty="0"/>
                <a:t>Valued</a:t>
              </a:r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V="1">
              <a:off x="1064115" y="3007983"/>
              <a:ext cx="619397" cy="18991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</p:cNvCxnSpPr>
            <p:nvPr/>
          </p:nvCxnSpPr>
          <p:spPr>
            <a:xfrm flipV="1">
              <a:off x="1064115" y="4488049"/>
              <a:ext cx="584713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640762" y="1637605"/>
            <a:ext cx="3295159" cy="838474"/>
            <a:chOff x="4116761" y="1637605"/>
            <a:chExt cx="3295159" cy="838474"/>
          </a:xfrm>
        </p:grpSpPr>
        <p:sp>
          <p:nvSpPr>
            <p:cNvPr id="29" name="TextBox 28"/>
            <p:cNvSpPr txBox="1"/>
            <p:nvPr/>
          </p:nvSpPr>
          <p:spPr>
            <a:xfrm>
              <a:off x="4116761" y="1637605"/>
              <a:ext cx="200798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Poor Descriptions</a:t>
              </a:r>
            </a:p>
          </p:txBody>
        </p:sp>
        <p:cxnSp>
          <p:nvCxnSpPr>
            <p:cNvPr id="31" name="Straight Arrow Connector 30"/>
            <p:cNvCxnSpPr>
              <a:stCxn id="29" idx="2"/>
            </p:cNvCxnSpPr>
            <p:nvPr/>
          </p:nvCxnSpPr>
          <p:spPr>
            <a:xfrm>
              <a:off x="5120754" y="2006937"/>
              <a:ext cx="2291166" cy="4430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2"/>
            </p:cNvCxnSpPr>
            <p:nvPr/>
          </p:nvCxnSpPr>
          <p:spPr>
            <a:xfrm flipH="1">
              <a:off x="4419600" y="2006937"/>
              <a:ext cx="701154" cy="469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0682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/>
                </a:solidFill>
              </a:rPr>
              <a:t>Dimension Table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Surrogate keys </a:t>
            </a:r>
            <a:r>
              <a:rPr lang="en-US" dirty="0" smtClean="0"/>
              <a:t>(identities, sequences e.g. 1,2,3,…) are used for the </a:t>
            </a:r>
            <a:r>
              <a:rPr lang="en-US" b="1" dirty="0" smtClean="0"/>
              <a:t>primary key constraint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yield best performance for the Star Schema</a:t>
            </a:r>
          </a:p>
          <a:p>
            <a:pPr lvl="1"/>
            <a:r>
              <a:rPr lang="en-US" sz="2000" dirty="0"/>
              <a:t>most efficient joins, </a:t>
            </a:r>
          </a:p>
          <a:p>
            <a:pPr lvl="1"/>
            <a:r>
              <a:rPr lang="en-US" sz="2000" dirty="0"/>
              <a:t>smaller indexes in fact table, </a:t>
            </a:r>
          </a:p>
          <a:p>
            <a:pPr lvl="1"/>
            <a:r>
              <a:rPr lang="en-US" sz="2000" dirty="0"/>
              <a:t>more rows per block in the fact table</a:t>
            </a:r>
          </a:p>
          <a:p>
            <a:r>
              <a:rPr lang="en-US" dirty="0" smtClean="0"/>
              <a:t>They have </a:t>
            </a:r>
            <a:r>
              <a:rPr lang="en-US" dirty="0"/>
              <a:t>n</a:t>
            </a:r>
            <a:r>
              <a:rPr lang="en-US" dirty="0" smtClean="0"/>
              <a:t>o dependency on primary key in operational source data.</a:t>
            </a:r>
          </a:p>
          <a:p>
            <a:pPr lvl="1"/>
            <a:r>
              <a:rPr lang="en-US" sz="2000" dirty="0"/>
              <a:t>Makes it easier to deal with changes to the source data.</a:t>
            </a:r>
          </a:p>
          <a:p>
            <a:r>
              <a:rPr lang="en-US" dirty="0" smtClean="0"/>
              <a:t>Dimension table requires a </a:t>
            </a:r>
            <a:r>
              <a:rPr lang="en-US" b="1" dirty="0" smtClean="0"/>
              <a:t>natural key or business key </a:t>
            </a:r>
            <a:r>
              <a:rPr lang="en-US" dirty="0" smtClean="0"/>
              <a:t>to identify a unique row.</a:t>
            </a:r>
          </a:p>
          <a:p>
            <a:pPr lvl="1"/>
            <a:r>
              <a:rPr lang="en-US" dirty="0" smtClean="0"/>
              <a:t>Ex: Customer’s email address, Employee’s ID number.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8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Dimension</a:t>
            </a:r>
            <a:r>
              <a:rPr lang="en-US" dirty="0" smtClean="0"/>
              <a:t> Cases in Detail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67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Conformed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Dimensions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master or common reference dimensions.</a:t>
            </a:r>
          </a:p>
          <a:p>
            <a:r>
              <a:rPr lang="en-US" dirty="0" smtClean="0"/>
              <a:t>Shared across business processes (</a:t>
            </a:r>
            <a:r>
              <a:rPr lang="en-US" dirty="0" smtClean="0">
                <a:solidFill>
                  <a:schemeClr val="accent3"/>
                </a:solidFill>
              </a:rPr>
              <a:t>fact tables</a:t>
            </a:r>
            <a:r>
              <a:rPr lang="en-US" dirty="0" smtClean="0"/>
              <a:t>) in the DW.</a:t>
            </a:r>
          </a:p>
          <a:p>
            <a:r>
              <a:rPr lang="en-US" dirty="0" smtClean="0"/>
              <a:t>Reusable, can be used for drill-across, lower time to develop next star schema.</a:t>
            </a:r>
          </a:p>
          <a:p>
            <a:r>
              <a:rPr lang="en-US" dirty="0" smtClean="0"/>
              <a:t>Contain a super-set of attributes required by all fact tables.</a:t>
            </a:r>
          </a:p>
          <a:p>
            <a:r>
              <a:rPr lang="en-US" dirty="0" smtClean="0"/>
              <a:t>Two types of Conformed Dimensions: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Identical Dimensions </a:t>
            </a:r>
            <a:r>
              <a:rPr lang="en-US" sz="2400" dirty="0"/>
              <a:t>– exactly the same dimensions (Ex. Dates)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Perfect Subset </a:t>
            </a:r>
            <a:r>
              <a:rPr lang="en-US" sz="2400" dirty="0"/>
              <a:t>of an existing dimension.</a:t>
            </a:r>
          </a:p>
        </p:txBody>
      </p:sp>
    </p:spTree>
    <p:extLst>
      <p:ext uri="{BB962C8B-B14F-4D97-AF65-F5344CB8AC3E}">
        <p14:creationId xmlns:p14="http://schemas.microsoft.com/office/powerpoint/2010/main" xmlns="" val="3212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12493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Ex. Conformed </a:t>
            </a:r>
            <a:r>
              <a:rPr lang="en-US" sz="4800" dirty="0" smtClean="0"/>
              <a:t>Dimensions a </a:t>
            </a:r>
            <a:br>
              <a:rPr lang="en-US" sz="4800" dirty="0" smtClean="0"/>
            </a:br>
            <a:r>
              <a:rPr lang="en-US" sz="4800" dirty="0" smtClean="0"/>
              <a:t>Logical View</a:t>
            </a:r>
            <a:endParaRPr lang="en-US" sz="4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0" y="1524000"/>
            <a:ext cx="2819400" cy="2057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Sales Fact Table</a:t>
            </a:r>
          </a:p>
          <a:p>
            <a:pPr algn="ctr" eaLnBrk="1" hangingPunct="1"/>
            <a:r>
              <a:rPr lang="en-US" dirty="0">
                <a:latin typeface="+mn-lt"/>
              </a:rPr>
              <a:t>Date key FK</a:t>
            </a:r>
          </a:p>
          <a:p>
            <a:pPr algn="ctr" eaLnBrk="1" hangingPunct="1"/>
            <a:r>
              <a:rPr lang="en-US" dirty="0">
                <a:latin typeface="+mn-lt"/>
              </a:rPr>
              <a:t>Product key FK</a:t>
            </a:r>
          </a:p>
          <a:p>
            <a:pPr algn="ctr" eaLnBrk="1" hangingPunct="1"/>
            <a:r>
              <a:rPr lang="en-US" dirty="0">
                <a:latin typeface="+mn-lt"/>
              </a:rPr>
              <a:t>… other </a:t>
            </a:r>
            <a:r>
              <a:rPr lang="en-US" dirty="0" err="1">
                <a:latin typeface="+mn-lt"/>
              </a:rPr>
              <a:t>FKeys</a:t>
            </a:r>
            <a:r>
              <a:rPr lang="en-US" dirty="0">
                <a:latin typeface="+mn-lt"/>
              </a:rPr>
              <a:t>…</a:t>
            </a:r>
          </a:p>
          <a:p>
            <a:pPr algn="ctr" eaLnBrk="1" hangingPunct="1"/>
            <a:r>
              <a:rPr lang="en-US" dirty="0">
                <a:latin typeface="+mn-lt"/>
              </a:rPr>
              <a:t>Sales quantity</a:t>
            </a:r>
          </a:p>
          <a:p>
            <a:pPr algn="ctr" eaLnBrk="1" hangingPunct="1"/>
            <a:r>
              <a:rPr lang="en-US" dirty="0">
                <a:latin typeface="+mn-lt"/>
              </a:rPr>
              <a:t>Sales amount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86600" y="1413163"/>
            <a:ext cx="2514600" cy="22790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Product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Product key PK</a:t>
            </a:r>
          </a:p>
          <a:p>
            <a:pPr algn="ctr" eaLnBrk="1" hangingPunct="1"/>
            <a:r>
              <a:rPr lang="en-US" dirty="0">
                <a:latin typeface="+mn-lt"/>
              </a:rPr>
              <a:t>Product description</a:t>
            </a:r>
          </a:p>
          <a:p>
            <a:pPr algn="ctr" eaLnBrk="1" hangingPunct="1"/>
            <a:r>
              <a:rPr lang="en-US" dirty="0">
                <a:latin typeface="+mn-lt"/>
              </a:rPr>
              <a:t>SKU number</a:t>
            </a:r>
          </a:p>
          <a:p>
            <a:pPr algn="ctr" eaLnBrk="1" hangingPunct="1"/>
            <a:r>
              <a:rPr lang="en-US" dirty="0">
                <a:latin typeface="+mn-lt"/>
              </a:rPr>
              <a:t>Brand description</a:t>
            </a:r>
          </a:p>
          <a:p>
            <a:pPr algn="ctr" eaLnBrk="1" hangingPunct="1"/>
            <a:r>
              <a:rPr lang="en-US" dirty="0">
                <a:latin typeface="+mn-lt"/>
              </a:rPr>
              <a:t>Class description</a:t>
            </a:r>
          </a:p>
          <a:p>
            <a:pPr algn="ctr" eaLnBrk="1" hangingPunct="1"/>
            <a:r>
              <a:rPr lang="en-US" dirty="0">
                <a:latin typeface="+mn-lt"/>
              </a:rPr>
              <a:t>Department description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89727" y="4602163"/>
            <a:ext cx="2819400" cy="2057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u="sng" dirty="0"/>
              <a:t/>
            </a:r>
            <a:br>
              <a:rPr lang="en-US" u="sng" dirty="0"/>
            </a:br>
            <a:r>
              <a:rPr lang="en-US" b="1" u="sng" dirty="0"/>
              <a:t>Sales Forecast Fact Table</a:t>
            </a:r>
          </a:p>
          <a:p>
            <a:pPr algn="ctr" eaLnBrk="1" hangingPunct="1"/>
            <a:r>
              <a:rPr lang="en-US" dirty="0">
                <a:latin typeface="+mn-lt"/>
              </a:rPr>
              <a:t>Month key FK</a:t>
            </a:r>
          </a:p>
          <a:p>
            <a:pPr algn="ctr" eaLnBrk="1" hangingPunct="1"/>
            <a:r>
              <a:rPr lang="en-US" dirty="0">
                <a:latin typeface="+mn-lt"/>
              </a:rPr>
              <a:t>Brand key FK</a:t>
            </a:r>
          </a:p>
          <a:p>
            <a:pPr algn="ctr" eaLnBrk="1" hangingPunct="1"/>
            <a:r>
              <a:rPr lang="en-US" dirty="0">
                <a:latin typeface="+mn-lt"/>
              </a:rPr>
              <a:t>… other </a:t>
            </a:r>
            <a:r>
              <a:rPr lang="en-US" dirty="0" err="1">
                <a:latin typeface="+mn-lt"/>
              </a:rPr>
              <a:t>FKeys</a:t>
            </a:r>
            <a:r>
              <a:rPr lang="en-US" dirty="0">
                <a:latin typeface="+mn-lt"/>
              </a:rPr>
              <a:t>…</a:t>
            </a:r>
          </a:p>
          <a:p>
            <a:pPr algn="ctr" eaLnBrk="1" hangingPunct="1"/>
            <a:r>
              <a:rPr lang="en-US" dirty="0">
                <a:latin typeface="+mn-lt"/>
              </a:rPr>
              <a:t>Forecast quantity</a:t>
            </a:r>
          </a:p>
          <a:p>
            <a:pPr algn="ctr" eaLnBrk="1" hangingPunct="1"/>
            <a:r>
              <a:rPr lang="en-US" dirty="0">
                <a:latin typeface="+mn-lt"/>
              </a:rPr>
              <a:t>Forecast amount</a:t>
            </a:r>
          </a:p>
          <a:p>
            <a:pPr algn="ctr" eaLnBrk="1" hangingPunct="1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28163" y="4678363"/>
            <a:ext cx="25146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u="sng" dirty="0"/>
              <a:t> </a:t>
            </a:r>
            <a:r>
              <a:rPr lang="en-US" b="1" u="sng" dirty="0"/>
              <a:t>Brand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Brand key PK</a:t>
            </a:r>
          </a:p>
          <a:p>
            <a:pPr algn="ctr" eaLnBrk="1" hangingPunct="1"/>
            <a:r>
              <a:rPr lang="en-US" dirty="0">
                <a:latin typeface="+mn-lt"/>
              </a:rPr>
              <a:t>Brand description</a:t>
            </a:r>
          </a:p>
          <a:p>
            <a:pPr algn="ctr" eaLnBrk="1" hangingPunct="1"/>
            <a:r>
              <a:rPr lang="en-US" dirty="0">
                <a:latin typeface="+mn-lt"/>
              </a:rPr>
              <a:t>Class description</a:t>
            </a:r>
          </a:p>
          <a:p>
            <a:pPr algn="ctr" eaLnBrk="1" hangingPunct="1"/>
            <a:r>
              <a:rPr lang="en-US" dirty="0">
                <a:latin typeface="+mn-lt"/>
              </a:rPr>
              <a:t>Department description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76800" y="1981200"/>
            <a:ext cx="2667000" cy="38893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18363" y="5334000"/>
            <a:ext cx="2701637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>
            <a:off x="7450282" y="3848101"/>
            <a:ext cx="1870363" cy="792163"/>
          </a:xfrm>
          <a:prstGeom prst="upArrow">
            <a:avLst>
              <a:gd name="adj1" fmla="val 50000"/>
              <a:gd name="adj2" fmla="val 45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</a:t>
            </a:r>
          </a:p>
        </p:txBody>
      </p:sp>
    </p:spTree>
    <p:extLst>
      <p:ext uri="{BB962C8B-B14F-4D97-AF65-F5344CB8AC3E}">
        <p14:creationId xmlns:p14="http://schemas.microsoft.com/office/powerpoint/2010/main" xmlns="" val="20017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</a:t>
            </a:r>
            <a:r>
              <a:rPr lang="en-US" dirty="0" smtClean="0">
                <a:solidFill>
                  <a:schemeClr val="accent6"/>
                </a:solidFill>
              </a:rPr>
              <a:t>Dimensions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 about every fact table as a date and / or time dimension. </a:t>
            </a:r>
          </a:p>
          <a:p>
            <a:r>
              <a:rPr lang="en-US" dirty="0" smtClean="0"/>
              <a:t>This is the most common of </a:t>
            </a:r>
            <a:r>
              <a:rPr lang="en-US" b="1" dirty="0" smtClean="0"/>
              <a:t>conformed dimensions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Usually </a:t>
            </a:r>
            <a:r>
              <a:rPr lang="en-US" b="1" dirty="0" smtClean="0"/>
              <a:t>generated programmatically </a:t>
            </a:r>
            <a:r>
              <a:rPr lang="en-US" dirty="0" smtClean="0"/>
              <a:t>during the ETL process or </a:t>
            </a:r>
            <a:r>
              <a:rPr lang="en-US" b="1" dirty="0" smtClean="0"/>
              <a:t>imported</a:t>
            </a:r>
            <a:r>
              <a:rPr lang="en-US" dirty="0" smtClean="0"/>
              <a:t> from a spreadsheet.</a:t>
            </a:r>
          </a:p>
          <a:p>
            <a:r>
              <a:rPr lang="en-US" dirty="0" smtClean="0"/>
              <a:t>Acceptable to use PK in the form YYYMMDD</a:t>
            </a:r>
          </a:p>
          <a:p>
            <a:r>
              <a:rPr lang="en-US" dirty="0" smtClean="0"/>
              <a:t>In you need time of day, use a separate dimension.</a:t>
            </a:r>
          </a:p>
          <a:p>
            <a:r>
              <a:rPr lang="en-US" dirty="0" smtClean="0"/>
              <a:t>Time of day should only be used if there are </a:t>
            </a:r>
            <a:r>
              <a:rPr lang="en-US" b="1" dirty="0" smtClean="0"/>
              <a:t>meaningful textual descriptions </a:t>
            </a:r>
            <a:r>
              <a:rPr lang="en-US" dirty="0" smtClean="0"/>
              <a:t>of time </a:t>
            </a:r>
          </a:p>
          <a:p>
            <a:pPr lvl="1"/>
            <a:r>
              <a:rPr lang="en-US" sz="1900" b="1" dirty="0"/>
              <a:t>Ex.</a:t>
            </a:r>
            <a:r>
              <a:rPr lang="en-US" sz="1900" dirty="0"/>
              <a:t> Lunch, Dinner, 1</a:t>
            </a:r>
            <a:r>
              <a:rPr lang="en-US" sz="1900" baseline="30000" dirty="0"/>
              <a:t>st</a:t>
            </a:r>
            <a:r>
              <a:rPr lang="en-US" sz="1900" dirty="0"/>
              <a:t> shift, 2</a:t>
            </a:r>
            <a:r>
              <a:rPr lang="en-US" sz="1900" baseline="30000" dirty="0"/>
              <a:t>nd</a:t>
            </a:r>
            <a:r>
              <a:rPr lang="en-US" sz="1900" dirty="0"/>
              <a:t> Shift,  Etc…</a:t>
            </a:r>
          </a:p>
          <a:p>
            <a:r>
              <a:rPr lang="en-US" dirty="0" smtClean="0"/>
              <a:t>Elapsed times intervals are </a:t>
            </a:r>
            <a:r>
              <a:rPr lang="en-US" b="1" dirty="0" smtClean="0"/>
              <a:t>facts</a:t>
            </a:r>
            <a:r>
              <a:rPr lang="en-US" dirty="0" smtClean="0"/>
              <a:t>, not attributes.</a:t>
            </a:r>
          </a:p>
          <a:p>
            <a:pPr lvl="1"/>
            <a:r>
              <a:rPr lang="en-US" sz="1900" dirty="0"/>
              <a:t>Ex. Minutes between when order was received and shipped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067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Date Dimension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2052" y="1752600"/>
            <a:ext cx="8990743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6248400"/>
            <a:ext cx="531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Demonstrate Date and Time dimensions on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4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handle Time Zones?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Express time in coordinated universal time (UTC)</a:t>
            </a:r>
          </a:p>
          <a:p>
            <a:pPr eaLnBrk="1" hangingPunct="1"/>
            <a:r>
              <a:rPr lang="en-US" dirty="0" smtClean="0"/>
              <a:t>Express in local time, too.</a:t>
            </a:r>
          </a:p>
          <a:p>
            <a:pPr eaLnBrk="1" hangingPunct="1"/>
            <a:r>
              <a:rPr lang="en-US" dirty="0" smtClean="0"/>
              <a:t>Other options: use a single time zone (for example, ET) to express all times in this zone.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419600" y="3810000"/>
            <a:ext cx="3124200" cy="167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Call Center Activity Fact</a:t>
            </a:r>
          </a:p>
          <a:p>
            <a:pPr algn="ctr" eaLnBrk="1" hangingPunct="1"/>
            <a:r>
              <a:rPr lang="en-US" dirty="0">
                <a:latin typeface="+mn-lt"/>
              </a:rPr>
              <a:t>Local call date key FK</a:t>
            </a:r>
          </a:p>
          <a:p>
            <a:pPr algn="ctr" eaLnBrk="1" hangingPunct="1"/>
            <a:r>
              <a:rPr lang="en-US" dirty="0">
                <a:latin typeface="+mn-lt"/>
              </a:rPr>
              <a:t>UTC call date key  FK</a:t>
            </a:r>
          </a:p>
          <a:p>
            <a:pPr algn="ctr" eaLnBrk="1" hangingPunct="1"/>
            <a:r>
              <a:rPr lang="en-US" dirty="0">
                <a:latin typeface="+mn-lt"/>
              </a:rPr>
              <a:t>Local call time of day FK</a:t>
            </a:r>
          </a:p>
          <a:p>
            <a:pPr algn="ctr" eaLnBrk="1" hangingPunct="1"/>
            <a:r>
              <a:rPr lang="en-US" dirty="0">
                <a:latin typeface="+mn-lt"/>
              </a:rPr>
              <a:t>UTC call time of day FK</a:t>
            </a:r>
          </a:p>
          <a:p>
            <a:pPr algn="ctr" eaLnBrk="1" hangingPunct="1"/>
            <a:r>
              <a:rPr lang="en-US" dirty="0"/>
              <a:t>…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133600" y="3810000"/>
            <a:ext cx="1905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+mn-lt"/>
              </a:rPr>
              <a:t>local call date</a:t>
            </a:r>
          </a:p>
          <a:p>
            <a:pPr algn="ctr" eaLnBrk="1" hangingPunct="1"/>
            <a:r>
              <a:rPr lang="en-US" dirty="0">
                <a:latin typeface="+mn-lt"/>
              </a:rPr>
              <a:t> dimension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33600" y="4419600"/>
            <a:ext cx="1905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+mn-lt"/>
              </a:rPr>
              <a:t>UTC call date</a:t>
            </a:r>
          </a:p>
          <a:p>
            <a:pPr algn="ctr" eaLnBrk="1" hangingPunct="1"/>
            <a:r>
              <a:rPr lang="en-US" dirty="0">
                <a:latin typeface="+mn-lt"/>
              </a:rPr>
              <a:t> dimension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8153400" y="4038600"/>
            <a:ext cx="1905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/>
              <a:t>Local call time of </a:t>
            </a:r>
          </a:p>
          <a:p>
            <a:pPr algn="ctr" eaLnBrk="1" hangingPunct="1"/>
            <a:r>
              <a:rPr lang="en-US" dirty="0"/>
              <a:t>day </a:t>
            </a:r>
            <a:r>
              <a:rPr lang="en-US" dirty="0">
                <a:latin typeface="+mn-lt"/>
              </a:rPr>
              <a:t>dimension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153400" y="4724400"/>
            <a:ext cx="1905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+mn-lt"/>
              </a:rPr>
              <a:t>UTC call time of </a:t>
            </a:r>
          </a:p>
          <a:p>
            <a:pPr algn="ctr" eaLnBrk="1" hangingPunct="1"/>
            <a:r>
              <a:rPr lang="en-US" dirty="0">
                <a:latin typeface="+mn-lt"/>
              </a:rPr>
              <a:t>day dimension</a:t>
            </a: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flipH="1" flipV="1">
            <a:off x="4038600" y="4038600"/>
            <a:ext cx="381000" cy="152400"/>
          </a:xfrm>
          <a:prstGeom prst="line">
            <a:avLst/>
          </a:prstGeom>
          <a:ln w="5715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 flipH="1" flipV="1">
            <a:off x="4038600" y="4724400"/>
            <a:ext cx="381000" cy="76200"/>
          </a:xfrm>
          <a:prstGeom prst="line">
            <a:avLst/>
          </a:prstGeom>
          <a:ln w="5715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7543800" y="4343400"/>
            <a:ext cx="609600" cy="152400"/>
          </a:xfrm>
          <a:prstGeom prst="line">
            <a:avLst/>
          </a:prstGeom>
          <a:ln w="5715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7543800" y="4953000"/>
            <a:ext cx="609600" cy="152400"/>
          </a:xfrm>
          <a:prstGeom prst="line">
            <a:avLst/>
          </a:prstGeom>
          <a:ln w="5715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69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Degenerate Dimensions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Dimensions </a:t>
            </a:r>
            <a:r>
              <a:rPr lang="en-US" dirty="0">
                <a:sym typeface="Wingdings" panose="05000000000000000000" pitchFamily="2" charset="2"/>
              </a:rPr>
              <a:t>we store in the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fact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table, because </a:t>
            </a:r>
            <a:r>
              <a:rPr lang="en-US" dirty="0">
                <a:sym typeface="Wingdings" panose="05000000000000000000" pitchFamily="2" charset="2"/>
              </a:rPr>
              <a:t>there’s too many of them for their own a </a:t>
            </a:r>
            <a:r>
              <a:rPr lang="en-US" dirty="0" smtClean="0">
                <a:sym typeface="Wingdings" panose="05000000000000000000" pitchFamily="2" charset="2"/>
              </a:rPr>
              <a:t>dimension.  (For example a 1-1 relationship from fact to dimension)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These occur in transaction fact tables that have a parent child (One to Many) structure.</a:t>
            </a:r>
          </a:p>
          <a:p>
            <a:pPr lvl="1"/>
            <a:r>
              <a:rPr lang="en-US" b="1" dirty="0"/>
              <a:t>Ex. </a:t>
            </a:r>
            <a:r>
              <a:rPr lang="en-US" dirty="0"/>
              <a:t>Order </a:t>
            </a:r>
            <a:r>
              <a:rPr lang="en-US" dirty="0">
                <a:sym typeface="Wingdings" panose="05000000000000000000" pitchFamily="2" charset="2"/>
              </a:rPr>
              <a:t> Order Detail, 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Airline </a:t>
            </a:r>
            <a:r>
              <a:rPr lang="en-US" dirty="0">
                <a:sym typeface="Wingdings" panose="05000000000000000000" pitchFamily="2" charset="2"/>
              </a:rPr>
              <a:t>Ticket  Flights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Allow us to </a:t>
            </a:r>
            <a:r>
              <a:rPr lang="en-US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drill-through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 operational data, in the ODS.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Usually ends up as part of the </a:t>
            </a:r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primary key </a:t>
            </a:r>
            <a:r>
              <a:rPr lang="en-US" dirty="0" smtClean="0">
                <a:sym typeface="Wingdings" panose="05000000000000000000" pitchFamily="2" charset="2"/>
              </a:rPr>
              <a:t>of the fact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0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</a:t>
            </a:r>
            <a:r>
              <a:rPr lang="en-US" dirty="0" smtClean="0">
                <a:solidFill>
                  <a:schemeClr val="accent6"/>
                </a:solidFill>
              </a:rPr>
              <a:t>Dimensions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Dimensional data changes infrequently but when it does you need a strategy for addressing the change.</a:t>
            </a:r>
          </a:p>
          <a:p>
            <a:pPr lvl="1"/>
            <a:r>
              <a:rPr lang="en-US" sz="2600" b="1" dirty="0"/>
              <a:t>Ex:</a:t>
            </a:r>
            <a:r>
              <a:rPr lang="en-US" sz="2600" dirty="0"/>
              <a:t> </a:t>
            </a:r>
            <a:r>
              <a:rPr lang="en-US" sz="2600" dirty="0" smtClean="0"/>
              <a:t>What happens when a customer </a:t>
            </a:r>
            <a:r>
              <a:rPr lang="en-US" sz="2600" dirty="0"/>
              <a:t>has a new address,  </a:t>
            </a:r>
            <a:r>
              <a:rPr lang="en-US" sz="2600" dirty="0" smtClean="0"/>
              <a:t>or an Employee </a:t>
            </a:r>
            <a:r>
              <a:rPr lang="en-US" sz="2600" dirty="0"/>
              <a:t>has a name </a:t>
            </a:r>
            <a:r>
              <a:rPr lang="en-US" sz="2600" dirty="0" smtClean="0"/>
              <a:t>change?</a:t>
            </a:r>
            <a:endParaRPr lang="en-US" sz="2600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Popular strategies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Type 1: Overwrite the existing attribute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Type 2: Add a new Dimension row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Type 3: Add a new Dimension attribute -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Mini-Dimension: Add a new Dimension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These strategies are not mutually exclusive, and can be combined.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4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T/F </a:t>
            </a:r>
            <a:r>
              <a:rPr lang="en-US" dirty="0" smtClean="0">
                <a:solidFill>
                  <a:srgbClr val="FF0000"/>
                </a:solidFill>
              </a:rPr>
              <a:t>- Answers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business meaning of a fact table row is known as a </a:t>
            </a:r>
            <a:r>
              <a:rPr lang="en-US" b="1" dirty="0" smtClean="0"/>
              <a:t>dimension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False (Fact table grain)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/>
              <a:t>d</a:t>
            </a:r>
            <a:r>
              <a:rPr lang="en-US" b="1" dirty="0" smtClean="0"/>
              <a:t>imensional data model </a:t>
            </a:r>
            <a:r>
              <a:rPr lang="en-US" dirty="0" smtClean="0"/>
              <a:t>is optimized </a:t>
            </a:r>
            <a:r>
              <a:rPr lang="en-US" dirty="0"/>
              <a:t>for maximum query performance / ease of </a:t>
            </a:r>
            <a:r>
              <a:rPr lang="en-US" dirty="0" smtClean="0"/>
              <a:t>use.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attribute </a:t>
            </a:r>
            <a:r>
              <a:rPr lang="en-US" dirty="0" smtClean="0"/>
              <a:t>is a business performance measurement. </a:t>
            </a:r>
            <a:r>
              <a:rPr lang="en-US" dirty="0" smtClean="0">
                <a:solidFill>
                  <a:srgbClr val="FF0000"/>
                </a:solidFill>
              </a:rPr>
              <a:t>False (Fact)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date &amp; Shipping date use the same data. This is an example of a </a:t>
            </a:r>
            <a:r>
              <a:rPr lang="en-US" b="1" dirty="0" smtClean="0"/>
              <a:t>conformed dimension.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degenerate dimension</a:t>
            </a:r>
            <a:r>
              <a:rPr lang="en-US" dirty="0" smtClean="0"/>
              <a:t> represents a dimensional key with no attributes.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017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Type 1</a:t>
            </a:r>
            <a:r>
              <a:rPr lang="en-US" dirty="0" smtClean="0"/>
              <a:t>: Overwrite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 for:</a:t>
            </a:r>
          </a:p>
          <a:p>
            <a:pPr lvl="1"/>
            <a:r>
              <a:rPr lang="en-US" sz="2800" dirty="0"/>
              <a:t>correcting mistakes or errors  </a:t>
            </a:r>
            <a:r>
              <a:rPr lang="en-US" sz="2800" dirty="0" smtClean="0"/>
              <a:t>in data</a:t>
            </a:r>
            <a:endParaRPr lang="en-US" sz="2800" dirty="0"/>
          </a:p>
          <a:p>
            <a:pPr lvl="1"/>
            <a:r>
              <a:rPr lang="en-US" sz="2800" dirty="0"/>
              <a:t>changes where historical associations do not matter</a:t>
            </a:r>
          </a:p>
          <a:p>
            <a:pPr lvl="1"/>
            <a:r>
              <a:rPr lang="en-US" sz="2800" dirty="0"/>
              <a:t>the old value has no significance</a:t>
            </a:r>
            <a:endParaRPr lang="en-US" sz="3600" dirty="0" smtClean="0"/>
          </a:p>
          <a:p>
            <a:r>
              <a:rPr lang="en-US" dirty="0" smtClean="0"/>
              <a:t>If the previous value matters, </a:t>
            </a:r>
            <a:r>
              <a:rPr lang="en-US" b="1" dirty="0" smtClean="0"/>
              <a:t>don’t use this strategy</a:t>
            </a:r>
            <a:r>
              <a:rPr lang="en-US" dirty="0" smtClean="0"/>
              <a:t>. You are rewriting history.</a:t>
            </a:r>
          </a:p>
          <a:p>
            <a:r>
              <a:rPr lang="en-US" dirty="0" smtClean="0"/>
              <a:t>Problems will occur with data aggregated on old values. </a:t>
            </a:r>
          </a:p>
          <a:p>
            <a:r>
              <a:rPr lang="en-US" b="1" dirty="0" smtClean="0"/>
              <a:t>Ex.</a:t>
            </a:r>
            <a:r>
              <a:rPr lang="en-US" dirty="0" smtClean="0"/>
              <a:t> Employee Name Changes, Corrections, Natural Key Edits.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43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Type 2</a:t>
            </a:r>
            <a:r>
              <a:rPr lang="en-US" dirty="0" smtClean="0"/>
              <a:t>: Add New Dimension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057399"/>
          </a:xfrm>
        </p:spPr>
        <p:txBody>
          <a:bodyPr/>
          <a:lstStyle/>
          <a:p>
            <a:r>
              <a:rPr lang="en-US" dirty="0" smtClean="0"/>
              <a:t>Most popular strategy, as it preserves history</a:t>
            </a:r>
          </a:p>
          <a:p>
            <a:r>
              <a:rPr lang="en-US" dirty="0" smtClean="0"/>
              <a:t>Natural key is repeated.</a:t>
            </a:r>
          </a:p>
          <a:p>
            <a:r>
              <a:rPr lang="en-US" dirty="0" smtClean="0"/>
              <a:t>Old and new values are stored along with effective dates and indicator of which row is “current”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8083823"/>
              </p:ext>
            </p:extLst>
          </p:nvPr>
        </p:nvGraphicFramePr>
        <p:xfrm>
          <a:off x="1828801" y="3810000"/>
          <a:ext cx="8660359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5908"/>
                <a:gridCol w="1473734"/>
                <a:gridCol w="1008344"/>
                <a:gridCol w="1568707"/>
                <a:gridCol w="1174555"/>
                <a:gridCol w="1308750"/>
                <a:gridCol w="10403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r>
                        <a:rPr lang="en-US" dirty="0" err="1" smtClean="0"/>
                        <a:t>Descr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Effective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Expiration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Stapler,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4/7/2010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Stapler,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9/2/2011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45393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Stapler,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 Supplies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34200" y="3810000"/>
            <a:ext cx="3581400" cy="17526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105400" y="5587181"/>
            <a:ext cx="19812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84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Type 3</a:t>
            </a:r>
            <a:r>
              <a:rPr lang="en-US" dirty="0" smtClean="0"/>
              <a:t>: Add A New Dimension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Infrequently used, preserves history</a:t>
            </a:r>
          </a:p>
          <a:p>
            <a:r>
              <a:rPr lang="en-US" dirty="0" smtClean="0"/>
              <a:t>Useful for “Soft” changes where users might want to choose between the old and new attribute, or need to access both values for a time.</a:t>
            </a:r>
          </a:p>
          <a:p>
            <a:r>
              <a:rPr lang="en-US" dirty="0" smtClean="0"/>
              <a:t>The new value is written to the existing column, the old value is stored in a new column.</a:t>
            </a:r>
          </a:p>
          <a:p>
            <a:r>
              <a:rPr lang="en-US" dirty="0" smtClean="0"/>
              <a:t>This way queries do not have to be re-written to access the new attribute.</a:t>
            </a:r>
          </a:p>
          <a:p>
            <a:r>
              <a:rPr lang="en-US" b="1" dirty="0" smtClean="0"/>
              <a:t>Ex.</a:t>
            </a:r>
            <a:r>
              <a:rPr lang="en-US" dirty="0" smtClean="0"/>
              <a:t> Redistricting sales territories. Re-charting accounting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42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Mini-Dimensions</a:t>
            </a:r>
            <a:r>
              <a:rPr lang="en-US" dirty="0" smtClean="0"/>
              <a:t>: Add a new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89916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attributes change frequently consider placing them in their own “mini-dimensions”</a:t>
            </a:r>
          </a:p>
          <a:p>
            <a:r>
              <a:rPr lang="en-US" dirty="0" smtClean="0"/>
              <a:t>Most effective when you have </a:t>
            </a:r>
            <a:r>
              <a:rPr lang="en-US" b="1" dirty="0" smtClean="0"/>
              <a:t>banded values</a:t>
            </a:r>
            <a:r>
              <a:rPr lang="en-US" dirty="0" smtClean="0"/>
              <a:t>, or ranges of discrete values.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657600"/>
            <a:ext cx="3429000" cy="2057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Fact Table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FK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Demographics Key FK</a:t>
            </a:r>
          </a:p>
          <a:p>
            <a:pPr algn="ctr" eaLnBrk="1" hangingPunct="1"/>
            <a:r>
              <a:rPr lang="en-US" dirty="0">
                <a:latin typeface="+mn-lt"/>
              </a:rPr>
              <a:t>… other </a:t>
            </a:r>
            <a:r>
              <a:rPr lang="en-US" dirty="0" err="1">
                <a:latin typeface="+mn-lt"/>
              </a:rPr>
              <a:t>FKeys</a:t>
            </a:r>
            <a:r>
              <a:rPr lang="en-US" dirty="0">
                <a:latin typeface="+mn-lt"/>
              </a:rPr>
              <a:t>…</a:t>
            </a:r>
          </a:p>
          <a:p>
            <a:pPr algn="ctr" eaLnBrk="1" hangingPunct="1"/>
            <a:r>
              <a:rPr lang="en-US" dirty="0">
                <a:latin typeface="+mn-lt"/>
              </a:rPr>
              <a:t>… Facts…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62800" y="2950478"/>
            <a:ext cx="2514600" cy="14702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Customer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PK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ID (Nat. Key)</a:t>
            </a:r>
          </a:p>
          <a:p>
            <a:pPr algn="ctr" eaLnBrk="1" hangingPunct="1"/>
            <a:r>
              <a:rPr lang="en-US" dirty="0">
                <a:latin typeface="+mn-lt"/>
              </a:rPr>
              <a:t>Customer Name</a:t>
            </a:r>
          </a:p>
          <a:p>
            <a:pPr algn="ctr" eaLnBrk="1" hangingPunct="1"/>
            <a:r>
              <a:rPr lang="en-US" dirty="0">
                <a:latin typeface="+mn-lt"/>
              </a:rPr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5400" y="3429000"/>
            <a:ext cx="2438400" cy="8382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4648201"/>
            <a:ext cx="4419600" cy="1905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Customer Demographics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Customer Demographics Key PK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Age Band</a:t>
            </a:r>
          </a:p>
          <a:p>
            <a:pPr algn="ctr" eaLnBrk="1" hangingPunct="1"/>
            <a:r>
              <a:rPr lang="en-US" dirty="0">
                <a:latin typeface="+mn-lt"/>
              </a:rPr>
              <a:t>Customer Gender</a:t>
            </a:r>
          </a:p>
          <a:p>
            <a:pPr algn="ctr" eaLnBrk="1" hangingPunct="1"/>
            <a:r>
              <a:rPr lang="en-US" dirty="0">
                <a:latin typeface="+mn-lt"/>
              </a:rPr>
              <a:t>Customer Income Band</a:t>
            </a:r>
          </a:p>
          <a:p>
            <a:pPr algn="ctr" eaLnBrk="1" hangingPunct="1"/>
            <a:r>
              <a:rPr lang="en-US" dirty="0">
                <a:latin typeface="+mn-lt"/>
              </a:rPr>
              <a:t>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4781550"/>
            <a:ext cx="1676400" cy="4000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355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Role-Playing Dimensions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physical dimension plays more than one</a:t>
            </a:r>
            <a:br>
              <a:rPr lang="en-US" dirty="0" smtClean="0"/>
            </a:br>
            <a:r>
              <a:rPr lang="en-US" dirty="0" smtClean="0"/>
              <a:t> logical dimensional </a:t>
            </a:r>
            <a:r>
              <a:rPr lang="en-US" b="1" dirty="0" smtClean="0"/>
              <a:t>role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common among the date dimension</a:t>
            </a:r>
          </a:p>
          <a:p>
            <a:r>
              <a:rPr lang="en-US" dirty="0" smtClean="0"/>
              <a:t>Stored in the same physical table, just aliased as a view.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sz="2800" b="1" dirty="0"/>
              <a:t>Date:</a:t>
            </a:r>
            <a:r>
              <a:rPr lang="en-US" sz="2800" dirty="0"/>
              <a:t> Order Date, Shipping Date, Delivery Date 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800" dirty="0" smtClean="0"/>
              <a:t> Same Date</a:t>
            </a:r>
            <a:endParaRPr lang="en-US" sz="2800" dirty="0"/>
          </a:p>
          <a:p>
            <a:pPr lvl="1"/>
            <a:r>
              <a:rPr lang="en-US" sz="2800" b="1" dirty="0"/>
              <a:t>Address:</a:t>
            </a:r>
            <a:r>
              <a:rPr lang="en-US" sz="2800" dirty="0"/>
              <a:t> Ship to, Bill </a:t>
            </a:r>
            <a:r>
              <a:rPr lang="en-US" sz="2800" dirty="0" smtClean="0"/>
              <a:t>to </a:t>
            </a:r>
            <a:r>
              <a:rPr lang="en-US" sz="2800" dirty="0" smtClean="0">
                <a:sym typeface="Wingdings" panose="05000000000000000000" pitchFamily="2" charset="2"/>
              </a:rPr>
              <a:t> </a:t>
            </a:r>
            <a:r>
              <a:rPr lang="en-US" sz="2800" dirty="0" smtClean="0"/>
              <a:t>Same Address Dimension</a:t>
            </a:r>
            <a:endParaRPr lang="en-US" sz="2800" dirty="0"/>
          </a:p>
          <a:p>
            <a:pPr lvl="1"/>
            <a:r>
              <a:rPr lang="en-US" sz="2800" b="1" dirty="0"/>
              <a:t>Airport:</a:t>
            </a:r>
            <a:r>
              <a:rPr lang="en-US" sz="2800" dirty="0"/>
              <a:t> Arrival, </a:t>
            </a:r>
            <a:r>
              <a:rPr lang="en-US" sz="2800" dirty="0" smtClean="0"/>
              <a:t>Departure </a:t>
            </a:r>
            <a:r>
              <a:rPr lang="en-US" sz="2800" dirty="0" smtClean="0">
                <a:sym typeface="Wingdings" panose="05000000000000000000" pitchFamily="2" charset="2"/>
              </a:rPr>
              <a:t> </a:t>
            </a:r>
            <a:r>
              <a:rPr lang="en-US" sz="2800" dirty="0" smtClean="0"/>
              <a:t>Same Airport Dimension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01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Junk Dimensions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9296400" cy="14478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Miscellaneous Flags and text attributes which do not fit within any other dimension.</a:t>
            </a:r>
          </a:p>
          <a:p>
            <a:r>
              <a:rPr lang="en-US" b="1" dirty="0" smtClean="0"/>
              <a:t>Do Not </a:t>
            </a:r>
            <a:r>
              <a:rPr lang="en-US" dirty="0" smtClean="0"/>
              <a:t>make a Dimension for each one.</a:t>
            </a:r>
            <a:endParaRPr lang="en-US" b="1" dirty="0" smtClean="0"/>
          </a:p>
          <a:p>
            <a:r>
              <a:rPr lang="en-US" dirty="0" smtClean="0"/>
              <a:t>Instead place them in their own “Junk” dimension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9627006"/>
              </p:ext>
            </p:extLst>
          </p:nvPr>
        </p:nvGraphicFramePr>
        <p:xfrm>
          <a:off x="2133600" y="2971801"/>
          <a:ext cx="6096000" cy="3606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40081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Indicator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xplosion 2 4"/>
          <p:cNvSpPr/>
          <p:nvPr/>
        </p:nvSpPr>
        <p:spPr>
          <a:xfrm>
            <a:off x="8382000" y="2590800"/>
            <a:ext cx="3733800" cy="3984522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Create 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 your Junk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Need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in a Fact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6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Snowflake &amp; Outrigger Dimensions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When the redundant attributes are moved to a separate table to eliminate redundancy we get a </a:t>
            </a:r>
            <a:r>
              <a:rPr lang="en-US" b="1" dirty="0" err="1" smtClean="0"/>
              <a:t>snowflaked</a:t>
            </a:r>
            <a:r>
              <a:rPr lang="en-US" dirty="0" smtClean="0"/>
              <a:t> dimension. </a:t>
            </a:r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Pros:</a:t>
            </a:r>
            <a:r>
              <a:rPr lang="en-US" dirty="0" smtClean="0"/>
              <a:t> Data is back in 3NF, saves space</a:t>
            </a:r>
          </a:p>
          <a:p>
            <a:r>
              <a:rPr lang="en-US" b="1" dirty="0" smtClean="0"/>
              <a:t>Cons:</a:t>
            </a:r>
            <a:r>
              <a:rPr lang="en-US" dirty="0" smtClean="0"/>
              <a:t> More complex for users, decreased performance.</a:t>
            </a:r>
          </a:p>
          <a:p>
            <a:r>
              <a:rPr lang="en-US" dirty="0" smtClean="0"/>
              <a:t>Sometimes this is desirable when there are a significant number of attributes in the </a:t>
            </a:r>
            <a:r>
              <a:rPr lang="en-US" b="1" dirty="0" smtClean="0"/>
              <a:t>outrigger dimension. </a:t>
            </a:r>
            <a:r>
              <a:rPr lang="en-US" dirty="0" smtClean="0"/>
              <a:t>These are the </a:t>
            </a:r>
            <a:r>
              <a:rPr lang="en-US" b="1" dirty="0" smtClean="0"/>
              <a:t>exception </a:t>
            </a:r>
            <a:r>
              <a:rPr lang="en-US" dirty="0" smtClean="0"/>
              <a:t>not the </a:t>
            </a:r>
            <a:r>
              <a:rPr lang="en-US" b="1" dirty="0" smtClean="0"/>
              <a:t>rule!</a:t>
            </a:r>
            <a:endParaRPr lang="en-US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2799954"/>
            <a:ext cx="3429000" cy="1341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Product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Product Key FK</a:t>
            </a:r>
          </a:p>
          <a:p>
            <a:pPr algn="ctr" eaLnBrk="1" hangingPunct="1"/>
            <a:r>
              <a:rPr lang="en-US" dirty="0">
                <a:latin typeface="+mn-lt"/>
              </a:rPr>
              <a:t>Product Name</a:t>
            </a:r>
          </a:p>
          <a:p>
            <a:pPr algn="ctr" eaLnBrk="1" hangingPunct="1"/>
            <a:r>
              <a:rPr lang="en-US" dirty="0">
                <a:latin typeface="+mn-lt"/>
              </a:rPr>
              <a:t>Product Size Key FK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2769" y="2670572"/>
            <a:ext cx="2983684" cy="14708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Product Size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Product Size Key PK</a:t>
            </a:r>
          </a:p>
          <a:p>
            <a:pPr algn="ctr" eaLnBrk="1" hangingPunct="1"/>
            <a:r>
              <a:rPr lang="en-US" dirty="0">
                <a:latin typeface="+mn-lt"/>
              </a:rPr>
              <a:t>Product Size (S,M,L)</a:t>
            </a:r>
          </a:p>
          <a:p>
            <a:pPr algn="ctr" eaLnBrk="1" hangingPunct="1"/>
            <a:r>
              <a:rPr lang="en-US" dirty="0">
                <a:latin typeface="+mn-lt"/>
              </a:rPr>
              <a:t>Product Size Fee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2000" y="3276600"/>
            <a:ext cx="3276600" cy="762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Bent-Up Arrow 11"/>
          <p:cNvSpPr/>
          <p:nvPr/>
        </p:nvSpPr>
        <p:spPr>
          <a:xfrm>
            <a:off x="9865453" y="4152900"/>
            <a:ext cx="381000" cy="1943100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0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Hierarchies in Dimensions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210800" cy="251460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 smtClean="0"/>
              <a:t>Fixed hierarchies </a:t>
            </a:r>
            <a:r>
              <a:rPr lang="en-US" dirty="0" smtClean="0"/>
              <a:t>– Simply de-normalize as attributes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Ex.</a:t>
            </a:r>
            <a:r>
              <a:rPr lang="en-US" sz="1800" dirty="0"/>
              <a:t> Product: Department -&gt; Type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Variable-depth hierarchies </a:t>
            </a:r>
            <a:r>
              <a:rPr lang="en-US" dirty="0" smtClean="0"/>
              <a:t>- implement with a  </a:t>
            </a:r>
            <a:r>
              <a:rPr lang="en-US" b="1" dirty="0" smtClean="0"/>
              <a:t>bridge table</a:t>
            </a:r>
            <a:r>
              <a:rPr lang="en-US" dirty="0" smtClean="0"/>
              <a:t> (used to resolve M-M relationships)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Should be used only when absolutely necessary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Negatively affects usability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Decreases performance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24800" y="3490221"/>
            <a:ext cx="2627152" cy="1341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Customer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PK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Name</a:t>
            </a:r>
          </a:p>
          <a:p>
            <a:pPr algn="ctr" eaLnBrk="1" hangingPunct="1"/>
            <a:r>
              <a:rPr lang="en-US" dirty="0">
                <a:latin typeface="+mn-lt"/>
              </a:rPr>
              <a:t>….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6568" y="3825082"/>
            <a:ext cx="2627152" cy="1341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Fact Table</a:t>
            </a:r>
          </a:p>
          <a:p>
            <a:pPr algn="ctr" eaLnBrk="1" hangingPunct="1"/>
            <a:r>
              <a:rPr lang="en-US" dirty="0">
                <a:latin typeface="+mn-lt"/>
              </a:rPr>
              <a:t>Date Key FK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FK</a:t>
            </a:r>
          </a:p>
          <a:p>
            <a:pPr algn="ctr" eaLnBrk="1" hangingPunct="1"/>
            <a:r>
              <a:rPr lang="en-US" dirty="0">
                <a:latin typeface="+mn-lt"/>
              </a:rPr>
              <a:t>More Foreign Keys…</a:t>
            </a:r>
          </a:p>
          <a:p>
            <a:pPr algn="ctr" eaLnBrk="1" hangingPunct="1"/>
            <a:r>
              <a:rPr lang="en-US" dirty="0">
                <a:latin typeface="+mn-lt"/>
              </a:rPr>
              <a:t>Facts ….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4846638"/>
            <a:ext cx="3182224" cy="18391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Customer Hierarchy Bridge</a:t>
            </a:r>
          </a:p>
          <a:p>
            <a:pPr algn="ctr" eaLnBrk="1" hangingPunct="1"/>
            <a:r>
              <a:rPr lang="en-US" dirty="0">
                <a:latin typeface="+mn-lt"/>
              </a:rPr>
              <a:t>Parent Customer Key PK,FK</a:t>
            </a:r>
          </a:p>
          <a:p>
            <a:pPr algn="ctr" eaLnBrk="1" hangingPunct="1"/>
            <a:r>
              <a:rPr lang="en-US" dirty="0">
                <a:latin typeface="+mn-lt"/>
              </a:rPr>
              <a:t>Subsidiary </a:t>
            </a:r>
            <a:r>
              <a:rPr lang="en-US" dirty="0" err="1">
                <a:latin typeface="+mn-lt"/>
              </a:rPr>
              <a:t>Cust</a:t>
            </a:r>
            <a:r>
              <a:rPr lang="en-US" dirty="0">
                <a:latin typeface="+mn-lt"/>
              </a:rPr>
              <a:t>. Key PK,FK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+mn-lt"/>
              </a:rPr>
              <a:t># Levels from Parent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+mn-lt"/>
              </a:rPr>
              <a:t>Bottom Flag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+mn-lt"/>
              </a:rPr>
              <a:t>Top Flag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3800" y="4495800"/>
            <a:ext cx="1143000" cy="9144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427752" y="4038602"/>
            <a:ext cx="1012272" cy="137159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51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Multi-Valued Dimensions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 smtClean="0"/>
              <a:t>Almost all Fact-Dimension relationships are M-1</a:t>
            </a:r>
          </a:p>
          <a:p>
            <a:r>
              <a:rPr lang="en-US" dirty="0" smtClean="0"/>
              <a:t>Sometimes there’s a M-M relationship between fact and Dimension.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5"/>
                </a:solidFill>
              </a:rPr>
              <a:t>Weighing factor </a:t>
            </a:r>
            <a:r>
              <a:rPr lang="en-US" dirty="0" smtClean="0"/>
              <a:t>is between 0 and 1 and should add up to 1 for each unique group key.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68560" y="3835917"/>
            <a:ext cx="2627152" cy="1876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Diagnosis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Diagnosis Key PK</a:t>
            </a:r>
          </a:p>
          <a:p>
            <a:pPr algn="ctr" eaLnBrk="1" hangingPunct="1"/>
            <a:r>
              <a:rPr lang="en-US" dirty="0">
                <a:latin typeface="+mn-lt"/>
              </a:rPr>
              <a:t>ICD-9 Code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Diagnosis Description</a:t>
            </a:r>
          </a:p>
          <a:p>
            <a:pPr algn="ctr" eaLnBrk="1" hangingPunct="1"/>
            <a:r>
              <a:rPr lang="en-US" dirty="0">
                <a:latin typeface="+mn-lt"/>
              </a:rPr>
              <a:t>….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3886" y="3775499"/>
            <a:ext cx="2627152" cy="19370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Health Care Billing Fact</a:t>
            </a:r>
          </a:p>
          <a:p>
            <a:pPr algn="ctr" eaLnBrk="1" hangingPunct="1"/>
            <a:r>
              <a:rPr lang="en-US" dirty="0">
                <a:latin typeface="+mn-lt"/>
              </a:rPr>
              <a:t>Billing Date Key FK</a:t>
            </a:r>
          </a:p>
          <a:p>
            <a:pPr algn="ctr" eaLnBrk="1" hangingPunct="1"/>
            <a:r>
              <a:rPr lang="en-US" dirty="0">
                <a:latin typeface="+mn-lt"/>
              </a:rPr>
              <a:t>Patient Key FK</a:t>
            </a:r>
          </a:p>
          <a:p>
            <a:pPr algn="ctr" eaLnBrk="1" hangingPunct="1"/>
            <a:r>
              <a:rPr lang="en-US" dirty="0">
                <a:latin typeface="+mn-lt"/>
              </a:rPr>
              <a:t>Diagnosis Group Key FK</a:t>
            </a:r>
          </a:p>
          <a:p>
            <a:pPr algn="ctr" eaLnBrk="1" hangingPunct="1"/>
            <a:r>
              <a:rPr lang="en-US" dirty="0">
                <a:latin typeface="+mn-lt"/>
              </a:rPr>
              <a:t>Bill Amount</a:t>
            </a:r>
          </a:p>
          <a:p>
            <a:pPr algn="ctr" eaLnBrk="1" hangingPunct="1"/>
            <a:r>
              <a:rPr lang="en-US" dirty="0">
                <a:latin typeface="+mn-lt"/>
              </a:rPr>
              <a:t>More Facts ….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4888" y="5209366"/>
            <a:ext cx="3182224" cy="15193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Diagnosis Group Bridge</a:t>
            </a:r>
          </a:p>
          <a:p>
            <a:pPr algn="ctr" eaLnBrk="1" hangingPunct="1"/>
            <a:r>
              <a:rPr lang="en-US" dirty="0">
                <a:latin typeface="+mn-lt"/>
              </a:rPr>
              <a:t>Diagnosis Group Key PK,FK</a:t>
            </a:r>
          </a:p>
          <a:p>
            <a:pPr algn="ctr" eaLnBrk="1" hangingPunct="1"/>
            <a:r>
              <a:rPr lang="en-US" dirty="0">
                <a:latin typeface="+mn-lt"/>
              </a:rPr>
              <a:t>Diagnosis Key PK,FK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+mn-lt"/>
              </a:rPr>
              <a:t>Weighing Factor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00063" y="4876800"/>
            <a:ext cx="800537" cy="97069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089638" y="4495800"/>
            <a:ext cx="1368562" cy="168116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90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yourself: </a:t>
            </a:r>
            <a:r>
              <a:rPr lang="en-US" dirty="0" smtClean="0">
                <a:solidFill>
                  <a:schemeClr val="accent6"/>
                </a:solidFill>
              </a:rPr>
              <a:t>What Kind of Dimension?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29200" y="1600201"/>
            <a:ext cx="5181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Customers (for orders and sales leads)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various classrooms on a college campus?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Items on a restraint menu?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Parts required to repair an automobile as part of a service record?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instructors who teach a college class?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889760" y="1600200"/>
            <a:ext cx="3368040" cy="4526280"/>
          </a:xfrm>
        </p:spPr>
        <p:txBody>
          <a:bodyPr/>
          <a:lstStyle/>
          <a:p>
            <a:r>
              <a:rPr lang="en-US" dirty="0" smtClean="0"/>
              <a:t>Conformed?</a:t>
            </a:r>
          </a:p>
          <a:p>
            <a:r>
              <a:rPr lang="en-US" dirty="0" smtClean="0"/>
              <a:t>Degenerate?</a:t>
            </a:r>
          </a:p>
          <a:p>
            <a:r>
              <a:rPr lang="en-US" dirty="0" smtClean="0"/>
              <a:t>Slowly Changing?</a:t>
            </a:r>
            <a:br>
              <a:rPr lang="en-US" dirty="0" smtClean="0"/>
            </a:br>
            <a:r>
              <a:rPr lang="en-US" dirty="0" smtClean="0"/>
              <a:t>&amp; Type?</a:t>
            </a:r>
          </a:p>
          <a:p>
            <a:r>
              <a:rPr lang="en-US" dirty="0" smtClean="0"/>
              <a:t>Role Playing?</a:t>
            </a:r>
          </a:p>
          <a:p>
            <a:r>
              <a:rPr lang="en-US" dirty="0" smtClean="0"/>
              <a:t>Junk?</a:t>
            </a:r>
          </a:p>
          <a:p>
            <a:r>
              <a:rPr lang="en-US" dirty="0" smtClean="0"/>
              <a:t>Outrigger?</a:t>
            </a:r>
          </a:p>
          <a:p>
            <a:r>
              <a:rPr lang="en-US" dirty="0" smtClean="0"/>
              <a:t>M-M (Bridge)?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83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/>
                </a:solidFill>
              </a:rPr>
              <a:t>Last Week: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We covered:</a:t>
            </a:r>
          </a:p>
          <a:p>
            <a:pPr lvl="1"/>
            <a:r>
              <a:rPr lang="en-US" sz="3200" dirty="0" smtClean="0"/>
              <a:t>Requirements Analysis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We learned how to:</a:t>
            </a:r>
          </a:p>
          <a:p>
            <a:pPr lvl="1"/>
            <a:r>
              <a:rPr lang="en-US" sz="3200" dirty="0" smtClean="0"/>
              <a:t>Turn Business Processes into Dimensional Models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600" dirty="0" smtClean="0">
                <a:solidFill>
                  <a:schemeClr val="accent6"/>
                </a:solidFill>
              </a:rPr>
              <a:t>High Level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This Week: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We’ll cover</a:t>
            </a:r>
          </a:p>
          <a:p>
            <a:pPr lvl="1"/>
            <a:r>
              <a:rPr lang="en-US" sz="3200" dirty="0" smtClean="0"/>
              <a:t>Dimensional Modeling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We’ll learn how to </a:t>
            </a:r>
          </a:p>
          <a:p>
            <a:pPr lvl="1"/>
            <a:r>
              <a:rPr lang="en-US" sz="3200" dirty="0" smtClean="0"/>
              <a:t>Design and implement dimensional models in relational databases.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Detailed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170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Fact Table </a:t>
            </a:r>
            <a:r>
              <a:rPr lang="en-US" dirty="0" smtClean="0"/>
              <a:t>Cases in Detail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3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3 Types of </a:t>
            </a:r>
            <a:r>
              <a:rPr lang="en-US" dirty="0" smtClean="0">
                <a:solidFill>
                  <a:schemeClr val="accent5"/>
                </a:solidFill>
              </a:rPr>
              <a:t>Fact Tables </a:t>
            </a:r>
            <a:r>
              <a:rPr lang="en-US" dirty="0" smtClean="0"/>
              <a:t>grain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239000" cy="46339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Events or 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</a:rPr>
              <a:t>Transactions </a:t>
            </a:r>
            <a:br>
              <a:rPr lang="en-US" sz="3200" dirty="0" smtClean="0">
                <a:solidFill>
                  <a:schemeClr val="accent1"/>
                </a:solidFill>
              </a:rPr>
            </a:br>
            <a:r>
              <a:rPr lang="en-US" sz="3200" dirty="0" smtClean="0"/>
              <a:t>(single event)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Workflows a.k.a. 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2"/>
                </a:solidFill>
              </a:rPr>
              <a:t>Accumulating Snapshots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/>
              <a:t>(Events over Time)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Points in time </a:t>
            </a:r>
            <a:r>
              <a:rPr lang="en-US" sz="3200" dirty="0" err="1" smtClean="0"/>
              <a:t>a.k.a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3"/>
                </a:solidFill>
              </a:rPr>
              <a:t>Periodic Snapshots </a:t>
            </a:r>
            <a:br>
              <a:rPr lang="en-US" sz="3200" dirty="0" smtClean="0">
                <a:solidFill>
                  <a:schemeClr val="accent3"/>
                </a:solidFill>
              </a:rPr>
            </a:br>
            <a:r>
              <a:rPr lang="en-US" sz="3200" dirty="0" smtClean="0"/>
              <a:t>(point in time)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7620000" y="1690688"/>
          <a:ext cx="3886200" cy="432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081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Facts of Different  Granularity </a:t>
            </a:r>
            <a:r>
              <a:rPr lang="en-US" dirty="0" smtClean="0"/>
              <a:t>== 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single fact table cannot have facts with different </a:t>
            </a:r>
            <a:r>
              <a:rPr lang="en-US" dirty="0" smtClean="0"/>
              <a:t>levels of granularity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All measurements must be in the same level of details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Measurements are captured for each line order except for the shipping charge which is for the entire order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Solutions: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Allocating higher level facts to a lower granularity </a:t>
            </a:r>
            <a:br>
              <a:rPr lang="en-US" sz="2800" dirty="0"/>
            </a:br>
            <a:r>
              <a:rPr lang="en-US" sz="2800" dirty="0"/>
              <a:t>(split shipping charge among each item)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Create two separate fact tables</a:t>
            </a:r>
            <a:br>
              <a:rPr lang="en-US" sz="2800" dirty="0"/>
            </a:br>
            <a:r>
              <a:rPr lang="en-US" sz="2800" dirty="0"/>
              <a:t>(Orders fact &amp; Line Order fact)</a:t>
            </a:r>
          </a:p>
        </p:txBody>
      </p:sp>
    </p:spTree>
    <p:extLst>
      <p:ext uri="{BB962C8B-B14F-4D97-AF65-F5344CB8AC3E}">
        <p14:creationId xmlns:p14="http://schemas.microsoft.com/office/powerpoint/2010/main" xmlns="" val="1911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Facts: </a:t>
            </a:r>
            <a:r>
              <a:rPr lang="en-US" dirty="0" smtClean="0"/>
              <a:t>Multiple currencies / Units of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Measurements are provided in a local currency</a:t>
            </a:r>
          </a:p>
          <a:p>
            <a:r>
              <a:rPr lang="en-US" sz="3200" dirty="0"/>
              <a:t>Measurements </a:t>
            </a:r>
            <a:r>
              <a:rPr lang="en-US" sz="3200" dirty="0" smtClean="0"/>
              <a:t>should be converted </a:t>
            </a:r>
            <a:r>
              <a:rPr lang="en-US" sz="3200" dirty="0"/>
              <a:t>to a </a:t>
            </a:r>
            <a:r>
              <a:rPr lang="en-US" sz="3200" b="1" dirty="0"/>
              <a:t>standardized currency </a:t>
            </a:r>
            <a:r>
              <a:rPr lang="en-US" sz="3200" dirty="0"/>
              <a:t>or </a:t>
            </a:r>
            <a:r>
              <a:rPr lang="en-US" sz="3200" dirty="0" smtClean="0"/>
              <a:t>else </a:t>
            </a:r>
            <a:r>
              <a:rPr lang="en-US" sz="3200" b="1" dirty="0" smtClean="0"/>
              <a:t>conversion </a:t>
            </a:r>
            <a:r>
              <a:rPr lang="en-US" sz="3200" b="1" dirty="0"/>
              <a:t>rates </a:t>
            </a:r>
            <a:r>
              <a:rPr lang="en-US" sz="3200" dirty="0"/>
              <a:t>must be stored</a:t>
            </a:r>
          </a:p>
          <a:p>
            <a:r>
              <a:rPr lang="en-US" sz="3200" dirty="0"/>
              <a:t>Similarly, in case of </a:t>
            </a:r>
            <a:r>
              <a:rPr lang="en-US" sz="3200" b="1" dirty="0"/>
              <a:t>multiple units of </a:t>
            </a:r>
            <a:r>
              <a:rPr lang="en-US" sz="3200" b="1" dirty="0" smtClean="0"/>
              <a:t>measure</a:t>
            </a:r>
            <a:r>
              <a:rPr lang="en-US" sz="3200" dirty="0" smtClean="0"/>
              <a:t>, </a:t>
            </a:r>
            <a:r>
              <a:rPr lang="en-US" sz="3200" dirty="0"/>
              <a:t>conversions to all different units of measure </a:t>
            </a:r>
            <a:r>
              <a:rPr lang="en-US" sz="3200" dirty="0" smtClean="0"/>
              <a:t>should be provided </a:t>
            </a:r>
          </a:p>
          <a:p>
            <a:pPr lvl="1"/>
            <a:r>
              <a:rPr lang="en-US" sz="2800" b="1" dirty="0" smtClean="0"/>
              <a:t>Ex.</a:t>
            </a:r>
            <a:r>
              <a:rPr lang="en-US" sz="2800" dirty="0" smtClean="0"/>
              <a:t> Items received are by the box </a:t>
            </a:r>
            <a:br>
              <a:rPr lang="en-US" sz="2800" dirty="0" smtClean="0"/>
            </a:br>
            <a:r>
              <a:rPr lang="en-US" sz="2800" dirty="0" smtClean="0"/>
              <a:t>(12 in a box =Received unit factor) </a:t>
            </a:r>
            <a:br>
              <a:rPr lang="en-US" sz="2800" dirty="0" smtClean="0"/>
            </a:br>
            <a:r>
              <a:rPr lang="en-US" sz="2800" dirty="0" smtClean="0"/>
              <a:t>Received Price = Received unit factor * unit price </a:t>
            </a:r>
          </a:p>
        </p:txBody>
      </p:sp>
    </p:spTree>
    <p:extLst>
      <p:ext uri="{BB962C8B-B14F-4D97-AF65-F5344CB8AC3E}">
        <p14:creationId xmlns:p14="http://schemas.microsoft.com/office/powerpoint/2010/main" xmlns="" val="331869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Fact less Fact tables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Business </a:t>
            </a:r>
            <a:r>
              <a:rPr lang="en-US" sz="3600" dirty="0"/>
              <a:t>processes that do not generate quantifiable measurements</a:t>
            </a:r>
          </a:p>
          <a:p>
            <a:pPr lvl="1">
              <a:lnSpc>
                <a:spcPct val="90000"/>
              </a:lnSpc>
            </a:pPr>
            <a:r>
              <a:rPr lang="en-US" sz="2800" b="1" dirty="0"/>
              <a:t>Ex:</a:t>
            </a:r>
            <a:r>
              <a:rPr lang="en-US" sz="2800" dirty="0"/>
              <a:t> Student attendance, College </a:t>
            </a:r>
            <a:r>
              <a:rPr lang="en-US" sz="2800" dirty="0" err="1"/>
              <a:t>adminssions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3600" dirty="0" smtClean="0"/>
              <a:t>Can </a:t>
            </a:r>
            <a:r>
              <a:rPr lang="en-US" sz="3600" dirty="0"/>
              <a:t>be easily converted into traditional fact tables by adding an attribute Count, which is always equal to 1</a:t>
            </a:r>
            <a:r>
              <a:rPr lang="en-US" sz="36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Consider adding facts for when the event did not happen</a:t>
            </a:r>
            <a:endParaRPr lang="en-US" sz="3600" dirty="0"/>
          </a:p>
          <a:p>
            <a:pPr lvl="1"/>
            <a:r>
              <a:rPr lang="en-US" sz="3200" dirty="0"/>
              <a:t>Helps to perform </a:t>
            </a:r>
            <a:r>
              <a:rPr lang="en-US" sz="3200" dirty="0" smtClean="0"/>
              <a:t>aggregations</a:t>
            </a:r>
          </a:p>
          <a:p>
            <a:pPr lvl="2"/>
            <a:r>
              <a:rPr lang="en-US" sz="2800" b="1" dirty="0"/>
              <a:t>Ex: </a:t>
            </a:r>
            <a:r>
              <a:rPr lang="en-US" sz="2800" dirty="0" smtClean="0"/>
              <a:t>Attendance % present or absent versus class size.</a:t>
            </a:r>
            <a:endParaRPr lang="en-US" sz="28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6650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Consolidated fact tables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210800" cy="2590800"/>
          </a:xfrm>
        </p:spPr>
        <p:txBody>
          <a:bodyPr/>
          <a:lstStyle/>
          <a:p>
            <a:r>
              <a:rPr lang="en-US" sz="3200" dirty="0"/>
              <a:t>Fact tables populated from different sources may </a:t>
            </a:r>
            <a:r>
              <a:rPr lang="en-US" sz="3200" dirty="0" smtClean="0"/>
              <a:t> </a:t>
            </a:r>
            <a:r>
              <a:rPr lang="en-US" sz="3200" dirty="0"/>
              <a:t>consolidated into single </a:t>
            </a:r>
            <a:r>
              <a:rPr lang="en-US" sz="3200" dirty="0" smtClean="0"/>
              <a:t>fact table</a:t>
            </a:r>
            <a:endParaRPr lang="en-US" sz="3200" dirty="0"/>
          </a:p>
          <a:p>
            <a:pPr lvl="1"/>
            <a:r>
              <a:rPr lang="en-US" dirty="0"/>
              <a:t>Level of granularity must be the same</a:t>
            </a:r>
          </a:p>
          <a:p>
            <a:pPr lvl="1"/>
            <a:r>
              <a:rPr lang="en-US" dirty="0"/>
              <a:t>Measurements are listed side-by-side</a:t>
            </a:r>
          </a:p>
          <a:p>
            <a:pPr lvl="1"/>
            <a:r>
              <a:rPr lang="en-US" b="1" dirty="0"/>
              <a:t>Ex. </a:t>
            </a:r>
            <a:r>
              <a:rPr lang="en-US" dirty="0"/>
              <a:t>by combining forecast and actual sales amounts, a forecast/actual sales variance amount can be easily calculated and stored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0" y="4876801"/>
            <a:ext cx="2209800" cy="1341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Sales Fact</a:t>
            </a:r>
          </a:p>
          <a:p>
            <a:pPr algn="ctr" eaLnBrk="1" hangingPunct="1"/>
            <a:r>
              <a:rPr lang="en-US" dirty="0">
                <a:latin typeface="+mn-lt"/>
              </a:rPr>
              <a:t>Date Key FK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FK</a:t>
            </a:r>
          </a:p>
          <a:p>
            <a:pPr algn="ctr" eaLnBrk="1" hangingPunct="1"/>
            <a:r>
              <a:rPr lang="en-US" dirty="0">
                <a:latin typeface="+mn-lt"/>
              </a:rPr>
              <a:t>Region Key FK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+mn-lt"/>
              </a:rPr>
              <a:t>Actual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Sales $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4876800"/>
            <a:ext cx="2209800" cy="1341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Forecast Fact</a:t>
            </a:r>
          </a:p>
          <a:p>
            <a:pPr algn="ctr" eaLnBrk="1" hangingPunct="1"/>
            <a:r>
              <a:rPr lang="en-US" dirty="0">
                <a:latin typeface="+mn-lt"/>
              </a:rPr>
              <a:t>Date Key FK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FK</a:t>
            </a:r>
          </a:p>
          <a:p>
            <a:pPr algn="ctr" eaLnBrk="1" hangingPunct="1"/>
            <a:r>
              <a:rPr lang="en-US" dirty="0">
                <a:latin typeface="+mn-lt"/>
              </a:rPr>
              <a:t>Region Key FK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+mn-lt"/>
              </a:rPr>
              <a:t>Forecast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Sales $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43800" y="4419600"/>
            <a:ext cx="2590800" cy="213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Sales &amp; Forecast Fact</a:t>
            </a:r>
          </a:p>
          <a:p>
            <a:pPr algn="ctr" eaLnBrk="1" hangingPunct="1"/>
            <a:r>
              <a:rPr lang="en-US" dirty="0">
                <a:latin typeface="+mn-lt"/>
              </a:rPr>
              <a:t>Date Key FK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FK</a:t>
            </a:r>
          </a:p>
          <a:p>
            <a:pPr algn="ctr" eaLnBrk="1" hangingPunct="1"/>
            <a:r>
              <a:rPr lang="en-US" dirty="0">
                <a:latin typeface="+mn-lt"/>
              </a:rPr>
              <a:t>Region Key FK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+mn-lt"/>
              </a:rPr>
              <a:t>Actual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Sales $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+mn-lt"/>
              </a:rPr>
              <a:t>Forecast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Sales $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algn="ctr" eaLnBrk="1" hangingPunct="1"/>
            <a:r>
              <a:rPr lang="en-US" b="1" i="1" dirty="0">
                <a:solidFill>
                  <a:srgbClr val="C00000"/>
                </a:solidFill>
                <a:latin typeface="+mn-lt"/>
              </a:rPr>
              <a:t>Sales </a:t>
            </a: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Variance $</a:t>
            </a:r>
            <a:endParaRPr lang="en-US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05600" y="5257800"/>
            <a:ext cx="685800" cy="533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08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Finally: </a:t>
            </a:r>
            <a:r>
              <a:rPr lang="en-US" dirty="0" smtClean="0">
                <a:solidFill>
                  <a:schemeClr val="accent1"/>
                </a:solidFill>
              </a:rPr>
              <a:t>Do’s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Don'ts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accent4"/>
                </a:solidFill>
              </a:rPr>
              <a:t>DM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take a “report centric” approach</a:t>
            </a:r>
          </a:p>
          <a:p>
            <a:pPr lvl="1"/>
            <a:r>
              <a:rPr lang="en-US" sz="2000" dirty="0"/>
              <a:t>Reuse your dimensional models for multiple reports</a:t>
            </a:r>
          </a:p>
          <a:p>
            <a:r>
              <a:rPr lang="en-US" dirty="0" smtClean="0"/>
              <a:t>Dimensional models should not be departmentally bound.</a:t>
            </a:r>
          </a:p>
          <a:p>
            <a:pPr lvl="1"/>
            <a:r>
              <a:rPr lang="en-US" sz="2000" dirty="0"/>
              <a:t>Reuse your dimensional models for multiple departments</a:t>
            </a:r>
          </a:p>
          <a:p>
            <a:r>
              <a:rPr lang="en-US" dirty="0" smtClean="0"/>
              <a:t>Create dimensional models with the finest level of granularity. </a:t>
            </a:r>
          </a:p>
          <a:p>
            <a:pPr lvl="1"/>
            <a:r>
              <a:rPr lang="en-US" sz="2000" dirty="0"/>
              <a:t>This will be the most flexible and scalable option.</a:t>
            </a:r>
          </a:p>
          <a:p>
            <a:r>
              <a:rPr lang="en-US" dirty="0" smtClean="0"/>
              <a:t>Use Conformed dimensions</a:t>
            </a:r>
          </a:p>
          <a:p>
            <a:pPr lvl="1"/>
            <a:r>
              <a:rPr lang="en-US" dirty="0" smtClean="0"/>
              <a:t>Helps with integration efforts</a:t>
            </a:r>
          </a:p>
          <a:p>
            <a:pPr lvl="1"/>
            <a:r>
              <a:rPr lang="en-US" smtClean="0"/>
              <a:t>Simplifies </a:t>
            </a:r>
            <a:r>
              <a:rPr lang="en-US" dirty="0" smtClean="0"/>
              <a:t>the process of creating the next data </a:t>
            </a:r>
            <a:r>
              <a:rPr lang="en-US" smtClean="0"/>
              <a:t>mart.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475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Dimensional Modeling</a:t>
            </a: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5106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dirty="0" smtClean="0">
                <a:solidFill>
                  <a:srgbClr val="FFC000"/>
                </a:solidFill>
              </a:rPr>
              <a:t>Kimball Lifecycle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 descr="http://www.kimballgroup.com/wp-content/uploads/2012/06/kimball-core-concepts-0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361" y="1600200"/>
            <a:ext cx="8748584" cy="449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xtLst/>
        </p:spPr>
      </p:pic>
      <p:sp>
        <p:nvSpPr>
          <p:cNvPr id="3" name="Rectangle 2"/>
          <p:cNvSpPr/>
          <p:nvPr/>
        </p:nvSpPr>
        <p:spPr>
          <a:xfrm>
            <a:off x="4191000" y="3352800"/>
            <a:ext cx="1219200" cy="86868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85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Kimball: From Business Process </a:t>
            </a:r>
            <a:br>
              <a:rPr lang="en-US" dirty="0" smtClean="0"/>
            </a:br>
            <a:r>
              <a:rPr lang="en-US" dirty="0" smtClean="0"/>
              <a:t>To Dimensional Models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83608" y="30861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Program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3717208" y="1676400"/>
            <a:ext cx="152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717208" y="3048000"/>
            <a:ext cx="1524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704918" y="4407310"/>
            <a:ext cx="152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850808" y="2286000"/>
            <a:ext cx="1524000" cy="11049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 </a:t>
            </a:r>
          </a:p>
          <a:p>
            <a:pPr algn="ctr"/>
            <a:r>
              <a:rPr lang="en-US" sz="2400" dirty="0" smtClean="0"/>
              <a:t>Processes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5838518" y="3596148"/>
            <a:ext cx="1524000" cy="1104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 </a:t>
            </a:r>
          </a:p>
          <a:p>
            <a:pPr algn="ctr"/>
            <a:r>
              <a:rPr lang="en-US" sz="2400" dirty="0" smtClean="0"/>
              <a:t>Processes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79340" y="249555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79340" y="3581400"/>
            <a:ext cx="8763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79340" y="4136923"/>
            <a:ext cx="616974" cy="8382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74508" y="3810000"/>
            <a:ext cx="1028700" cy="32692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01713" y="2948448"/>
            <a:ext cx="901495" cy="39329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53400" y="1371600"/>
            <a:ext cx="132366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36808" y="2424112"/>
            <a:ext cx="1323668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136808" y="3492910"/>
            <a:ext cx="132366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98608" y="1926814"/>
            <a:ext cx="914400" cy="61974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83412" y="3052569"/>
            <a:ext cx="862781" cy="87641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96151" y="2800965"/>
            <a:ext cx="950042" cy="3748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60508" y="3239881"/>
            <a:ext cx="863395" cy="170082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131892" y="4598888"/>
            <a:ext cx="132366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659808" y="5894591"/>
            <a:ext cx="1447800" cy="734809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iSchool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DW Program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17208" y="5894590"/>
            <a:ext cx="1447800" cy="734809"/>
          </a:xfrm>
          <a:prstGeom prst="round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Lab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848351" y="5862635"/>
            <a:ext cx="1447800" cy="734809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Lab</a:t>
            </a:r>
            <a:br>
              <a:rPr lang="en-US" dirty="0" smtClean="0"/>
            </a:br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8046476" y="5862634"/>
            <a:ext cx="1447800" cy="734809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Time in Minutes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94519" y="5715000"/>
            <a:ext cx="11315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6861" y="608554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3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Terminology Translator: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Requirements Analysis </a:t>
            </a:r>
            <a:r>
              <a:rPr lang="en-US" dirty="0" smtClean="0">
                <a:solidFill>
                  <a:schemeClr val="accent2"/>
                </a:solidFill>
              </a:rPr>
              <a:t>vs.</a:t>
            </a:r>
            <a:r>
              <a:rPr lang="en-US" dirty="0" smtClean="0"/>
              <a:t> Design &amp;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Requirements Analysis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Business Process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Fact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Dimension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Dim. Model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Business Processes “Uses” a dimension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Design &amp; Implementation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Fact Table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Column in Fact Table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Dimension Table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Star Schema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Foreign Key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2743200"/>
            <a:ext cx="23622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200400"/>
            <a:ext cx="42672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3733800"/>
            <a:ext cx="33528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4267200"/>
            <a:ext cx="32004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4000" y="4724400"/>
            <a:ext cx="8382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9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Bus Matrix – A documentation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9906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A key deliverable from requirements gathering, the </a:t>
            </a:r>
            <a:r>
              <a:rPr lang="en-US" sz="3200" b="1" dirty="0"/>
              <a:t>bus matrix </a:t>
            </a:r>
            <a:r>
              <a:rPr lang="en-US" sz="3200" dirty="0" smtClean="0"/>
              <a:t>documents your </a:t>
            </a:r>
            <a:r>
              <a:rPr lang="en-US" sz="3200" b="1" dirty="0" smtClean="0">
                <a:solidFill>
                  <a:schemeClr val="accent6"/>
                </a:solidFill>
              </a:rPr>
              <a:t>business processes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chemeClr val="accent4"/>
                </a:solidFill>
              </a:rPr>
              <a:t>facts</a:t>
            </a:r>
            <a:r>
              <a:rPr lang="en-US" sz="3200" b="1" dirty="0" smtClean="0"/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accent5"/>
                </a:solidFill>
              </a:rPr>
              <a:t>dimensions</a:t>
            </a:r>
            <a:r>
              <a:rPr lang="en-US" sz="3200" b="1" dirty="0" smtClean="0"/>
              <a:t> </a:t>
            </a:r>
            <a:r>
              <a:rPr lang="en-US" sz="3200" dirty="0" smtClean="0"/>
              <a:t>across all projects in your program. 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2651" y="3352800"/>
            <a:ext cx="1106189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75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Group Activity:  </a:t>
            </a:r>
            <a:r>
              <a:rPr lang="en-US" dirty="0" smtClean="0"/>
              <a:t>Build A Bus Matrix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24000"/>
            <a:ext cx="41910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TODO: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Identify the business processes, facts and dimensions for your group’s business processes.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Your prof will create an enterprise bus matrix based on the entire program. Using the excel worksheet.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410200" y="1524000"/>
            <a:ext cx="6553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Identify </a:t>
            </a:r>
            <a:r>
              <a:rPr lang="en-US" sz="3200" dirty="0" smtClean="0">
                <a:solidFill>
                  <a:schemeClr val="accent6"/>
                </a:solidFill>
              </a:rPr>
              <a:t>Business Processes </a:t>
            </a:r>
            <a:r>
              <a:rPr lang="en-US" sz="3200" dirty="0"/>
              <a:t>&amp; Type</a:t>
            </a:r>
          </a:p>
          <a:p>
            <a:pPr lvl="1"/>
            <a:r>
              <a:rPr lang="en-US" dirty="0" smtClean="0"/>
              <a:t>Transaction – Single Event</a:t>
            </a:r>
          </a:p>
          <a:p>
            <a:pPr lvl="1"/>
            <a:r>
              <a:rPr lang="en-US" dirty="0" smtClean="0"/>
              <a:t>Periodic Snapshot – Point in Time</a:t>
            </a:r>
          </a:p>
          <a:p>
            <a:pPr lvl="1"/>
            <a:r>
              <a:rPr lang="en-US" dirty="0" smtClean="0"/>
              <a:t>Accumulating Snapshot – Events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Identify </a:t>
            </a:r>
            <a:r>
              <a:rPr lang="en-US" sz="3200" dirty="0" smtClean="0">
                <a:solidFill>
                  <a:schemeClr val="accent4"/>
                </a:solidFill>
              </a:rPr>
              <a:t>Facts</a:t>
            </a:r>
            <a:r>
              <a:rPr lang="en-US" sz="3200" dirty="0" smtClean="0"/>
              <a:t> of the business process</a:t>
            </a:r>
          </a:p>
          <a:p>
            <a:pPr lvl="1"/>
            <a:r>
              <a:rPr lang="en-US" dirty="0" smtClean="0"/>
              <a:t>Should be Additive, or at least Semi-Additive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Identify the </a:t>
            </a:r>
            <a:r>
              <a:rPr lang="en-US" sz="3200" dirty="0" smtClean="0">
                <a:solidFill>
                  <a:schemeClr val="accent5"/>
                </a:solidFill>
              </a:rPr>
              <a:t>dimensions</a:t>
            </a:r>
            <a:r>
              <a:rPr lang="en-US" sz="3200" dirty="0" smtClean="0"/>
              <a:t> used by the business process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055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2850</Words>
  <Application>Microsoft Office PowerPoint</Application>
  <PresentationFormat>Custom</PresentationFormat>
  <Paragraphs>687</Paragraphs>
  <Slides>47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IST722  Data Warehousing</vt:lpstr>
      <vt:lpstr>Pop Quiz: T/F</vt:lpstr>
      <vt:lpstr>Pop Quiz: T/F - Answers</vt:lpstr>
      <vt:lpstr>Where are we?</vt:lpstr>
      <vt:lpstr>Recall: Kimball Lifecycle</vt:lpstr>
      <vt:lpstr>Kimball: From Business Process  To Dimensional Models</vt:lpstr>
      <vt:lpstr>Terminology Translator: Requirements Analysis vs. Design &amp; Impl.</vt:lpstr>
      <vt:lpstr>Enterprise Bus Matrix – A documentation tool</vt:lpstr>
      <vt:lpstr>Group Activity:  Build A Bus Matrix</vt:lpstr>
      <vt:lpstr>Dimensional Model Design</vt:lpstr>
      <vt:lpstr>What is Dimensional Modeling</vt:lpstr>
      <vt:lpstr>Where are the Dimensional Models in the CIF?</vt:lpstr>
      <vt:lpstr>Components of the Dimensional Model</vt:lpstr>
      <vt:lpstr>Star Schema: Relational answer to the DM</vt:lpstr>
      <vt:lpstr>Rules of Fact Table Design</vt:lpstr>
      <vt:lpstr>What's Wrong w/This Fact Table  of Basketball Player game stats?</vt:lpstr>
      <vt:lpstr>What's Wrong w/This Fact Table?</vt:lpstr>
      <vt:lpstr>Rules of Dimension Table Design</vt:lpstr>
      <vt:lpstr>What's Wrong w/This Dimension of Products?</vt:lpstr>
      <vt:lpstr>What's Wrong w/This Dimension?</vt:lpstr>
      <vt:lpstr>The Dimension Table Key</vt:lpstr>
      <vt:lpstr>Dimension Cases in Detail</vt:lpstr>
      <vt:lpstr>Conformed Dimensions</vt:lpstr>
      <vt:lpstr>Ex. Conformed Dimensions a  Logical View</vt:lpstr>
      <vt:lpstr>Date and Time Dimensions</vt:lpstr>
      <vt:lpstr>Ex. Date Dimension</vt:lpstr>
      <vt:lpstr>How do you handle Time Zones?</vt:lpstr>
      <vt:lpstr>Degenerate Dimensions</vt:lpstr>
      <vt:lpstr>Slowly Changing Dimensions</vt:lpstr>
      <vt:lpstr>Type 1: Overwrite</vt:lpstr>
      <vt:lpstr>Type 2: Add New Dimension Row</vt:lpstr>
      <vt:lpstr>Type 3: Add A New Dimension Attribute</vt:lpstr>
      <vt:lpstr>Mini-Dimensions: Add a new Dimension</vt:lpstr>
      <vt:lpstr>Role-Playing Dimensions</vt:lpstr>
      <vt:lpstr>Junk Dimensions</vt:lpstr>
      <vt:lpstr>Snowflake &amp; Outrigger Dimensions</vt:lpstr>
      <vt:lpstr>Hierarchies in Dimensions</vt:lpstr>
      <vt:lpstr>Multi-Valued Dimensions</vt:lpstr>
      <vt:lpstr>Check yourself: What Kind of Dimension?</vt:lpstr>
      <vt:lpstr>Fact Table Cases in Detail</vt:lpstr>
      <vt:lpstr>Recall 3 Types of Fact Tables grain</vt:lpstr>
      <vt:lpstr>Facts of Different  Granularity == NO</vt:lpstr>
      <vt:lpstr>Facts: Multiple currencies / Units of Measure</vt:lpstr>
      <vt:lpstr>Fact less Fact tables</vt:lpstr>
      <vt:lpstr>Consolidated fact tables</vt:lpstr>
      <vt:lpstr>Finally: Do’s and Don'ts of DM</vt:lpstr>
      <vt:lpstr>IST722  Data Warehousing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IST722  Data Warehousing</dc:title>
  <dc:creator>Michael A Fudge Jr</dc:creator>
  <cp:lastModifiedBy>SUNSHINE</cp:lastModifiedBy>
  <cp:revision>119</cp:revision>
  <dcterms:created xsi:type="dcterms:W3CDTF">2006-08-16T00:00:00Z</dcterms:created>
  <dcterms:modified xsi:type="dcterms:W3CDTF">2017-09-28T18:15:12Z</dcterms:modified>
</cp:coreProperties>
</file>