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311" r:id="rId3"/>
    <p:sldId id="277" r:id="rId4"/>
    <p:sldId id="300" r:id="rId5"/>
    <p:sldId id="286" r:id="rId6"/>
    <p:sldId id="301" r:id="rId7"/>
    <p:sldId id="287" r:id="rId8"/>
    <p:sldId id="302" r:id="rId9"/>
    <p:sldId id="288" r:id="rId10"/>
    <p:sldId id="293" r:id="rId11"/>
    <p:sldId id="294" r:id="rId12"/>
    <p:sldId id="304" r:id="rId13"/>
    <p:sldId id="289" r:id="rId14"/>
    <p:sldId id="303" r:id="rId15"/>
    <p:sldId id="290" r:id="rId16"/>
    <p:sldId id="291" r:id="rId17"/>
    <p:sldId id="295" r:id="rId18"/>
    <p:sldId id="305" r:id="rId19"/>
    <p:sldId id="292" r:id="rId20"/>
    <p:sldId id="296" r:id="rId21"/>
    <p:sldId id="297" r:id="rId22"/>
    <p:sldId id="298" r:id="rId23"/>
    <p:sldId id="306" r:id="rId24"/>
    <p:sldId id="299" r:id="rId25"/>
    <p:sldId id="307" r:id="rId26"/>
    <p:sldId id="308" r:id="rId27"/>
    <p:sldId id="309" r:id="rId28"/>
    <p:sldId id="310" r:id="rId29"/>
    <p:sldId id="28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4728" autoAdjust="0"/>
  </p:normalViewPr>
  <p:slideViewPr>
    <p:cSldViewPr>
      <p:cViewPr varScale="1">
        <p:scale>
          <a:sx n="54" d="100"/>
          <a:sy n="54" d="100"/>
        </p:scale>
        <p:origin x="-278" y="-72"/>
      </p:cViewPr>
      <p:guideLst>
        <p:guide orient="horz" pos="2160"/>
        <p:guide pos="3840"/>
      </p:guideLst>
    </p:cSldViewPr>
  </p:slideViewPr>
  <p:outlineViewPr>
    <p:cViewPr>
      <p:scale>
        <a:sx n="33" d="100"/>
        <a:sy n="33" d="100"/>
      </p:scale>
      <p:origin x="0" y="324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33332-9CB6-4A7A-B51F-BF6A0E5DAAAC}" type="datetimeFigureOut">
              <a:rPr lang="en-US" smtClean="0"/>
              <a:pPr/>
              <a:t>8/10/2017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AF2BB-AC68-4486-AB33-9F8E3219D902}" type="slidenum">
              <a:rPr lang="en-US" smtClean="0"/>
              <a:pPr/>
              <a:t>‹#›</a:t>
            </a:fld>
            <a:endParaRPr lang="en-US"/>
          </a:p>
        </p:txBody>
      </p:sp>
    </p:spTree>
    <p:extLst>
      <p:ext uri="{BB962C8B-B14F-4D97-AF65-F5344CB8AC3E}">
        <p14:creationId xmlns:p14="http://schemas.microsoft.com/office/powerpoint/2010/main" xmlns="" val="95109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Chapters</a:t>
            </a:r>
            <a:r>
              <a:rPr lang="en-US" baseline="0" dirty="0" smtClean="0"/>
              <a:t> 3-8 from the </a:t>
            </a:r>
            <a:r>
              <a:rPr lang="en-US" baseline="0" dirty="0" err="1" smtClean="0"/>
              <a:t>inmon</a:t>
            </a:r>
            <a:r>
              <a:rPr lang="en-US" baseline="0" dirty="0" smtClean="0"/>
              <a:t> textbook. In this units we’ll explore the pieces and parts required to make data warehousing work.</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a:t>
            </a:fld>
            <a:endParaRPr lang="en-US"/>
          </a:p>
        </p:txBody>
      </p:sp>
    </p:spTree>
    <p:extLst>
      <p:ext uri="{BB962C8B-B14F-4D97-AF65-F5344CB8AC3E}">
        <p14:creationId xmlns:p14="http://schemas.microsoft.com/office/powerpoint/2010/main" xmlns="" val="349899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12</a:t>
            </a:fld>
            <a:endParaRPr lang="en-US"/>
          </a:p>
        </p:txBody>
      </p:sp>
    </p:spTree>
    <p:extLst>
      <p:ext uri="{BB962C8B-B14F-4D97-AF65-F5344CB8AC3E}">
        <p14:creationId xmlns:p14="http://schemas.microsoft.com/office/powerpoint/2010/main" xmlns="" val="115145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13</a:t>
            </a:fld>
            <a:endParaRPr lang="en-US"/>
          </a:p>
        </p:txBody>
      </p:sp>
    </p:spTree>
    <p:extLst>
      <p:ext uri="{BB962C8B-B14F-4D97-AF65-F5344CB8AC3E}">
        <p14:creationId xmlns:p14="http://schemas.microsoft.com/office/powerpoint/2010/main" xmlns="" val="1436005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14</a:t>
            </a:fld>
            <a:endParaRPr lang="en-US"/>
          </a:p>
        </p:txBody>
      </p:sp>
    </p:spTree>
    <p:extLst>
      <p:ext uri="{BB962C8B-B14F-4D97-AF65-F5344CB8AC3E}">
        <p14:creationId xmlns:p14="http://schemas.microsoft.com/office/powerpoint/2010/main" xmlns="" val="327046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the heart of the ODS and EDW debate is that they</a:t>
            </a:r>
            <a:r>
              <a:rPr lang="en-US" baseline="0" dirty="0" smtClean="0"/>
              <a:t> serve different needs. Talk to any database administrator and they’ll tell you one cannot tune the same database to support both fast queries and fast updates. It’s one or the other.</a:t>
            </a:r>
          </a:p>
          <a:p>
            <a:endParaRPr lang="en-US" baseline="0" dirty="0" smtClean="0"/>
          </a:p>
          <a:p>
            <a:r>
              <a:rPr lang="en-US" baseline="0" dirty="0" smtClean="0"/>
              <a:t>This is the rational behind the ODS. We put the data which requires updates and changes in our ODS system, and the typically static bulk-loaded read-only DW data in the EDW.</a:t>
            </a:r>
          </a:p>
          <a:p>
            <a:endParaRPr lang="en-US" baseline="0" dirty="0" smtClean="0"/>
          </a:p>
          <a:p>
            <a:r>
              <a:rPr lang="en-US" baseline="0" dirty="0" smtClean="0"/>
              <a:t>That way both systems can be configured to perform their intended function to the best of their capability.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17</a:t>
            </a:fld>
            <a:endParaRPr lang="en-US"/>
          </a:p>
        </p:txBody>
      </p:sp>
    </p:spTree>
    <p:extLst>
      <p:ext uri="{BB962C8B-B14F-4D97-AF65-F5344CB8AC3E}">
        <p14:creationId xmlns:p14="http://schemas.microsoft.com/office/powerpoint/2010/main" xmlns="" val="180023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18</a:t>
            </a:fld>
            <a:endParaRPr lang="en-US"/>
          </a:p>
        </p:txBody>
      </p:sp>
    </p:spTree>
    <p:extLst>
      <p:ext uri="{BB962C8B-B14F-4D97-AF65-F5344CB8AC3E}">
        <p14:creationId xmlns:p14="http://schemas.microsoft.com/office/powerpoint/2010/main" xmlns="" val="322432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23</a:t>
            </a:fld>
            <a:endParaRPr lang="en-US"/>
          </a:p>
        </p:txBody>
      </p:sp>
    </p:spTree>
    <p:extLst>
      <p:ext uri="{BB962C8B-B14F-4D97-AF65-F5344CB8AC3E}">
        <p14:creationId xmlns:p14="http://schemas.microsoft.com/office/powerpoint/2010/main" xmlns="" val="353837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25</a:t>
            </a:fld>
            <a:endParaRPr lang="en-US"/>
          </a:p>
        </p:txBody>
      </p:sp>
    </p:spTree>
    <p:extLst>
      <p:ext uri="{BB962C8B-B14F-4D97-AF65-F5344CB8AC3E}">
        <p14:creationId xmlns:p14="http://schemas.microsoft.com/office/powerpoint/2010/main" xmlns="" val="208039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minimum research the Product with the same group letter as you first. As time permits, do the remaining products.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28</a:t>
            </a:fld>
            <a:endParaRPr lang="en-US"/>
          </a:p>
        </p:txBody>
      </p:sp>
    </p:spTree>
    <p:extLst>
      <p:ext uri="{BB962C8B-B14F-4D97-AF65-F5344CB8AC3E}">
        <p14:creationId xmlns:p14="http://schemas.microsoft.com/office/powerpoint/2010/main" xmlns="" val="100692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you may recall from our</a:t>
            </a:r>
            <a:r>
              <a:rPr lang="en-US" baseline="0" dirty="0" smtClean="0"/>
              <a:t> previous unit, data warehousing exists because the structure of our business data is not suitable for reporting – especially long-term trends. Therefore we need to “re-shape” our data to suit the reporting needs of the organization. </a:t>
            </a:r>
          </a:p>
          <a:p>
            <a:endParaRPr lang="en-US" baseline="0" dirty="0" smtClean="0"/>
          </a:p>
          <a:p>
            <a:r>
              <a:rPr lang="en-US" baseline="0" dirty="0" err="1" smtClean="0"/>
              <a:t>Inmon’s</a:t>
            </a:r>
            <a:r>
              <a:rPr lang="en-US" baseline="0" dirty="0" smtClean="0"/>
              <a:t> corporate information factory is a reference architecture for “data warehousing” it explains the systems and components required to “do” data warehousing.</a:t>
            </a:r>
          </a:p>
          <a:p>
            <a:endParaRPr lang="en-US" dirty="0" smtClean="0"/>
          </a:p>
          <a:p>
            <a:r>
              <a:rPr lang="en-US" dirty="0" smtClean="0"/>
              <a:t>One</a:t>
            </a:r>
            <a:r>
              <a:rPr lang="en-US" baseline="0" dirty="0" smtClean="0"/>
              <a:t> thing that might be confusing to you at this point is that the name of this course is “Data Warehousing” yet when you look at this diagram, the data warehouse is the tiny cylinder is the center of the picture.</a:t>
            </a:r>
          </a:p>
          <a:p>
            <a:endParaRPr lang="en-US" baseline="0" dirty="0" smtClean="0"/>
          </a:p>
          <a:p>
            <a:r>
              <a:rPr lang="en-US" baseline="0" dirty="0" smtClean="0"/>
              <a:t>I think of the term “data warehousing” as the overall activity… collecting, extracting, re-shaping data, then storing it for reporting and analytic purposes. One of the key cogs in this process is the “Enterprise Data warehouse” as described by </a:t>
            </a:r>
            <a:r>
              <a:rPr lang="en-US" baseline="0" dirty="0" err="1" smtClean="0"/>
              <a:t>Inmon</a:t>
            </a:r>
            <a:r>
              <a:rPr lang="en-US" baseline="0" dirty="0" smtClean="0"/>
              <a:t>. So to me “data warehousing” is represented by all the components you see in this picture, with the Enterprise Data warehouse being one of those components.</a:t>
            </a:r>
          </a:p>
        </p:txBody>
      </p:sp>
      <p:sp>
        <p:nvSpPr>
          <p:cNvPr id="4" name="Slide Number Placeholder 3"/>
          <p:cNvSpPr>
            <a:spLocks noGrp="1"/>
          </p:cNvSpPr>
          <p:nvPr>
            <p:ph type="sldNum" sz="quarter" idx="10"/>
          </p:nvPr>
        </p:nvSpPr>
        <p:spPr/>
        <p:txBody>
          <a:bodyPr/>
          <a:lstStyle/>
          <a:p>
            <a:fld id="{4EFAF2BB-AC68-4486-AB33-9F8E3219D902}" type="slidenum">
              <a:rPr lang="en-US" smtClean="0"/>
              <a:pPr/>
              <a:t>3</a:t>
            </a:fld>
            <a:endParaRPr lang="en-US"/>
          </a:p>
        </p:txBody>
      </p:sp>
    </p:spTree>
    <p:extLst>
      <p:ext uri="{BB962C8B-B14F-4D97-AF65-F5344CB8AC3E}">
        <p14:creationId xmlns:p14="http://schemas.microsoft.com/office/powerpoint/2010/main" xmlns="" val="338111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Wingdings" pitchFamily="2" charset="2"/>
              <a:buNone/>
            </a:pPr>
            <a:r>
              <a:rPr lang="en-US" dirty="0" smtClean="0"/>
              <a:t>Big white boxes – main</a:t>
            </a:r>
            <a:r>
              <a:rPr lang="en-US" baseline="0" dirty="0" smtClean="0"/>
              <a:t> components</a:t>
            </a:r>
            <a:endParaRPr lang="en-US" dirty="0" smtClean="0"/>
          </a:p>
          <a:p>
            <a:pPr>
              <a:buFont typeface="Wingdings" pitchFamily="2" charset="2"/>
              <a:buNone/>
            </a:pPr>
            <a:r>
              <a:rPr lang="en-US" dirty="0" smtClean="0"/>
              <a:t>Funny</a:t>
            </a:r>
            <a:r>
              <a:rPr lang="en-US" baseline="0" dirty="0" smtClean="0"/>
              <a:t> shapes represent applications </a:t>
            </a:r>
          </a:p>
          <a:p>
            <a:pPr>
              <a:buFont typeface="Wingdings" pitchFamily="2" charset="2"/>
              <a:buNone/>
            </a:pPr>
            <a:r>
              <a:rPr lang="en-US" baseline="0" dirty="0" smtClean="0"/>
              <a:t>Cylinders are data stores – typically in a RDBMS ( Oracle, Sybase, SQL Server) or MOLAP ( Oracle </a:t>
            </a:r>
            <a:r>
              <a:rPr lang="en-US" baseline="0" dirty="0" err="1" smtClean="0"/>
              <a:t>Essbase</a:t>
            </a:r>
            <a:r>
              <a:rPr lang="en-US" baseline="0" dirty="0" smtClean="0"/>
              <a:t>, IBM </a:t>
            </a:r>
            <a:r>
              <a:rPr lang="en-US" baseline="0" dirty="0" err="1" smtClean="0"/>
              <a:t>Cognos</a:t>
            </a:r>
            <a:r>
              <a:rPr lang="en-US" baseline="0" dirty="0" smtClean="0"/>
              <a:t>, MS Analysis Services)</a:t>
            </a:r>
          </a:p>
          <a:p>
            <a:pPr>
              <a:buFont typeface="Wingdings" pitchFamily="2" charset="2"/>
              <a:buNone/>
            </a:pPr>
            <a:r>
              <a:rPr lang="en-US" baseline="0" dirty="0" smtClean="0"/>
              <a:t>Boxes represent processes or programs.</a:t>
            </a:r>
            <a:endParaRPr lang="en-US"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pPr/>
              <a:t>4</a:t>
            </a:fld>
            <a:endParaRPr lang="en-US"/>
          </a:p>
        </p:txBody>
      </p:sp>
    </p:spTree>
    <p:extLst>
      <p:ext uri="{BB962C8B-B14F-4D97-AF65-F5344CB8AC3E}">
        <p14:creationId xmlns:p14="http://schemas.microsoft.com/office/powerpoint/2010/main" xmlns="" val="139720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Next let’s run down the CIF components</a:t>
            </a:r>
            <a:r>
              <a:rPr lang="en-US" baseline="0" dirty="0" smtClean="0"/>
              <a:t> in detail</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5</a:t>
            </a:fld>
            <a:endParaRPr lang="en-US"/>
          </a:p>
        </p:txBody>
      </p:sp>
    </p:spTree>
    <p:extLst>
      <p:ext uri="{BB962C8B-B14F-4D97-AF65-F5344CB8AC3E}">
        <p14:creationId xmlns:p14="http://schemas.microsoft.com/office/powerpoint/2010/main" xmlns="" val="347211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First we’ll</a:t>
            </a:r>
            <a:r>
              <a:rPr lang="en-US" baseline="0" dirty="0" smtClean="0"/>
              <a:t> look at the external world and applications – highlighted in yellow</a:t>
            </a:r>
          </a:p>
        </p:txBody>
      </p:sp>
      <p:sp>
        <p:nvSpPr>
          <p:cNvPr id="4" name="Slide Number Placeholder 3"/>
          <p:cNvSpPr>
            <a:spLocks noGrp="1"/>
          </p:cNvSpPr>
          <p:nvPr>
            <p:ph type="sldNum" sz="quarter" idx="10"/>
          </p:nvPr>
        </p:nvSpPr>
        <p:spPr/>
        <p:txBody>
          <a:bodyPr/>
          <a:lstStyle/>
          <a:p>
            <a:fld id="{4EFAF2BB-AC68-4486-AB33-9F8E3219D902}" type="slidenum">
              <a:rPr lang="en-US" smtClean="0"/>
              <a:pPr/>
              <a:t>6</a:t>
            </a:fld>
            <a:endParaRPr lang="en-US"/>
          </a:p>
        </p:txBody>
      </p:sp>
    </p:spTree>
    <p:extLst>
      <p:ext uri="{BB962C8B-B14F-4D97-AF65-F5344CB8AC3E}">
        <p14:creationId xmlns:p14="http://schemas.microsoft.com/office/powerpoint/2010/main" xmlns="" val="72069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Next we look at the integration</a:t>
            </a:r>
            <a:r>
              <a:rPr lang="en-US" baseline="0" dirty="0" smtClean="0"/>
              <a:t> and transformation layer</a:t>
            </a:r>
          </a:p>
        </p:txBody>
      </p:sp>
      <p:sp>
        <p:nvSpPr>
          <p:cNvPr id="4" name="Slide Number Placeholder 3"/>
          <p:cNvSpPr>
            <a:spLocks noGrp="1"/>
          </p:cNvSpPr>
          <p:nvPr>
            <p:ph type="sldNum" sz="quarter" idx="10"/>
          </p:nvPr>
        </p:nvSpPr>
        <p:spPr/>
        <p:txBody>
          <a:bodyPr/>
          <a:lstStyle/>
          <a:p>
            <a:fld id="{4EFAF2BB-AC68-4486-AB33-9F8E3219D902}" type="slidenum">
              <a:rPr lang="en-US" smtClean="0"/>
              <a:pPr/>
              <a:t>8</a:t>
            </a:fld>
            <a:endParaRPr lang="en-US"/>
          </a:p>
        </p:txBody>
      </p:sp>
    </p:spTree>
    <p:extLst>
      <p:ext uri="{BB962C8B-B14F-4D97-AF65-F5344CB8AC3E}">
        <p14:creationId xmlns:p14="http://schemas.microsoft.com/office/powerpoint/2010/main" xmlns="" val="297793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We’ll use SQL Server Analysis Services</a:t>
            </a:r>
          </a:p>
          <a:p>
            <a:r>
              <a:rPr lang="en-US" dirty="0" smtClean="0"/>
              <a:t>There are two main approaches to</a:t>
            </a:r>
            <a:r>
              <a:rPr lang="en-US" baseline="0" dirty="0" smtClean="0"/>
              <a:t> data processing in the integration and transformation layer.</a:t>
            </a:r>
          </a:p>
          <a:p>
            <a:r>
              <a:rPr lang="en-US" baseline="0" dirty="0" smtClean="0"/>
              <a:t>1) ETL and 2) ELT</a:t>
            </a:r>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9</a:t>
            </a:fld>
            <a:endParaRPr lang="en-US"/>
          </a:p>
        </p:txBody>
      </p:sp>
    </p:spTree>
    <p:extLst>
      <p:ext uri="{BB962C8B-B14F-4D97-AF65-F5344CB8AC3E}">
        <p14:creationId xmlns:p14="http://schemas.microsoft.com/office/powerpoint/2010/main" xmlns="" val="118467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 the left are your external world</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10</a:t>
            </a:fld>
            <a:endParaRPr lang="en-US"/>
          </a:p>
        </p:txBody>
      </p:sp>
    </p:spTree>
    <p:extLst>
      <p:ext uri="{BB962C8B-B14F-4D97-AF65-F5344CB8AC3E}">
        <p14:creationId xmlns:p14="http://schemas.microsoft.com/office/powerpoint/2010/main" xmlns="" val="518627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ETL you’re not storing pre-transformed</a:t>
            </a:r>
            <a:r>
              <a:rPr lang="en-US" baseline="0" dirty="0" smtClean="0"/>
              <a:t> data. In ELT you are. The approach you’ll use depends on the cost of transforming the data and the usefulness of the source extract in application of the data warehouse. </a:t>
            </a:r>
          </a:p>
          <a:p>
            <a:endParaRPr lang="en-US" baseline="0" dirty="0" smtClean="0"/>
          </a:p>
          <a:p>
            <a:r>
              <a:rPr lang="en-US" baseline="0" dirty="0" smtClean="0"/>
              <a:t>For example if you’d want to implement “drill through” to a specific order it might be useful to have the official source extract as a reference. </a:t>
            </a:r>
          </a:p>
          <a:p>
            <a:endParaRPr lang="en-US" baseline="0" dirty="0" smtClean="0"/>
          </a:p>
          <a:p>
            <a:r>
              <a:rPr lang="en-US" baseline="0" dirty="0" smtClean="0"/>
              <a:t>This situation as a special component of its own, which is the subject of our next slide….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11</a:t>
            </a:fld>
            <a:endParaRPr lang="en-US"/>
          </a:p>
        </p:txBody>
      </p:sp>
    </p:spTree>
    <p:extLst>
      <p:ext uri="{BB962C8B-B14F-4D97-AF65-F5344CB8AC3E}">
        <p14:creationId xmlns:p14="http://schemas.microsoft.com/office/powerpoint/2010/main" xmlns="" val="72763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1083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7635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8905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927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3244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5927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1356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9749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2826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212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2580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18735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2895599"/>
          </a:xfrm>
        </p:spPr>
        <p:txBody>
          <a:bodyPr/>
          <a:lstStyle/>
          <a:p>
            <a:r>
              <a:rPr lang="en-US" sz="7200" dirty="0"/>
              <a:t>IST722 </a:t>
            </a:r>
            <a:br>
              <a:rPr lang="en-US" sz="7200" dirty="0"/>
            </a:br>
            <a:r>
              <a:rPr lang="en-US" sz="7200" dirty="0"/>
              <a:t>Data Warehousing</a:t>
            </a:r>
          </a:p>
        </p:txBody>
      </p:sp>
      <p:sp>
        <p:nvSpPr>
          <p:cNvPr id="3" name="Subtitle 2"/>
          <p:cNvSpPr>
            <a:spLocks noGrp="1"/>
          </p:cNvSpPr>
          <p:nvPr>
            <p:ph type="subTitle" idx="1"/>
          </p:nvPr>
        </p:nvSpPr>
        <p:spPr>
          <a:xfrm>
            <a:off x="3991289" y="3733800"/>
            <a:ext cx="5305111" cy="1762125"/>
          </a:xfrm>
        </p:spPr>
        <p:txBody>
          <a:bodyPr>
            <a:normAutofit lnSpcReduction="10000"/>
          </a:bodyPr>
          <a:lstStyle/>
          <a:p>
            <a:r>
              <a:rPr lang="en-US" sz="2800" b="1" dirty="0">
                <a:effectLst>
                  <a:outerShdw blurRad="38100" dist="38100" dir="2700000" algn="tl">
                    <a:srgbClr val="000000">
                      <a:alpha val="43137"/>
                    </a:srgbClr>
                  </a:outerShdw>
                </a:effectLst>
              </a:rPr>
              <a:t>Components of the Data Warehouse</a:t>
            </a:r>
          </a:p>
          <a:p>
            <a:endParaRPr lang="en-US" sz="2800" dirty="0"/>
          </a:p>
          <a:p>
            <a:r>
              <a:rPr lang="en-US" sz="2800" dirty="0"/>
              <a:t>Michael A. Fudge, Jr.</a:t>
            </a:r>
          </a:p>
        </p:txBody>
      </p:sp>
      <p:pic>
        <p:nvPicPr>
          <p:cNvPr id="1026" name="Picture 2" descr="no phot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1" y="3733801"/>
            <a:ext cx="1781489"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240626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 Extract Transform Load</a:t>
            </a:r>
            <a:endParaRPr lang="en-US" dirty="0"/>
          </a:p>
        </p:txBody>
      </p:sp>
      <p:pic>
        <p:nvPicPr>
          <p:cNvPr id="1027" name="Picture 3"/>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1200" y="1676400"/>
            <a:ext cx="8229600" cy="3515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514601" y="5193269"/>
            <a:ext cx="7197355" cy="830997"/>
          </a:xfrm>
          <a:prstGeom prst="rect">
            <a:avLst/>
          </a:prstGeom>
          <a:noFill/>
        </p:spPr>
        <p:txBody>
          <a:bodyPr wrap="none" rtlCol="0">
            <a:spAutoFit/>
          </a:bodyPr>
          <a:lstStyle/>
          <a:p>
            <a:pPr marL="342900" indent="-342900">
              <a:buFont typeface="Arial" pitchFamily="34" charset="0"/>
              <a:buChar char="•"/>
            </a:pPr>
            <a:r>
              <a:rPr lang="en-US" sz="2400" dirty="0"/>
              <a:t>The data transformation occurs over </a:t>
            </a:r>
            <a:r>
              <a:rPr lang="en-US" sz="2400" b="1" dirty="0"/>
              <a:t>staged data</a:t>
            </a:r>
            <a:r>
              <a:rPr lang="en-US" sz="2400" dirty="0"/>
              <a:t>.</a:t>
            </a:r>
          </a:p>
          <a:p>
            <a:pPr marL="342900" indent="-342900">
              <a:buFont typeface="Arial" pitchFamily="34" charset="0"/>
              <a:buChar char="•"/>
            </a:pPr>
            <a:r>
              <a:rPr lang="en-US" sz="2400" dirty="0"/>
              <a:t>The source data is </a:t>
            </a:r>
            <a:r>
              <a:rPr lang="en-US" sz="2400" b="1" dirty="0"/>
              <a:t>not stored in the warehouse</a:t>
            </a:r>
            <a:r>
              <a:rPr lang="en-US" sz="2400" dirty="0"/>
              <a:t>.</a:t>
            </a:r>
            <a:endParaRPr lang="en-US" sz="2400" b="1" dirty="0"/>
          </a:p>
        </p:txBody>
      </p:sp>
    </p:spTree>
    <p:extLst>
      <p:ext uri="{BB962C8B-B14F-4D97-AF65-F5344CB8AC3E}">
        <p14:creationId xmlns:p14="http://schemas.microsoft.com/office/powerpoint/2010/main" xmlns="" val="1523434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ELT – Extract</a:t>
            </a:r>
            <a:r>
              <a:rPr lang="en-US" baseline="0" dirty="0" smtClean="0"/>
              <a:t> Load Transform</a:t>
            </a:r>
            <a:endParaRPr lang="en-US"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1200" y="1752600"/>
            <a:ext cx="8229600" cy="3422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2514600" y="5257801"/>
            <a:ext cx="8014886" cy="830997"/>
          </a:xfrm>
          <a:prstGeom prst="rect">
            <a:avLst/>
          </a:prstGeom>
          <a:noFill/>
        </p:spPr>
        <p:txBody>
          <a:bodyPr wrap="none" rtlCol="0">
            <a:spAutoFit/>
          </a:bodyPr>
          <a:lstStyle/>
          <a:p>
            <a:pPr marL="342900" indent="-342900">
              <a:buFont typeface="Arial" pitchFamily="34" charset="0"/>
              <a:buChar char="•"/>
            </a:pPr>
            <a:r>
              <a:rPr lang="en-US" sz="2400" dirty="0"/>
              <a:t>The data transformation occurs over </a:t>
            </a:r>
            <a:r>
              <a:rPr lang="en-US" sz="2400" b="1" dirty="0"/>
              <a:t>warehoused</a:t>
            </a:r>
            <a:r>
              <a:rPr lang="en-US" sz="2400" dirty="0"/>
              <a:t> data.</a:t>
            </a:r>
          </a:p>
          <a:p>
            <a:pPr marL="342900" indent="-342900">
              <a:buFont typeface="Arial" pitchFamily="34" charset="0"/>
              <a:buChar char="•"/>
            </a:pPr>
            <a:r>
              <a:rPr lang="en-US" sz="2400" dirty="0"/>
              <a:t>The staged data </a:t>
            </a:r>
            <a:r>
              <a:rPr lang="en-US" sz="2400" b="1" dirty="0"/>
              <a:t>is stored in the warehouse</a:t>
            </a:r>
            <a:r>
              <a:rPr lang="en-US" sz="2400" dirty="0"/>
              <a:t>.</a:t>
            </a:r>
          </a:p>
        </p:txBody>
      </p:sp>
    </p:spTree>
    <p:extLst>
      <p:ext uri="{BB962C8B-B14F-4D97-AF65-F5344CB8AC3E}">
        <p14:creationId xmlns:p14="http://schemas.microsoft.com/office/powerpoint/2010/main" xmlns="" val="2305624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dirty="0" smtClean="0"/>
              <a:t>Operational Data Store</a:t>
            </a:r>
            <a:endParaRPr lang="en-US" dirty="0"/>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5943600" y="3657600"/>
            <a:ext cx="685800" cy="91440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960641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Data Store</a:t>
            </a:r>
            <a:endParaRPr lang="en-US" dirty="0"/>
          </a:p>
        </p:txBody>
      </p:sp>
      <p:sp>
        <p:nvSpPr>
          <p:cNvPr id="3" name="Content Placeholder 2"/>
          <p:cNvSpPr>
            <a:spLocks noGrp="1"/>
          </p:cNvSpPr>
          <p:nvPr>
            <p:ph idx="1"/>
          </p:nvPr>
        </p:nvSpPr>
        <p:spPr>
          <a:xfrm>
            <a:off x="685800" y="1600201"/>
            <a:ext cx="10744200" cy="4525963"/>
          </a:xfrm>
        </p:spPr>
        <p:txBody>
          <a:bodyPr>
            <a:normAutofit lnSpcReduction="10000"/>
          </a:bodyPr>
          <a:lstStyle/>
          <a:p>
            <a:r>
              <a:rPr lang="en-US" b="1" dirty="0"/>
              <a:t>Integrated, </a:t>
            </a:r>
            <a:r>
              <a:rPr lang="en-US" b="1" dirty="0" smtClean="0"/>
              <a:t>detailed, and current </a:t>
            </a:r>
            <a:r>
              <a:rPr lang="en-US" dirty="0"/>
              <a:t>data from the External World and Applications</a:t>
            </a:r>
            <a:r>
              <a:rPr lang="en-US" dirty="0" smtClean="0"/>
              <a:t>.</a:t>
            </a:r>
          </a:p>
          <a:p>
            <a:r>
              <a:rPr lang="en-US" b="1" dirty="0" smtClean="0"/>
              <a:t>Consolidated</a:t>
            </a:r>
            <a:r>
              <a:rPr lang="en-US" dirty="0" smtClean="0"/>
              <a:t> from disparate sources.</a:t>
            </a:r>
          </a:p>
          <a:p>
            <a:r>
              <a:rPr lang="en-US" dirty="0" smtClean="0"/>
              <a:t>Does not grow over time.</a:t>
            </a:r>
          </a:p>
          <a:p>
            <a:r>
              <a:rPr lang="en-US" dirty="0"/>
              <a:t>Performs similarly to a transactional database.</a:t>
            </a:r>
          </a:p>
          <a:p>
            <a:r>
              <a:rPr lang="en-US" dirty="0" smtClean="0"/>
              <a:t>Structured differently than a data warehouse, and therefore should be </a:t>
            </a:r>
            <a:r>
              <a:rPr lang="en-US" b="1" dirty="0" smtClean="0"/>
              <a:t>stored as a separate database</a:t>
            </a:r>
            <a:r>
              <a:rPr lang="en-US" dirty="0" smtClean="0"/>
              <a:t>.</a:t>
            </a:r>
          </a:p>
          <a:p>
            <a:r>
              <a:rPr lang="en-US" dirty="0" smtClean="0"/>
              <a:t>Receives data from </a:t>
            </a:r>
            <a:r>
              <a:rPr lang="en-US" b="1" dirty="0" smtClean="0"/>
              <a:t>I&amp;T layer </a:t>
            </a:r>
            <a:r>
              <a:rPr lang="en-US" dirty="0" smtClean="0"/>
              <a:t>sends data to the </a:t>
            </a:r>
            <a:r>
              <a:rPr lang="en-US" b="1" dirty="0" smtClean="0"/>
              <a:t>data warehouse</a:t>
            </a:r>
            <a:r>
              <a:rPr lang="en-US" dirty="0" smtClean="0"/>
              <a:t>.</a:t>
            </a:r>
          </a:p>
          <a:p>
            <a:r>
              <a:rPr lang="en-US" dirty="0" smtClean="0"/>
              <a:t>The </a:t>
            </a:r>
            <a:r>
              <a:rPr lang="en-US" b="1" dirty="0" smtClean="0"/>
              <a:t>data warehouse </a:t>
            </a:r>
            <a:r>
              <a:rPr lang="en-US" dirty="0" smtClean="0"/>
              <a:t>can populate it, too.</a:t>
            </a:r>
          </a:p>
          <a:p>
            <a:r>
              <a:rPr lang="en-US" dirty="0" smtClean="0"/>
              <a:t>Think of it as a consolidated operational database.</a:t>
            </a:r>
          </a:p>
        </p:txBody>
      </p:sp>
    </p:spTree>
    <p:extLst>
      <p:ext uri="{BB962C8B-B14F-4D97-AF65-F5344CB8AC3E}">
        <p14:creationId xmlns:p14="http://schemas.microsoft.com/office/powerpoint/2010/main" xmlns="" val="3742587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sz="4800" dirty="0"/>
              <a:t>Enterprise Data Warehouse</a:t>
            </a:r>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6140447" y="2819400"/>
            <a:ext cx="1022353" cy="83820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860462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Data Warehouse</a:t>
            </a:r>
            <a:endParaRPr lang="en-US" dirty="0"/>
          </a:p>
        </p:txBody>
      </p:sp>
      <p:sp>
        <p:nvSpPr>
          <p:cNvPr id="3" name="Content Placeholder 2"/>
          <p:cNvSpPr>
            <a:spLocks noGrp="1"/>
          </p:cNvSpPr>
          <p:nvPr>
            <p:ph idx="1"/>
          </p:nvPr>
        </p:nvSpPr>
        <p:spPr/>
        <p:txBody>
          <a:bodyPr>
            <a:normAutofit/>
          </a:bodyPr>
          <a:lstStyle/>
          <a:p>
            <a:r>
              <a:rPr lang="en-US" b="1" dirty="0" smtClean="0"/>
              <a:t>Subject-oriented, integrated</a:t>
            </a:r>
            <a:r>
              <a:rPr lang="en-US" b="1" dirty="0"/>
              <a:t>, </a:t>
            </a:r>
            <a:r>
              <a:rPr lang="en-US" b="1" dirty="0" smtClean="0"/>
              <a:t>summarized, </a:t>
            </a:r>
            <a:r>
              <a:rPr lang="en-US" b="1" dirty="0"/>
              <a:t>and current </a:t>
            </a:r>
            <a:r>
              <a:rPr lang="en-US" dirty="0"/>
              <a:t>data from the External World and </a:t>
            </a:r>
            <a:r>
              <a:rPr lang="en-US" dirty="0" smtClean="0"/>
              <a:t>Applications.</a:t>
            </a:r>
            <a:endParaRPr lang="en-US" dirty="0"/>
          </a:p>
          <a:p>
            <a:r>
              <a:rPr lang="en-US" dirty="0" smtClean="0"/>
              <a:t>Optimized for </a:t>
            </a:r>
            <a:r>
              <a:rPr lang="en-US" b="1" dirty="0" smtClean="0"/>
              <a:t>query performance</a:t>
            </a:r>
            <a:r>
              <a:rPr lang="en-US" dirty="0" smtClean="0"/>
              <a:t>. </a:t>
            </a:r>
          </a:p>
          <a:p>
            <a:r>
              <a:rPr lang="en-US" dirty="0" smtClean="0"/>
              <a:t>Structured </a:t>
            </a:r>
            <a:r>
              <a:rPr lang="en-US" dirty="0"/>
              <a:t>differently than </a:t>
            </a:r>
            <a:r>
              <a:rPr lang="en-US" dirty="0" smtClean="0"/>
              <a:t>operational data, typically in a </a:t>
            </a:r>
            <a:r>
              <a:rPr lang="en-US" b="1" dirty="0" smtClean="0"/>
              <a:t>dimensional model</a:t>
            </a:r>
            <a:r>
              <a:rPr lang="en-US" dirty="0" smtClean="0"/>
              <a:t>.</a:t>
            </a:r>
            <a:endParaRPr lang="en-US" dirty="0"/>
          </a:p>
          <a:p>
            <a:r>
              <a:rPr lang="en-US" dirty="0"/>
              <a:t>Receives data from </a:t>
            </a:r>
            <a:r>
              <a:rPr lang="en-US" b="1" dirty="0"/>
              <a:t>I&amp;T </a:t>
            </a:r>
            <a:r>
              <a:rPr lang="en-US" b="1" dirty="0" smtClean="0"/>
              <a:t>layer </a:t>
            </a:r>
            <a:r>
              <a:rPr lang="en-US" dirty="0" smtClean="0"/>
              <a:t>and the </a:t>
            </a:r>
            <a:r>
              <a:rPr lang="en-US" b="1" dirty="0" smtClean="0"/>
              <a:t>ODS.</a:t>
            </a:r>
            <a:r>
              <a:rPr lang="en-US" dirty="0" smtClean="0"/>
              <a:t> </a:t>
            </a:r>
          </a:p>
          <a:p>
            <a:r>
              <a:rPr lang="en-US" dirty="0" smtClean="0"/>
              <a:t>Use as a source for </a:t>
            </a:r>
            <a:r>
              <a:rPr lang="en-US" b="1" dirty="0" smtClean="0"/>
              <a:t>data marts </a:t>
            </a:r>
            <a:r>
              <a:rPr lang="en-US" dirty="0" smtClean="0"/>
              <a:t>and </a:t>
            </a:r>
            <a:r>
              <a:rPr lang="en-US" b="1" dirty="0" smtClean="0"/>
              <a:t>decision support systems</a:t>
            </a:r>
            <a:r>
              <a:rPr lang="en-US" dirty="0" smtClean="0"/>
              <a:t>. </a:t>
            </a:r>
          </a:p>
          <a:p>
            <a:r>
              <a:rPr lang="en-US" b="1" dirty="0" smtClean="0"/>
              <a:t>Grows </a:t>
            </a:r>
            <a:r>
              <a:rPr lang="en-US" dirty="0" smtClean="0"/>
              <a:t>in size over time due to historical data.</a:t>
            </a:r>
            <a:endParaRPr lang="en-US" dirty="0"/>
          </a:p>
          <a:p>
            <a:r>
              <a:rPr lang="en-US" dirty="0" smtClean="0"/>
              <a:t>The heart of the CIF.</a:t>
            </a:r>
            <a:endParaRPr lang="en-US" dirty="0"/>
          </a:p>
        </p:txBody>
      </p:sp>
    </p:spTree>
    <p:extLst>
      <p:ext uri="{BB962C8B-B14F-4D97-AF65-F5344CB8AC3E}">
        <p14:creationId xmlns:p14="http://schemas.microsoft.com/office/powerpoint/2010/main" xmlns="" val="1062726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371600"/>
          </a:xfrm>
        </p:spPr>
        <p:txBody>
          <a:bodyPr/>
          <a:lstStyle/>
          <a:p>
            <a:r>
              <a:rPr lang="en-US" dirty="0" smtClean="0"/>
              <a:t>ODS vs. EDW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725557644"/>
              </p:ext>
            </p:extLst>
          </p:nvPr>
        </p:nvGraphicFramePr>
        <p:xfrm>
          <a:off x="2133599" y="1371600"/>
          <a:ext cx="7848601" cy="5156200"/>
        </p:xfrm>
        <a:graphic>
          <a:graphicData uri="http://schemas.openxmlformats.org/drawingml/2006/table">
            <a:tbl>
              <a:tblPr firstRow="1" bandRow="1">
                <a:tableStyleId>{5C22544A-7EE6-4342-B048-85BDC9FD1C3A}</a:tableStyleId>
              </a:tblPr>
              <a:tblGrid>
                <a:gridCol w="1989159"/>
                <a:gridCol w="2929721"/>
                <a:gridCol w="2929721"/>
              </a:tblGrid>
              <a:tr h="370840">
                <a:tc>
                  <a:txBody>
                    <a:bodyPr/>
                    <a:lstStyle/>
                    <a:p>
                      <a:r>
                        <a:rPr lang="en-US" dirty="0" smtClean="0"/>
                        <a:t>Characteristic</a:t>
                      </a:r>
                      <a:endParaRPr lang="en-US" dirty="0"/>
                    </a:p>
                  </a:txBody>
                  <a:tcPr/>
                </a:tc>
                <a:tc>
                  <a:txBody>
                    <a:bodyPr/>
                    <a:lstStyle/>
                    <a:p>
                      <a:r>
                        <a:rPr lang="en-US" dirty="0" smtClean="0"/>
                        <a:t>Operational Data Store</a:t>
                      </a:r>
                      <a:endParaRPr lang="en-US" dirty="0"/>
                    </a:p>
                  </a:txBody>
                  <a:tcPr/>
                </a:tc>
                <a:tc>
                  <a:txBody>
                    <a:bodyPr/>
                    <a:lstStyle/>
                    <a:p>
                      <a:r>
                        <a:rPr lang="en-US" dirty="0" smtClean="0"/>
                        <a:t>Data Warehouse</a:t>
                      </a:r>
                      <a:endParaRPr lang="en-US" dirty="0"/>
                    </a:p>
                  </a:txBody>
                  <a:tcPr/>
                </a:tc>
              </a:tr>
              <a:tr h="370840">
                <a:tc>
                  <a:txBody>
                    <a:bodyPr/>
                    <a:lstStyle/>
                    <a:p>
                      <a:r>
                        <a:rPr lang="en-US" dirty="0" smtClean="0"/>
                        <a:t>Primary Purpose</a:t>
                      </a:r>
                      <a:endParaRPr lang="en-US" dirty="0"/>
                    </a:p>
                  </a:txBody>
                  <a:tcPr/>
                </a:tc>
                <a:tc>
                  <a:txBody>
                    <a:bodyPr/>
                    <a:lstStyle/>
                    <a:p>
                      <a:r>
                        <a:rPr lang="en-US" dirty="0" smtClean="0"/>
                        <a:t>Run the business on a current basis</a:t>
                      </a:r>
                      <a:endParaRPr lang="en-US" dirty="0"/>
                    </a:p>
                  </a:txBody>
                  <a:tcPr/>
                </a:tc>
                <a:tc>
                  <a:txBody>
                    <a:bodyPr/>
                    <a:lstStyle/>
                    <a:p>
                      <a:r>
                        <a:rPr lang="en-US" dirty="0" smtClean="0"/>
                        <a:t>Support</a:t>
                      </a:r>
                      <a:r>
                        <a:rPr lang="en-US" baseline="0" dirty="0" smtClean="0"/>
                        <a:t> managerial decision making</a:t>
                      </a:r>
                      <a:endParaRPr lang="en-US" dirty="0"/>
                    </a:p>
                  </a:txBody>
                  <a:tcPr/>
                </a:tc>
              </a:tr>
              <a:tr h="370840">
                <a:tc>
                  <a:txBody>
                    <a:bodyPr/>
                    <a:lstStyle/>
                    <a:p>
                      <a:r>
                        <a:rPr lang="en-US" dirty="0" smtClean="0"/>
                        <a:t>Design Goal</a:t>
                      </a:r>
                      <a:endParaRPr lang="en-US" dirty="0"/>
                    </a:p>
                  </a:txBody>
                  <a:tcPr/>
                </a:tc>
                <a:tc>
                  <a:txBody>
                    <a:bodyPr/>
                    <a:lstStyle/>
                    <a:p>
                      <a:r>
                        <a:rPr lang="en-US" dirty="0" smtClean="0"/>
                        <a:t>Performance throughput,</a:t>
                      </a:r>
                      <a:r>
                        <a:rPr lang="en-US" baseline="0" dirty="0" smtClean="0"/>
                        <a:t> availability</a:t>
                      </a:r>
                      <a:endParaRPr lang="en-US" dirty="0"/>
                    </a:p>
                  </a:txBody>
                  <a:tcPr/>
                </a:tc>
                <a:tc>
                  <a:txBody>
                    <a:bodyPr/>
                    <a:lstStyle/>
                    <a:p>
                      <a:r>
                        <a:rPr lang="en-US" dirty="0" smtClean="0"/>
                        <a:t>Easy reporting</a:t>
                      </a:r>
                      <a:r>
                        <a:rPr lang="en-US" baseline="0" dirty="0" smtClean="0"/>
                        <a:t> and analytics</a:t>
                      </a:r>
                      <a:endParaRPr lang="en-US" dirty="0"/>
                    </a:p>
                  </a:txBody>
                  <a:tcPr/>
                </a:tc>
              </a:tr>
              <a:tr h="370840">
                <a:tc>
                  <a:txBody>
                    <a:bodyPr/>
                    <a:lstStyle/>
                    <a:p>
                      <a:r>
                        <a:rPr lang="en-US" dirty="0" smtClean="0"/>
                        <a:t>Primary Users</a:t>
                      </a:r>
                      <a:endParaRPr lang="en-US" dirty="0"/>
                    </a:p>
                  </a:txBody>
                  <a:tcPr/>
                </a:tc>
                <a:tc>
                  <a:txBody>
                    <a:bodyPr/>
                    <a:lstStyle/>
                    <a:p>
                      <a:r>
                        <a:rPr lang="en-US" dirty="0" smtClean="0"/>
                        <a:t>Clerks, salespersons,</a:t>
                      </a:r>
                      <a:r>
                        <a:rPr lang="en-US" baseline="0" dirty="0" smtClean="0"/>
                        <a:t> administrators</a:t>
                      </a:r>
                      <a:endParaRPr lang="en-US" dirty="0"/>
                    </a:p>
                  </a:txBody>
                  <a:tcPr/>
                </a:tc>
                <a:tc>
                  <a:txBody>
                    <a:bodyPr/>
                    <a:lstStyle/>
                    <a:p>
                      <a:r>
                        <a:rPr lang="en-US" dirty="0" smtClean="0"/>
                        <a:t>Managers,</a:t>
                      </a:r>
                      <a:r>
                        <a:rPr lang="en-US" baseline="0" dirty="0" smtClean="0"/>
                        <a:t> business analysis, customers</a:t>
                      </a:r>
                      <a:endParaRPr lang="en-US" dirty="0"/>
                    </a:p>
                  </a:txBody>
                  <a:tcPr/>
                </a:tc>
              </a:tr>
              <a:tr h="370840">
                <a:tc>
                  <a:txBody>
                    <a:bodyPr/>
                    <a:lstStyle/>
                    <a:p>
                      <a:r>
                        <a:rPr lang="en-US" dirty="0" smtClean="0"/>
                        <a:t>Subject-Oriented</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Integrated</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Detailed Data</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Summary Data</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Time</a:t>
                      </a:r>
                      <a:r>
                        <a:rPr lang="en-US" baseline="0" dirty="0" smtClean="0"/>
                        <a:t> of Data</a:t>
                      </a:r>
                      <a:endParaRPr lang="en-US" dirty="0"/>
                    </a:p>
                  </a:txBody>
                  <a:tcPr/>
                </a:tc>
                <a:tc>
                  <a:txBody>
                    <a:bodyPr/>
                    <a:lstStyle/>
                    <a:p>
                      <a:r>
                        <a:rPr lang="en-US" dirty="0" smtClean="0"/>
                        <a:t>Current data</a:t>
                      </a:r>
                      <a:endParaRPr lang="en-US" dirty="0"/>
                    </a:p>
                  </a:txBody>
                  <a:tcPr/>
                </a:tc>
                <a:tc>
                  <a:txBody>
                    <a:bodyPr/>
                    <a:lstStyle/>
                    <a:p>
                      <a:r>
                        <a:rPr lang="en-US" dirty="0" smtClean="0"/>
                        <a:t>Historical</a:t>
                      </a:r>
                      <a:r>
                        <a:rPr lang="en-US" baseline="0" dirty="0" smtClean="0"/>
                        <a:t> </a:t>
                      </a:r>
                      <a:r>
                        <a:rPr lang="en-US" dirty="0" smtClean="0"/>
                        <a:t>snapshots</a:t>
                      </a:r>
                      <a:endParaRPr lang="en-US" dirty="0"/>
                    </a:p>
                  </a:txBody>
                  <a:tcPr/>
                </a:tc>
              </a:tr>
              <a:tr h="370840">
                <a:tc>
                  <a:txBody>
                    <a:bodyPr/>
                    <a:lstStyle/>
                    <a:p>
                      <a:r>
                        <a:rPr lang="en-US" dirty="0" smtClean="0"/>
                        <a:t>Updates</a:t>
                      </a:r>
                      <a:endParaRPr lang="en-US" dirty="0"/>
                    </a:p>
                  </a:txBody>
                  <a:tcPr/>
                </a:tc>
                <a:tc>
                  <a:txBody>
                    <a:bodyPr/>
                    <a:lstStyle/>
                    <a:p>
                      <a:r>
                        <a:rPr lang="en-US" dirty="0" smtClean="0"/>
                        <a:t>Frequent small updates</a:t>
                      </a:r>
                      <a:endParaRPr lang="en-US" dirty="0"/>
                    </a:p>
                  </a:txBody>
                  <a:tcPr/>
                </a:tc>
                <a:tc>
                  <a:txBody>
                    <a:bodyPr/>
                    <a:lstStyle/>
                    <a:p>
                      <a:r>
                        <a:rPr lang="en-US" dirty="0" smtClean="0"/>
                        <a:t>Periodic batch updates</a:t>
                      </a:r>
                      <a:endParaRPr lang="en-US" dirty="0"/>
                    </a:p>
                  </a:txBody>
                  <a:tcPr/>
                </a:tc>
              </a:tr>
              <a:tr h="370840">
                <a:tc>
                  <a:txBody>
                    <a:bodyPr/>
                    <a:lstStyle/>
                    <a:p>
                      <a:r>
                        <a:rPr lang="en-US" dirty="0" smtClean="0"/>
                        <a:t>Queries</a:t>
                      </a:r>
                      <a:endParaRPr lang="en-US" dirty="0"/>
                    </a:p>
                  </a:txBody>
                  <a:tcPr/>
                </a:tc>
                <a:tc>
                  <a:txBody>
                    <a:bodyPr/>
                    <a:lstStyle/>
                    <a:p>
                      <a:r>
                        <a:rPr lang="en-US" dirty="0" smtClean="0"/>
                        <a:t>Simple</a:t>
                      </a:r>
                      <a:r>
                        <a:rPr lang="en-US" baseline="0" dirty="0" smtClean="0"/>
                        <a:t> queries on a few rows</a:t>
                      </a:r>
                      <a:endParaRPr lang="en-US" dirty="0"/>
                    </a:p>
                  </a:txBody>
                  <a:tcPr/>
                </a:tc>
                <a:tc>
                  <a:txBody>
                    <a:bodyPr/>
                    <a:lstStyle/>
                    <a:p>
                      <a:r>
                        <a:rPr lang="en-US" dirty="0" smtClean="0"/>
                        <a:t>Complex</a:t>
                      </a:r>
                      <a:r>
                        <a:rPr lang="en-US" baseline="0" dirty="0" smtClean="0"/>
                        <a:t> queries on several rows</a:t>
                      </a:r>
                      <a:endParaRPr lang="en-US" dirty="0"/>
                    </a:p>
                  </a:txBody>
                  <a:tcPr/>
                </a:tc>
              </a:tr>
            </a:tbl>
          </a:graphicData>
        </a:graphic>
      </p:graphicFrame>
    </p:spTree>
    <p:extLst>
      <p:ext uri="{BB962C8B-B14F-4D97-AF65-F5344CB8AC3E}">
        <p14:creationId xmlns:p14="http://schemas.microsoft.com/office/powerpoint/2010/main" xmlns="" val="3627276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0"/>
            <a:ext cx="8496299" cy="1600200"/>
          </a:xfrm>
        </p:spPr>
        <p:txBody>
          <a:bodyPr/>
          <a:lstStyle/>
          <a:p>
            <a:r>
              <a:rPr lang="en-US" dirty="0" smtClean="0"/>
              <a:t>Why No ODS in the EDW?</a:t>
            </a:r>
            <a:endParaRPr lang="en-US" dirty="0"/>
          </a:p>
        </p:txBody>
      </p:sp>
      <p:grpSp>
        <p:nvGrpSpPr>
          <p:cNvPr id="8" name="Group 7"/>
          <p:cNvGrpSpPr/>
          <p:nvPr/>
        </p:nvGrpSpPr>
        <p:grpSpPr>
          <a:xfrm>
            <a:off x="2705100" y="1600200"/>
            <a:ext cx="7010400" cy="4385676"/>
            <a:chOff x="1143000" y="2198005"/>
            <a:chExt cx="7010400" cy="4385676"/>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2198005"/>
              <a:ext cx="7010400" cy="43578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Oval Callout 4"/>
            <p:cNvSpPr/>
            <p:nvPr/>
          </p:nvSpPr>
          <p:spPr>
            <a:xfrm>
              <a:off x="2590800" y="2198005"/>
              <a:ext cx="3124200" cy="2290266"/>
            </a:xfrm>
            <a:prstGeom prst="wedgeEllipseCallout">
              <a:avLst>
                <a:gd name="adj1" fmla="val -60868"/>
                <a:gd name="adj2" fmla="val 63172"/>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I need fast updates!</a:t>
              </a:r>
            </a:p>
          </p:txBody>
        </p:sp>
        <p:sp>
          <p:nvSpPr>
            <p:cNvPr id="7" name="Oval Callout 6"/>
            <p:cNvSpPr/>
            <p:nvPr/>
          </p:nvSpPr>
          <p:spPr>
            <a:xfrm>
              <a:off x="3276600" y="4572000"/>
              <a:ext cx="2819400" cy="2011681"/>
            </a:xfrm>
            <a:prstGeom prst="wedgeEllipseCallout">
              <a:avLst>
                <a:gd name="adj1" fmla="val 67047"/>
                <a:gd name="adj2" fmla="val -39876"/>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I need query performance!</a:t>
              </a:r>
            </a:p>
          </p:txBody>
        </p:sp>
      </p:grpSp>
      <p:sp>
        <p:nvSpPr>
          <p:cNvPr id="9" name="TextBox 8"/>
          <p:cNvSpPr txBox="1"/>
          <p:nvPr/>
        </p:nvSpPr>
        <p:spPr>
          <a:xfrm>
            <a:off x="2705101" y="6139934"/>
            <a:ext cx="8428568" cy="523220"/>
          </a:xfrm>
          <a:prstGeom prst="rect">
            <a:avLst/>
          </a:prstGeom>
          <a:noFill/>
        </p:spPr>
        <p:txBody>
          <a:bodyPr wrap="square" rtlCol="0">
            <a:spAutoFit/>
          </a:bodyPr>
          <a:lstStyle/>
          <a:p>
            <a:r>
              <a:rPr lang="en-US" sz="2800" dirty="0" smtClean="0"/>
              <a:t>You </a:t>
            </a:r>
            <a:r>
              <a:rPr lang="en-US" sz="2800" dirty="0"/>
              <a:t>can’t have both</a:t>
            </a:r>
            <a:r>
              <a:rPr lang="en-US" sz="2800" dirty="0" smtClean="0"/>
              <a:t>! (</a:t>
            </a:r>
            <a:r>
              <a:rPr lang="en-US" sz="2800" dirty="0"/>
              <a:t>Think of the </a:t>
            </a:r>
            <a:r>
              <a:rPr lang="en-US" sz="2800" dirty="0" smtClean="0"/>
              <a:t>Index!)</a:t>
            </a:r>
            <a:endParaRPr lang="en-US" sz="2800" dirty="0"/>
          </a:p>
        </p:txBody>
      </p:sp>
    </p:spTree>
    <p:extLst>
      <p:ext uri="{BB962C8B-B14F-4D97-AF65-F5344CB8AC3E}">
        <p14:creationId xmlns:p14="http://schemas.microsoft.com/office/powerpoint/2010/main" xmlns="" val="513813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sz="7200" dirty="0"/>
              <a:t>Data Marts</a:t>
            </a:r>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4953000" y="1447800"/>
            <a:ext cx="2590800" cy="99060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323292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Marts</a:t>
            </a:r>
            <a:endParaRPr lang="en-US" dirty="0"/>
          </a:p>
        </p:txBody>
      </p:sp>
      <p:sp>
        <p:nvSpPr>
          <p:cNvPr id="3" name="Content Placeholder 2"/>
          <p:cNvSpPr>
            <a:spLocks noGrp="1"/>
          </p:cNvSpPr>
          <p:nvPr>
            <p:ph idx="1"/>
          </p:nvPr>
        </p:nvSpPr>
        <p:spPr/>
        <p:txBody>
          <a:bodyPr>
            <a:normAutofit/>
          </a:bodyPr>
          <a:lstStyle/>
          <a:p>
            <a:r>
              <a:rPr lang="en-US" sz="2800" dirty="0" smtClean="0"/>
              <a:t>A collection of data tailored to the informational needs of a </a:t>
            </a:r>
            <a:r>
              <a:rPr lang="en-US" sz="2800" b="1" dirty="0" smtClean="0"/>
              <a:t>department </a:t>
            </a:r>
            <a:r>
              <a:rPr lang="en-US" sz="2800" dirty="0" smtClean="0"/>
              <a:t>or </a:t>
            </a:r>
            <a:r>
              <a:rPr lang="en-US" sz="2800" b="1" dirty="0" smtClean="0"/>
              <a:t>business process</a:t>
            </a:r>
            <a:r>
              <a:rPr lang="en-US" sz="2800" dirty="0" smtClean="0"/>
              <a:t>. </a:t>
            </a:r>
          </a:p>
          <a:p>
            <a:r>
              <a:rPr lang="en-US" sz="2800" dirty="0" smtClean="0"/>
              <a:t>Easy to control, low cost, and customizable due to their </a:t>
            </a:r>
            <a:r>
              <a:rPr lang="en-US" sz="2800" b="1" dirty="0" smtClean="0"/>
              <a:t>limited scope</a:t>
            </a:r>
            <a:r>
              <a:rPr lang="en-US" sz="2800" dirty="0" smtClean="0"/>
              <a:t>.</a:t>
            </a:r>
          </a:p>
          <a:p>
            <a:r>
              <a:rPr lang="en-US" sz="2800" dirty="0" smtClean="0"/>
              <a:t>Receive their inputs from the </a:t>
            </a:r>
            <a:r>
              <a:rPr lang="en-US" sz="2800" b="1" dirty="0" smtClean="0"/>
              <a:t>Enterprise Data Warehouse</a:t>
            </a:r>
            <a:r>
              <a:rPr lang="en-US" sz="2800" dirty="0" smtClean="0"/>
              <a:t>.</a:t>
            </a:r>
          </a:p>
          <a:p>
            <a:r>
              <a:rPr lang="en-US" sz="2800" dirty="0" smtClean="0"/>
              <a:t>Are source data for </a:t>
            </a:r>
            <a:r>
              <a:rPr lang="en-US" sz="2800" b="1" dirty="0" smtClean="0"/>
              <a:t>Online Analytical Processing</a:t>
            </a:r>
            <a:r>
              <a:rPr lang="en-US" sz="2800" dirty="0" smtClean="0"/>
              <a:t> (OLAP) engines.</a:t>
            </a:r>
          </a:p>
        </p:txBody>
      </p:sp>
    </p:spTree>
    <p:extLst>
      <p:ext uri="{BB962C8B-B14F-4D97-AF65-F5344CB8AC3E}">
        <p14:creationId xmlns:p14="http://schemas.microsoft.com/office/powerpoint/2010/main" xmlns="" val="3784582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a:t>
            </a:r>
            <a:br>
              <a:rPr lang="en-US" dirty="0" smtClean="0"/>
            </a:br>
            <a:r>
              <a:rPr lang="en-US" dirty="0" err="1" smtClean="0"/>
              <a:t>NopCommerce</a:t>
            </a:r>
            <a:endParaRPr lang="en-US" dirty="0"/>
          </a:p>
        </p:txBody>
      </p:sp>
      <p:sp>
        <p:nvSpPr>
          <p:cNvPr id="5" name="Text Placeholder 4"/>
          <p:cNvSpPr>
            <a:spLocks noGrp="1"/>
          </p:cNvSpPr>
          <p:nvPr>
            <p:ph type="body" idx="1"/>
          </p:nvPr>
        </p:nvSpPr>
        <p:spPr/>
        <p:txBody>
          <a:bodyPr>
            <a:normAutofit/>
          </a:bodyPr>
          <a:lstStyle/>
          <a:p>
            <a:r>
              <a:rPr lang="en-US" sz="3600" dirty="0" smtClean="0"/>
              <a:t>Discuss </a:t>
            </a:r>
            <a:r>
              <a:rPr lang="en-US" sz="3600" dirty="0" err="1" smtClean="0"/>
              <a:t>NopCommerce</a:t>
            </a:r>
            <a:r>
              <a:rPr lang="en-US" sz="3600" dirty="0" smtClean="0"/>
              <a:t> </a:t>
            </a:r>
            <a:r>
              <a:rPr lang="en-US" sz="3600" smtClean="0"/>
              <a:t>and Project Teams</a:t>
            </a:r>
            <a:endParaRPr lang="en-US" sz="3600"/>
          </a:p>
        </p:txBody>
      </p:sp>
    </p:spTree>
    <p:extLst>
      <p:ext uri="{BB962C8B-B14F-4D97-AF65-F5344CB8AC3E}">
        <p14:creationId xmlns:p14="http://schemas.microsoft.com/office/powerpoint/2010/main" xmlns="" val="779487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a:t>
            </a:r>
            <a:endParaRPr lang="en-US" dirty="0"/>
          </a:p>
        </p:txBody>
      </p:sp>
      <p:sp>
        <p:nvSpPr>
          <p:cNvPr id="4" name="Text Placeholder 3"/>
          <p:cNvSpPr>
            <a:spLocks noGrp="1"/>
          </p:cNvSpPr>
          <p:nvPr>
            <p:ph type="body" idx="1"/>
          </p:nvPr>
        </p:nvSpPr>
        <p:spPr>
          <a:xfrm>
            <a:off x="839788" y="1387412"/>
            <a:ext cx="5157787" cy="823912"/>
          </a:xfrm>
        </p:spPr>
        <p:txBody>
          <a:bodyPr/>
          <a:lstStyle/>
          <a:p>
            <a:r>
              <a:rPr lang="en-US" sz="3200" dirty="0" smtClean="0"/>
              <a:t>ROLAP</a:t>
            </a:r>
            <a:endParaRPr lang="en-US" dirty="0"/>
          </a:p>
        </p:txBody>
      </p:sp>
      <p:sp>
        <p:nvSpPr>
          <p:cNvPr id="6" name="Content Placeholder 5"/>
          <p:cNvSpPr>
            <a:spLocks noGrp="1"/>
          </p:cNvSpPr>
          <p:nvPr>
            <p:ph sz="half" idx="2"/>
          </p:nvPr>
        </p:nvSpPr>
        <p:spPr>
          <a:xfrm>
            <a:off x="990600" y="2212848"/>
            <a:ext cx="5032248" cy="3502152"/>
          </a:xfrm>
        </p:spPr>
        <p:txBody>
          <a:bodyPr/>
          <a:lstStyle/>
          <a:p>
            <a:r>
              <a:rPr lang="en-US" dirty="0" smtClean="0"/>
              <a:t>Uses a </a:t>
            </a:r>
            <a:r>
              <a:rPr lang="en-US" b="1" dirty="0" smtClean="0"/>
              <a:t>Relational Database Management </a:t>
            </a:r>
            <a:r>
              <a:rPr lang="en-US" dirty="0" smtClean="0"/>
              <a:t>System</a:t>
            </a:r>
          </a:p>
          <a:p>
            <a:r>
              <a:rPr lang="en-US" dirty="0" smtClean="0"/>
              <a:t>Data design is the </a:t>
            </a:r>
            <a:r>
              <a:rPr lang="en-US" b="1" dirty="0" smtClean="0"/>
              <a:t>Star Schema</a:t>
            </a:r>
          </a:p>
          <a:p>
            <a:r>
              <a:rPr lang="en-US" dirty="0" smtClean="0"/>
              <a:t>Built on well-known relational concepts</a:t>
            </a:r>
          </a:p>
          <a:p>
            <a:r>
              <a:rPr lang="en-US" dirty="0" smtClean="0"/>
              <a:t>In the EDW.</a:t>
            </a:r>
            <a:endParaRPr lang="en-US" dirty="0"/>
          </a:p>
        </p:txBody>
      </p:sp>
      <p:sp>
        <p:nvSpPr>
          <p:cNvPr id="5" name="Text Placeholder 4"/>
          <p:cNvSpPr>
            <a:spLocks noGrp="1"/>
          </p:cNvSpPr>
          <p:nvPr>
            <p:ph type="body" sz="quarter" idx="3"/>
          </p:nvPr>
        </p:nvSpPr>
        <p:spPr>
          <a:xfrm>
            <a:off x="6148387" y="1399771"/>
            <a:ext cx="5183188" cy="823912"/>
          </a:xfrm>
        </p:spPr>
        <p:txBody>
          <a:bodyPr/>
          <a:lstStyle/>
          <a:p>
            <a:pPr marL="0" indent="0">
              <a:buNone/>
            </a:pPr>
            <a:r>
              <a:rPr lang="en-US" sz="2800" dirty="0" smtClean="0"/>
              <a:t>MOLAP</a:t>
            </a:r>
            <a:endParaRPr lang="en-US" dirty="0"/>
          </a:p>
        </p:txBody>
      </p:sp>
      <p:sp>
        <p:nvSpPr>
          <p:cNvPr id="7" name="Content Placeholder 6"/>
          <p:cNvSpPr>
            <a:spLocks noGrp="1"/>
          </p:cNvSpPr>
          <p:nvPr>
            <p:ph sz="quarter" idx="4"/>
          </p:nvPr>
        </p:nvSpPr>
        <p:spPr>
          <a:xfrm>
            <a:off x="6196584" y="2212849"/>
            <a:ext cx="5157216" cy="3499103"/>
          </a:xfrm>
        </p:spPr>
        <p:txBody>
          <a:bodyPr/>
          <a:lstStyle/>
          <a:p>
            <a:r>
              <a:rPr lang="en-US" dirty="0" smtClean="0"/>
              <a:t>Uses a </a:t>
            </a:r>
            <a:r>
              <a:rPr lang="en-US" b="1" dirty="0" smtClean="0"/>
              <a:t>Multi-Dimensional Database Management </a:t>
            </a:r>
            <a:r>
              <a:rPr lang="en-US" dirty="0" smtClean="0"/>
              <a:t>System</a:t>
            </a:r>
          </a:p>
          <a:p>
            <a:r>
              <a:rPr lang="en-US" dirty="0" smtClean="0"/>
              <a:t>Data design is the </a:t>
            </a:r>
            <a:r>
              <a:rPr lang="en-US" b="1" dirty="0" smtClean="0"/>
              <a:t>Cube</a:t>
            </a:r>
            <a:endParaRPr lang="en-US" dirty="0"/>
          </a:p>
          <a:p>
            <a:r>
              <a:rPr lang="en-US" dirty="0" smtClean="0"/>
              <a:t>Highly flexible, includes Metadata.</a:t>
            </a:r>
          </a:p>
          <a:p>
            <a:r>
              <a:rPr lang="en-US" dirty="0" smtClean="0"/>
              <a:t>Data Marts</a:t>
            </a:r>
            <a:endParaRPr lang="en-US" dirty="0"/>
          </a:p>
        </p:txBody>
      </p:sp>
      <p:sp>
        <p:nvSpPr>
          <p:cNvPr id="8" name="TextBox 7"/>
          <p:cNvSpPr txBox="1"/>
          <p:nvPr/>
        </p:nvSpPr>
        <p:spPr>
          <a:xfrm>
            <a:off x="2209800" y="5715001"/>
            <a:ext cx="7543800" cy="954107"/>
          </a:xfrm>
          <a:prstGeom prst="rect">
            <a:avLst/>
          </a:prstGeom>
          <a:noFill/>
        </p:spPr>
        <p:txBody>
          <a:bodyPr wrap="square" rtlCol="0">
            <a:spAutoFit/>
          </a:bodyPr>
          <a:lstStyle/>
          <a:p>
            <a:pPr algn="ctr"/>
            <a:r>
              <a:rPr lang="en-US" sz="2800" dirty="0"/>
              <a:t>Typical implementations have the </a:t>
            </a:r>
          </a:p>
          <a:p>
            <a:pPr algn="ctr"/>
            <a:r>
              <a:rPr lang="en-US" sz="2800" dirty="0"/>
              <a:t>ROLAP star schema feed the MOLAP cube</a:t>
            </a:r>
          </a:p>
        </p:txBody>
      </p:sp>
    </p:spTree>
    <p:extLst>
      <p:ext uri="{BB962C8B-B14F-4D97-AF65-F5344CB8AC3E}">
        <p14:creationId xmlns:p14="http://schemas.microsoft.com/office/powerpoint/2010/main" xmlns="" val="203225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ROLAP – Star Schema</a:t>
            </a:r>
            <a:endParaRPr lang="en-US" dirty="0"/>
          </a:p>
        </p:txBody>
      </p:sp>
      <p:pic>
        <p:nvPicPr>
          <p:cNvPr id="9"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xmlns="" val="0"/>
              </a:ext>
            </a:extLst>
          </a:blip>
          <a:stretch>
            <a:fillRect/>
          </a:stretch>
        </p:blipFill>
        <p:spPr bwMode="auto">
          <a:xfrm>
            <a:off x="4648200" y="1524000"/>
            <a:ext cx="5791200" cy="5156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9"/>
          <p:cNvSpPr>
            <a:spLocks noGrp="1"/>
          </p:cNvSpPr>
          <p:nvPr>
            <p:ph sz="half" idx="2"/>
          </p:nvPr>
        </p:nvSpPr>
        <p:spPr>
          <a:xfrm>
            <a:off x="1295400" y="1600200"/>
            <a:ext cx="3048000" cy="4526280"/>
          </a:xfrm>
        </p:spPr>
        <p:txBody>
          <a:bodyPr>
            <a:normAutofit/>
          </a:bodyPr>
          <a:lstStyle/>
          <a:p>
            <a:r>
              <a:rPr lang="en-US" sz="2400" dirty="0"/>
              <a:t>Stored in a </a:t>
            </a:r>
            <a:r>
              <a:rPr lang="en-US" sz="2400" b="1" dirty="0"/>
              <a:t>relational</a:t>
            </a:r>
            <a:r>
              <a:rPr lang="en-US" sz="2400" dirty="0"/>
              <a:t> </a:t>
            </a:r>
            <a:r>
              <a:rPr lang="en-US" sz="2400" b="1" dirty="0"/>
              <a:t>DBMS</a:t>
            </a:r>
          </a:p>
          <a:p>
            <a:r>
              <a:rPr lang="en-US" sz="2400" dirty="0"/>
              <a:t>Fact table is M-M relationship among dimensions</a:t>
            </a:r>
            <a:r>
              <a:rPr lang="en-US" sz="2400" dirty="0" smtClean="0"/>
              <a:t>.</a:t>
            </a:r>
          </a:p>
          <a:p>
            <a:r>
              <a:rPr lang="en-US" sz="2400" dirty="0" smtClean="0"/>
              <a:t>We saw this last week!</a:t>
            </a:r>
            <a:endParaRPr lang="en-US" sz="2400" dirty="0"/>
          </a:p>
          <a:p>
            <a:pPr marL="0" indent="0">
              <a:buNone/>
            </a:pPr>
            <a:endParaRPr lang="en-US" sz="2400" dirty="0"/>
          </a:p>
        </p:txBody>
      </p:sp>
    </p:spTree>
    <p:extLst>
      <p:ext uri="{BB962C8B-B14F-4D97-AF65-F5344CB8AC3E}">
        <p14:creationId xmlns:p14="http://schemas.microsoft.com/office/powerpoint/2010/main" xmlns="" val="2174322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MOLAP - Cube</a:t>
            </a:r>
            <a:endParaRPr lang="en-US" dirty="0"/>
          </a:p>
        </p:txBody>
      </p:sp>
      <p:pic>
        <p:nvPicPr>
          <p:cNvPr id="5" name="Content Placeholder 4"/>
          <p:cNvPicPr>
            <a:picLocks noGrp="1" noChangeAspect="1" noChangeArrowheads="1"/>
          </p:cNvPicPr>
          <p:nvPr>
            <p:ph sz="half"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94604" y="1828800"/>
            <a:ext cx="5829843"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1295400" y="1600200"/>
            <a:ext cx="3276600" cy="4526280"/>
          </a:xfrm>
        </p:spPr>
        <p:txBody>
          <a:bodyPr>
            <a:normAutofit/>
          </a:bodyPr>
          <a:lstStyle/>
          <a:p>
            <a:r>
              <a:rPr lang="en-US" sz="2400" dirty="0"/>
              <a:t>Stored in a </a:t>
            </a:r>
            <a:r>
              <a:rPr lang="en-US" sz="2400" b="1" dirty="0"/>
              <a:t>Multi-Dimensional DBMS</a:t>
            </a:r>
            <a:endParaRPr lang="en-US" sz="2400" dirty="0"/>
          </a:p>
          <a:p>
            <a:r>
              <a:rPr lang="en-US" sz="2400" dirty="0"/>
              <a:t>Facts are pre-aggregated across all dimensions for improved performance</a:t>
            </a:r>
            <a:r>
              <a:rPr lang="en-US" sz="2400" dirty="0" smtClean="0"/>
              <a:t>.</a:t>
            </a:r>
          </a:p>
          <a:p>
            <a:r>
              <a:rPr lang="en-US" sz="2400" b="1" dirty="0" smtClean="0"/>
              <a:t>Metadata</a:t>
            </a:r>
            <a:r>
              <a:rPr lang="en-US" sz="2400" dirty="0" smtClean="0"/>
              <a:t>: Drill down hierarchy and Identified Facts</a:t>
            </a:r>
            <a:endParaRPr lang="en-US" sz="2400" dirty="0"/>
          </a:p>
        </p:txBody>
      </p:sp>
    </p:spTree>
    <p:extLst>
      <p:ext uri="{BB962C8B-B14F-4D97-AF65-F5344CB8AC3E}">
        <p14:creationId xmlns:p14="http://schemas.microsoft.com/office/powerpoint/2010/main" xmlns="" val="307932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sz="7200" dirty="0"/>
              <a:t>DSS Applications</a:t>
            </a:r>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8153401" y="1635408"/>
            <a:ext cx="1517373" cy="2098392"/>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49435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Decision-Support Systems</a:t>
            </a:r>
            <a:endParaRPr lang="en-US" dirty="0"/>
          </a:p>
        </p:txBody>
      </p:sp>
      <p:sp>
        <p:nvSpPr>
          <p:cNvPr id="6" name="Content Placeholder 5"/>
          <p:cNvSpPr>
            <a:spLocks noGrp="1"/>
          </p:cNvSpPr>
          <p:nvPr>
            <p:ph idx="1"/>
          </p:nvPr>
        </p:nvSpPr>
        <p:spPr>
          <a:xfrm>
            <a:off x="1981200" y="1600201"/>
            <a:ext cx="8229600" cy="1904999"/>
          </a:xfrm>
        </p:spPr>
        <p:txBody>
          <a:bodyPr>
            <a:normAutofit/>
          </a:bodyPr>
          <a:lstStyle/>
          <a:p>
            <a:r>
              <a:rPr lang="en-US" sz="2800" dirty="0"/>
              <a:t>Business Intelligence.</a:t>
            </a:r>
          </a:p>
          <a:p>
            <a:r>
              <a:rPr lang="en-US" sz="2800" dirty="0"/>
              <a:t>Front-ends to ROLAP and </a:t>
            </a:r>
            <a:r>
              <a:rPr lang="en-US" sz="2800" dirty="0" smtClean="0"/>
              <a:t>MOLAP </a:t>
            </a:r>
            <a:r>
              <a:rPr lang="en-US" sz="2800" dirty="0"/>
              <a:t>Engines.</a:t>
            </a:r>
          </a:p>
          <a:p>
            <a:r>
              <a:rPr lang="en-US" sz="2800" dirty="0"/>
              <a:t>Help us explore and visualize information at a high level</a:t>
            </a:r>
          </a:p>
        </p:txBody>
      </p:sp>
      <p:pic>
        <p:nvPicPr>
          <p:cNvPr id="7" name="Picture 6"/>
          <p:cNvPicPr>
            <a:picLocks noChangeAspect="1"/>
          </p:cNvPicPr>
          <p:nvPr/>
        </p:nvPicPr>
        <p:blipFill>
          <a:blip r:embed="rId2" cstate="print"/>
          <a:stretch>
            <a:fillRect/>
          </a:stretch>
        </p:blipFill>
        <p:spPr>
          <a:xfrm>
            <a:off x="3352800" y="3425621"/>
            <a:ext cx="6000548" cy="3352320"/>
          </a:xfrm>
          <a:prstGeom prst="rect">
            <a:avLst/>
          </a:prstGeom>
        </p:spPr>
      </p:pic>
    </p:spTree>
    <p:extLst>
      <p:ext uri="{BB962C8B-B14F-4D97-AF65-F5344CB8AC3E}">
        <p14:creationId xmlns:p14="http://schemas.microsoft.com/office/powerpoint/2010/main" xmlns="" val="4193775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95400" y="0"/>
            <a:ext cx="8915400" cy="1219200"/>
          </a:xfrm>
        </p:spPr>
        <p:txBody>
          <a:bodyPr/>
          <a:lstStyle/>
          <a:p>
            <a:r>
              <a:rPr lang="en-US" sz="7200" dirty="0" smtClean="0"/>
              <a:t>Cross-Media Storage</a:t>
            </a:r>
            <a:endParaRPr lang="en-US" sz="7200" dirty="0"/>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7010400" y="4267200"/>
            <a:ext cx="1752600" cy="1710326"/>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275200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Cross-Media Storage Manager</a:t>
            </a:r>
            <a:endParaRPr lang="en-US" dirty="0"/>
          </a:p>
        </p:txBody>
      </p:sp>
      <p:sp>
        <p:nvSpPr>
          <p:cNvPr id="3" name="Content Placeholder 2"/>
          <p:cNvSpPr>
            <a:spLocks noGrp="1"/>
          </p:cNvSpPr>
          <p:nvPr>
            <p:ph idx="1"/>
          </p:nvPr>
        </p:nvSpPr>
        <p:spPr/>
        <p:txBody>
          <a:bodyPr>
            <a:normAutofit/>
          </a:bodyPr>
          <a:lstStyle/>
          <a:p>
            <a:r>
              <a:rPr lang="en-US" sz="2800" dirty="0" smtClean="0"/>
              <a:t>Stores historical data which is infrequently accessed.</a:t>
            </a:r>
          </a:p>
          <a:p>
            <a:r>
              <a:rPr lang="en-US" sz="2800" dirty="0" smtClean="0"/>
              <a:t>Moved out of the EDW, which has high-end, performant storage into more affordable storage with less performant access times.</a:t>
            </a:r>
          </a:p>
          <a:p>
            <a:r>
              <a:rPr lang="en-US" sz="2800" dirty="0" smtClean="0"/>
              <a:t>A process exists to enable some transparency in the retrieval process.</a:t>
            </a:r>
            <a:endParaRPr lang="en-US" sz="2800" dirty="0"/>
          </a:p>
        </p:txBody>
      </p:sp>
    </p:spTree>
    <p:extLst>
      <p:ext uri="{BB962C8B-B14F-4D97-AF65-F5344CB8AC3E}">
        <p14:creationId xmlns:p14="http://schemas.microsoft.com/office/powerpoint/2010/main" xmlns="" val="100006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609601"/>
            <a:ext cx="10363200" cy="2285999"/>
          </a:xfrm>
        </p:spPr>
        <p:txBody>
          <a:bodyPr/>
          <a:lstStyle/>
          <a:p>
            <a:r>
              <a:rPr lang="en-US" dirty="0" smtClean="0"/>
              <a:t>Group Activity</a:t>
            </a:r>
            <a:endParaRPr lang="en-US" dirty="0"/>
          </a:p>
        </p:txBody>
      </p:sp>
      <p:sp>
        <p:nvSpPr>
          <p:cNvPr id="5" name="Subtitle 4"/>
          <p:cNvSpPr>
            <a:spLocks noGrp="1"/>
          </p:cNvSpPr>
          <p:nvPr>
            <p:ph type="subTitle" idx="1"/>
          </p:nvPr>
        </p:nvSpPr>
        <p:spPr>
          <a:xfrm>
            <a:off x="1828800" y="3048000"/>
            <a:ext cx="8534400" cy="3124200"/>
          </a:xfrm>
        </p:spPr>
        <p:txBody>
          <a:bodyPr>
            <a:normAutofit/>
          </a:bodyPr>
          <a:lstStyle/>
          <a:p>
            <a:r>
              <a:rPr lang="en-US" sz="3200" dirty="0" smtClean="0"/>
              <a:t>Please assemble into your project groups </a:t>
            </a:r>
          </a:p>
          <a:p>
            <a:r>
              <a:rPr lang="en-US" sz="3200" dirty="0" smtClean="0"/>
              <a:t>A through H.</a:t>
            </a:r>
          </a:p>
          <a:p>
            <a:r>
              <a:rPr lang="en-US" sz="3200" dirty="0" smtClean="0"/>
              <a:t>You will work in your teams on a group activity involving product evaluation.</a:t>
            </a:r>
            <a:endParaRPr lang="en-US" sz="3200" dirty="0"/>
          </a:p>
        </p:txBody>
      </p:sp>
    </p:spTree>
    <p:extLst>
      <p:ext uri="{BB962C8B-B14F-4D97-AF65-F5344CB8AC3E}">
        <p14:creationId xmlns:p14="http://schemas.microsoft.com/office/powerpoint/2010/main" xmlns="" val="855800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19200"/>
          </a:xfrm>
        </p:spPr>
        <p:txBody>
          <a:bodyPr/>
          <a:lstStyle/>
          <a:p>
            <a:r>
              <a:rPr lang="en-US" dirty="0" smtClean="0"/>
              <a:t>Skill: Evaluating CIF Components </a:t>
            </a:r>
            <a:endParaRPr lang="en-US" dirty="0"/>
          </a:p>
        </p:txBody>
      </p:sp>
      <p:sp>
        <p:nvSpPr>
          <p:cNvPr id="4" name="Text Placeholder 3"/>
          <p:cNvSpPr>
            <a:spLocks noGrp="1"/>
          </p:cNvSpPr>
          <p:nvPr>
            <p:ph type="body" idx="1"/>
          </p:nvPr>
        </p:nvSpPr>
        <p:spPr>
          <a:xfrm>
            <a:off x="573536" y="2590800"/>
            <a:ext cx="5386917" cy="609600"/>
          </a:xfrm>
        </p:spPr>
        <p:txBody>
          <a:bodyPr/>
          <a:lstStyle/>
          <a:p>
            <a:r>
              <a:rPr lang="en-US" dirty="0" smtClean="0"/>
              <a:t>Name of Product</a:t>
            </a:r>
            <a:endParaRPr lang="en-US" dirty="0"/>
          </a:p>
        </p:txBody>
      </p:sp>
      <p:sp>
        <p:nvSpPr>
          <p:cNvPr id="6" name="Content Placeholder 5"/>
          <p:cNvSpPr>
            <a:spLocks noGrp="1"/>
          </p:cNvSpPr>
          <p:nvPr>
            <p:ph sz="half" idx="2"/>
          </p:nvPr>
        </p:nvSpPr>
        <p:spPr>
          <a:xfrm>
            <a:off x="605366" y="3200399"/>
            <a:ext cx="5388864" cy="3273551"/>
          </a:xfrm>
        </p:spPr>
        <p:txBody>
          <a:bodyPr>
            <a:normAutofit fontScale="92500" lnSpcReduction="20000"/>
          </a:bodyPr>
          <a:lstStyle/>
          <a:p>
            <a:pPr marL="457200" indent="-457200">
              <a:buFont typeface="+mj-lt"/>
              <a:buAutoNum type="alphaUcPeriod"/>
            </a:pPr>
            <a:r>
              <a:rPr lang="en-US" dirty="0" err="1" smtClean="0"/>
              <a:t>Informatica</a:t>
            </a:r>
            <a:r>
              <a:rPr lang="en-US" dirty="0" smtClean="0"/>
              <a:t> ILM</a:t>
            </a:r>
          </a:p>
          <a:p>
            <a:pPr marL="457200" indent="-457200">
              <a:buFont typeface="+mj-lt"/>
              <a:buAutoNum type="alphaUcPeriod"/>
            </a:pPr>
            <a:r>
              <a:rPr lang="en-US" dirty="0" smtClean="0"/>
              <a:t>PostgreSQL</a:t>
            </a:r>
          </a:p>
          <a:p>
            <a:pPr marL="457200" indent="-457200">
              <a:buFont typeface="+mj-lt"/>
              <a:buAutoNum type="alphaUcPeriod"/>
            </a:pPr>
            <a:r>
              <a:rPr lang="en-US" dirty="0" err="1" smtClean="0"/>
              <a:t>Pentaho</a:t>
            </a:r>
            <a:r>
              <a:rPr lang="en-US" dirty="0" smtClean="0"/>
              <a:t> Data Integration</a:t>
            </a:r>
          </a:p>
          <a:p>
            <a:pPr marL="457200" indent="-457200">
              <a:buFont typeface="+mj-lt"/>
              <a:buAutoNum type="alphaUcPeriod"/>
            </a:pPr>
            <a:r>
              <a:rPr lang="en-US" dirty="0" err="1" smtClean="0"/>
              <a:t>Birst</a:t>
            </a:r>
            <a:endParaRPr lang="en-US" dirty="0" smtClean="0"/>
          </a:p>
          <a:p>
            <a:pPr marL="457200" indent="-457200">
              <a:buFont typeface="+mj-lt"/>
              <a:buAutoNum type="alphaUcPeriod"/>
            </a:pPr>
            <a:r>
              <a:rPr lang="en-US" dirty="0" smtClean="0"/>
              <a:t>Tableau Server</a:t>
            </a:r>
          </a:p>
          <a:p>
            <a:pPr marL="457200" indent="-457200">
              <a:buFont typeface="+mj-lt"/>
              <a:buAutoNum type="alphaUcPeriod"/>
            </a:pPr>
            <a:r>
              <a:rPr lang="en-US" dirty="0" smtClean="0"/>
              <a:t>Oracle </a:t>
            </a:r>
            <a:r>
              <a:rPr lang="en-US" dirty="0" err="1" smtClean="0"/>
              <a:t>Essbase</a:t>
            </a:r>
            <a:endParaRPr lang="en-US" dirty="0" smtClean="0"/>
          </a:p>
          <a:p>
            <a:pPr marL="457200" indent="-457200">
              <a:buFont typeface="+mj-lt"/>
              <a:buAutoNum type="alphaUcPeriod"/>
            </a:pPr>
            <a:r>
              <a:rPr lang="en-US" dirty="0"/>
              <a:t>Microsoft Dynamics GP</a:t>
            </a:r>
            <a:endParaRPr lang="en-US" dirty="0" smtClean="0"/>
          </a:p>
          <a:p>
            <a:pPr marL="457200" indent="-457200">
              <a:buFont typeface="+mj-lt"/>
              <a:buAutoNum type="alphaUcPeriod"/>
            </a:pPr>
            <a:r>
              <a:rPr lang="en-US" dirty="0" smtClean="0"/>
              <a:t>IBM Informix</a:t>
            </a:r>
            <a:endParaRPr lang="en-US" dirty="0"/>
          </a:p>
        </p:txBody>
      </p:sp>
      <p:sp>
        <p:nvSpPr>
          <p:cNvPr id="5" name="Text Placeholder 4"/>
          <p:cNvSpPr>
            <a:spLocks noGrp="1"/>
          </p:cNvSpPr>
          <p:nvPr>
            <p:ph type="body" sz="quarter" idx="3"/>
          </p:nvPr>
        </p:nvSpPr>
        <p:spPr>
          <a:xfrm>
            <a:off x="6188544" y="2590800"/>
            <a:ext cx="5389033" cy="609600"/>
          </a:xfrm>
        </p:spPr>
        <p:txBody>
          <a:bodyPr/>
          <a:lstStyle/>
          <a:p>
            <a:pPr marL="0" indent="0" algn="ctr">
              <a:buNone/>
            </a:pPr>
            <a:r>
              <a:rPr lang="en-US" dirty="0" smtClean="0"/>
              <a:t>CIF Components</a:t>
            </a:r>
            <a:endParaRPr lang="en-US" dirty="0"/>
          </a:p>
        </p:txBody>
      </p:sp>
      <p:sp>
        <p:nvSpPr>
          <p:cNvPr id="7" name="Content Placeholder 6"/>
          <p:cNvSpPr>
            <a:spLocks noGrp="1"/>
          </p:cNvSpPr>
          <p:nvPr>
            <p:ph sz="quarter" idx="4"/>
          </p:nvPr>
        </p:nvSpPr>
        <p:spPr>
          <a:xfrm>
            <a:off x="6324600" y="3200400"/>
            <a:ext cx="5388864" cy="3273551"/>
          </a:xfrm>
        </p:spPr>
        <p:txBody>
          <a:bodyPr>
            <a:normAutofit fontScale="92500" lnSpcReduction="20000"/>
          </a:bodyPr>
          <a:lstStyle/>
          <a:p>
            <a:pPr marL="457200" indent="-457200">
              <a:buFont typeface="+mj-lt"/>
              <a:buAutoNum type="arabicPeriod"/>
            </a:pPr>
            <a:r>
              <a:rPr lang="en-US" dirty="0" smtClean="0"/>
              <a:t>Corporate / External World Application</a:t>
            </a:r>
          </a:p>
          <a:p>
            <a:pPr marL="457200" indent="-457200">
              <a:buFont typeface="+mj-lt"/>
              <a:buAutoNum type="arabicPeriod"/>
            </a:pPr>
            <a:r>
              <a:rPr lang="en-US" dirty="0" smtClean="0"/>
              <a:t>ETL System</a:t>
            </a:r>
          </a:p>
          <a:p>
            <a:pPr marL="457200" indent="-457200">
              <a:buFont typeface="+mj-lt"/>
              <a:buAutoNum type="arabicPeriod"/>
            </a:pPr>
            <a:r>
              <a:rPr lang="en-US" dirty="0" smtClean="0"/>
              <a:t>Data Mart / MOLAP</a:t>
            </a:r>
          </a:p>
          <a:p>
            <a:pPr marL="457200" indent="-457200">
              <a:buFont typeface="+mj-lt"/>
              <a:buAutoNum type="arabicPeriod"/>
            </a:pPr>
            <a:r>
              <a:rPr lang="en-US" dirty="0" smtClean="0"/>
              <a:t>Decision Support System </a:t>
            </a:r>
          </a:p>
          <a:p>
            <a:pPr marL="457200" indent="-457200">
              <a:buFont typeface="+mj-lt"/>
              <a:buAutoNum type="arabicPeriod"/>
            </a:pPr>
            <a:r>
              <a:rPr lang="en-US" dirty="0" smtClean="0"/>
              <a:t>Enterprise Data Warehouse</a:t>
            </a:r>
          </a:p>
          <a:p>
            <a:pPr marL="457200" indent="-457200">
              <a:buFont typeface="+mj-lt"/>
              <a:buAutoNum type="arabicPeriod"/>
            </a:pPr>
            <a:r>
              <a:rPr lang="en-US" dirty="0" smtClean="0"/>
              <a:t>Operational Data Store</a:t>
            </a:r>
          </a:p>
          <a:p>
            <a:pPr marL="457200" indent="-457200">
              <a:buFont typeface="+mj-lt"/>
              <a:buAutoNum type="arabicPeriod"/>
            </a:pPr>
            <a:r>
              <a:rPr lang="en-US" dirty="0" smtClean="0"/>
              <a:t>Cross-Media Storage</a:t>
            </a:r>
          </a:p>
          <a:p>
            <a:endParaRPr lang="en-US" dirty="0" smtClean="0"/>
          </a:p>
          <a:p>
            <a:endParaRPr lang="en-US" dirty="0" smtClean="0"/>
          </a:p>
          <a:p>
            <a:endParaRPr lang="en-US" dirty="0" smtClean="0"/>
          </a:p>
          <a:p>
            <a:endParaRPr lang="en-US" dirty="0"/>
          </a:p>
        </p:txBody>
      </p:sp>
      <p:sp>
        <p:nvSpPr>
          <p:cNvPr id="8" name="TextBox 7"/>
          <p:cNvSpPr txBox="1"/>
          <p:nvPr/>
        </p:nvSpPr>
        <p:spPr>
          <a:xfrm>
            <a:off x="605367" y="1238716"/>
            <a:ext cx="10972210" cy="1200329"/>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mj-lt"/>
              </a:rPr>
              <a:t>Activity:</a:t>
            </a:r>
            <a:r>
              <a:rPr lang="en-US" sz="2400" dirty="0" smtClean="0">
                <a:solidFill>
                  <a:schemeClr val="tx1">
                    <a:lumMod val="75000"/>
                    <a:lumOff val="25000"/>
                  </a:schemeClr>
                </a:solidFill>
                <a:latin typeface="+mj-lt"/>
              </a:rPr>
              <a:t> Research </a:t>
            </a:r>
            <a:r>
              <a:rPr lang="en-US" sz="2400" dirty="0">
                <a:solidFill>
                  <a:schemeClr val="tx1">
                    <a:lumMod val="75000"/>
                    <a:lumOff val="25000"/>
                  </a:schemeClr>
                </a:solidFill>
                <a:latin typeface="+mj-lt"/>
              </a:rPr>
              <a:t>the following products. Match each to the CIF components it was designed to support</a:t>
            </a:r>
            <a:r>
              <a:rPr lang="en-US" sz="2400" dirty="0" smtClean="0">
                <a:solidFill>
                  <a:schemeClr val="tx1">
                    <a:lumMod val="75000"/>
                    <a:lumOff val="25000"/>
                  </a:schemeClr>
                </a:solidFill>
                <a:latin typeface="+mj-lt"/>
              </a:rPr>
              <a:t>. Justify your reasoning with sources. Groups will be called upon to present their findings.</a:t>
            </a:r>
            <a:endParaRPr lang="en-US" sz="2400" dirty="0">
              <a:solidFill>
                <a:schemeClr val="tx1">
                  <a:lumMod val="75000"/>
                  <a:lumOff val="25000"/>
                </a:schemeClr>
              </a:solidFill>
              <a:latin typeface="+mj-lt"/>
            </a:endParaRPr>
          </a:p>
        </p:txBody>
      </p:sp>
    </p:spTree>
    <p:extLst>
      <p:ext uri="{BB962C8B-B14F-4D97-AF65-F5344CB8AC3E}">
        <p14:creationId xmlns:p14="http://schemas.microsoft.com/office/powerpoint/2010/main" xmlns="" val="2082607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The CIF is a </a:t>
            </a:r>
            <a:r>
              <a:rPr lang="en-US" b="1" dirty="0" smtClean="0"/>
              <a:t>reference architecture </a:t>
            </a:r>
            <a:r>
              <a:rPr lang="en-US" dirty="0" smtClean="0"/>
              <a:t>for building out an information ecosystem.</a:t>
            </a:r>
          </a:p>
          <a:p>
            <a:r>
              <a:rPr lang="en-US" dirty="0" smtClean="0"/>
              <a:t>Applications from the external world are inputs into the CIF.</a:t>
            </a:r>
          </a:p>
          <a:p>
            <a:r>
              <a:rPr lang="en-US" dirty="0" smtClean="0"/>
              <a:t>The </a:t>
            </a:r>
            <a:r>
              <a:rPr lang="en-US" b="1" dirty="0" smtClean="0"/>
              <a:t>Integration &amp; Transformation Layer</a:t>
            </a:r>
            <a:r>
              <a:rPr lang="en-US" dirty="0" smtClean="0"/>
              <a:t> transforms transactional data into corporate data.</a:t>
            </a:r>
          </a:p>
          <a:p>
            <a:r>
              <a:rPr lang="en-US" dirty="0" smtClean="0"/>
              <a:t>The </a:t>
            </a:r>
            <a:r>
              <a:rPr lang="en-US" b="1" dirty="0" smtClean="0"/>
              <a:t>Operational Data Store </a:t>
            </a:r>
            <a:r>
              <a:rPr lang="en-US" dirty="0" smtClean="0"/>
              <a:t>contains consolidated, non-historical data.</a:t>
            </a:r>
          </a:p>
          <a:p>
            <a:r>
              <a:rPr lang="en-US" dirty="0" smtClean="0"/>
              <a:t>The </a:t>
            </a:r>
            <a:r>
              <a:rPr lang="en-US" b="1" dirty="0" smtClean="0"/>
              <a:t>Enterprise Data Warehouse</a:t>
            </a:r>
            <a:r>
              <a:rPr lang="en-US" dirty="0" smtClean="0"/>
              <a:t> contains consolidated historical data.</a:t>
            </a:r>
          </a:p>
          <a:p>
            <a:r>
              <a:rPr lang="en-US" b="1" dirty="0" smtClean="0"/>
              <a:t>Data marts </a:t>
            </a:r>
            <a:r>
              <a:rPr lang="en-US" dirty="0" smtClean="0"/>
              <a:t>are tailored to the informational needs of a department or business process.</a:t>
            </a:r>
            <a:endParaRPr lang="en-US" dirty="0"/>
          </a:p>
        </p:txBody>
      </p:sp>
    </p:spTree>
    <p:extLst>
      <p:ext uri="{BB962C8B-B14F-4D97-AF65-F5344CB8AC3E}">
        <p14:creationId xmlns:p14="http://schemas.microsoft.com/office/powerpoint/2010/main" xmlns="" val="1334732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dirty="0" smtClean="0"/>
              <a:t>Recall: </a:t>
            </a:r>
            <a:r>
              <a:rPr lang="en-US" dirty="0" err="1" smtClean="0"/>
              <a:t>Inmon’s</a:t>
            </a:r>
            <a:r>
              <a:rPr lang="en-US" dirty="0" smtClean="0"/>
              <a:t> CIF</a:t>
            </a:r>
            <a:endParaRPr lang="en-US" dirty="0"/>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1430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Tree>
    <p:extLst>
      <p:ext uri="{BB962C8B-B14F-4D97-AF65-F5344CB8AC3E}">
        <p14:creationId xmlns:p14="http://schemas.microsoft.com/office/powerpoint/2010/main" xmlns="" val="3965357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2895599"/>
          </a:xfrm>
        </p:spPr>
        <p:txBody>
          <a:bodyPr/>
          <a:lstStyle/>
          <a:p>
            <a:r>
              <a:rPr lang="en-US" sz="7200" dirty="0"/>
              <a:t>IST722 </a:t>
            </a:r>
            <a:br>
              <a:rPr lang="en-US" sz="7200" dirty="0"/>
            </a:br>
            <a:r>
              <a:rPr lang="en-US" sz="7200" dirty="0"/>
              <a:t>Data Warehousing</a:t>
            </a:r>
          </a:p>
        </p:txBody>
      </p:sp>
      <p:sp>
        <p:nvSpPr>
          <p:cNvPr id="3" name="Subtitle 2"/>
          <p:cNvSpPr>
            <a:spLocks noGrp="1"/>
          </p:cNvSpPr>
          <p:nvPr>
            <p:ph type="subTitle" idx="1"/>
          </p:nvPr>
        </p:nvSpPr>
        <p:spPr>
          <a:xfrm>
            <a:off x="3991289" y="3733800"/>
            <a:ext cx="5305111" cy="1762125"/>
          </a:xfrm>
        </p:spPr>
        <p:txBody>
          <a:bodyPr>
            <a:normAutofit lnSpcReduction="10000"/>
          </a:bodyPr>
          <a:lstStyle/>
          <a:p>
            <a:r>
              <a:rPr lang="en-US" sz="2800" b="1" dirty="0">
                <a:effectLst>
                  <a:outerShdw blurRad="38100" dist="38100" dir="2700000" algn="tl">
                    <a:srgbClr val="000000">
                      <a:alpha val="43137"/>
                    </a:srgbClr>
                  </a:outerShdw>
                </a:effectLst>
              </a:rPr>
              <a:t>Components of the </a:t>
            </a:r>
            <a:r>
              <a:rPr lang="en-US" sz="2800" b="1">
                <a:effectLst>
                  <a:outerShdw blurRad="38100" dist="38100" dir="2700000" algn="tl">
                    <a:srgbClr val="000000">
                      <a:alpha val="43137"/>
                    </a:srgbClr>
                  </a:outerShdw>
                </a:effectLst>
              </a:rPr>
              <a:t>Data Warehouse</a:t>
            </a:r>
            <a:endParaRPr lang="en-US" sz="2800" b="1" dirty="0">
              <a:effectLst>
                <a:outerShdw blurRad="38100" dist="38100" dir="2700000" algn="tl">
                  <a:srgbClr val="000000">
                    <a:alpha val="43137"/>
                  </a:srgbClr>
                </a:outerShdw>
              </a:effectLst>
            </a:endParaRPr>
          </a:p>
          <a:p>
            <a:endParaRPr lang="en-US" sz="2800" dirty="0"/>
          </a:p>
          <a:p>
            <a:r>
              <a:rPr lang="en-US" sz="2800" dirty="0"/>
              <a:t>Michael A. Fudge, Jr.</a:t>
            </a:r>
          </a:p>
        </p:txBody>
      </p:sp>
      <p:pic>
        <p:nvPicPr>
          <p:cNvPr id="1026" name="Picture 2" descr="no phot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1" y="3733801"/>
            <a:ext cx="1781489"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5106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143000"/>
          </a:xfrm>
        </p:spPr>
        <p:txBody>
          <a:bodyPr/>
          <a:lstStyle/>
          <a:p>
            <a:r>
              <a:rPr lang="en-US" sz="4800" dirty="0"/>
              <a:t>Understanding the Diagram</a:t>
            </a:r>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1430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grpSp>
        <p:nvGrpSpPr>
          <p:cNvPr id="3" name="Group 2"/>
          <p:cNvGrpSpPr/>
          <p:nvPr/>
        </p:nvGrpSpPr>
        <p:grpSpPr>
          <a:xfrm>
            <a:off x="2898913" y="1902511"/>
            <a:ext cx="7311887" cy="1426984"/>
            <a:chOff x="1600200" y="1828800"/>
            <a:chExt cx="7311887" cy="1426984"/>
          </a:xfrm>
        </p:grpSpPr>
        <p:sp>
          <p:nvSpPr>
            <p:cNvPr id="2" name="Right Arrow 1"/>
            <p:cNvSpPr/>
            <p:nvPr/>
          </p:nvSpPr>
          <p:spPr>
            <a:xfrm>
              <a:off x="1600200" y="1828800"/>
              <a:ext cx="990600" cy="4572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ight Arrow 5"/>
            <p:cNvSpPr/>
            <p:nvPr/>
          </p:nvSpPr>
          <p:spPr>
            <a:xfrm rot="9544760">
              <a:off x="7921487" y="2798584"/>
              <a:ext cx="990600" cy="4572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5" name="Group 4"/>
          <p:cNvGrpSpPr/>
          <p:nvPr/>
        </p:nvGrpSpPr>
        <p:grpSpPr>
          <a:xfrm>
            <a:off x="7320953" y="1747777"/>
            <a:ext cx="645917" cy="1938828"/>
            <a:chOff x="5796952" y="1747777"/>
            <a:chExt cx="645917" cy="1938828"/>
          </a:xfrm>
        </p:grpSpPr>
        <p:sp>
          <p:nvSpPr>
            <p:cNvPr id="4" name="Up Arrow 3"/>
            <p:cNvSpPr/>
            <p:nvPr/>
          </p:nvSpPr>
          <p:spPr>
            <a:xfrm rot="16200000">
              <a:off x="5853211" y="1691518"/>
              <a:ext cx="533400" cy="64591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Up Arrow 9"/>
            <p:cNvSpPr/>
            <p:nvPr/>
          </p:nvSpPr>
          <p:spPr>
            <a:xfrm rot="10800000">
              <a:off x="5853211" y="3040688"/>
              <a:ext cx="533400" cy="645917"/>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sp>
        <p:nvSpPr>
          <p:cNvPr id="8" name="Right Arrow 7"/>
          <p:cNvSpPr/>
          <p:nvPr/>
        </p:nvSpPr>
        <p:spPr>
          <a:xfrm>
            <a:off x="1624688" y="3123939"/>
            <a:ext cx="1302027"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Up Arrow 10"/>
          <p:cNvSpPr/>
          <p:nvPr/>
        </p:nvSpPr>
        <p:spPr>
          <a:xfrm rot="5400000">
            <a:off x="5678047" y="3599685"/>
            <a:ext cx="954283" cy="1374914"/>
          </a:xfrm>
          <a:prstGeom prst="leftUpArrow">
            <a:avLst>
              <a:gd name="adj1" fmla="val 25000"/>
              <a:gd name="adj2" fmla="val 25633"/>
              <a:gd name="adj3" fmla="val 25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 name="TextBox 11"/>
          <p:cNvSpPr txBox="1"/>
          <p:nvPr/>
        </p:nvSpPr>
        <p:spPr>
          <a:xfrm>
            <a:off x="988946" y="2856022"/>
            <a:ext cx="1497526" cy="369332"/>
          </a:xfrm>
          <a:prstGeom prst="rect">
            <a:avLst/>
          </a:prstGeom>
          <a:noFill/>
        </p:spPr>
        <p:txBody>
          <a:bodyPr wrap="none" rtlCol="0">
            <a:spAutoFit/>
          </a:bodyPr>
          <a:lstStyle/>
          <a:p>
            <a:r>
              <a:rPr lang="en-US" dirty="0" smtClean="0"/>
              <a:t>Components</a:t>
            </a:r>
            <a:endParaRPr lang="en-US" dirty="0"/>
          </a:p>
        </p:txBody>
      </p:sp>
      <p:sp>
        <p:nvSpPr>
          <p:cNvPr id="14" name="TextBox 13"/>
          <p:cNvSpPr txBox="1"/>
          <p:nvPr/>
        </p:nvSpPr>
        <p:spPr>
          <a:xfrm>
            <a:off x="10044121" y="2703305"/>
            <a:ext cx="1497526" cy="369332"/>
          </a:xfrm>
          <a:prstGeom prst="rect">
            <a:avLst/>
          </a:prstGeom>
          <a:noFill/>
        </p:spPr>
        <p:txBody>
          <a:bodyPr wrap="none" rtlCol="0">
            <a:spAutoFit/>
          </a:bodyPr>
          <a:lstStyle/>
          <a:p>
            <a:r>
              <a:rPr lang="en-US" dirty="0" smtClean="0"/>
              <a:t>Applications</a:t>
            </a:r>
            <a:endParaRPr lang="en-US" dirty="0"/>
          </a:p>
        </p:txBody>
      </p:sp>
      <p:sp>
        <p:nvSpPr>
          <p:cNvPr id="15" name="TextBox 14"/>
          <p:cNvSpPr txBox="1"/>
          <p:nvPr/>
        </p:nvSpPr>
        <p:spPr>
          <a:xfrm>
            <a:off x="7320953" y="2426306"/>
            <a:ext cx="965152" cy="646331"/>
          </a:xfrm>
          <a:prstGeom prst="rect">
            <a:avLst/>
          </a:prstGeom>
          <a:noFill/>
        </p:spPr>
        <p:txBody>
          <a:bodyPr wrap="square" rtlCol="0">
            <a:spAutoFit/>
          </a:bodyPr>
          <a:lstStyle/>
          <a:p>
            <a:r>
              <a:rPr lang="en-US" dirty="0" smtClean="0"/>
              <a:t>Data</a:t>
            </a:r>
            <a:br>
              <a:rPr lang="en-US" dirty="0" smtClean="0"/>
            </a:br>
            <a:r>
              <a:rPr lang="en-US" dirty="0" smtClean="0"/>
              <a:t>Stores</a:t>
            </a:r>
            <a:endParaRPr lang="en-US" dirty="0"/>
          </a:p>
        </p:txBody>
      </p:sp>
      <p:sp>
        <p:nvSpPr>
          <p:cNvPr id="16" name="TextBox 15"/>
          <p:cNvSpPr txBox="1"/>
          <p:nvPr/>
        </p:nvSpPr>
        <p:spPr>
          <a:xfrm>
            <a:off x="5513041" y="4613473"/>
            <a:ext cx="1159292" cy="369332"/>
          </a:xfrm>
          <a:prstGeom prst="rect">
            <a:avLst/>
          </a:prstGeom>
          <a:noFill/>
        </p:spPr>
        <p:txBody>
          <a:bodyPr wrap="none" rtlCol="0">
            <a:spAutoFit/>
          </a:bodyPr>
          <a:lstStyle/>
          <a:p>
            <a:r>
              <a:rPr lang="en-US" dirty="0" smtClean="0"/>
              <a:t>Processes</a:t>
            </a:r>
            <a:endParaRPr lang="en-US" dirty="0"/>
          </a:p>
        </p:txBody>
      </p:sp>
    </p:spTree>
    <p:extLst>
      <p:ext uri="{BB962C8B-B14F-4D97-AF65-F5344CB8AC3E}">
        <p14:creationId xmlns:p14="http://schemas.microsoft.com/office/powerpoint/2010/main" xmlns="" val="147041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CIF Components</a:t>
            </a:r>
          </a:p>
        </p:txBody>
      </p:sp>
      <p:sp>
        <p:nvSpPr>
          <p:cNvPr id="3" name="Content Placeholder 2"/>
          <p:cNvSpPr>
            <a:spLocks noGrp="1"/>
          </p:cNvSpPr>
          <p:nvPr>
            <p:ph type="body" idx="1"/>
          </p:nvPr>
        </p:nvSpPr>
        <p:spPr/>
        <p:txBody>
          <a:bodyPr>
            <a:normAutofit/>
          </a:bodyPr>
          <a:lstStyle/>
          <a:p>
            <a:pPr>
              <a:buFont typeface="Wingdings" pitchFamily="2" charset="2"/>
              <a:buChar char="ü"/>
            </a:pPr>
            <a:endParaRPr lang="en-US" dirty="0"/>
          </a:p>
        </p:txBody>
      </p:sp>
    </p:spTree>
    <p:extLst>
      <p:ext uri="{BB962C8B-B14F-4D97-AF65-F5344CB8AC3E}">
        <p14:creationId xmlns:p14="http://schemas.microsoft.com/office/powerpoint/2010/main" xmlns="" val="91130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sz="4400" dirty="0"/>
              <a:t>External World &amp; Applications</a:t>
            </a:r>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2971800" y="1676400"/>
            <a:ext cx="1828800" cy="3276600"/>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4466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External World &amp; Applications</a:t>
            </a:r>
            <a:endParaRPr lang="en-US" dirty="0"/>
          </a:p>
        </p:txBody>
      </p:sp>
      <p:sp>
        <p:nvSpPr>
          <p:cNvPr id="6" name="Content Placeholder 5"/>
          <p:cNvSpPr>
            <a:spLocks noGrp="1"/>
          </p:cNvSpPr>
          <p:nvPr>
            <p:ph idx="1"/>
          </p:nvPr>
        </p:nvSpPr>
        <p:spPr/>
        <p:txBody>
          <a:bodyPr/>
          <a:lstStyle/>
          <a:p>
            <a:r>
              <a:rPr lang="en-US" b="1" dirty="0" smtClean="0"/>
              <a:t>External World </a:t>
            </a:r>
            <a:r>
              <a:rPr lang="en-US" dirty="0" smtClean="0"/>
              <a:t>– the people and systems that generate operational data.</a:t>
            </a:r>
          </a:p>
          <a:p>
            <a:r>
              <a:rPr lang="en-US" b="1" dirty="0" smtClean="0"/>
              <a:t>Applications </a:t>
            </a:r>
            <a:r>
              <a:rPr lang="en-US" dirty="0" smtClean="0"/>
              <a:t>– the systems which provide the source for the operational data.</a:t>
            </a:r>
          </a:p>
          <a:p>
            <a:r>
              <a:rPr lang="en-US" b="1" dirty="0" smtClean="0"/>
              <a:t>Examples</a:t>
            </a:r>
            <a:r>
              <a:rPr lang="en-US" dirty="0" smtClean="0"/>
              <a:t>: ERP’s, Business Applications, Internet data, external data streams.</a:t>
            </a:r>
          </a:p>
          <a:p>
            <a:r>
              <a:rPr lang="en-US" dirty="0" smtClean="0"/>
              <a:t>These are the </a:t>
            </a:r>
            <a:r>
              <a:rPr lang="en-US" b="1" dirty="0" smtClean="0"/>
              <a:t>inputs </a:t>
            </a:r>
            <a:r>
              <a:rPr lang="en-US" dirty="0" smtClean="0"/>
              <a:t>and </a:t>
            </a:r>
            <a:r>
              <a:rPr lang="en-US" b="1" dirty="0" smtClean="0"/>
              <a:t>data sources </a:t>
            </a:r>
            <a:r>
              <a:rPr lang="en-US" dirty="0" smtClean="0"/>
              <a:t>for the CIF.</a:t>
            </a:r>
          </a:p>
          <a:p>
            <a:r>
              <a:rPr lang="en-US" dirty="0" smtClean="0"/>
              <a:t>OLTP Systems – Operational data, transaction-oriented.</a:t>
            </a:r>
            <a:endParaRPr lang="en-US" dirty="0"/>
          </a:p>
        </p:txBody>
      </p:sp>
    </p:spTree>
    <p:extLst>
      <p:ext uri="{BB962C8B-B14F-4D97-AF65-F5344CB8AC3E}">
        <p14:creationId xmlns:p14="http://schemas.microsoft.com/office/powerpoint/2010/main" xmlns="" val="81668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0"/>
            <a:ext cx="8229600" cy="1219200"/>
          </a:xfrm>
        </p:spPr>
        <p:txBody>
          <a:bodyPr/>
          <a:lstStyle/>
          <a:p>
            <a:r>
              <a:rPr lang="en-US" sz="4000" dirty="0"/>
              <a:t>Integration &amp; Transformation Layer</a:t>
            </a:r>
          </a:p>
        </p:txBody>
      </p:sp>
      <p:pic>
        <p:nvPicPr>
          <p:cNvPr id="1026" name="Picture 2" descr="http://inmoncif.com/inmoncif-old/www/library/articles/images/artcifco_fig01.GIF"/>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1219200"/>
            <a:ext cx="7156173" cy="555903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514600" y="5023419"/>
            <a:ext cx="4312612"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CIF is a </a:t>
            </a:r>
          </a:p>
          <a:p>
            <a:r>
              <a:rPr lang="en-US" sz="2800" b="1" dirty="0">
                <a:effectLst>
                  <a:outerShdw blurRad="38100" dist="38100" dir="2700000" algn="tl">
                    <a:srgbClr val="000000">
                      <a:alpha val="43137"/>
                    </a:srgbClr>
                  </a:outerShdw>
                </a:effectLst>
              </a:rPr>
              <a:t>reference architecture </a:t>
            </a:r>
          </a:p>
        </p:txBody>
      </p:sp>
      <p:sp>
        <p:nvSpPr>
          <p:cNvPr id="2" name="Rectangle 1"/>
          <p:cNvSpPr/>
          <p:nvPr/>
        </p:nvSpPr>
        <p:spPr>
          <a:xfrm>
            <a:off x="4800600" y="2436471"/>
            <a:ext cx="1143000" cy="1786238"/>
          </a:xfrm>
          <a:prstGeom prst="rect">
            <a:avLst/>
          </a:prstGeom>
          <a:noFill/>
          <a:ln w="762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161482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Transformation Layer</a:t>
            </a:r>
            <a:endParaRPr lang="en-US" dirty="0"/>
          </a:p>
        </p:txBody>
      </p:sp>
      <p:sp>
        <p:nvSpPr>
          <p:cNvPr id="3" name="Content Placeholder 2"/>
          <p:cNvSpPr>
            <a:spLocks noGrp="1"/>
          </p:cNvSpPr>
          <p:nvPr>
            <p:ph idx="1"/>
          </p:nvPr>
        </p:nvSpPr>
        <p:spPr/>
        <p:txBody>
          <a:bodyPr>
            <a:normAutofit lnSpcReduction="10000"/>
          </a:bodyPr>
          <a:lstStyle/>
          <a:p>
            <a:r>
              <a:rPr lang="en-US" b="1" dirty="0" smtClean="0"/>
              <a:t>I&amp;T layer </a:t>
            </a:r>
            <a:r>
              <a:rPr lang="en-US" dirty="0" smtClean="0"/>
              <a:t>– takes un-integrated data from multiple sources and integrates and consolidates it.</a:t>
            </a:r>
          </a:p>
          <a:p>
            <a:r>
              <a:rPr lang="en-US" dirty="0" smtClean="0"/>
              <a:t>Computer programs are written to transform data from the </a:t>
            </a:r>
            <a:r>
              <a:rPr lang="en-US" b="1" dirty="0" smtClean="0"/>
              <a:t>external world </a:t>
            </a:r>
            <a:r>
              <a:rPr lang="en-US" dirty="0" smtClean="0"/>
              <a:t>into </a:t>
            </a:r>
            <a:r>
              <a:rPr lang="en-US" b="1" dirty="0" smtClean="0"/>
              <a:t>corporate data</a:t>
            </a:r>
            <a:r>
              <a:rPr lang="en-US" dirty="0" smtClean="0"/>
              <a:t>.</a:t>
            </a:r>
          </a:p>
          <a:p>
            <a:r>
              <a:rPr lang="en-US" dirty="0"/>
              <a:t>The data come from a variety of sources and in both </a:t>
            </a:r>
            <a:r>
              <a:rPr lang="en-US" b="1" dirty="0"/>
              <a:t>structured </a:t>
            </a:r>
            <a:r>
              <a:rPr lang="en-US" dirty="0"/>
              <a:t>and </a:t>
            </a:r>
            <a:r>
              <a:rPr lang="en-US" b="1" dirty="0"/>
              <a:t>un-structured </a:t>
            </a:r>
            <a:r>
              <a:rPr lang="en-US" dirty="0"/>
              <a:t>formats.</a:t>
            </a:r>
          </a:p>
          <a:p>
            <a:r>
              <a:rPr lang="en-US" dirty="0" smtClean="0"/>
              <a:t>Today’s Database Management Systems provide tooling to assist with this process.</a:t>
            </a:r>
          </a:p>
          <a:p>
            <a:r>
              <a:rPr lang="en-US" dirty="0" smtClean="0"/>
              <a:t>This is the most difficult and time-consuming component of the CIF.</a:t>
            </a:r>
          </a:p>
          <a:p>
            <a:r>
              <a:rPr lang="en-US" dirty="0" smtClean="0"/>
              <a:t>Two approaches: ETL and ELT</a:t>
            </a:r>
          </a:p>
        </p:txBody>
      </p:sp>
    </p:spTree>
    <p:extLst>
      <p:ext uri="{BB962C8B-B14F-4D97-AF65-F5344CB8AC3E}">
        <p14:creationId xmlns:p14="http://schemas.microsoft.com/office/powerpoint/2010/main" xmlns="" val="3804535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1035</TotalTime>
  <Words>1553</Words>
  <Application>Microsoft Office PowerPoint</Application>
  <PresentationFormat>Custom</PresentationFormat>
  <Paragraphs>230</Paragraphs>
  <Slides>30</Slides>
  <Notes>17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IST722  Data Warehousing</vt:lpstr>
      <vt:lpstr>Project: NopCommerce</vt:lpstr>
      <vt:lpstr>Recall: Inmon’s CIF</vt:lpstr>
      <vt:lpstr>Understanding the Diagram</vt:lpstr>
      <vt:lpstr>CIF Components</vt:lpstr>
      <vt:lpstr>External World &amp; Applications</vt:lpstr>
      <vt:lpstr>External World &amp; Applications</vt:lpstr>
      <vt:lpstr>Integration &amp; Transformation Layer</vt:lpstr>
      <vt:lpstr>Integration &amp; Transformation Layer</vt:lpstr>
      <vt:lpstr>ETL – Extract Transform Load</vt:lpstr>
      <vt:lpstr>ELT – Extract Load Transform</vt:lpstr>
      <vt:lpstr>Operational Data Store</vt:lpstr>
      <vt:lpstr>Operational Data Store</vt:lpstr>
      <vt:lpstr>Enterprise Data Warehouse</vt:lpstr>
      <vt:lpstr>Enterprise Data Warehouse</vt:lpstr>
      <vt:lpstr>ODS vs. EDW</vt:lpstr>
      <vt:lpstr>Why No ODS in the EDW?</vt:lpstr>
      <vt:lpstr>Data Marts</vt:lpstr>
      <vt:lpstr>Data Marts</vt:lpstr>
      <vt:lpstr>OLAP</vt:lpstr>
      <vt:lpstr>ROLAP – Star Schema</vt:lpstr>
      <vt:lpstr>MOLAP - Cube</vt:lpstr>
      <vt:lpstr>DSS Applications</vt:lpstr>
      <vt:lpstr>Decision-Support Systems</vt:lpstr>
      <vt:lpstr>Cross-Media Storage</vt:lpstr>
      <vt:lpstr>Cross-Media Storage Manager</vt:lpstr>
      <vt:lpstr>Group Activity</vt:lpstr>
      <vt:lpstr>Skill: Evaluating CIF Components </vt:lpstr>
      <vt:lpstr>In Summary…</vt:lpstr>
      <vt:lpstr>IST722  Data Warehousing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IST722  Data Warehousing</dc:title>
  <dc:creator>Michael A Fudge Jr</dc:creator>
  <cp:lastModifiedBy>SUNSHINE</cp:lastModifiedBy>
  <cp:revision>67</cp:revision>
  <dcterms:created xsi:type="dcterms:W3CDTF">2006-08-16T00:00:00Z</dcterms:created>
  <dcterms:modified xsi:type="dcterms:W3CDTF">2017-08-10T15:49:34Z</dcterms:modified>
</cp:coreProperties>
</file>