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86" r:id="rId3"/>
    <p:sldId id="288" r:id="rId4"/>
    <p:sldId id="294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3" r:id="rId15"/>
    <p:sldId id="289" r:id="rId16"/>
    <p:sldId id="300" r:id="rId17"/>
    <p:sldId id="295" r:id="rId18"/>
    <p:sldId id="292" r:id="rId19"/>
    <p:sldId id="291" r:id="rId20"/>
    <p:sldId id="290" r:id="rId21"/>
    <p:sldId id="296" r:id="rId22"/>
    <p:sldId id="297" r:id="rId23"/>
    <p:sldId id="301" r:id="rId24"/>
    <p:sldId id="30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69" d="100"/>
          <a:sy n="69" d="100"/>
        </p:scale>
        <p:origin x="-86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77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room</a:t>
            </a:r>
            <a:r>
              <a:rPr lang="en-US" baseline="0" dirty="0" smtClean="0"/>
              <a:t>  - hidden from end-user</a:t>
            </a:r>
          </a:p>
          <a:p>
            <a:r>
              <a:rPr lang="en-US" baseline="0" dirty="0" smtClean="0"/>
              <a:t>Front room – user interacts with these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78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36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0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0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1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6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36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195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6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60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09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20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851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aplogic.com/" TargetMode="External"/><Relationship Id="rId2" Type="http://schemas.openxmlformats.org/officeDocument/2006/relationships/hyperlink" Target="http://www.board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ark.apache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2209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Architecture</a:t>
            </a:r>
          </a:p>
          <a:p>
            <a:endParaRPr lang="en-US" sz="2800" dirty="0"/>
          </a:p>
          <a:p>
            <a:r>
              <a:rPr lang="en-US" sz="2800" dirty="0"/>
              <a:t>Michael A. Fudge, Jr</a:t>
            </a:r>
            <a:r>
              <a:rPr lang="en-US" sz="2800" dirty="0" smtClean="0"/>
              <a:t>.</a:t>
            </a:r>
          </a:p>
          <a:p>
            <a:r>
              <a:rPr lang="en-US" sz="2000" dirty="0" smtClean="0"/>
              <a:t>* Figures taken from Kimball Ch. 4</a:t>
            </a:r>
            <a:endParaRPr lang="en-US" sz="2000" dirty="0"/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smtClean="0"/>
              <a:t>Similar to Hub and Spoke but without the dependent data marts.</a:t>
            </a:r>
          </a:p>
          <a:p>
            <a:r>
              <a:rPr lang="en-US" dirty="0" smtClean="0"/>
              <a:t>Contains Atomic Data, Summarized data, time-variant data, and Dimensional Models</a:t>
            </a:r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048750" y="3458369"/>
            <a:ext cx="838200" cy="73263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305800" y="4800599"/>
            <a:ext cx="2438400" cy="16002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Warehouse:</a:t>
            </a:r>
            <a:br>
              <a:rPr lang="en-US" dirty="0" smtClean="0"/>
            </a:br>
            <a:r>
              <a:rPr lang="en-US" dirty="0" smtClean="0"/>
              <a:t>3NF + Time Variance,</a:t>
            </a:r>
            <a:br>
              <a:rPr lang="en-US" dirty="0" smtClean="0"/>
            </a:br>
            <a:r>
              <a:rPr lang="en-US" dirty="0" smtClean="0"/>
              <a:t>MDM, Dimensional Models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81900" y="1690688"/>
            <a:ext cx="3771900" cy="595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World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734332" y="2422242"/>
            <a:ext cx="1398759" cy="97685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186816" y="4281480"/>
            <a:ext cx="562068" cy="42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9400" cy="4351338"/>
          </a:xfrm>
        </p:spPr>
        <p:txBody>
          <a:bodyPr/>
          <a:lstStyle/>
          <a:p>
            <a:r>
              <a:rPr lang="en-US" dirty="0" smtClean="0"/>
              <a:t>Most Complex</a:t>
            </a:r>
          </a:p>
          <a:p>
            <a:r>
              <a:rPr lang="en-US" dirty="0" smtClean="0"/>
              <a:t>Service-oriented Architecture</a:t>
            </a:r>
          </a:p>
          <a:p>
            <a:r>
              <a:rPr lang="en-US" dirty="0" smtClean="0"/>
              <a:t>Used to integrate existing Data Marts, Warehouses and legacy applications into a single logical data warehouse.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448800" y="4800599"/>
            <a:ext cx="1295400" cy="1600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0458450" y="3244264"/>
            <a:ext cx="1485900" cy="73263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864163" y="3019497"/>
            <a:ext cx="1428750" cy="914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 rot="16200000">
            <a:off x="9688891" y="3150581"/>
            <a:ext cx="428625" cy="919995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 rot="19649543">
            <a:off x="8915373" y="3977437"/>
            <a:ext cx="428625" cy="9144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1781933">
            <a:off x="10925175" y="4114800"/>
            <a:ext cx="428625" cy="91440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7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Technical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Urgent need?</a:t>
            </a:r>
          </a:p>
          <a:p>
            <a:r>
              <a:rPr lang="en-US" dirty="0" smtClean="0"/>
              <a:t>MDM Strategy?</a:t>
            </a:r>
          </a:p>
          <a:p>
            <a:r>
              <a:rPr lang="en-US" dirty="0" smtClean="0"/>
              <a:t>Need to Integrate existing data warehouses?</a:t>
            </a:r>
          </a:p>
          <a:p>
            <a:r>
              <a:rPr lang="en-US" dirty="0" smtClean="0"/>
              <a:t>Grow organically?</a:t>
            </a:r>
          </a:p>
          <a:p>
            <a:r>
              <a:rPr lang="en-US" dirty="0" smtClean="0"/>
              <a:t>Simplified enterprise Focus?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0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Technical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Urgent need?</a:t>
            </a:r>
          </a:p>
          <a:p>
            <a:r>
              <a:rPr lang="en-US" dirty="0" smtClean="0"/>
              <a:t>MDM Strategy?</a:t>
            </a:r>
          </a:p>
          <a:p>
            <a:r>
              <a:rPr lang="en-US" dirty="0" smtClean="0"/>
              <a:t>Need to Integrate existing data warehouses?</a:t>
            </a:r>
          </a:p>
          <a:p>
            <a:r>
              <a:rPr lang="en-US" dirty="0" smtClean="0"/>
              <a:t>Grow organically?</a:t>
            </a:r>
          </a:p>
          <a:p>
            <a:r>
              <a:rPr lang="en-US" dirty="0" smtClean="0"/>
              <a:t>Integrated Data-Mart Focus?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Independent Data Marts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Hub-And-Spoke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Federated Architecture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Centralized Data Warehouse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Enterprise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3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ym typeface="Wingdings" panose="05000000000000000000" pitchFamily="2" charset="2"/>
              </a:rPr>
              <a:t> </a:t>
            </a:r>
            <a:r>
              <a:rPr lang="en-US" sz="6000" dirty="0" smtClean="0"/>
              <a:t>Check Yourself </a:t>
            </a:r>
            <a:r>
              <a:rPr lang="en-US" sz="6000" dirty="0" smtClean="0">
                <a:sym typeface="Wingdings" panose="05000000000000000000" pitchFamily="2" charset="2"/>
              </a:rPr>
              <a:t>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KIMBALL TECHNICAL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ARCHICETURE </a:t>
            </a:r>
          </a:p>
          <a:p>
            <a:r>
              <a:rPr lang="en-US" sz="3200" dirty="0"/>
              <a:t>What Kimball mean by:</a:t>
            </a:r>
          </a:p>
          <a:p>
            <a:pPr lvl="1"/>
            <a:r>
              <a:rPr lang="en-US" sz="2800" dirty="0"/>
              <a:t>“front </a:t>
            </a:r>
            <a:r>
              <a:rPr lang="en-US" sz="2800" dirty="0" smtClean="0"/>
              <a:t>room architecture”? </a:t>
            </a:r>
            <a:endParaRPr lang="en-US" sz="2800" dirty="0"/>
          </a:p>
          <a:p>
            <a:pPr lvl="1"/>
            <a:r>
              <a:rPr lang="en-US" sz="2800" dirty="0"/>
              <a:t>“back </a:t>
            </a:r>
            <a:r>
              <a:rPr lang="en-US" sz="2800" dirty="0" smtClean="0"/>
              <a:t>room architecture”?</a:t>
            </a:r>
            <a:endParaRPr lang="en-US" sz="2800" dirty="0"/>
          </a:p>
          <a:p>
            <a:r>
              <a:rPr lang="en-US" sz="3200" dirty="0"/>
              <a:t>What are the 3 main system architectures of the model</a:t>
            </a:r>
            <a:r>
              <a:rPr lang="en-US" sz="3200" dirty="0" smtClean="0"/>
              <a:t>?</a:t>
            </a:r>
          </a:p>
          <a:p>
            <a:pPr lvl="1"/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?</a:t>
            </a:r>
          </a:p>
          <a:p>
            <a:pPr lvl="1"/>
            <a:r>
              <a:rPr lang="en-US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19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Kimball:</a:t>
            </a:r>
            <a:r>
              <a:rPr lang="en-US" dirty="0" smtClean="0"/>
              <a:t> DW/BI System Architecture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10284" y="1708795"/>
            <a:ext cx="9781515" cy="447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6248400"/>
            <a:ext cx="296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Figure 4-1 from Kimball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0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Back Room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/>
                </a:solidFill>
              </a:rPr>
              <a:t>Front Room</a:t>
            </a:r>
            <a:r>
              <a:rPr lang="en-US" dirty="0" smtClean="0"/>
              <a:t> Architectures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Back Room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Behind the scenes.</a:t>
            </a:r>
          </a:p>
          <a:p>
            <a:r>
              <a:rPr lang="en-US" dirty="0" smtClean="0"/>
              <a:t>No direct interaction with the business users.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Front Room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Business users see and interact with this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2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3 System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Back-Room: </a:t>
            </a:r>
            <a:r>
              <a:rPr lang="en-US" sz="3200" b="1" dirty="0">
                <a:solidFill>
                  <a:schemeClr val="accent5"/>
                </a:solidFill>
              </a:rPr>
              <a:t>ETL System</a:t>
            </a:r>
            <a:br>
              <a:rPr lang="en-US" sz="3200" b="1" dirty="0">
                <a:solidFill>
                  <a:schemeClr val="accent5"/>
                </a:solidFill>
              </a:rPr>
            </a:br>
            <a:r>
              <a:rPr lang="en-US" sz="3200" dirty="0"/>
              <a:t>(We’ll cover this next 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Back-Room and Front Room: </a:t>
            </a:r>
            <a:r>
              <a:rPr lang="en-US" sz="3200" b="1" dirty="0" smtClean="0">
                <a:solidFill>
                  <a:schemeClr val="accent2"/>
                </a:solidFill>
              </a:rPr>
              <a:t>Presentation </a:t>
            </a:r>
            <a:r>
              <a:rPr lang="en-US" sz="3200" b="1" dirty="0">
                <a:solidFill>
                  <a:schemeClr val="accent2"/>
                </a:solidFill>
              </a:rPr>
              <a:t>Server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>(</a:t>
            </a:r>
            <a:r>
              <a:rPr lang="en-US" sz="3200" dirty="0" smtClean="0"/>
              <a:t>We’ve covered this already)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Front-Room: BI Applications</a:t>
            </a:r>
            <a:br>
              <a:rPr lang="en-US" sz="3200" b="1" dirty="0"/>
            </a:br>
            <a:r>
              <a:rPr lang="en-US" sz="3200" dirty="0"/>
              <a:t>(We’ll cover this in 2 classes)</a:t>
            </a:r>
          </a:p>
        </p:txBody>
      </p:sp>
    </p:spTree>
    <p:extLst>
      <p:ext uri="{BB962C8B-B14F-4D97-AF65-F5344CB8AC3E}">
        <p14:creationId xmlns:p14="http://schemas.microsoft.com/office/powerpoint/2010/main" xmlns="" val="6649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6"/>
                </a:solidFill>
              </a:rPr>
              <a:t>Metadata</a:t>
            </a:r>
            <a:endParaRPr lang="en-US" sz="54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information that describes our technical architecture.</a:t>
            </a:r>
          </a:p>
          <a:p>
            <a:r>
              <a:rPr lang="en-US" sz="3200" dirty="0" smtClean="0"/>
              <a:t>Spans all 3 System Architectures: </a:t>
            </a:r>
            <a:r>
              <a:rPr lang="en-US" sz="3200" dirty="0" smtClean="0">
                <a:solidFill>
                  <a:schemeClr val="accent3"/>
                </a:solidFill>
              </a:rPr>
              <a:t>Back, Presentation &amp; Front.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Technical Metadata </a:t>
            </a:r>
            <a:r>
              <a:rPr lang="en-US" sz="3200" dirty="0" smtClean="0"/>
              <a:t>– Infrastructure oriented. Indexes, table partitions, data types, data transformations. 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Business Metadata </a:t>
            </a:r>
            <a:r>
              <a:rPr lang="en-US" sz="3200" dirty="0" smtClean="0"/>
              <a:t>– User oriented. Data structure definitions, Data dictionaries, implicit data hierarchies. 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Process Metadata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/>
              <a:t>– System oriented. Performance metrics and measurements. The Audit Dimension.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61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52570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5"/>
                </a:solidFill>
              </a:rPr>
              <a:t>Back Room Architecture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83746" y="1219200"/>
            <a:ext cx="7881848" cy="5115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133600"/>
            <a:ext cx="3657600" cy="4351338"/>
          </a:xfrm>
        </p:spPr>
        <p:txBody>
          <a:bodyPr/>
          <a:lstStyle/>
          <a:p>
            <a:r>
              <a:rPr lang="en-US" dirty="0"/>
              <a:t>Behind the scenes.</a:t>
            </a:r>
          </a:p>
          <a:p>
            <a:r>
              <a:rPr lang="en-US" dirty="0"/>
              <a:t>No direct interaction with the business users.</a:t>
            </a:r>
          </a:p>
          <a:p>
            <a:r>
              <a:rPr lang="en-US" dirty="0" smtClean="0"/>
              <a:t>ETL System + Parts of the Presentation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21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/>
              <a:t>Objective: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 the technical architecture required by the data warehouse.</a:t>
            </a:r>
          </a:p>
        </p:txBody>
      </p:sp>
    </p:spTree>
    <p:extLst>
      <p:ext uri="{BB962C8B-B14F-4D97-AF65-F5344CB8AC3E}">
        <p14:creationId xmlns:p14="http://schemas.microsoft.com/office/powerpoint/2010/main" xmlns="" val="36695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</a:rPr>
              <a:t>Presentation Server Architecture 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302418" y="1905000"/>
            <a:ext cx="7660982" cy="47089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09119" y="1905000"/>
            <a:ext cx="3205681" cy="4351338"/>
          </a:xfrm>
        </p:spPr>
        <p:txBody>
          <a:bodyPr/>
          <a:lstStyle/>
          <a:p>
            <a:r>
              <a:rPr lang="en-US" dirty="0" smtClean="0"/>
              <a:t>Dimensional Models as ROLAP Star Schemas, MOLAP Cubes</a:t>
            </a:r>
          </a:p>
          <a:p>
            <a:r>
              <a:rPr lang="en-US" dirty="0" smtClean="0"/>
              <a:t>Enterprise Bus Architecture</a:t>
            </a:r>
          </a:p>
          <a:p>
            <a:r>
              <a:rPr lang="en-US" dirty="0" smtClean="0"/>
              <a:t>Conformed Dimensions across fact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74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05200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</a:rPr>
              <a:t>Front-Room Architecture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95800" y="341489"/>
            <a:ext cx="7372996" cy="62503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828800"/>
            <a:ext cx="3048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Business users see and interact with this architecture.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Reports, Cube Explorers, Data mining, Dashboards, Scorecards.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2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38862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Kimball v </a:t>
            </a:r>
            <a:r>
              <a:rPr lang="en-US" sz="4800" b="1" dirty="0" err="1">
                <a:solidFill>
                  <a:schemeClr val="accent3"/>
                </a:solidFill>
              </a:rPr>
              <a:t>Inmon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4729163"/>
          </a:xfrm>
        </p:spPr>
        <p:txBody>
          <a:bodyPr>
            <a:normAutofit/>
          </a:bodyPr>
          <a:lstStyle/>
          <a:p>
            <a:r>
              <a:rPr lang="en-US" sz="4000" dirty="0"/>
              <a:t>Compare and contrast </a:t>
            </a:r>
            <a:r>
              <a:rPr lang="en-US" sz="4000" dirty="0" smtClean="0"/>
              <a:t>to the CIF:</a:t>
            </a:r>
          </a:p>
          <a:p>
            <a:pPr lvl="1"/>
            <a:r>
              <a:rPr lang="en-US" sz="3600" dirty="0" smtClean="0"/>
              <a:t>Front / Back Room?</a:t>
            </a:r>
          </a:p>
          <a:p>
            <a:pPr lvl="1"/>
            <a:r>
              <a:rPr lang="en-US" sz="3600" dirty="0" smtClean="0"/>
              <a:t>ETL / PS / BI?</a:t>
            </a:r>
          </a:p>
          <a:p>
            <a:pPr lvl="1"/>
            <a:r>
              <a:rPr lang="en-US" sz="3200" dirty="0" smtClean="0"/>
              <a:t>Similarities</a:t>
            </a:r>
            <a:r>
              <a:rPr lang="en-US" sz="3200" dirty="0"/>
              <a:t>?</a:t>
            </a:r>
          </a:p>
          <a:p>
            <a:pPr lvl="1"/>
            <a:r>
              <a:rPr lang="en-US" sz="3200" dirty="0"/>
              <a:t>Differences?</a:t>
            </a:r>
          </a:p>
        </p:txBody>
      </p:sp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7651227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50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38862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accent3"/>
                </a:solidFill>
              </a:rPr>
              <a:t>Kimball v </a:t>
            </a:r>
            <a:r>
              <a:rPr lang="en-US" sz="4800" b="1" dirty="0" err="1" smtClean="0">
                <a:solidFill>
                  <a:schemeClr val="accent3"/>
                </a:solidFill>
              </a:rPr>
              <a:t>Inmon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4729163"/>
          </a:xfrm>
        </p:spPr>
        <p:txBody>
          <a:bodyPr>
            <a:normAutofit/>
          </a:bodyPr>
          <a:lstStyle/>
          <a:p>
            <a:r>
              <a:rPr lang="en-US" sz="4000" dirty="0"/>
              <a:t>Compare and contrast </a:t>
            </a:r>
            <a:r>
              <a:rPr lang="en-US" sz="4000" dirty="0" smtClean="0"/>
              <a:t>to the CIF:</a:t>
            </a:r>
          </a:p>
          <a:p>
            <a:pPr lvl="1"/>
            <a:r>
              <a:rPr lang="en-US" sz="3600" dirty="0" smtClean="0">
                <a:solidFill>
                  <a:schemeClr val="accent4"/>
                </a:solidFill>
              </a:rPr>
              <a:t>Front  Room</a:t>
            </a:r>
          </a:p>
          <a:p>
            <a:pPr lvl="1"/>
            <a:r>
              <a:rPr lang="en-US" sz="3600" dirty="0" smtClean="0">
                <a:solidFill>
                  <a:schemeClr val="accent2"/>
                </a:solidFill>
              </a:rPr>
              <a:t>Presentation</a:t>
            </a:r>
          </a:p>
          <a:p>
            <a:pPr lvl="1"/>
            <a:r>
              <a:rPr lang="en-US" sz="3600" dirty="0" smtClean="0">
                <a:solidFill>
                  <a:schemeClr val="accent5"/>
                </a:solidFill>
              </a:rPr>
              <a:t>Back Room</a:t>
            </a:r>
          </a:p>
          <a:p>
            <a:pPr lvl="1"/>
            <a:r>
              <a:rPr lang="en-US" sz="3200" dirty="0" smtClean="0"/>
              <a:t>Similarities</a:t>
            </a:r>
            <a:r>
              <a:rPr lang="en-US" sz="3200" dirty="0"/>
              <a:t>?</a:t>
            </a:r>
          </a:p>
          <a:p>
            <a:pPr lvl="1"/>
            <a:r>
              <a:rPr lang="en-US" sz="3200" dirty="0"/>
              <a:t>Differences?</a:t>
            </a:r>
          </a:p>
        </p:txBody>
      </p:sp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7651227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0" y="2057400"/>
            <a:ext cx="1219200" cy="205740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53400" y="2438400"/>
            <a:ext cx="1295400" cy="1981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8500" y="1219200"/>
            <a:ext cx="2628900" cy="762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4038600"/>
            <a:ext cx="1981200" cy="1905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5599" y="1219200"/>
            <a:ext cx="1501661" cy="220904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59969" y="3276600"/>
            <a:ext cx="1501661" cy="6858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1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Closing Group Activity </a:t>
            </a:r>
            <a:r>
              <a:rPr lang="en-US" dirty="0" smtClean="0"/>
              <a:t>- More Product </a:t>
            </a:r>
            <a:r>
              <a:rPr lang="en-US" dirty="0" err="1" smtClean="0"/>
              <a:t>Evals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Research the following products.</a:t>
            </a:r>
          </a:p>
          <a:p>
            <a:r>
              <a:rPr lang="en-US" dirty="0" smtClean="0"/>
              <a:t> What does it do? </a:t>
            </a:r>
          </a:p>
          <a:p>
            <a:r>
              <a:rPr lang="en-US" dirty="0" smtClean="0"/>
              <a:t>How does it fit within the Kimball </a:t>
            </a:r>
            <a:r>
              <a:rPr lang="en-US" dirty="0" smtClean="0">
                <a:solidFill>
                  <a:schemeClr val="accent1"/>
                </a:solidFill>
              </a:rPr>
              <a:t>architecture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Front room?</a:t>
            </a:r>
          </a:p>
          <a:p>
            <a:pPr lvl="1"/>
            <a:r>
              <a:rPr lang="en-US" dirty="0" smtClean="0"/>
              <a:t>Presentation Server?</a:t>
            </a:r>
          </a:p>
          <a:p>
            <a:pPr lvl="1"/>
            <a:r>
              <a:rPr lang="en-US" dirty="0" smtClean="0"/>
              <a:t>Back Room?</a:t>
            </a:r>
          </a:p>
          <a:p>
            <a:r>
              <a:rPr lang="en-US" dirty="0" smtClean="0"/>
              <a:t>Do you need your own </a:t>
            </a:r>
            <a:r>
              <a:rPr lang="en-US" dirty="0" smtClean="0">
                <a:solidFill>
                  <a:schemeClr val="accent2"/>
                </a:solidFill>
              </a:rPr>
              <a:t>infrastructure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Products:</a:t>
            </a:r>
          </a:p>
          <a:p>
            <a:r>
              <a:rPr lang="en-US" dirty="0" smtClean="0"/>
              <a:t>Board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www.board.com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Snaplogic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www.snaplogic.com</a:t>
            </a:r>
            <a:r>
              <a:rPr lang="en-US" dirty="0" smtClean="0"/>
              <a:t>)</a:t>
            </a:r>
          </a:p>
          <a:p>
            <a:r>
              <a:rPr lang="en-US" dirty="0"/>
              <a:t>Spark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spark.apache.org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smtClean="0"/>
              <a:t>Take 18 Minutes</a:t>
            </a:r>
            <a:r>
              <a:rPr lang="en-US" sz="3600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4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Architecture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510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Kimball Lifecycle</a:t>
            </a:r>
            <a:endParaRPr lang="en-US" dirty="0"/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4267200" y="2232660"/>
            <a:ext cx="1143000" cy="990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Architecture</a:t>
            </a:r>
            <a:r>
              <a:rPr lang="en-US" sz="5400" dirty="0" smtClean="0"/>
              <a:t> != </a:t>
            </a:r>
            <a:r>
              <a:rPr lang="en-US" sz="5400" dirty="0" smtClean="0">
                <a:solidFill>
                  <a:schemeClr val="accent5"/>
                </a:solidFill>
              </a:rPr>
              <a:t>Infrastructure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Architecture</a:t>
            </a:r>
            <a:endParaRPr lang="en-US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Framework of rules, decisions, and structures for the overall design of a system.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Infrastructure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physical means of implementing a technical architecture through hardware and software.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5181600"/>
            <a:ext cx="6044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It’s how we </a:t>
            </a:r>
            <a:r>
              <a:rPr lang="en-US" sz="2000" dirty="0" smtClean="0">
                <a:solidFill>
                  <a:srgbClr val="FFFF00"/>
                </a:solidFill>
              </a:rPr>
              <a:t>Conceptualize </a:t>
            </a:r>
            <a:r>
              <a:rPr lang="en-US" sz="2000" dirty="0" smtClean="0"/>
              <a:t>the Data Warehouse is built!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674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4everybody.com/wp-content/uploads/bi_maturity_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83058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Warehouse Maturity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7400" y="2438400"/>
            <a:ext cx="19902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Technical</a:t>
            </a:r>
          </a:p>
          <a:p>
            <a:r>
              <a:rPr lang="en-US" sz="2800" dirty="0" smtClean="0"/>
              <a:t>Architecture</a:t>
            </a:r>
          </a:p>
          <a:p>
            <a:r>
              <a:rPr lang="en-US" sz="2800" dirty="0" smtClean="0"/>
              <a:t>Must be </a:t>
            </a:r>
          </a:p>
          <a:p>
            <a:r>
              <a:rPr lang="en-US" sz="2800" dirty="0" smtClean="0"/>
              <a:t>addressed</a:t>
            </a:r>
          </a:p>
          <a:p>
            <a:r>
              <a:rPr lang="en-US" sz="2800" dirty="0" smtClean="0"/>
              <a:t>At </a:t>
            </a:r>
            <a:r>
              <a:rPr lang="en-US" sz="2800" dirty="0" smtClean="0">
                <a:solidFill>
                  <a:srgbClr val="FF0000"/>
                </a:solidFill>
              </a:rPr>
              <a:t>GULF</a:t>
            </a:r>
          </a:p>
          <a:p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CHASM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5 Technical Architectures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Independent Data Marts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Enterprise Bus Architecture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Hub And Spoke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Centralized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Federated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6858000" y="1600200"/>
            <a:ext cx="4800600" cy="396240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 must choose a technical architecture to mature our data warehouse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6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Data Marts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3660775"/>
          </a:xfrm>
        </p:spPr>
        <p:txBody>
          <a:bodyPr>
            <a:normAutofit/>
          </a:bodyPr>
          <a:lstStyle/>
          <a:p>
            <a:r>
              <a:rPr lang="en-US" dirty="0" smtClean="0"/>
              <a:t>Ad hoc “grassroots” technical architecture</a:t>
            </a:r>
          </a:p>
          <a:p>
            <a:r>
              <a:rPr lang="en-US" dirty="0" smtClean="0"/>
              <a:t>Departmentalized, lacking enterprise focus.</a:t>
            </a:r>
          </a:p>
          <a:p>
            <a:r>
              <a:rPr lang="en-US" dirty="0" smtClean="0"/>
              <a:t>No Consistency or data integration</a:t>
            </a:r>
          </a:p>
          <a:p>
            <a:r>
              <a:rPr lang="en-US" dirty="0" smtClean="0"/>
              <a:t>Do not share dimensions</a:t>
            </a:r>
          </a:p>
          <a:p>
            <a:r>
              <a:rPr lang="en-US" dirty="0" smtClean="0"/>
              <a:t>Data is sourced independently.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372600" y="3147478"/>
            <a:ext cx="838200" cy="131286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Payroll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4612741"/>
            <a:ext cx="1219200" cy="914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0210800" y="4648200"/>
            <a:ext cx="12954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581900" y="3355441"/>
            <a:ext cx="838200" cy="9144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81900" y="1690688"/>
            <a:ext cx="3771900" cy="595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World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848600" y="2438400"/>
            <a:ext cx="228600" cy="838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677400" y="2438400"/>
            <a:ext cx="228600" cy="70907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763000" y="2464051"/>
            <a:ext cx="228600" cy="19962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744200" y="2473859"/>
            <a:ext cx="228600" cy="19962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0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 smtClean="0"/>
              <a:t>Kimball Technical Architecture</a:t>
            </a:r>
          </a:p>
          <a:p>
            <a:r>
              <a:rPr lang="en-US" dirty="0" smtClean="0"/>
              <a:t>Enterprise Focus</a:t>
            </a:r>
          </a:p>
          <a:p>
            <a:r>
              <a:rPr lang="en-US" dirty="0" smtClean="0"/>
              <a:t>Consistent</a:t>
            </a:r>
          </a:p>
          <a:p>
            <a:r>
              <a:rPr lang="en-US" dirty="0" smtClean="0"/>
              <a:t>Conformed Dimensions (reused)</a:t>
            </a:r>
          </a:p>
          <a:p>
            <a:r>
              <a:rPr lang="en-US" dirty="0" smtClean="0"/>
              <a:t>Data is sourced systematically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048750" y="3458369"/>
            <a:ext cx="838200" cy="73263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534400" y="4800598"/>
            <a:ext cx="1800225" cy="15240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Warehouse:</a:t>
            </a:r>
            <a:br>
              <a:rPr lang="en-US" dirty="0" smtClean="0"/>
            </a:br>
            <a:r>
              <a:rPr lang="en-US" dirty="0" smtClean="0"/>
              <a:t>Dimensions &amp; </a:t>
            </a:r>
          </a:p>
          <a:p>
            <a:pPr algn="ctr"/>
            <a:r>
              <a:rPr lang="en-US" dirty="0" smtClean="0"/>
              <a:t>Fact Tables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81900" y="1690688"/>
            <a:ext cx="3771900" cy="595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World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734332" y="2422242"/>
            <a:ext cx="1398759" cy="97685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186816" y="4281480"/>
            <a:ext cx="562068" cy="42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42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And Spoke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en-US" dirty="0" err="1" smtClean="0"/>
              <a:t>Inmon</a:t>
            </a:r>
            <a:r>
              <a:rPr lang="en-US" dirty="0" smtClean="0"/>
              <a:t> Technical Architecture</a:t>
            </a:r>
          </a:p>
          <a:p>
            <a:r>
              <a:rPr lang="en-US" dirty="0" smtClean="0"/>
              <a:t>Enterprise Focus</a:t>
            </a:r>
          </a:p>
          <a:p>
            <a:r>
              <a:rPr lang="en-US" dirty="0" smtClean="0"/>
              <a:t>Data warehouse does not have Dimensional Models, but time variance.</a:t>
            </a:r>
          </a:p>
          <a:p>
            <a:r>
              <a:rPr lang="en-US" dirty="0" smtClean="0"/>
              <a:t>Data Sourced Systematically</a:t>
            </a:r>
          </a:p>
          <a:p>
            <a:r>
              <a:rPr lang="en-US" dirty="0" smtClean="0"/>
              <a:t>Dimensional Models in Data Marts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048750" y="3458369"/>
            <a:ext cx="838200" cy="73263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534400" y="4800598"/>
            <a:ext cx="1800225" cy="16002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Warehouse:</a:t>
            </a:r>
            <a:br>
              <a:rPr lang="en-US" dirty="0" smtClean="0"/>
            </a:br>
            <a:r>
              <a:rPr lang="en-US" dirty="0" smtClean="0"/>
              <a:t>3NF + Time Variance,</a:t>
            </a:r>
            <a:br>
              <a:rPr lang="en-US" dirty="0" smtClean="0"/>
            </a:br>
            <a:r>
              <a:rPr lang="en-US" dirty="0" smtClean="0"/>
              <a:t>MDM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81900" y="1690688"/>
            <a:ext cx="3771900" cy="595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World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734332" y="2422242"/>
            <a:ext cx="1398759" cy="97685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186816" y="4281480"/>
            <a:ext cx="562068" cy="42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705600" y="3886198"/>
            <a:ext cx="1219200" cy="914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765673" y="5600699"/>
            <a:ext cx="1219200" cy="914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870195" y="4665983"/>
            <a:ext cx="1219200" cy="914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4846709">
            <a:off x="7945218" y="5600699"/>
            <a:ext cx="562068" cy="42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7817847">
            <a:off x="7935731" y="4594449"/>
            <a:ext cx="562068" cy="42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016079">
            <a:off x="10355623" y="5094287"/>
            <a:ext cx="562068" cy="42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7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Words>691</Words>
  <Application>Microsoft Office PowerPoint</Application>
  <PresentationFormat>Custom</PresentationFormat>
  <Paragraphs>167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IST722  Data Warehousing</vt:lpstr>
      <vt:lpstr>Objective:</vt:lpstr>
      <vt:lpstr>Recall: Kimball Lifecycle</vt:lpstr>
      <vt:lpstr>Architecture != Infrastructure</vt:lpstr>
      <vt:lpstr>The Data Warehouse Maturity Model</vt:lpstr>
      <vt:lpstr>5 Technical Architectures</vt:lpstr>
      <vt:lpstr>Independent Data Marts</vt:lpstr>
      <vt:lpstr>Enterprise Bus Architecture</vt:lpstr>
      <vt:lpstr>Hub And Spoke</vt:lpstr>
      <vt:lpstr>Centralized Data Warehouse</vt:lpstr>
      <vt:lpstr>Federated Data Warehouse</vt:lpstr>
      <vt:lpstr>Which Technical Architecture?</vt:lpstr>
      <vt:lpstr>Which Technical Architecture?</vt:lpstr>
      <vt:lpstr> Check Yourself </vt:lpstr>
      <vt:lpstr>Kimball: DW/BI System Architecture Model</vt:lpstr>
      <vt:lpstr>Back Room and Front Room Architectures </vt:lpstr>
      <vt:lpstr>3 System Architectures </vt:lpstr>
      <vt:lpstr>Metadata</vt:lpstr>
      <vt:lpstr>Back Room Architecture</vt:lpstr>
      <vt:lpstr>Presentation Server Architecture </vt:lpstr>
      <vt:lpstr>Front-Room Architecture</vt:lpstr>
      <vt:lpstr>Kimball v Inmon</vt:lpstr>
      <vt:lpstr>Kimball v Inmon</vt:lpstr>
      <vt:lpstr>A Closing Group Activity - More Product Evals!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77</cp:revision>
  <dcterms:created xsi:type="dcterms:W3CDTF">2006-08-16T00:00:00Z</dcterms:created>
  <dcterms:modified xsi:type="dcterms:W3CDTF">2017-08-10T16:16:13Z</dcterms:modified>
</cp:coreProperties>
</file>