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71" r:id="rId5"/>
    <p:sldId id="289" r:id="rId6"/>
    <p:sldId id="273" r:id="rId7"/>
    <p:sldId id="272" r:id="rId8"/>
    <p:sldId id="285" r:id="rId9"/>
    <p:sldId id="269" r:id="rId10"/>
    <p:sldId id="270" r:id="rId11"/>
    <p:sldId id="275" r:id="rId12"/>
    <p:sldId id="263" r:id="rId13"/>
    <p:sldId id="280" r:id="rId14"/>
    <p:sldId id="276" r:id="rId15"/>
    <p:sldId id="277" r:id="rId16"/>
    <p:sldId id="282" r:id="rId17"/>
    <p:sldId id="279" r:id="rId18"/>
    <p:sldId id="274" r:id="rId19"/>
    <p:sldId id="258" r:id="rId20"/>
    <p:sldId id="283" r:id="rId21"/>
    <p:sldId id="284" r:id="rId22"/>
    <p:sldId id="287" r:id="rId23"/>
    <p:sldId id="262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22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4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03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9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2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44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97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68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80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8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73D0-6FD7-41ED-96CC-02E6006B8AC8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1B08-5EC8-4F5B-A3FC-D32ED7156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05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motelab.ischool.syr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s.syr.edu/display/ischool/Connecting+to+Microsoft+SQL+Server+-+OFF+doma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SQL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Query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Review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 Refresher and How-To Profile </a:t>
            </a:r>
            <a:br>
              <a:rPr lang="en-US" sz="4400" dirty="0" smtClean="0"/>
            </a:br>
            <a:r>
              <a:rPr lang="en-US" sz="4400" dirty="0" smtClean="0"/>
              <a:t>Data using SQL</a:t>
            </a:r>
          </a:p>
        </p:txBody>
      </p:sp>
    </p:spTree>
    <p:extLst>
      <p:ext uri="{BB962C8B-B14F-4D97-AF65-F5344CB8AC3E}">
        <p14:creationId xmlns:p14="http://schemas.microsoft.com/office/powerpoint/2010/main" xmlns="" val="31705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Business Questions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50"/>
            <a:ext cx="10515600" cy="5088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Remote Lab Data Set Questions</a:t>
            </a:r>
          </a:p>
          <a:p>
            <a:r>
              <a:rPr lang="en-US" dirty="0" smtClean="0"/>
              <a:t>When was the most recent login?</a:t>
            </a:r>
          </a:p>
          <a:p>
            <a:r>
              <a:rPr lang="en-US" dirty="0" smtClean="0"/>
              <a:t>On which days was the Remote Lab Full?</a:t>
            </a:r>
          </a:p>
          <a:p>
            <a:r>
              <a:rPr lang="en-US" dirty="0" smtClean="0"/>
              <a:t>What’s the GPA of the last 10 students who logged in?</a:t>
            </a:r>
          </a:p>
          <a:p>
            <a:r>
              <a:rPr lang="en-US" dirty="0" smtClean="0"/>
              <a:t>What are the majors of non-</a:t>
            </a:r>
            <a:r>
              <a:rPr lang="en-US" dirty="0" err="1" smtClean="0"/>
              <a:t>ischool</a:t>
            </a:r>
            <a:r>
              <a:rPr lang="en-US" dirty="0" smtClean="0"/>
              <a:t> students who logged in the last 2 months?</a:t>
            </a:r>
          </a:p>
          <a:p>
            <a:r>
              <a:rPr lang="en-US" dirty="0" smtClean="0"/>
              <a:t>How many logins in the month of November 2014?</a:t>
            </a:r>
          </a:p>
          <a:p>
            <a:r>
              <a:rPr lang="en-US" dirty="0" smtClean="0"/>
              <a:t>How many freshman used remote lab last semester?</a:t>
            </a:r>
          </a:p>
          <a:p>
            <a:r>
              <a:rPr lang="en-US" dirty="0"/>
              <a:t>How many different / unique Sophomores logged on in December 2014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many students did not login to remote lab?</a:t>
            </a:r>
            <a:endParaRPr lang="en-US" dirty="0"/>
          </a:p>
          <a:p>
            <a:r>
              <a:rPr lang="en-US" dirty="0" smtClean="0"/>
              <a:t>What was the busiest time of day? Day of week?</a:t>
            </a:r>
          </a:p>
          <a:p>
            <a:r>
              <a:rPr lang="en-US" dirty="0" smtClean="0"/>
              <a:t>Which days of the week are busier than the average?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How do we go about answering these 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2344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SQL SELECT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 Reads Data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col1, col2, ...</a:t>
            </a:r>
          </a:p>
          <a:p>
            <a:pPr marL="0" indent="0">
              <a:buNone/>
            </a:pPr>
            <a:r>
              <a:rPr lang="en-US" sz="40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table</a:t>
            </a:r>
          </a:p>
          <a:p>
            <a:pPr marL="0" indent="0">
              <a:buNone/>
            </a:pPr>
            <a:r>
              <a:rPr lang="en-US" sz="40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condition</a:t>
            </a:r>
          </a:p>
          <a:p>
            <a:pPr marL="0" indent="0">
              <a:buNone/>
            </a:pPr>
            <a:r>
              <a:rPr lang="en-US" sz="4000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4000" i="1" dirty="0">
                <a:latin typeface="Consolas" pitchFamily="49" charset="0"/>
                <a:cs typeface="Consolas" pitchFamily="49" charset="0"/>
              </a:rPr>
              <a:t>columns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067800" y="1219200"/>
            <a:ext cx="1371600" cy="914400"/>
          </a:xfrm>
          <a:prstGeom prst="wedgeRoundRectCallout">
            <a:avLst>
              <a:gd name="adj1" fmla="val -171246"/>
              <a:gd name="adj2" fmla="val 261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Columns To Display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991600" y="2286000"/>
            <a:ext cx="1371600" cy="914400"/>
          </a:xfrm>
          <a:prstGeom prst="wedgeRoundRectCallout">
            <a:avLst>
              <a:gd name="adj1" fmla="val -274276"/>
              <a:gd name="adj2" fmla="val -196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to use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989711" y="3962400"/>
            <a:ext cx="1371600" cy="1600200"/>
          </a:xfrm>
          <a:prstGeom prst="wedgeRoundRectCallout">
            <a:avLst>
              <a:gd name="adj1" fmla="val -179510"/>
              <a:gd name="adj2" fmla="val -818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Only return rows matching this condition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15200" y="5029200"/>
            <a:ext cx="1371600" cy="1600200"/>
          </a:xfrm>
          <a:prstGeom prst="wedgeRoundRectCallout">
            <a:avLst>
              <a:gd name="adj1" fmla="val -130474"/>
              <a:gd name="adj2" fmla="val -9133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 row output by data in these columns</a:t>
            </a:r>
          </a:p>
        </p:txBody>
      </p:sp>
    </p:spTree>
    <p:extLst>
      <p:ext uri="{BB962C8B-B14F-4D97-AF65-F5344CB8AC3E}">
        <p14:creationId xmlns:p14="http://schemas.microsoft.com/office/powerpoint/2010/main" xmlns="" val="17452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199" y="274638"/>
            <a:ext cx="113394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SQL SELECT  STATEMENT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55553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WE “SAY” IT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55553" y="2174875"/>
            <a:ext cx="4040188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243369" y="1535113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HOW IT IS PROCESSED</a:t>
            </a: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7243369" y="2174875"/>
            <a:ext cx="4041775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BY</a:t>
            </a:r>
          </a:p>
        </p:txBody>
      </p:sp>
      <p:sp>
        <p:nvSpPr>
          <p:cNvPr id="9" name="Down Arrow 8"/>
          <p:cNvSpPr/>
          <p:nvPr/>
        </p:nvSpPr>
        <p:spPr>
          <a:xfrm>
            <a:off x="626953" y="2209800"/>
            <a:ext cx="228600" cy="19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955913" y="2209800"/>
            <a:ext cx="228600" cy="1855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9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which </a:t>
            </a:r>
            <a:r>
              <a:rPr lang="en-US" dirty="0" smtClean="0"/>
              <a:t>dates was </a:t>
            </a:r>
            <a:r>
              <a:rPr lang="en-US" dirty="0"/>
              <a:t>the Remote Lab Full</a:t>
            </a:r>
            <a:r>
              <a:rPr lang="en-US" dirty="0" smtClean="0"/>
              <a:t>?</a:t>
            </a:r>
          </a:p>
          <a:p>
            <a:r>
              <a:rPr lang="en-US" dirty="0"/>
              <a:t>When was the most recent login?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Before you begin, you’ve got to </a:t>
            </a:r>
            <a:r>
              <a:rPr lang="en-US" b="1" i="1" dirty="0" smtClean="0"/>
              <a:t>know your data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What does one row in the table mean?</a:t>
            </a:r>
          </a:p>
          <a:p>
            <a:r>
              <a:rPr lang="en-US" dirty="0" smtClean="0"/>
              <a:t>What makes each row unique?</a:t>
            </a:r>
          </a:p>
          <a:p>
            <a:r>
              <a:rPr lang="en-US" dirty="0" smtClean="0"/>
              <a:t>What do the columns mean?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2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JOINS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1" y="1582094"/>
            <a:ext cx="7282758" cy="4655743"/>
          </a:xfrm>
        </p:spPr>
        <p:txBody>
          <a:bodyPr>
            <a:normAutofit/>
          </a:bodyPr>
          <a:lstStyle/>
          <a:p>
            <a:r>
              <a:rPr lang="en-US" dirty="0" smtClean="0"/>
              <a:t>JOINS let you combine data from more than one table into your query output</a:t>
            </a:r>
          </a:p>
          <a:p>
            <a:r>
              <a:rPr lang="en-US" dirty="0" smtClean="0"/>
              <a:t>Most of the time you join on PK-FK pairs</a:t>
            </a:r>
          </a:p>
          <a:p>
            <a:r>
              <a:rPr lang="en-US" dirty="0" smtClean="0"/>
              <a:t>Any columns of the same type can be joined</a:t>
            </a:r>
          </a:p>
          <a:p>
            <a:r>
              <a:rPr lang="en-US" dirty="0" smtClean="0"/>
              <a:t>Most common join is an </a:t>
            </a:r>
            <a:r>
              <a:rPr lang="en-US" b="1" i="1" dirty="0" smtClean="0"/>
              <a:t>inner 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tablea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tableb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acol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bcol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1881" y="2027975"/>
            <a:ext cx="3726817" cy="22841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7128" y="2989278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44954" y="2989278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87427" y="29853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8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Outer Joins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5238" cy="4351338"/>
          </a:xfrm>
        </p:spPr>
        <p:txBody>
          <a:bodyPr/>
          <a:lstStyle/>
          <a:p>
            <a:r>
              <a:rPr lang="en-US" dirty="0" smtClean="0"/>
              <a:t>For those situations where you need to include rows from one or more tables across the join criteria.</a:t>
            </a:r>
          </a:p>
          <a:p>
            <a:r>
              <a:rPr lang="en-US" dirty="0" smtClean="0"/>
              <a:t>In the diagram, let’s assume </a:t>
            </a:r>
          </a:p>
          <a:p>
            <a:r>
              <a:rPr lang="en-US" dirty="0" smtClean="0"/>
              <a:t>A == Customers</a:t>
            </a:r>
          </a:p>
          <a:p>
            <a:r>
              <a:rPr lang="en-US" dirty="0" smtClean="0"/>
              <a:t>B == Orders</a:t>
            </a:r>
            <a:endParaRPr lang="en-US" dirty="0"/>
          </a:p>
        </p:txBody>
      </p:sp>
      <p:pic>
        <p:nvPicPr>
          <p:cNvPr id="1026" name="Picture 2" descr="http://images.cnitblog.com/blog/319389/201308/07101135-5186ba3316414d94b25760a3be262e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3150" y="81214"/>
            <a:ext cx="6498452" cy="67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16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/>
              <a:t>the GPA of the last 10 students who logged in?</a:t>
            </a:r>
          </a:p>
          <a:p>
            <a:r>
              <a:rPr lang="en-US" dirty="0"/>
              <a:t>What are the majors of non-</a:t>
            </a:r>
            <a:r>
              <a:rPr lang="en-US" dirty="0" err="1"/>
              <a:t>ischool</a:t>
            </a:r>
            <a:r>
              <a:rPr lang="en-US" dirty="0"/>
              <a:t> students who logged in the last 2 months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there anyone who used remote lab but is not in the student table?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74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Aggregates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summarize your data… You no longer get a real row returned, but a summary of rows</a:t>
            </a:r>
            <a:r>
              <a:rPr lang="en-US" dirty="0"/>
              <a:t> </a:t>
            </a:r>
            <a:r>
              <a:rPr lang="en-US" dirty="0" smtClean="0"/>
              <a:t>from the table.</a:t>
            </a:r>
          </a:p>
          <a:p>
            <a:r>
              <a:rPr lang="en-US" dirty="0" smtClean="0"/>
              <a:t>Aggregate operators:</a:t>
            </a:r>
          </a:p>
          <a:p>
            <a:pPr lvl="1"/>
            <a:r>
              <a:rPr lang="en-US" dirty="0" smtClean="0"/>
              <a:t>Count, Count distinct, Sum, Min, Max, 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Columns which the aggregate operator will summarize by.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Like WHERE only filters </a:t>
            </a:r>
            <a:r>
              <a:rPr lang="en-US" b="1" dirty="0" smtClean="0"/>
              <a:t>after </a:t>
            </a:r>
            <a:r>
              <a:rPr lang="en-US" dirty="0" smtClean="0"/>
              <a:t>the aggregate has been done.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199" y="274638"/>
            <a:ext cx="113394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/>
                </a:solidFill>
              </a:rPr>
              <a:t>FULL </a:t>
            </a:r>
            <a:r>
              <a:rPr lang="en-US" dirty="0" smtClean="0">
                <a:solidFill>
                  <a:schemeClr val="accent2"/>
                </a:solidFill>
              </a:rPr>
              <a:t>SQL SELECT  </a:t>
            </a:r>
            <a:r>
              <a:rPr lang="en-US" dirty="0" smtClean="0">
                <a:solidFill>
                  <a:schemeClr val="accent6"/>
                </a:solidFill>
              </a:rPr>
              <a:t>STATEMENT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55553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WE “SAY” IT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55553" y="2174875"/>
            <a:ext cx="4040188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 / DISTINCT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243369" y="1535113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HOW IT IS PROCESSED</a:t>
            </a: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7243369" y="2174875"/>
            <a:ext cx="4041775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(Projection)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 / DISTINCT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26953" y="2209800"/>
            <a:ext cx="228600" cy="3385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955913" y="2209800"/>
            <a:ext cx="228600" cy="3385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logins in the month of November 2014?</a:t>
            </a:r>
          </a:p>
          <a:p>
            <a:r>
              <a:rPr lang="en-US" dirty="0"/>
              <a:t>How many </a:t>
            </a:r>
            <a:r>
              <a:rPr lang="en-US" dirty="0" smtClean="0"/>
              <a:t>undergrads freshman / so / </a:t>
            </a:r>
            <a:r>
              <a:rPr lang="en-US" dirty="0" err="1" smtClean="0"/>
              <a:t>jr</a:t>
            </a:r>
            <a:r>
              <a:rPr lang="en-US" dirty="0" smtClean="0"/>
              <a:t> / </a:t>
            </a:r>
            <a:r>
              <a:rPr lang="en-US" dirty="0" err="1" smtClean="0"/>
              <a:t>sr</a:t>
            </a:r>
            <a:r>
              <a:rPr lang="en-US" dirty="0" smtClean="0"/>
              <a:t> used </a:t>
            </a:r>
            <a:r>
              <a:rPr lang="en-US" dirty="0"/>
              <a:t>remote lab last semester?</a:t>
            </a:r>
          </a:p>
          <a:p>
            <a:r>
              <a:rPr lang="en-US" dirty="0"/>
              <a:t>How many different / unique Sophomores logged on in December 2014?</a:t>
            </a:r>
          </a:p>
          <a:p>
            <a:r>
              <a:rPr lang="en-US" dirty="0"/>
              <a:t>How many students did not login to remote lab?</a:t>
            </a:r>
          </a:p>
          <a:p>
            <a:r>
              <a:rPr lang="en-US" dirty="0"/>
              <a:t>What was the busiest time of day? Day of week?</a:t>
            </a:r>
          </a:p>
        </p:txBody>
      </p:sp>
    </p:spTree>
    <p:extLst>
      <p:ext uri="{BB962C8B-B14F-4D97-AF65-F5344CB8AC3E}">
        <p14:creationId xmlns:p14="http://schemas.microsoft.com/office/powerpoint/2010/main" xmlns="" val="24766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chemeClr val="accent6"/>
                </a:solidFill>
              </a:rPr>
              <a:t>Goals</a:t>
            </a:r>
            <a:r>
              <a:rPr lang="en-US" sz="4800" dirty="0" smtClean="0">
                <a:solidFill>
                  <a:schemeClr val="accent6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of the Activity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Learn to connect to our IST722 Server and use its databases.</a:t>
            </a:r>
          </a:p>
          <a:p>
            <a:r>
              <a:rPr lang="en-US" sz="3200" dirty="0"/>
              <a:t>Data profiling – “Getting to know your data”</a:t>
            </a:r>
          </a:p>
          <a:p>
            <a:pPr lvl="1"/>
            <a:r>
              <a:rPr lang="en-US" sz="2800" dirty="0"/>
              <a:t>Why is it important?</a:t>
            </a:r>
          </a:p>
          <a:p>
            <a:pPr lvl="1"/>
            <a:r>
              <a:rPr lang="en-US" sz="2800" dirty="0"/>
              <a:t>How to you use SQL to do it?</a:t>
            </a:r>
          </a:p>
          <a:p>
            <a:pPr lvl="1"/>
            <a:r>
              <a:rPr lang="en-US" sz="2800" dirty="0"/>
              <a:t>Why use SQL to do this?</a:t>
            </a:r>
          </a:p>
          <a:p>
            <a:r>
              <a:rPr lang="en-US" sz="3200" dirty="0" smtClean="0"/>
              <a:t>Review of SQL Important to the course </a:t>
            </a:r>
          </a:p>
          <a:p>
            <a:pPr lvl="1"/>
            <a:r>
              <a:rPr lang="en-US" sz="2800" dirty="0" smtClean="0"/>
              <a:t>Mastering SELECT and JOINS</a:t>
            </a:r>
            <a:endParaRPr lang="en-US" sz="2800" dirty="0"/>
          </a:p>
          <a:p>
            <a:r>
              <a:rPr lang="en-US" sz="3200" dirty="0" smtClean="0"/>
              <a:t>Understand the need for data warehousing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250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Sub Selects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52147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full power of the SELECT statement in that you can use it as a </a:t>
            </a:r>
            <a:r>
              <a:rPr lang="en-US" b="1" i="1" dirty="0" smtClean="0"/>
              <a:t>table</a:t>
            </a:r>
            <a:r>
              <a:rPr lang="en-US" dirty="0" smtClean="0"/>
              <a:t>, </a:t>
            </a:r>
            <a:r>
              <a:rPr lang="en-US" b="1" i="1" dirty="0" smtClean="0"/>
              <a:t>column </a:t>
            </a:r>
            <a:r>
              <a:rPr lang="en-US" dirty="0" smtClean="0"/>
              <a:t>or </a:t>
            </a:r>
            <a:r>
              <a:rPr lang="en-US" b="1" i="1" dirty="0" smtClean="0"/>
              <a:t>condition </a:t>
            </a:r>
            <a:r>
              <a:rPr lang="en-US" dirty="0" smtClean="0"/>
              <a:t>for another SELECT statement.</a:t>
            </a:r>
          </a:p>
          <a:p>
            <a:r>
              <a:rPr lang="en-US" dirty="0" smtClean="0"/>
              <a:t>In FROM: </a:t>
            </a:r>
            <a:br>
              <a:rPr lang="en-US" dirty="0" smtClean="0"/>
            </a:br>
            <a:r>
              <a:rPr lang="en-US" sz="3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x.* </a:t>
            </a:r>
            <a:br>
              <a:rPr lang="en-US" sz="3000" dirty="0">
                <a:latin typeface="Consolas" pitchFamily="49" charset="0"/>
                <a:cs typeface="Consolas" pitchFamily="49" charset="0"/>
              </a:rPr>
            </a:b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3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smtClean="0">
                <a:latin typeface="Consolas" pitchFamily="49" charset="0"/>
                <a:cs typeface="Consolas" pitchFamily="49" charset="0"/>
              </a:rPr>
              <a:t>table1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endParaRPr lang="en-US" i="1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 Projection: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 TOP 1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>
                <a:latin typeface="Consolas" pitchFamily="49" charset="0"/>
                <a:cs typeface="Consolas" pitchFamily="49" charset="0"/>
              </a:rPr>
              <a:t>col1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>
                <a:latin typeface="Consolas" pitchFamily="49" charset="0"/>
                <a:cs typeface="Consolas" pitchFamily="49" charset="0"/>
              </a:rPr>
              <a:t>table1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col1</a:t>
            </a:r>
            <a:br>
              <a:rPr lang="en-US" sz="3000" dirty="0" smtClean="0">
                <a:latin typeface="Consolas" pitchFamily="49" charset="0"/>
                <a:cs typeface="Consolas" pitchFamily="49" charset="0"/>
              </a:rPr>
            </a:b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>
                <a:latin typeface="Consolas" pitchFamily="49" charset="0"/>
                <a:cs typeface="Consolas" pitchFamily="49" charset="0"/>
              </a:rPr>
              <a:t>table2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3000" i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i="1" dirty="0">
                <a:latin typeface="Consolas" pitchFamily="49" charset="0"/>
                <a:cs typeface="Consolas" pitchFamily="49" charset="0"/>
              </a:rPr>
            </a:br>
            <a:endParaRPr lang="en-US" dirty="0" smtClean="0"/>
          </a:p>
          <a:p>
            <a:r>
              <a:rPr lang="en-US" dirty="0" smtClean="0"/>
              <a:t>In WHERE:	</a:t>
            </a:r>
            <a:br>
              <a:rPr lang="en-US" dirty="0" smtClean="0"/>
            </a:b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x.* </a:t>
            </a:r>
            <a:br>
              <a:rPr lang="en-US" sz="3000" dirty="0" smtClean="0">
                <a:latin typeface="Consolas" pitchFamily="49" charset="0"/>
                <a:cs typeface="Consolas" pitchFamily="49" charset="0"/>
              </a:rPr>
            </a:b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smtClean="0">
                <a:latin typeface="Consolas" pitchFamily="49" charset="0"/>
                <a:cs typeface="Consolas" pitchFamily="49" charset="0"/>
              </a:rPr>
              <a:t>table1 x </a:t>
            </a:r>
            <a:br>
              <a:rPr lang="en-US" sz="3000" i="1" dirty="0" smtClean="0">
                <a:latin typeface="Consolas" pitchFamily="49" charset="0"/>
                <a:cs typeface="Consolas" pitchFamily="49" charset="0"/>
              </a:rPr>
            </a:b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x.col1 </a:t>
            </a:r>
            <a:r>
              <a:rPr lang="en-US" sz="3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000" i="1" dirty="0" smtClean="0">
                <a:latin typeface="Consolas" pitchFamily="49" charset="0"/>
                <a:cs typeface="Consolas" pitchFamily="49" charset="0"/>
              </a:rPr>
              <a:t>col1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i="1" dirty="0" smtClean="0">
                <a:latin typeface="Consolas" pitchFamily="49" charset="0"/>
                <a:cs typeface="Consolas" pitchFamily="49" charset="0"/>
              </a:rPr>
              <a:t>table2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endParaRPr lang="en-US" sz="3000" i="1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07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days of the week are busier than the </a:t>
            </a:r>
            <a:r>
              <a:rPr lang="en-US" dirty="0" smtClean="0"/>
              <a:t>average (from a count of logins)?</a:t>
            </a:r>
            <a:endParaRPr lang="en-US" dirty="0"/>
          </a:p>
          <a:p>
            <a:r>
              <a:rPr lang="en-US" dirty="0" smtClean="0"/>
              <a:t>For the last semester’s logins for </a:t>
            </a:r>
            <a:r>
              <a:rPr lang="en-US" dirty="0" err="1" smtClean="0"/>
              <a:t>ischool</a:t>
            </a:r>
            <a:r>
              <a:rPr lang="en-US" dirty="0" smtClean="0"/>
              <a:t> grad students only, list program, total logins per program, total logins for all grads and the percentage total for each program. Example:</a:t>
            </a:r>
            <a:br>
              <a:rPr lang="en-US" dirty="0" smtClean="0"/>
            </a:br>
            <a:r>
              <a:rPr lang="en-US" dirty="0" smtClean="0"/>
              <a:t>Program	</a:t>
            </a:r>
            <a:r>
              <a:rPr lang="en-US" dirty="0" err="1" smtClean="0"/>
              <a:t>Lgns</a:t>
            </a:r>
            <a:r>
              <a:rPr lang="en-US" dirty="0" smtClean="0"/>
              <a:t>	Total	</a:t>
            </a:r>
            <a:r>
              <a:rPr lang="en-US" dirty="0" err="1" smtClean="0"/>
              <a:t>PctOfTot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		100	500	20%</a:t>
            </a:r>
            <a:br>
              <a:rPr lang="en-US" dirty="0" smtClean="0"/>
            </a:br>
            <a:r>
              <a:rPr lang="en-US" dirty="0" smtClean="0"/>
              <a:t>IM		250	500	50%</a:t>
            </a:r>
            <a:br>
              <a:rPr lang="en-US" dirty="0" smtClean="0"/>
            </a:br>
            <a:r>
              <a:rPr lang="en-US" dirty="0" smtClean="0"/>
              <a:t>TNM	150	500	30%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Handling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Slow Query Processing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your source is not </a:t>
            </a:r>
            <a:r>
              <a:rPr lang="en-US" dirty="0" smtClean="0">
                <a:solidFill>
                  <a:schemeClr val="accent2"/>
                </a:solidFill>
              </a:rPr>
              <a:t>responsive enough </a:t>
            </a:r>
            <a:r>
              <a:rPr lang="en-US" dirty="0" smtClean="0"/>
              <a:t>for data exploration.</a:t>
            </a:r>
            <a:endParaRPr lang="en-US" dirty="0"/>
          </a:p>
          <a:p>
            <a:r>
              <a:rPr lang="en-US" dirty="0" smtClean="0"/>
              <a:t>Fix:</a:t>
            </a:r>
          </a:p>
          <a:p>
            <a:pPr lvl="1"/>
            <a:r>
              <a:rPr lang="en-US" dirty="0" smtClean="0"/>
              <a:t>Copy source data into your </a:t>
            </a:r>
            <a:r>
              <a:rPr lang="en-US" dirty="0" smtClean="0">
                <a:solidFill>
                  <a:schemeClr val="accent1"/>
                </a:solidFill>
              </a:rPr>
              <a:t>Operational Data Store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INTO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newtable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…</a:t>
            </a:r>
            <a:b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table SELECT * FROM …</a:t>
            </a:r>
          </a:p>
          <a:p>
            <a:pPr lvl="1"/>
            <a:r>
              <a:rPr lang="en-US" dirty="0" smtClean="0"/>
              <a:t>Set your </a:t>
            </a:r>
            <a:r>
              <a:rPr lang="en-US" dirty="0" smtClean="0">
                <a:solidFill>
                  <a:schemeClr val="accent1"/>
                </a:solidFill>
              </a:rPr>
              <a:t>business keys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chemeClr val="accent6"/>
                </a:solidFill>
              </a:rPr>
              <a:t>primary keys </a:t>
            </a:r>
            <a:r>
              <a:rPr lang="en-US" dirty="0" smtClean="0"/>
              <a:t>of the table.</a:t>
            </a:r>
          </a:p>
          <a:p>
            <a:pPr lvl="1"/>
            <a:r>
              <a:rPr lang="en-US" dirty="0" smtClean="0"/>
              <a:t>If performance still lags, </a:t>
            </a:r>
            <a:r>
              <a:rPr lang="en-US" dirty="0" smtClean="0">
                <a:solidFill>
                  <a:schemeClr val="accent1"/>
                </a:solidFill>
              </a:rPr>
              <a:t>Index </a:t>
            </a:r>
            <a:r>
              <a:rPr lang="en-US" dirty="0" smtClean="0"/>
              <a:t>as required / suggested.</a:t>
            </a:r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chemeClr val="accent4"/>
                </a:solidFill>
              </a:rPr>
              <a:t>temporary solution</a:t>
            </a:r>
            <a:r>
              <a:rPr lang="en-US" dirty="0" smtClean="0"/>
              <a:t>, just for </a:t>
            </a:r>
            <a:r>
              <a:rPr lang="en-US" dirty="0" smtClean="0">
                <a:solidFill>
                  <a:schemeClr val="accent4"/>
                </a:solidFill>
              </a:rPr>
              <a:t>profiling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0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Activity Summary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Data Warehousing </a:t>
            </a:r>
            <a:r>
              <a:rPr lang="en-US" dirty="0" smtClean="0"/>
              <a:t>is about empowering business users to make intelligent decisions with </a:t>
            </a:r>
            <a:r>
              <a:rPr lang="en-US" i="1" dirty="0" smtClean="0"/>
              <a:t>their</a:t>
            </a:r>
            <a:r>
              <a:rPr lang="en-US" dirty="0" smtClean="0"/>
              <a:t> data. So…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would a business user get these questions answered?</a:t>
            </a:r>
          </a:p>
          <a:p>
            <a:r>
              <a:rPr lang="en-US" dirty="0"/>
              <a:t>This is hard work… and you’re technically savvy.</a:t>
            </a:r>
          </a:p>
          <a:p>
            <a:r>
              <a:rPr lang="en-US" dirty="0" smtClean="0"/>
              <a:t>It’s not practical to write an SQL statement for every business question we need answered. That does not scale!</a:t>
            </a:r>
          </a:p>
          <a:p>
            <a:r>
              <a:rPr lang="en-US" dirty="0" smtClean="0"/>
              <a:t>We need to find a better way to </a:t>
            </a:r>
            <a:r>
              <a:rPr lang="en-US" dirty="0" smtClean="0">
                <a:solidFill>
                  <a:schemeClr val="accent2"/>
                </a:solidFill>
              </a:rPr>
              <a:t>re-organize this data </a:t>
            </a:r>
            <a:r>
              <a:rPr lang="en-US" dirty="0" smtClean="0"/>
              <a:t>so that we can accomplish the end goal of </a:t>
            </a:r>
            <a:r>
              <a:rPr lang="en-US" dirty="0" smtClean="0">
                <a:solidFill>
                  <a:schemeClr val="accent2"/>
                </a:solidFill>
              </a:rPr>
              <a:t>empowering business users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That’s rationale behind data warehousing and the essence of what you’ll learn in this course.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19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SQL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Query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Review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 Refresher and How-To Profile </a:t>
            </a:r>
            <a:br>
              <a:rPr lang="en-US" sz="4400" dirty="0" smtClean="0"/>
            </a:br>
            <a:r>
              <a:rPr lang="en-US" sz="4400" dirty="0" smtClean="0"/>
              <a:t>Data using SQL</a:t>
            </a:r>
          </a:p>
        </p:txBody>
      </p:sp>
    </p:spTree>
    <p:extLst>
      <p:ext uri="{BB962C8B-B14F-4D97-AF65-F5344CB8AC3E}">
        <p14:creationId xmlns:p14="http://schemas.microsoft.com/office/powerpoint/2010/main" xmlns="" val="32803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Connecting to the </a:t>
            </a:r>
            <a:r>
              <a:rPr lang="en-US" sz="4000" dirty="0" smtClean="0">
                <a:solidFill>
                  <a:schemeClr val="accent3"/>
                </a:solidFill>
              </a:rPr>
              <a:t>IST722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5"/>
                </a:solidFill>
              </a:rPr>
              <a:t>SQL Server in the Labs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65071" cy="4351338"/>
          </a:xfrm>
        </p:spPr>
        <p:txBody>
          <a:bodyPr/>
          <a:lstStyle/>
          <a:p>
            <a:r>
              <a:rPr lang="en-US" sz="3600" dirty="0" smtClean="0"/>
              <a:t>Server Name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ist-cs-dw1.ad.syr.edu</a:t>
            </a:r>
          </a:p>
          <a:p>
            <a:r>
              <a:rPr lang="en-US" sz="3600" dirty="0" smtClean="0"/>
              <a:t>Credentials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NOTE: </a:t>
            </a:r>
            <a:r>
              <a:rPr lang="en-US" dirty="0" smtClean="0"/>
              <a:t>Uses identity of current</a:t>
            </a:r>
            <a:br>
              <a:rPr lang="en-US" dirty="0" smtClean="0"/>
            </a:br>
            <a:r>
              <a:rPr lang="en-US" dirty="0" smtClean="0"/>
              <a:t>logged on user, so you must connect from a lab  or remote lab computer!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5830" y="1948637"/>
            <a:ext cx="4812763" cy="36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8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Connecting: Remote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Lab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744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Remote Desktop Access to </a:t>
            </a:r>
            <a:r>
              <a:rPr lang="en-US" sz="3200" dirty="0" err="1" smtClean="0"/>
              <a:t>iSchool</a:t>
            </a:r>
            <a:r>
              <a:rPr lang="en-US" sz="3200" dirty="0" smtClean="0"/>
              <a:t> Labs.</a:t>
            </a:r>
          </a:p>
          <a:p>
            <a:r>
              <a:rPr lang="en-US" sz="3200" dirty="0" smtClean="0"/>
              <a:t>Easy to use. Works from anywhere!</a:t>
            </a:r>
          </a:p>
          <a:p>
            <a:r>
              <a:rPr lang="en-US" sz="3200" dirty="0" smtClean="0"/>
              <a:t>For when you need to use our software to complete your work for this course, but you cannot get to the computer labs.</a:t>
            </a:r>
          </a:p>
          <a:p>
            <a:r>
              <a:rPr lang="en-US" sz="3200" dirty="0" smtClean="0">
                <a:hlinkClick r:id="rId2"/>
              </a:rPr>
              <a:t>https://remotelab.ischool.syr.edu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5980" y="709417"/>
            <a:ext cx="2316285" cy="6369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966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7396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Connecting: Your Own Device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FFFF00"/>
                </a:solidFill>
              </a:rPr>
              <a:t>IMPORTANT: </a:t>
            </a:r>
            <a:r>
              <a:rPr lang="en-US" smtClean="0">
                <a:solidFill>
                  <a:srgbClr val="FFFF00"/>
                </a:solidFill>
              </a:rPr>
              <a:t>These </a:t>
            </a:r>
            <a:r>
              <a:rPr lang="en-US" dirty="0" smtClean="0">
                <a:solidFill>
                  <a:srgbClr val="FFFF00"/>
                </a:solidFill>
              </a:rPr>
              <a:t>instructions are for advanced users. No support will be given to students using this option. Instructions provided as-is.</a:t>
            </a:r>
          </a:p>
          <a:p>
            <a:pPr marL="0" indent="0">
              <a:buNone/>
            </a:pPr>
            <a:r>
              <a:rPr lang="en-US" sz="36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SQL Server Developer Edition.</a:t>
            </a:r>
          </a:p>
          <a:p>
            <a:pPr lvl="1"/>
            <a:r>
              <a:rPr lang="en-US" dirty="0" smtClean="0"/>
              <a:t>NOTE: It must be this version as SSAS and SSIS are required.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an Off-Domain Shortcut.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://answers.syr.edu/display/ischool/Connecting+to+Microsoft+SQL+Server+-+</a:t>
            </a:r>
            <a:r>
              <a:rPr lang="en-US" dirty="0" smtClean="0">
                <a:hlinkClick r:id="rId2"/>
              </a:rPr>
              <a:t>OFF+domain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07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IST722 Databases on the Server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2595" y="1690688"/>
            <a:ext cx="5985094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Data Warehouse DB</a:t>
            </a:r>
          </a:p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OLTP Source for Sample Data </a:t>
            </a:r>
          </a:p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Sources we use in our Project</a:t>
            </a:r>
          </a:p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Sample OLTP Retail DB</a:t>
            </a:r>
          </a:p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Your workspace for DW data</a:t>
            </a:r>
          </a:p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Your workspace for Stage data</a:t>
            </a:r>
          </a:p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Netflix movie / DVD rental data</a:t>
            </a:r>
          </a:p>
          <a:p>
            <a:pPr>
              <a:buFont typeface="Wingdings" panose="05000000000000000000" pitchFamily="2" charset="2"/>
              <a:buChar char=""/>
            </a:pPr>
            <a:r>
              <a:rPr lang="en-US" dirty="0" smtClean="0"/>
              <a:t>Sample Retail data for Labs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351" y="1690688"/>
            <a:ext cx="5016244" cy="40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9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Connecting to the Server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Let’s connect to the server and browse the databases.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3848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</a:t>
            </a:r>
            <a:r>
              <a:rPr lang="en-US" dirty="0" smtClean="0">
                <a:solidFill>
                  <a:schemeClr val="accent6"/>
                </a:solidFill>
              </a:rPr>
              <a:t>is</a:t>
            </a:r>
            <a:r>
              <a:rPr lang="en-US" dirty="0" smtClean="0">
                <a:solidFill>
                  <a:schemeClr val="accent2"/>
                </a:solidFill>
              </a:rPr>
              <a:t> Data Profiling?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10"/>
            <a:ext cx="10515600" cy="5078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analysis of data sources to be used in the data warehouse.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Understand: Structure, content, relationships, and quality of your data and metadata (schema).</a:t>
            </a:r>
          </a:p>
          <a:p>
            <a:pPr lvl="1"/>
            <a:r>
              <a:rPr lang="en-US" dirty="0" smtClean="0"/>
              <a:t>Recognize the features and limitations of your data source.</a:t>
            </a:r>
          </a:p>
          <a:p>
            <a:r>
              <a:rPr lang="en-US" dirty="0" smtClean="0"/>
              <a:t>Checklist, per table:</a:t>
            </a:r>
          </a:p>
          <a:p>
            <a:pPr lvl="1"/>
            <a:r>
              <a:rPr lang="en-US" dirty="0" smtClean="0"/>
              <a:t>What does a single row in this data set mean?</a:t>
            </a:r>
          </a:p>
          <a:p>
            <a:pPr lvl="1"/>
            <a:r>
              <a:rPr lang="en-US" dirty="0" smtClean="0"/>
              <a:t>What makes each row unique? (Business Key)</a:t>
            </a:r>
          </a:p>
          <a:p>
            <a:pPr lvl="1"/>
            <a:r>
              <a:rPr lang="en-US" dirty="0" smtClean="0"/>
              <a:t>What are the relationships among the data?</a:t>
            </a:r>
          </a:p>
          <a:p>
            <a:pPr lvl="1"/>
            <a:r>
              <a:rPr lang="en-US" dirty="0" smtClean="0"/>
              <a:t>Do you understand the schema? (Column Definitions)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A.k.a</a:t>
            </a:r>
            <a:r>
              <a:rPr lang="en-US" dirty="0" smtClean="0"/>
              <a:t> “Getting Intimate With Your Data”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79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Data Warehousing is about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524000" y="2770359"/>
            <a:ext cx="9144000" cy="3431265"/>
          </a:xfrm>
        </p:spPr>
        <p:txBody>
          <a:bodyPr>
            <a:normAutofit/>
          </a:bodyPr>
          <a:lstStyle/>
          <a:p>
            <a:r>
              <a:rPr lang="en-US" sz="3600" dirty="0"/>
              <a:t>empowering business users to make intelligent decisions with </a:t>
            </a:r>
            <a:r>
              <a:rPr lang="en-US" sz="3600" i="1" dirty="0"/>
              <a:t>their</a:t>
            </a:r>
            <a:r>
              <a:rPr lang="en-US" sz="3600" dirty="0"/>
              <a:t> </a:t>
            </a:r>
            <a:r>
              <a:rPr lang="en-US" sz="3600" dirty="0" smtClean="0"/>
              <a:t>data…</a:t>
            </a:r>
          </a:p>
          <a:p>
            <a:endParaRPr lang="en-US" sz="3600" dirty="0"/>
          </a:p>
          <a:p>
            <a:r>
              <a:rPr lang="en-US" sz="3600" dirty="0" smtClean="0"/>
              <a:t>…Which is difficult because typically our data is in a format less conducive to this goal.</a:t>
            </a:r>
          </a:p>
        </p:txBody>
      </p:sp>
    </p:spTree>
    <p:extLst>
      <p:ext uri="{BB962C8B-B14F-4D97-AF65-F5344CB8AC3E}">
        <p14:creationId xmlns:p14="http://schemas.microsoft.com/office/powerpoint/2010/main" xmlns="" val="6276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2332</TotalTime>
  <Words>1033</Words>
  <Application>Microsoft Office PowerPoint</Application>
  <PresentationFormat>Custom</PresentationFormat>
  <Paragraphs>169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SQL Query Review</vt:lpstr>
      <vt:lpstr>Goals of the Activity</vt:lpstr>
      <vt:lpstr>Connecting to the IST722 SQL Server in the Labs</vt:lpstr>
      <vt:lpstr>Connecting: Remote Lab </vt:lpstr>
      <vt:lpstr>Connecting: Your Own Device</vt:lpstr>
      <vt:lpstr>IST722 Databases on the Server</vt:lpstr>
      <vt:lpstr>Demo: Connecting to the Server</vt:lpstr>
      <vt:lpstr>What is Data Profiling? </vt:lpstr>
      <vt:lpstr> Data Warehousing is about:</vt:lpstr>
      <vt:lpstr>Business Questions</vt:lpstr>
      <vt:lpstr>SQL SELECT  Reads Data</vt:lpstr>
      <vt:lpstr>Slide 12</vt:lpstr>
      <vt:lpstr>Examples:</vt:lpstr>
      <vt:lpstr>JOINS</vt:lpstr>
      <vt:lpstr>Outer Joins</vt:lpstr>
      <vt:lpstr>Examples:</vt:lpstr>
      <vt:lpstr>Aggregates</vt:lpstr>
      <vt:lpstr>Slide 18</vt:lpstr>
      <vt:lpstr>Examples:</vt:lpstr>
      <vt:lpstr>Sub Selects</vt:lpstr>
      <vt:lpstr>Examples</vt:lpstr>
      <vt:lpstr>Handling Slow Query Processing</vt:lpstr>
      <vt:lpstr>Activity Summary</vt:lpstr>
      <vt:lpstr>SQL Query Review</vt:lpstr>
    </vt:vector>
  </TitlesOfParts>
  <Company>Syracuse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 Activity</dc:title>
  <dc:creator>Michael A Fudge Jr</dc:creator>
  <cp:lastModifiedBy>SUNSHINE</cp:lastModifiedBy>
  <cp:revision>34</cp:revision>
  <dcterms:created xsi:type="dcterms:W3CDTF">2014-12-01T14:48:26Z</dcterms:created>
  <dcterms:modified xsi:type="dcterms:W3CDTF">2017-08-10T16:50:46Z</dcterms:modified>
</cp:coreProperties>
</file>