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6c1d025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6c1d025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c1d025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c1d025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aee98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aee98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aee982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aee982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c1d0277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c1d0277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aee982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aee982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aee982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aee982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2a705b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2a705b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2a705b0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2a705b0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2a705b0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2a705b0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12a705b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12a705b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2a705b0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12a705b0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2a705b0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12a705b0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2a705b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12a705b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2a705b0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2a705b0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2a705b0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2a705b0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2a705b0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12a705b0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2a705b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2a705b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aee982f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aee982f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6aee982f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6aee982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aee982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aee982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c1d027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c1d027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aee982f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6aee982f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12a705b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12a705b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12a705b0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12a705b0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12a705b0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12a705b0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c1d025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c1d025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c1d025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c1d025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c1d0277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c1d0277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c1d025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c1d025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c1d025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c1d025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c1d025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c1d025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latin typeface="Calibri"/>
                <a:ea typeface="Calibri"/>
                <a:cs typeface="Calibri"/>
                <a:sym typeface="Calibri"/>
              </a:rPr>
              <a:t>WORLD MART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  Online retail store management System</a:t>
            </a:r>
            <a:endParaRPr/>
          </a:p>
        </p:txBody>
      </p:sp>
      <p:pic>
        <p:nvPicPr>
          <p:cNvPr id="56" name="Google Shape;56;p13"/>
          <p:cNvPicPr preferRelativeResize="0"/>
          <p:nvPr/>
        </p:nvPicPr>
        <p:blipFill>
          <a:blip r:embed="rId3">
            <a:alphaModFix/>
          </a:blip>
          <a:stretch>
            <a:fillRect/>
          </a:stretch>
        </p:blipFill>
        <p:spPr>
          <a:xfrm>
            <a:off x="3265025" y="893901"/>
            <a:ext cx="5878975" cy="3088650"/>
          </a:xfrm>
          <a:prstGeom prst="rect">
            <a:avLst/>
          </a:prstGeom>
          <a:noFill/>
          <a:ln>
            <a:noFill/>
          </a:ln>
        </p:spPr>
      </p:pic>
      <p:sp>
        <p:nvSpPr>
          <p:cNvPr id="57" name="Google Shape;57;p13"/>
          <p:cNvSpPr txBox="1"/>
          <p:nvPr/>
        </p:nvSpPr>
        <p:spPr>
          <a:xfrm>
            <a:off x="310675" y="437250"/>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DATA WAREHOUSE</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IST 722</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Prof.  P D Taber</a:t>
            </a:r>
            <a:br>
              <a:rPr lang="en-GB" sz="1200">
                <a:solidFill>
                  <a:schemeClr val="dk1"/>
                </a:solidFill>
                <a:latin typeface="Calibri"/>
                <a:ea typeface="Calibri"/>
                <a:cs typeface="Calibri"/>
                <a:sym typeface="Calibri"/>
              </a:rPr>
            </a:br>
            <a:endParaRPr/>
          </a:p>
        </p:txBody>
      </p:sp>
      <p:sp>
        <p:nvSpPr>
          <p:cNvPr id="58" name="Google Shape;58;p13"/>
          <p:cNvSpPr txBox="1"/>
          <p:nvPr/>
        </p:nvSpPr>
        <p:spPr>
          <a:xfrm>
            <a:off x="805475" y="3394475"/>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402725" y="3866250"/>
            <a:ext cx="16341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Shubham Shete</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Harsh Darji</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Harper 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181900" y="103425"/>
            <a:ext cx="8780200" cy="48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1" name="Google Shape;121;p23"/>
          <p:cNvPicPr preferRelativeResize="0"/>
          <p:nvPr/>
        </p:nvPicPr>
        <p:blipFill>
          <a:blip r:embed="rId3">
            <a:alphaModFix/>
          </a:blip>
          <a:stretch>
            <a:fillRect/>
          </a:stretch>
        </p:blipFill>
        <p:spPr>
          <a:xfrm>
            <a:off x="244450" y="103438"/>
            <a:ext cx="8754299" cy="493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000">
                <a:latin typeface="Calibri"/>
                <a:ea typeface="Calibri"/>
                <a:cs typeface="Calibri"/>
                <a:sym typeface="Calibri"/>
              </a:rPr>
              <a:t>Estimated Cost and ROI</a:t>
            </a:r>
            <a:endParaRPr b="1" sz="3000"/>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The cost breakdown for the project is mentioned below:</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Major Costs:</a:t>
            </a:r>
            <a:endParaRPr b="1"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eriod"/>
            </a:pPr>
            <a:r>
              <a:rPr b="1" lang="en-GB" sz="1400">
                <a:solidFill>
                  <a:schemeClr val="dk1"/>
                </a:solidFill>
                <a:latin typeface="Calibri"/>
                <a:ea typeface="Calibri"/>
                <a:cs typeface="Calibri"/>
                <a:sym typeface="Calibri"/>
              </a:rPr>
              <a:t>Storage: 2000$ per month * 12 months = 24000$ annually</a:t>
            </a:r>
            <a:endParaRPr b="1"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eriod"/>
            </a:pPr>
            <a:r>
              <a:rPr b="1" lang="en-GB" sz="1400">
                <a:solidFill>
                  <a:schemeClr val="dk1"/>
                </a:solidFill>
                <a:latin typeface="Calibri"/>
                <a:ea typeface="Calibri"/>
                <a:cs typeface="Calibri"/>
                <a:sym typeface="Calibri"/>
              </a:rPr>
              <a:t>All Software: 1000$ per month * 12 months = 12000$ annually</a:t>
            </a:r>
            <a:endParaRPr b="1"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eriod"/>
            </a:pPr>
            <a:r>
              <a:rPr b="1" lang="en-GB" sz="1400">
                <a:solidFill>
                  <a:schemeClr val="dk1"/>
                </a:solidFill>
                <a:latin typeface="Calibri"/>
                <a:ea typeface="Calibri"/>
                <a:cs typeface="Calibri"/>
                <a:sym typeface="Calibri"/>
              </a:rPr>
              <a:t>Human Resources: 36,000$ per month (Team of 6) * 12 months = 432,000$</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Additional Costs: 50,000$</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Total Costs: 516,000$ approximately</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Estimated ROI = Company currently has 10000 customers and has a growth of 5 percent with the implementation i.e. 500 and minimum order is of 1800$ = 500 *1800 =900,000$</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ROI = 74.4%</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0375" y="188450"/>
            <a:ext cx="8521800" cy="8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Team</a:t>
            </a:r>
            <a:endParaRPr/>
          </a:p>
        </p:txBody>
      </p:sp>
      <p:pic>
        <p:nvPicPr>
          <p:cNvPr id="133" name="Google Shape;133;p25"/>
          <p:cNvPicPr preferRelativeResize="0"/>
          <p:nvPr/>
        </p:nvPicPr>
        <p:blipFill>
          <a:blip r:embed="rId3">
            <a:alphaModFix/>
          </a:blip>
          <a:stretch>
            <a:fillRect/>
          </a:stretch>
        </p:blipFill>
        <p:spPr>
          <a:xfrm>
            <a:off x="0" y="1017725"/>
            <a:ext cx="9078725" cy="41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Business Requirement Gathering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32550" y="215325"/>
            <a:ext cx="8499900" cy="8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Stakeholders</a:t>
            </a:r>
            <a:endParaRPr/>
          </a:p>
        </p:txBody>
      </p:sp>
      <p:sp>
        <p:nvSpPr>
          <p:cNvPr id="144" name="Google Shape;144;p27"/>
          <p:cNvSpPr txBox="1"/>
          <p:nvPr>
            <p:ph idx="1" type="body"/>
          </p:nvPr>
        </p:nvSpPr>
        <p:spPr>
          <a:xfrm>
            <a:off x="177350" y="946950"/>
            <a:ext cx="8655000" cy="419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Project Sponsor: Director of World Mart company who is funding the project</a:t>
            </a:r>
            <a:endParaRPr sz="24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Project Team: Team responsible for implementing the data warehouse</a:t>
            </a:r>
            <a:endParaRPr sz="24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End Users: Employees using the data warehouse for data analytical purposes</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Review Board: The team responsible to check whether the DW meets the requirements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52400" y="13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Interview Questions</a:t>
            </a:r>
            <a:endParaRPr/>
          </a:p>
        </p:txBody>
      </p:sp>
      <p:pic>
        <p:nvPicPr>
          <p:cNvPr id="150" name="Google Shape;150;p28"/>
          <p:cNvPicPr preferRelativeResize="0"/>
          <p:nvPr/>
        </p:nvPicPr>
        <p:blipFill>
          <a:blip r:embed="rId3">
            <a:alphaModFix/>
          </a:blip>
          <a:stretch>
            <a:fillRect/>
          </a:stretch>
        </p:blipFill>
        <p:spPr>
          <a:xfrm>
            <a:off x="152400" y="842475"/>
            <a:ext cx="8679900" cy="414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Design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GB"/>
              <a:t>Bus Matrix</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30"/>
          <p:cNvPicPr preferRelativeResize="0"/>
          <p:nvPr/>
        </p:nvPicPr>
        <p:blipFill>
          <a:blip r:embed="rId3">
            <a:alphaModFix/>
          </a:blip>
          <a:stretch>
            <a:fillRect/>
          </a:stretch>
        </p:blipFill>
        <p:spPr>
          <a:xfrm>
            <a:off x="311700" y="1609675"/>
            <a:ext cx="8520600" cy="13927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Data Dictionary</a:t>
            </a:r>
            <a:endParaRPr/>
          </a:p>
          <a:p>
            <a:pPr indent="0" lvl="0" marL="0" rtl="0" algn="l">
              <a:lnSpc>
                <a:spcPct val="115000"/>
              </a:lnSpc>
              <a:spcBef>
                <a:spcPts val="400"/>
              </a:spcBef>
              <a:spcAft>
                <a:spcPts val="0"/>
              </a:spcAft>
              <a:buNone/>
            </a:pPr>
            <a:r>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31"/>
          <p:cNvPicPr preferRelativeResize="0"/>
          <p:nvPr/>
        </p:nvPicPr>
        <p:blipFill>
          <a:blip r:embed="rId3">
            <a:alphaModFix/>
          </a:blip>
          <a:stretch>
            <a:fillRect/>
          </a:stretch>
        </p:blipFill>
        <p:spPr>
          <a:xfrm>
            <a:off x="311700" y="1152475"/>
            <a:ext cx="5943600" cy="371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4400">
                <a:latin typeface="Calibri"/>
                <a:ea typeface="Calibri"/>
                <a:cs typeface="Calibri"/>
                <a:sym typeface="Calibri"/>
              </a:rPr>
              <a:t>Contents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Overview</a:t>
            </a:r>
            <a:endParaRPr/>
          </a:p>
          <a:p>
            <a:pPr indent="-342900" lvl="0" marL="457200" rtl="0" algn="l">
              <a:spcBef>
                <a:spcPts val="0"/>
              </a:spcBef>
              <a:spcAft>
                <a:spcPts val="0"/>
              </a:spcAft>
              <a:buSzPts val="1800"/>
              <a:buChar char="❏"/>
            </a:pPr>
            <a:r>
              <a:rPr lang="en-GB"/>
              <a:t>Project Planning </a:t>
            </a:r>
            <a:endParaRPr/>
          </a:p>
          <a:p>
            <a:pPr indent="-342900" lvl="0" marL="457200" rtl="0" algn="l">
              <a:spcBef>
                <a:spcPts val="0"/>
              </a:spcBef>
              <a:spcAft>
                <a:spcPts val="0"/>
              </a:spcAft>
              <a:buSzPts val="1800"/>
              <a:buChar char="❏"/>
            </a:pPr>
            <a:r>
              <a:rPr lang="en-GB"/>
              <a:t>Business Requirement Gathering</a:t>
            </a:r>
            <a:endParaRPr/>
          </a:p>
          <a:p>
            <a:pPr indent="-342900" lvl="0" marL="457200" rtl="0" algn="l">
              <a:spcBef>
                <a:spcPts val="0"/>
              </a:spcBef>
              <a:spcAft>
                <a:spcPts val="0"/>
              </a:spcAft>
              <a:buSzPts val="1800"/>
              <a:buChar char="❏"/>
            </a:pPr>
            <a:r>
              <a:rPr lang="en-GB"/>
              <a:t>Design</a:t>
            </a:r>
            <a:endParaRPr/>
          </a:p>
          <a:p>
            <a:pPr indent="-342900" lvl="0" marL="457200" rtl="0" algn="l">
              <a:spcBef>
                <a:spcPts val="0"/>
              </a:spcBef>
              <a:spcAft>
                <a:spcPts val="0"/>
              </a:spcAft>
              <a:buSzPts val="1800"/>
              <a:buChar char="❏"/>
            </a:pPr>
            <a:r>
              <a:rPr lang="en-GB"/>
              <a:t>Deployment</a:t>
            </a:r>
            <a:endParaRPr/>
          </a:p>
          <a:p>
            <a:pPr indent="-342900" lvl="0" marL="457200" rtl="0" algn="l">
              <a:spcBef>
                <a:spcPts val="0"/>
              </a:spcBef>
              <a:spcAft>
                <a:spcPts val="0"/>
              </a:spcAft>
              <a:buSzPts val="1800"/>
              <a:buChar char="❏"/>
            </a:pPr>
            <a:r>
              <a:rPr lang="en-GB"/>
              <a:t>Maintenance and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Data Dictionary</a:t>
            </a:r>
            <a:endParaRPr/>
          </a:p>
          <a:p>
            <a:pPr indent="0" lvl="0" marL="0" rtl="0" algn="l">
              <a:lnSpc>
                <a:spcPct val="115000"/>
              </a:lnSpc>
              <a:spcBef>
                <a:spcPts val="400"/>
              </a:spcBef>
              <a:spcAft>
                <a:spcPts val="0"/>
              </a:spcAft>
              <a:buNone/>
            </a:pPr>
            <a:r>
              <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2"/>
          <p:cNvPicPr preferRelativeResize="0"/>
          <p:nvPr/>
        </p:nvPicPr>
        <p:blipFill rotWithShape="1">
          <a:blip r:embed="rId3">
            <a:alphaModFix/>
          </a:blip>
          <a:srcRect b="35963" l="0" r="0" t="0"/>
          <a:stretch/>
        </p:blipFill>
        <p:spPr>
          <a:xfrm>
            <a:off x="311700" y="1152475"/>
            <a:ext cx="5943600" cy="373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Issues List</a:t>
            </a:r>
            <a:endParaRPr sz="1500">
              <a:highlight>
                <a:srgbClr val="FFFF00"/>
              </a:highlight>
              <a:latin typeface="Calibri"/>
              <a:ea typeface="Calibri"/>
              <a:cs typeface="Calibri"/>
              <a:sym typeface="Calibri"/>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3"/>
          <p:cNvPicPr preferRelativeResize="0"/>
          <p:nvPr/>
        </p:nvPicPr>
        <p:blipFill>
          <a:blip r:embed="rId3">
            <a:alphaModFix/>
          </a:blip>
          <a:stretch>
            <a:fillRect/>
          </a:stretch>
        </p:blipFill>
        <p:spPr>
          <a:xfrm>
            <a:off x="311700" y="1152475"/>
            <a:ext cx="8520600" cy="29221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Deployment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Schemas</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5"/>
          <p:cNvPicPr preferRelativeResize="0"/>
          <p:nvPr/>
        </p:nvPicPr>
        <p:blipFill>
          <a:blip r:embed="rId3">
            <a:alphaModFix/>
          </a:blip>
          <a:stretch>
            <a:fillRect/>
          </a:stretch>
        </p:blipFill>
        <p:spPr>
          <a:xfrm>
            <a:off x="530800" y="1152475"/>
            <a:ext cx="4806787" cy="355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SQL Scripts</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201" name="Google Shape;201;p36"/>
          <p:cNvSpPr txBox="1"/>
          <p:nvPr>
            <p:ph idx="1" type="body"/>
          </p:nvPr>
        </p:nvSpPr>
        <p:spPr>
          <a:xfrm>
            <a:off x="311700" y="1152475"/>
            <a:ext cx="3627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GB">
                <a:solidFill>
                  <a:schemeClr val="dk1"/>
                </a:solidFill>
                <a:latin typeface="Calibri"/>
                <a:ea typeface="Calibri"/>
                <a:cs typeface="Calibri"/>
                <a:sym typeface="Calibri"/>
              </a:rPr>
              <a:t>Dim_Product</a:t>
            </a:r>
            <a:endParaRPr b="1">
              <a:solidFill>
                <a:schemeClr val="dk1"/>
              </a:solidFill>
              <a:latin typeface="Calibri"/>
              <a:ea typeface="Calibri"/>
              <a:cs typeface="Calibri"/>
              <a:sym typeface="Calibri"/>
            </a:endParaRPr>
          </a:p>
          <a:p>
            <a:pPr indent="0" lvl="0" marL="457200" rtl="0" algn="l">
              <a:lnSpc>
                <a:spcPct val="100000"/>
              </a:lnSpc>
              <a:spcBef>
                <a:spcPts val="400"/>
              </a:spcBef>
              <a:spcAft>
                <a:spcPts val="0"/>
              </a:spcAft>
              <a:buClr>
                <a:schemeClr val="dk1"/>
              </a:buClr>
              <a:buSzPts val="1100"/>
              <a:buFont typeface="Arial"/>
              <a:buNone/>
            </a:pPr>
            <a:r>
              <a:rPr lang="en-GB" sz="1200">
                <a:solidFill>
                  <a:schemeClr val="dk1"/>
                </a:solidFill>
                <a:latin typeface="Calibri"/>
                <a:ea typeface="Calibri"/>
                <a:cs typeface="Calibri"/>
                <a:sym typeface="Calibri"/>
              </a:rPr>
              <a:t>CREATE TABLE [dbo].[Dim_Product](</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Product_Id [INT] NOT NULL PRIMARY KEY,</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Product_Code [INT] NOT NULL,</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Product_Type [NVARCHAR] (50) NOT NULL,</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Product_Name [NVARCHAR] (50) NOT NULL,</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Product_Unit [NVARCHAR] (50) NOT NULL,</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950">
                <a:solidFill>
                  <a:schemeClr val="dk1"/>
                </a:solidFill>
                <a:latin typeface="Calibri"/>
                <a:ea typeface="Calibri"/>
                <a:cs typeface="Calibri"/>
                <a:sym typeface="Calibri"/>
              </a:rPr>
              <a:t> </a:t>
            </a:r>
            <a:endParaRPr sz="95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
        <p:nvSpPr>
          <p:cNvPr id="202" name="Google Shape;202;p36"/>
          <p:cNvSpPr txBox="1"/>
          <p:nvPr/>
        </p:nvSpPr>
        <p:spPr>
          <a:xfrm>
            <a:off x="3535950" y="221400"/>
            <a:ext cx="5607900" cy="63306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rPr b="1" lang="en-GB" sz="1800">
                <a:solidFill>
                  <a:schemeClr val="dk1"/>
                </a:solidFill>
                <a:latin typeface="Calibri"/>
                <a:ea typeface="Calibri"/>
                <a:cs typeface="Calibri"/>
                <a:sym typeface="Calibri"/>
              </a:rPr>
              <a:t>         Fact_Sales</a:t>
            </a:r>
            <a:endParaRPr b="1" sz="1800">
              <a:solidFill>
                <a:schemeClr val="dk1"/>
              </a:solidFill>
              <a:latin typeface="Calibri"/>
              <a:ea typeface="Calibri"/>
              <a:cs typeface="Calibri"/>
              <a:sym typeface="Calibri"/>
            </a:endParaRPr>
          </a:p>
          <a:p>
            <a:pPr indent="0" lvl="0" marL="457200" rtl="0" algn="l">
              <a:spcBef>
                <a:spcPts val="400"/>
              </a:spcBef>
              <a:spcAft>
                <a:spcPts val="0"/>
              </a:spcAft>
              <a:buClr>
                <a:schemeClr val="dk1"/>
              </a:buClr>
              <a:buSzPts val="1100"/>
              <a:buFont typeface="Arial"/>
              <a:buNone/>
            </a:pPr>
            <a:r>
              <a:rPr lang="en-GB" sz="1200">
                <a:solidFill>
                  <a:schemeClr val="dk1"/>
                </a:solidFill>
                <a:latin typeface="Calibri"/>
                <a:ea typeface="Calibri"/>
                <a:cs typeface="Calibri"/>
                <a:sym typeface="Calibri"/>
              </a:rPr>
              <a:t>CREATE TABLE[dbo].[Fact_Sales](</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Transaction_Id [INT] NOT NULL,</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Product_Id [INT]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Employee_Id [INT]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Customer_Id [INT]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Date_Key [INT]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Quantity [INT]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Cost decimal(10,2)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UnitPrice decimal(10,2)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Amount decimal(10,2)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Sales_Totalamount decimal(10,2) NOT NULL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Sales_Pay_Method VARCHAR(100) NOT NULL,</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CONSTRAINT  Fact_Sales_C FOREIGN KEY (Customer_Id) REFERENCES Dim_Customer(Customer_Id),</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CONSTRAINT Fact_Sales_P FOREIGN KEY (Product_Id) REFERENCES Dim_Product(Product_Id),</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CONSTRAINT  Fact_Sales_D FOREIGN KEY (Date_Key) REFERENCES Dim_Date (Date_Key),</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CONSTRAINT  Fact_Sales_E FOREIGN KEY (Employee_Id) REFERENCES Dim_Employee(Employee_Id),</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PRIMARY KEY (Transaction_Id, Customer_Id,Product_Id,Date_Key,Employee_Id)</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SQL Scripts</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7"/>
          <p:cNvPicPr preferRelativeResize="0"/>
          <p:nvPr/>
        </p:nvPicPr>
        <p:blipFill>
          <a:blip r:embed="rId3">
            <a:alphaModFix/>
          </a:blip>
          <a:stretch>
            <a:fillRect/>
          </a:stretch>
        </p:blipFill>
        <p:spPr>
          <a:xfrm>
            <a:off x="311700" y="1152475"/>
            <a:ext cx="7363501"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SQL Scripts</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38"/>
          <p:cNvPicPr preferRelativeResize="0"/>
          <p:nvPr/>
        </p:nvPicPr>
        <p:blipFill>
          <a:blip r:embed="rId3">
            <a:alphaModFix/>
          </a:blip>
          <a:stretch>
            <a:fillRect/>
          </a:stretch>
        </p:blipFill>
        <p:spPr>
          <a:xfrm>
            <a:off x="311700" y="1152475"/>
            <a:ext cx="8520600" cy="213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SSIS Transformations</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FUZZY GROUPING</a:t>
            </a:r>
            <a:endParaRPr/>
          </a:p>
          <a:p>
            <a:pPr indent="0" lvl="0" marL="0" rtl="0" algn="l">
              <a:spcBef>
                <a:spcPts val="1600"/>
              </a:spcBef>
              <a:spcAft>
                <a:spcPts val="1600"/>
              </a:spcAft>
              <a:buNone/>
            </a:pPr>
            <a:r>
              <a:t/>
            </a:r>
            <a:endParaRPr/>
          </a:p>
        </p:txBody>
      </p:sp>
      <p:pic>
        <p:nvPicPr>
          <p:cNvPr id="223" name="Google Shape;223;p39"/>
          <p:cNvPicPr preferRelativeResize="0"/>
          <p:nvPr/>
        </p:nvPicPr>
        <p:blipFill rotWithShape="1">
          <a:blip r:embed="rId3">
            <a:alphaModFix/>
          </a:blip>
          <a:srcRect b="0" l="55929" r="0" t="0"/>
          <a:stretch/>
        </p:blipFill>
        <p:spPr>
          <a:xfrm>
            <a:off x="311700" y="1726500"/>
            <a:ext cx="5610225" cy="1800225"/>
          </a:xfrm>
          <a:prstGeom prst="rect">
            <a:avLst/>
          </a:prstGeom>
          <a:noFill/>
          <a:ln>
            <a:noFill/>
          </a:ln>
        </p:spPr>
      </p:pic>
      <p:pic>
        <p:nvPicPr>
          <p:cNvPr id="224" name="Google Shape;224;p39"/>
          <p:cNvPicPr preferRelativeResize="0"/>
          <p:nvPr/>
        </p:nvPicPr>
        <p:blipFill rotWithShape="1">
          <a:blip r:embed="rId4">
            <a:alphaModFix/>
          </a:blip>
          <a:srcRect b="0" l="52563" r="0" t="0"/>
          <a:stretch/>
        </p:blipFill>
        <p:spPr>
          <a:xfrm>
            <a:off x="437825" y="3962875"/>
            <a:ext cx="5610225" cy="962025"/>
          </a:xfrm>
          <a:prstGeom prst="rect">
            <a:avLst/>
          </a:prstGeom>
          <a:noFill/>
          <a:ln>
            <a:noFill/>
          </a:ln>
        </p:spPr>
      </p:pic>
      <p:sp>
        <p:nvSpPr>
          <p:cNvPr id="225" name="Google Shape;225;p39"/>
          <p:cNvSpPr txBox="1"/>
          <p:nvPr/>
        </p:nvSpPr>
        <p:spPr>
          <a:xfrm>
            <a:off x="6340725" y="1726500"/>
            <a:ext cx="25716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Before Transformation</a:t>
            </a:r>
            <a:endParaRPr b="1" sz="2400"/>
          </a:p>
        </p:txBody>
      </p:sp>
      <p:sp>
        <p:nvSpPr>
          <p:cNvPr id="226" name="Google Shape;226;p39"/>
          <p:cNvSpPr txBox="1"/>
          <p:nvPr/>
        </p:nvSpPr>
        <p:spPr>
          <a:xfrm>
            <a:off x="6484800" y="3890875"/>
            <a:ext cx="24717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chemeClr val="dk1"/>
                </a:solidFill>
              </a:rPr>
              <a:t>After</a:t>
            </a:r>
            <a:r>
              <a:rPr b="1" lang="en-GB" sz="2400">
                <a:solidFill>
                  <a:schemeClr val="dk1"/>
                </a:solidFill>
              </a:rPr>
              <a:t> Transformation</a:t>
            </a:r>
            <a:endParaRPr b="1" sz="2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SSIS Transformations</a:t>
            </a:r>
            <a:endParaRPr/>
          </a:p>
        </p:txBody>
      </p:sp>
      <p:sp>
        <p:nvSpPr>
          <p:cNvPr id="232" name="Google Shape;232;p40"/>
          <p:cNvSpPr txBox="1"/>
          <p:nvPr>
            <p:ph idx="1" type="body"/>
          </p:nvPr>
        </p:nvSpPr>
        <p:spPr>
          <a:xfrm>
            <a:off x="0" y="1108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Conditional Split</a:t>
            </a:r>
            <a:endParaRPr/>
          </a:p>
          <a:p>
            <a:pPr indent="0" lvl="0" marL="0" rtl="0" algn="l">
              <a:spcBef>
                <a:spcPts val="1600"/>
              </a:spcBef>
              <a:spcAft>
                <a:spcPts val="1600"/>
              </a:spcAft>
              <a:buNone/>
            </a:pPr>
            <a:r>
              <a:t/>
            </a:r>
            <a:endParaRPr/>
          </a:p>
        </p:txBody>
      </p:sp>
      <p:sp>
        <p:nvSpPr>
          <p:cNvPr id="233" name="Google Shape;233;p40"/>
          <p:cNvSpPr txBox="1"/>
          <p:nvPr/>
        </p:nvSpPr>
        <p:spPr>
          <a:xfrm>
            <a:off x="6260700" y="1894938"/>
            <a:ext cx="25716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Before Transformation</a:t>
            </a:r>
            <a:endParaRPr b="1" sz="2400"/>
          </a:p>
        </p:txBody>
      </p:sp>
      <p:sp>
        <p:nvSpPr>
          <p:cNvPr id="234" name="Google Shape;234;p40"/>
          <p:cNvSpPr txBox="1"/>
          <p:nvPr/>
        </p:nvSpPr>
        <p:spPr>
          <a:xfrm>
            <a:off x="6484800" y="3890875"/>
            <a:ext cx="24717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rPr>
              <a:t>After Transformation</a:t>
            </a:r>
            <a:endParaRPr b="1" sz="2400">
              <a:solidFill>
                <a:schemeClr val="dk1"/>
              </a:solidFill>
            </a:endParaRPr>
          </a:p>
          <a:p>
            <a:pPr indent="0" lvl="0" marL="0" rtl="0" algn="l">
              <a:spcBef>
                <a:spcPts val="0"/>
              </a:spcBef>
              <a:spcAft>
                <a:spcPts val="0"/>
              </a:spcAft>
              <a:buNone/>
            </a:pPr>
            <a:r>
              <a:t/>
            </a:r>
            <a:endParaRPr/>
          </a:p>
        </p:txBody>
      </p:sp>
      <p:pic>
        <p:nvPicPr>
          <p:cNvPr id="235" name="Google Shape;235;p40"/>
          <p:cNvPicPr preferRelativeResize="0"/>
          <p:nvPr/>
        </p:nvPicPr>
        <p:blipFill rotWithShape="1">
          <a:blip r:embed="rId3">
            <a:alphaModFix/>
          </a:blip>
          <a:srcRect b="0" l="7689" r="40386" t="0"/>
          <a:stretch/>
        </p:blipFill>
        <p:spPr>
          <a:xfrm>
            <a:off x="196725" y="1637800"/>
            <a:ext cx="5600700" cy="1476375"/>
          </a:xfrm>
          <a:prstGeom prst="rect">
            <a:avLst/>
          </a:prstGeom>
          <a:noFill/>
          <a:ln>
            <a:noFill/>
          </a:ln>
        </p:spPr>
      </p:pic>
      <p:pic>
        <p:nvPicPr>
          <p:cNvPr id="236" name="Google Shape;236;p40"/>
          <p:cNvPicPr preferRelativeResize="0"/>
          <p:nvPr/>
        </p:nvPicPr>
        <p:blipFill rotWithShape="1">
          <a:blip r:embed="rId4">
            <a:alphaModFix/>
          </a:blip>
          <a:srcRect b="0" l="5928" r="40706" t="0"/>
          <a:stretch/>
        </p:blipFill>
        <p:spPr>
          <a:xfrm>
            <a:off x="90000" y="3279100"/>
            <a:ext cx="6295026" cy="159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SSIS Transformations</a:t>
            </a:r>
            <a:endParaRPr/>
          </a:p>
        </p:txBody>
      </p:sp>
      <p:sp>
        <p:nvSpPr>
          <p:cNvPr id="242" name="Google Shape;242;p41"/>
          <p:cNvSpPr txBox="1"/>
          <p:nvPr>
            <p:ph idx="1" type="body"/>
          </p:nvPr>
        </p:nvSpPr>
        <p:spPr>
          <a:xfrm>
            <a:off x="0" y="1108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Conditional Split</a:t>
            </a:r>
            <a:endParaRPr/>
          </a:p>
          <a:p>
            <a:pPr indent="0" lvl="0" marL="0" rtl="0" algn="l">
              <a:spcBef>
                <a:spcPts val="1600"/>
              </a:spcBef>
              <a:spcAft>
                <a:spcPts val="1600"/>
              </a:spcAft>
              <a:buNone/>
            </a:pPr>
            <a:r>
              <a:t/>
            </a:r>
            <a:endParaRPr/>
          </a:p>
        </p:txBody>
      </p:sp>
      <p:sp>
        <p:nvSpPr>
          <p:cNvPr id="243" name="Google Shape;243;p41"/>
          <p:cNvSpPr txBox="1"/>
          <p:nvPr/>
        </p:nvSpPr>
        <p:spPr>
          <a:xfrm>
            <a:off x="6260700" y="1894938"/>
            <a:ext cx="25716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Before Transformation</a:t>
            </a:r>
            <a:endParaRPr b="1" sz="2400"/>
          </a:p>
        </p:txBody>
      </p:sp>
      <p:sp>
        <p:nvSpPr>
          <p:cNvPr id="244" name="Google Shape;244;p41"/>
          <p:cNvSpPr txBox="1"/>
          <p:nvPr/>
        </p:nvSpPr>
        <p:spPr>
          <a:xfrm>
            <a:off x="6484800" y="3890875"/>
            <a:ext cx="24717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rPr>
              <a:t>After Transformation</a:t>
            </a:r>
            <a:endParaRPr b="1" sz="2400">
              <a:solidFill>
                <a:schemeClr val="dk1"/>
              </a:solidFill>
            </a:endParaRPr>
          </a:p>
          <a:p>
            <a:pPr indent="0" lvl="0" marL="0" rtl="0" algn="l">
              <a:spcBef>
                <a:spcPts val="0"/>
              </a:spcBef>
              <a:spcAft>
                <a:spcPts val="0"/>
              </a:spcAft>
              <a:buNone/>
            </a:pPr>
            <a:r>
              <a:t/>
            </a:r>
            <a:endParaRPr/>
          </a:p>
        </p:txBody>
      </p:sp>
      <p:pic>
        <p:nvPicPr>
          <p:cNvPr id="245" name="Google Shape;245;p41"/>
          <p:cNvPicPr preferRelativeResize="0"/>
          <p:nvPr/>
        </p:nvPicPr>
        <p:blipFill rotWithShape="1">
          <a:blip r:embed="rId3">
            <a:alphaModFix/>
          </a:blip>
          <a:srcRect b="0" l="7689" r="40386" t="0"/>
          <a:stretch/>
        </p:blipFill>
        <p:spPr>
          <a:xfrm>
            <a:off x="196725" y="1637800"/>
            <a:ext cx="5600700" cy="1476375"/>
          </a:xfrm>
          <a:prstGeom prst="rect">
            <a:avLst/>
          </a:prstGeom>
          <a:noFill/>
          <a:ln>
            <a:noFill/>
          </a:ln>
        </p:spPr>
      </p:pic>
      <p:pic>
        <p:nvPicPr>
          <p:cNvPr id="246" name="Google Shape;246;p41"/>
          <p:cNvPicPr preferRelativeResize="0"/>
          <p:nvPr/>
        </p:nvPicPr>
        <p:blipFill rotWithShape="1">
          <a:blip r:embed="rId4">
            <a:alphaModFix/>
          </a:blip>
          <a:srcRect b="0" l="-8237" r="43883" t="0"/>
          <a:stretch/>
        </p:blipFill>
        <p:spPr>
          <a:xfrm>
            <a:off x="141300" y="3300575"/>
            <a:ext cx="5848350" cy="155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Overview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145425" y="13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SSIS Transformations</a:t>
            </a:r>
            <a:endParaRPr/>
          </a:p>
        </p:txBody>
      </p:sp>
      <p:sp>
        <p:nvSpPr>
          <p:cNvPr id="252" name="Google Shape;252;p42"/>
          <p:cNvSpPr txBox="1"/>
          <p:nvPr>
            <p:ph idx="1" type="body"/>
          </p:nvPr>
        </p:nvSpPr>
        <p:spPr>
          <a:xfrm>
            <a:off x="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Derived Columns</a:t>
            </a:r>
            <a:endParaRPr/>
          </a:p>
          <a:p>
            <a:pPr indent="0" lvl="0" marL="0" rtl="0" algn="l">
              <a:spcBef>
                <a:spcPts val="1600"/>
              </a:spcBef>
              <a:spcAft>
                <a:spcPts val="1600"/>
              </a:spcAft>
              <a:buNone/>
            </a:pPr>
            <a:r>
              <a:t/>
            </a:r>
            <a:endParaRPr/>
          </a:p>
        </p:txBody>
      </p:sp>
      <p:sp>
        <p:nvSpPr>
          <p:cNvPr id="253" name="Google Shape;253;p42"/>
          <p:cNvSpPr txBox="1"/>
          <p:nvPr/>
        </p:nvSpPr>
        <p:spPr>
          <a:xfrm>
            <a:off x="6260700" y="1894938"/>
            <a:ext cx="25716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Before Transformation</a:t>
            </a:r>
            <a:endParaRPr b="1" sz="2400"/>
          </a:p>
        </p:txBody>
      </p:sp>
      <p:sp>
        <p:nvSpPr>
          <p:cNvPr id="254" name="Google Shape;254;p42"/>
          <p:cNvSpPr txBox="1"/>
          <p:nvPr/>
        </p:nvSpPr>
        <p:spPr>
          <a:xfrm>
            <a:off x="6484800" y="3890875"/>
            <a:ext cx="24717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rPr>
              <a:t>After Transformation</a:t>
            </a:r>
            <a:endParaRPr b="1" sz="2400">
              <a:solidFill>
                <a:schemeClr val="dk1"/>
              </a:solidFill>
            </a:endParaRPr>
          </a:p>
          <a:p>
            <a:pPr indent="0" lvl="0" marL="0" rtl="0" algn="l">
              <a:spcBef>
                <a:spcPts val="0"/>
              </a:spcBef>
              <a:spcAft>
                <a:spcPts val="0"/>
              </a:spcAft>
              <a:buNone/>
            </a:pPr>
            <a:r>
              <a:t/>
            </a:r>
            <a:endParaRPr/>
          </a:p>
        </p:txBody>
      </p:sp>
      <p:pic>
        <p:nvPicPr>
          <p:cNvPr id="255" name="Google Shape;255;p42"/>
          <p:cNvPicPr preferRelativeResize="0"/>
          <p:nvPr/>
        </p:nvPicPr>
        <p:blipFill>
          <a:blip r:embed="rId3">
            <a:alphaModFix/>
          </a:blip>
          <a:stretch>
            <a:fillRect/>
          </a:stretch>
        </p:blipFill>
        <p:spPr>
          <a:xfrm>
            <a:off x="82600" y="1349575"/>
            <a:ext cx="5943600" cy="1729275"/>
          </a:xfrm>
          <a:prstGeom prst="rect">
            <a:avLst/>
          </a:prstGeom>
          <a:noFill/>
          <a:ln>
            <a:noFill/>
          </a:ln>
        </p:spPr>
      </p:pic>
      <p:pic>
        <p:nvPicPr>
          <p:cNvPr id="256" name="Google Shape;256;p42"/>
          <p:cNvPicPr preferRelativeResize="0"/>
          <p:nvPr/>
        </p:nvPicPr>
        <p:blipFill rotWithShape="1">
          <a:blip r:embed="rId4">
            <a:alphaModFix/>
          </a:blip>
          <a:srcRect b="0" l="40383" r="0" t="0"/>
          <a:stretch/>
        </p:blipFill>
        <p:spPr>
          <a:xfrm>
            <a:off x="145425" y="3386475"/>
            <a:ext cx="6004775" cy="1619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Maintenance and Evaluation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Maintenance Plan</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4"/>
          <p:cNvPicPr preferRelativeResize="0"/>
          <p:nvPr/>
        </p:nvPicPr>
        <p:blipFill>
          <a:blip r:embed="rId3">
            <a:alphaModFix/>
          </a:blip>
          <a:stretch>
            <a:fillRect/>
          </a:stretch>
        </p:blipFill>
        <p:spPr>
          <a:xfrm>
            <a:off x="311700" y="1152475"/>
            <a:ext cx="6325915"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
              </a:spcBef>
              <a:spcAft>
                <a:spcPts val="0"/>
              </a:spcAft>
              <a:buNone/>
            </a:pPr>
            <a:r>
              <a:rPr lang="en-GB"/>
              <a:t>Evaluation Plan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marR="0" rtl="0" algn="l">
              <a:lnSpc>
                <a:spcPct val="115000"/>
              </a:lnSpc>
              <a:spcBef>
                <a:spcPts val="400"/>
              </a:spcBef>
              <a:spcAft>
                <a:spcPts val="0"/>
              </a:spcAft>
              <a:buNone/>
            </a:pPr>
            <a:r>
              <a:t/>
            </a:r>
            <a:endParaRPr/>
          </a:p>
          <a:p>
            <a:pPr indent="0" lvl="0" marL="0" rtl="0" algn="l">
              <a:lnSpc>
                <a:spcPct val="115000"/>
              </a:lnSpc>
              <a:spcBef>
                <a:spcPts val="400"/>
              </a:spcBef>
              <a:spcAft>
                <a:spcPts val="0"/>
              </a:spcAft>
              <a:buNone/>
            </a:pPr>
            <a:r>
              <a:t/>
            </a:r>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45"/>
          <p:cNvPicPr preferRelativeResize="0"/>
          <p:nvPr/>
        </p:nvPicPr>
        <p:blipFill>
          <a:blip r:embed="rId3">
            <a:alphaModFix/>
          </a:blip>
          <a:stretch>
            <a:fillRect/>
          </a:stretch>
        </p:blipFill>
        <p:spPr>
          <a:xfrm>
            <a:off x="311700" y="1152475"/>
            <a:ext cx="523792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1427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World Mart - Company Overview</a:t>
            </a:r>
            <a:endParaRPr sz="3000"/>
          </a:p>
        </p:txBody>
      </p:sp>
      <p:sp>
        <p:nvSpPr>
          <p:cNvPr id="76" name="Google Shape;76;p16"/>
          <p:cNvSpPr txBox="1"/>
          <p:nvPr>
            <p:ph idx="1" type="subTitle"/>
          </p:nvPr>
        </p:nvSpPr>
        <p:spPr>
          <a:xfrm>
            <a:off x="311700" y="1537175"/>
            <a:ext cx="8520600" cy="31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World Mart is a Nationwide located retail corporation that operates on a chain of hypermarkets and grocery Stores.EveryDay Low Price (EDLP) is the cornerstone of our strategy, and our price focus has never been stronger. </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Today's customer seeks the convenience of one-stop shopping that we offer. From grocery to all our customer needs and we provide the deep assortment that our customers appreciate.</a:t>
            </a:r>
            <a:br>
              <a:rPr lang="en-GB"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0" marL="0" rtl="0" algn="l">
              <a:spcBef>
                <a:spcPts val="0"/>
              </a:spcBef>
              <a:spcAft>
                <a:spcPts val="0"/>
              </a:spcAft>
              <a:buNone/>
            </a:pPr>
            <a:r>
              <a:rPr b="1" lang="en-GB" sz="1400">
                <a:solidFill>
                  <a:schemeClr val="dk1"/>
                </a:solidFill>
                <a:latin typeface="Calibri"/>
                <a:ea typeface="Calibri"/>
                <a:cs typeface="Calibri"/>
                <a:sym typeface="Calibri"/>
              </a:rPr>
              <a:t>Mission :</a:t>
            </a:r>
            <a:endParaRPr b="1" sz="1400">
              <a:solidFill>
                <a:schemeClr val="dk1"/>
              </a:solidFill>
              <a:latin typeface="Calibri"/>
              <a:ea typeface="Calibri"/>
              <a:cs typeface="Calibri"/>
              <a:sym typeface="Calibri"/>
            </a:endParaRPr>
          </a:p>
          <a:p>
            <a:pPr indent="0" lvl="0" marL="0" rtl="0" algn="l">
              <a:spcBef>
                <a:spcPts val="0"/>
              </a:spcBef>
              <a:spcAft>
                <a:spcPts val="0"/>
              </a:spcAft>
              <a:buNone/>
            </a:pPr>
            <a:r>
              <a:rPr lang="en-GB" sz="1400">
                <a:solidFill>
                  <a:schemeClr val="dk1"/>
                </a:solidFill>
                <a:latin typeface="Calibri"/>
                <a:ea typeface="Calibri"/>
                <a:cs typeface="Calibri"/>
                <a:sym typeface="Calibri"/>
              </a:rPr>
              <a:t>To be the lowest priced retailer in the filed of grocery. It is our continuous endeavor to investigate, identify and make available new product categories for customer’s everyday use and at the best market value.</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b="1" lang="en-GB" sz="1400">
                <a:solidFill>
                  <a:schemeClr val="dk1"/>
                </a:solidFill>
                <a:latin typeface="Calibri"/>
                <a:ea typeface="Calibri"/>
                <a:cs typeface="Calibri"/>
                <a:sym typeface="Calibri"/>
              </a:rPr>
              <a:t>Vision :</a:t>
            </a:r>
            <a:br>
              <a:rPr lang="en-GB" sz="1400">
                <a:solidFill>
                  <a:schemeClr val="dk1"/>
                </a:solidFill>
                <a:latin typeface="Calibri"/>
                <a:ea typeface="Calibri"/>
                <a:cs typeface="Calibri"/>
                <a:sym typeface="Calibri"/>
              </a:rPr>
            </a:br>
            <a:r>
              <a:rPr lang="en-GB" sz="1400">
                <a:solidFill>
                  <a:schemeClr val="dk1"/>
                </a:solidFill>
                <a:latin typeface="Calibri"/>
                <a:ea typeface="Calibri"/>
                <a:cs typeface="Calibri"/>
                <a:sym typeface="Calibri"/>
              </a:rPr>
              <a:t>“ To know what the customer wants and deliver it at the best price”</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31950" y="253900"/>
            <a:ext cx="8480100" cy="8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Business Case and</a:t>
            </a:r>
            <a:r>
              <a:rPr lang="en-GB" sz="3000"/>
              <a:t> Project Overview</a:t>
            </a:r>
            <a:endParaRPr sz="3000"/>
          </a:p>
        </p:txBody>
      </p:sp>
      <p:sp>
        <p:nvSpPr>
          <p:cNvPr id="82" name="Google Shape;82;p17"/>
          <p:cNvSpPr txBox="1"/>
          <p:nvPr>
            <p:ph idx="1" type="subTitle"/>
          </p:nvPr>
        </p:nvSpPr>
        <p:spPr>
          <a:xfrm>
            <a:off x="311700" y="1180825"/>
            <a:ext cx="8520600" cy="380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As data grew from megabytes to gigabytes to petabytes, smart business felt a to store this data efficiently and to utilize it for improving various aspect of business.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Data Warehouse plays an important role, It helps to analyze key aspects to improve sale of retail stores. To know what customer buys and in which season, we need to have a look over the whole data.</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Ad-Hoc reporting  and dashboard creation for the generation of attribute, location, product specific data can be done using warehousing techniques.</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GB" sz="1400">
                <a:solidFill>
                  <a:schemeClr val="dk1"/>
                </a:solidFill>
                <a:latin typeface="Calibri"/>
                <a:ea typeface="Calibri"/>
                <a:cs typeface="Calibri"/>
                <a:sym typeface="Calibri"/>
              </a:rPr>
              <a:t>           </a:t>
            </a:r>
            <a:r>
              <a:rPr b="1" lang="en-GB" sz="1400">
                <a:solidFill>
                  <a:schemeClr val="dk1"/>
                </a:solidFill>
                <a:latin typeface="Calibri"/>
                <a:ea typeface="Calibri"/>
                <a:cs typeface="Calibri"/>
                <a:sym typeface="Calibri"/>
              </a:rPr>
              <a:t>WORLD MART DATA WAREHOUSE</a:t>
            </a:r>
            <a:endParaRPr b="1"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The project is focused towards creating a centralized data warehouse repository that consists of aggregated data coming from different stores. </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The data warehouse databases provide a decision support system in which user can calculate and evaluate the performance of the organization over time.</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 The data will be stored in a series of snapshots, in which each record represents  data at a specific time. By analyzing the snapshots, one can compare among the time periods. These comparisons can help user make important business decisions.</a:t>
            </a:r>
            <a:endParaRPr sz="14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Project Planning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0" y="1145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Project Inscope and Out of Scope</a:t>
            </a:r>
            <a:endParaRPr sz="3000"/>
          </a:p>
        </p:txBody>
      </p:sp>
      <p:sp>
        <p:nvSpPr>
          <p:cNvPr id="93" name="Google Shape;93;p19"/>
          <p:cNvSpPr txBox="1"/>
          <p:nvPr>
            <p:ph idx="1" type="subTitle"/>
          </p:nvPr>
        </p:nvSpPr>
        <p:spPr>
          <a:xfrm>
            <a:off x="311700" y="983350"/>
            <a:ext cx="8520600" cy="39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In scope :</a:t>
            </a:r>
            <a:endParaRPr sz="24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Building a warehouse that provides an estimate of the sales and CRM based on the historical data.</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A system that generates KPIs for World Mart based on the historic data that can be used for analytics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Module that includes Data Warehouse, Data mart and Decision Support System Generation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Integration Testing and Beta support testing Mechanism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IT training to the employees and End User training pre-deployment phase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A maintenance plan to provide support to the employees in cases of system crashes and periodic consultation routines to ensure the smooth working of the system.</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Out of scope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Every Business Insight given by the DSS cannot assure an increased sales or customer base, however it can predict a near possibility to what sales might be done in the future.</a:t>
            </a:r>
            <a:endParaRPr sz="12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GB" sz="1200">
                <a:solidFill>
                  <a:schemeClr val="dk1"/>
                </a:solidFill>
                <a:latin typeface="Calibri"/>
                <a:ea typeface="Calibri"/>
                <a:cs typeface="Calibri"/>
                <a:sym typeface="Calibri"/>
              </a:rPr>
              <a:t>Erratic change in the behavior of the data due to increased/ decreased sale that are irregular or sporadic data might cause the DSS prediction to go wrong, thus the data inconsistency is not a factor that a warehouse can handle.</a:t>
            </a:r>
            <a:endParaRPr sz="12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0" y="2096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Work Breakdown Structure</a:t>
            </a:r>
            <a:endParaRPr sz="3000"/>
          </a:p>
        </p:txBody>
      </p:sp>
      <p:sp>
        <p:nvSpPr>
          <p:cNvPr id="99" name="Google Shape;99;p20"/>
          <p:cNvSpPr txBox="1"/>
          <p:nvPr>
            <p:ph idx="1" type="subTitle"/>
          </p:nvPr>
        </p:nvSpPr>
        <p:spPr>
          <a:xfrm>
            <a:off x="311700" y="1133800"/>
            <a:ext cx="8520600" cy="40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376125" y="1203600"/>
            <a:ext cx="8456175" cy="36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p21"/>
          <p:cNvPicPr preferRelativeResize="0"/>
          <p:nvPr/>
        </p:nvPicPr>
        <p:blipFill>
          <a:blip r:embed="rId3">
            <a:alphaModFix/>
          </a:blip>
          <a:stretch>
            <a:fillRect/>
          </a:stretch>
        </p:blipFill>
        <p:spPr>
          <a:xfrm>
            <a:off x="232050" y="500300"/>
            <a:ext cx="8679899" cy="441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