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4"/>
  </p:notesMasterIdLst>
  <p:sldIdLst>
    <p:sldId id="256" r:id="rId2"/>
    <p:sldId id="320" r:id="rId3"/>
    <p:sldId id="319" r:id="rId4"/>
    <p:sldId id="321" r:id="rId5"/>
    <p:sldId id="327" r:id="rId6"/>
    <p:sldId id="323" r:id="rId7"/>
    <p:sldId id="322" r:id="rId8"/>
    <p:sldId id="326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7" autoAdjust="0"/>
    <p:restoredTop sz="94660"/>
  </p:normalViewPr>
  <p:slideViewPr>
    <p:cSldViewPr>
      <p:cViewPr varScale="1">
        <p:scale>
          <a:sx n="70" d="100"/>
          <a:sy n="70" d="100"/>
        </p:scale>
        <p:origin x="-211" y="-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1349A-BECF-4362-8474-0E5DED33160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DCF60-1A96-4AC8-96A7-D7214A50E938}">
      <dgm:prSet phldrT="[Text]"/>
      <dgm:spPr/>
      <dgm:t>
        <a:bodyPr/>
        <a:lstStyle/>
        <a:p>
          <a:r>
            <a:rPr lang="en-US" dirty="0" smtClean="0"/>
            <a:t>BI</a:t>
          </a:r>
          <a:endParaRPr lang="en-US" dirty="0"/>
        </a:p>
      </dgm:t>
    </dgm:pt>
    <dgm:pt modelId="{9B04E4EF-BCAC-46DA-9A78-162E21005020}" type="parTrans" cxnId="{EF38EC1B-C8E0-44BB-ABC6-D5CC9EA53963}">
      <dgm:prSet/>
      <dgm:spPr/>
      <dgm:t>
        <a:bodyPr/>
        <a:lstStyle/>
        <a:p>
          <a:endParaRPr lang="en-US"/>
        </a:p>
      </dgm:t>
    </dgm:pt>
    <dgm:pt modelId="{3554CFDE-CEA2-4E35-BF24-DD02ED989B51}" type="sibTrans" cxnId="{EF38EC1B-C8E0-44BB-ABC6-D5CC9EA53963}">
      <dgm:prSet/>
      <dgm:spPr/>
      <dgm:t>
        <a:bodyPr/>
        <a:lstStyle/>
        <a:p>
          <a:endParaRPr lang="en-US"/>
        </a:p>
      </dgm:t>
    </dgm:pt>
    <dgm:pt modelId="{4F7C2C98-F4FE-471B-8185-A9A4620ED9B0}">
      <dgm:prSet phldrT="[Text]"/>
      <dgm:spPr/>
      <dgm:t>
        <a:bodyPr/>
        <a:lstStyle/>
        <a:p>
          <a:r>
            <a:rPr lang="en-US" dirty="0" smtClean="0"/>
            <a:t>Direct Access Query + Reporting</a:t>
          </a:r>
          <a:endParaRPr lang="en-US" dirty="0"/>
        </a:p>
      </dgm:t>
    </dgm:pt>
    <dgm:pt modelId="{2532FB19-E60F-4F67-A1BD-495913DF06B4}" type="parTrans" cxnId="{01C06CCD-9C31-41CB-B388-EEF916DD5D73}">
      <dgm:prSet/>
      <dgm:spPr/>
      <dgm:t>
        <a:bodyPr/>
        <a:lstStyle/>
        <a:p>
          <a:endParaRPr lang="en-US"/>
        </a:p>
      </dgm:t>
    </dgm:pt>
    <dgm:pt modelId="{041837A3-E84E-4917-B788-CBEC9555CDCF}" type="sibTrans" cxnId="{01C06CCD-9C31-41CB-B388-EEF916DD5D73}">
      <dgm:prSet/>
      <dgm:spPr/>
      <dgm:t>
        <a:bodyPr/>
        <a:lstStyle/>
        <a:p>
          <a:endParaRPr lang="en-US"/>
        </a:p>
      </dgm:t>
    </dgm:pt>
    <dgm:pt modelId="{B46B6E2A-7B96-4499-9D99-B4FF99E8F44C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0DAD0626-DAD2-42EC-A591-F2295F7950E7}" type="parTrans" cxnId="{FD445D8A-D711-4246-86E8-6D9CC9336434}">
      <dgm:prSet/>
      <dgm:spPr/>
      <dgm:t>
        <a:bodyPr/>
        <a:lstStyle/>
        <a:p>
          <a:endParaRPr lang="en-US"/>
        </a:p>
      </dgm:t>
    </dgm:pt>
    <dgm:pt modelId="{05553C10-0A3E-416C-9BEB-7DE0D1FC4CA0}" type="sibTrans" cxnId="{FD445D8A-D711-4246-86E8-6D9CC9336434}">
      <dgm:prSet/>
      <dgm:spPr/>
      <dgm:t>
        <a:bodyPr/>
        <a:lstStyle/>
        <a:p>
          <a:endParaRPr lang="en-US"/>
        </a:p>
      </dgm:t>
    </dgm:pt>
    <dgm:pt modelId="{22C4E0B4-287C-44A3-9173-F0C2A07E16FE}">
      <dgm:prSet phldrT="[Text]"/>
      <dgm:spPr/>
      <dgm:t>
        <a:bodyPr/>
        <a:lstStyle/>
        <a:p>
          <a:r>
            <a:rPr lang="en-US" dirty="0" smtClean="0"/>
            <a:t>Standard Reports</a:t>
          </a:r>
          <a:endParaRPr lang="en-US" dirty="0"/>
        </a:p>
      </dgm:t>
    </dgm:pt>
    <dgm:pt modelId="{8E83958D-6E2F-4401-959E-8973F9CD0FFF}" type="parTrans" cxnId="{D822CC16-964A-4392-8822-738C87F93D25}">
      <dgm:prSet/>
      <dgm:spPr/>
      <dgm:t>
        <a:bodyPr/>
        <a:lstStyle/>
        <a:p>
          <a:endParaRPr lang="en-US"/>
        </a:p>
      </dgm:t>
    </dgm:pt>
    <dgm:pt modelId="{59B4F386-F16B-4CC7-99CF-D909E19DA48D}" type="sibTrans" cxnId="{D822CC16-964A-4392-8822-738C87F93D25}">
      <dgm:prSet/>
      <dgm:spPr/>
      <dgm:t>
        <a:bodyPr/>
        <a:lstStyle/>
        <a:p>
          <a:endParaRPr lang="en-US"/>
        </a:p>
      </dgm:t>
    </dgm:pt>
    <dgm:pt modelId="{FBAED849-36FF-46FC-A4AE-B61DAC6C952A}">
      <dgm:prSet phldrT="[Text]"/>
      <dgm:spPr/>
      <dgm:t>
        <a:bodyPr/>
        <a:lstStyle/>
        <a:p>
          <a:r>
            <a:rPr lang="en-US" dirty="0" smtClean="0"/>
            <a:t>Analytic Applications</a:t>
          </a:r>
          <a:endParaRPr lang="en-US" dirty="0"/>
        </a:p>
      </dgm:t>
    </dgm:pt>
    <dgm:pt modelId="{9810E166-71C3-4A5E-A9AF-FF046E1E1AD2}" type="parTrans" cxnId="{B521656B-2EF9-4A1C-9B06-4A22BA77D2AA}">
      <dgm:prSet/>
      <dgm:spPr/>
      <dgm:t>
        <a:bodyPr/>
        <a:lstStyle/>
        <a:p>
          <a:endParaRPr lang="en-US"/>
        </a:p>
      </dgm:t>
    </dgm:pt>
    <dgm:pt modelId="{947782E6-8009-4252-8209-BB692735822D}" type="sibTrans" cxnId="{B521656B-2EF9-4A1C-9B06-4A22BA77D2AA}">
      <dgm:prSet/>
      <dgm:spPr/>
      <dgm:t>
        <a:bodyPr/>
        <a:lstStyle/>
        <a:p>
          <a:endParaRPr lang="en-US"/>
        </a:p>
      </dgm:t>
    </dgm:pt>
    <dgm:pt modelId="{AAE308E5-C016-4CDE-93B7-696587AC28AA}">
      <dgm:prSet phldrT="[Text]"/>
      <dgm:spPr/>
      <dgm:t>
        <a:bodyPr/>
        <a:lstStyle/>
        <a:p>
          <a:r>
            <a:rPr lang="en-US" dirty="0" smtClean="0"/>
            <a:t>Dashboards and Scorecards</a:t>
          </a:r>
          <a:endParaRPr lang="en-US" dirty="0"/>
        </a:p>
      </dgm:t>
    </dgm:pt>
    <dgm:pt modelId="{63EF3260-17D9-47A8-B82E-57B55A2DBE7D}" type="parTrans" cxnId="{84387651-5578-4CFF-BD9F-76A9CE1B0C43}">
      <dgm:prSet/>
      <dgm:spPr/>
      <dgm:t>
        <a:bodyPr/>
        <a:lstStyle/>
        <a:p>
          <a:endParaRPr lang="en-US"/>
        </a:p>
      </dgm:t>
    </dgm:pt>
    <dgm:pt modelId="{62B3A5EE-6491-4FA7-B13B-9010F32B6664}" type="sibTrans" cxnId="{84387651-5578-4CFF-BD9F-76A9CE1B0C43}">
      <dgm:prSet/>
      <dgm:spPr/>
      <dgm:t>
        <a:bodyPr/>
        <a:lstStyle/>
        <a:p>
          <a:endParaRPr lang="en-US"/>
        </a:p>
      </dgm:t>
    </dgm:pt>
    <dgm:pt modelId="{B060B3F6-184E-4894-9A6A-C580F3306130}">
      <dgm:prSet phldrT="[Text]"/>
      <dgm:spPr/>
      <dgm:t>
        <a:bodyPr/>
        <a:lstStyle/>
        <a:p>
          <a:r>
            <a:rPr lang="en-US" dirty="0" smtClean="0"/>
            <a:t>Operational BI</a:t>
          </a:r>
          <a:endParaRPr lang="en-US" dirty="0"/>
        </a:p>
      </dgm:t>
    </dgm:pt>
    <dgm:pt modelId="{FAD70341-7CE1-404F-8BBA-8528F957D134}" type="parTrans" cxnId="{14A97A32-B2C5-45E3-9342-B3DAAC434898}">
      <dgm:prSet/>
      <dgm:spPr/>
      <dgm:t>
        <a:bodyPr/>
        <a:lstStyle/>
        <a:p>
          <a:endParaRPr lang="en-US"/>
        </a:p>
      </dgm:t>
    </dgm:pt>
    <dgm:pt modelId="{0CC221A0-84F3-49A3-B636-AC2D596B0461}" type="sibTrans" cxnId="{14A97A32-B2C5-45E3-9342-B3DAAC434898}">
      <dgm:prSet/>
      <dgm:spPr/>
      <dgm:t>
        <a:bodyPr/>
        <a:lstStyle/>
        <a:p>
          <a:endParaRPr lang="en-US"/>
        </a:p>
      </dgm:t>
    </dgm:pt>
    <dgm:pt modelId="{7EF3ECCD-395A-4951-9CFA-0985185048B4}" type="pres">
      <dgm:prSet presAssocID="{BAA1349A-BECF-4362-8474-0E5DED33160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BBCED-1C96-4B07-A1E0-2DE6A662D8E5}" type="pres">
      <dgm:prSet presAssocID="{078DCF60-1A96-4AC8-96A7-D7214A50E938}" presName="centerShape" presStyleLbl="node0" presStyleIdx="0" presStyleCnt="1"/>
      <dgm:spPr/>
      <dgm:t>
        <a:bodyPr/>
        <a:lstStyle/>
        <a:p>
          <a:endParaRPr lang="en-US"/>
        </a:p>
      </dgm:t>
    </dgm:pt>
    <dgm:pt modelId="{A82B8409-EA53-4D3E-8878-0680F93CCE6E}" type="pres">
      <dgm:prSet presAssocID="{2532FB19-E60F-4F67-A1BD-495913DF06B4}" presName="parTrans" presStyleLbl="bgSibTrans2D1" presStyleIdx="0" presStyleCnt="6"/>
      <dgm:spPr/>
      <dgm:t>
        <a:bodyPr/>
        <a:lstStyle/>
        <a:p>
          <a:endParaRPr lang="en-US"/>
        </a:p>
      </dgm:t>
    </dgm:pt>
    <dgm:pt modelId="{9F998047-1807-4A8C-A170-94B9B4883C71}" type="pres">
      <dgm:prSet presAssocID="{4F7C2C98-F4FE-471B-8185-A9A4620ED9B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A1FE8-63EF-4C0E-A615-DBA5035EB0D2}" type="pres">
      <dgm:prSet presAssocID="{0DAD0626-DAD2-42EC-A591-F2295F7950E7}" presName="parTrans" presStyleLbl="bgSibTrans2D1" presStyleIdx="1" presStyleCnt="6"/>
      <dgm:spPr/>
      <dgm:t>
        <a:bodyPr/>
        <a:lstStyle/>
        <a:p>
          <a:endParaRPr lang="en-US"/>
        </a:p>
      </dgm:t>
    </dgm:pt>
    <dgm:pt modelId="{5948B243-E923-40F6-A1F3-CC0624E554DD}" type="pres">
      <dgm:prSet presAssocID="{B46B6E2A-7B96-4499-9D99-B4FF99E8F44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1D9F7-A1A3-4C5B-96EF-9F12A3DD016C}" type="pres">
      <dgm:prSet presAssocID="{8E83958D-6E2F-4401-959E-8973F9CD0FFF}" presName="parTrans" presStyleLbl="bgSibTrans2D1" presStyleIdx="2" presStyleCnt="6"/>
      <dgm:spPr/>
      <dgm:t>
        <a:bodyPr/>
        <a:lstStyle/>
        <a:p>
          <a:endParaRPr lang="en-US"/>
        </a:p>
      </dgm:t>
    </dgm:pt>
    <dgm:pt modelId="{ACAB38AF-9370-4EE6-B3AD-3519E84F308C}" type="pres">
      <dgm:prSet presAssocID="{22C4E0B4-287C-44A3-9173-F0C2A07E16F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8D8089-9AF4-42F8-9C8D-38C2872D907F}" type="pres">
      <dgm:prSet presAssocID="{9810E166-71C3-4A5E-A9AF-FF046E1E1AD2}" presName="parTrans" presStyleLbl="bgSibTrans2D1" presStyleIdx="3" presStyleCnt="6"/>
      <dgm:spPr/>
      <dgm:t>
        <a:bodyPr/>
        <a:lstStyle/>
        <a:p>
          <a:endParaRPr lang="en-US"/>
        </a:p>
      </dgm:t>
    </dgm:pt>
    <dgm:pt modelId="{C5975EB3-8391-4582-A112-8CB70DC78B4A}" type="pres">
      <dgm:prSet presAssocID="{FBAED849-36FF-46FC-A4AE-B61DAC6C95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581CA7-8BA6-42D2-A765-6E6625AE8B9B}" type="pres">
      <dgm:prSet presAssocID="{63EF3260-17D9-47A8-B82E-57B55A2DBE7D}" presName="parTrans" presStyleLbl="bgSibTrans2D1" presStyleIdx="4" presStyleCnt="6"/>
      <dgm:spPr/>
      <dgm:t>
        <a:bodyPr/>
        <a:lstStyle/>
        <a:p>
          <a:endParaRPr lang="en-US"/>
        </a:p>
      </dgm:t>
    </dgm:pt>
    <dgm:pt modelId="{421BEF36-006E-45FF-BDF2-9896DAFBE918}" type="pres">
      <dgm:prSet presAssocID="{AAE308E5-C016-4CDE-93B7-696587AC28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CA9BC-877B-4052-B97D-AA535A849964}" type="pres">
      <dgm:prSet presAssocID="{FAD70341-7CE1-404F-8BBA-8528F957D134}" presName="parTrans" presStyleLbl="bgSibTrans2D1" presStyleIdx="5" presStyleCnt="6"/>
      <dgm:spPr/>
      <dgm:t>
        <a:bodyPr/>
        <a:lstStyle/>
        <a:p>
          <a:endParaRPr lang="en-US"/>
        </a:p>
      </dgm:t>
    </dgm:pt>
    <dgm:pt modelId="{BC568229-3362-441E-9142-A925EB8086EB}" type="pres">
      <dgm:prSet presAssocID="{B060B3F6-184E-4894-9A6A-C580F330613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C06CCD-9C31-41CB-B388-EEF916DD5D73}" srcId="{078DCF60-1A96-4AC8-96A7-D7214A50E938}" destId="{4F7C2C98-F4FE-471B-8185-A9A4620ED9B0}" srcOrd="0" destOrd="0" parTransId="{2532FB19-E60F-4F67-A1BD-495913DF06B4}" sibTransId="{041837A3-E84E-4917-B788-CBEC9555CDCF}"/>
    <dgm:cxn modelId="{B122CF40-EC71-4C06-9EA3-9BB3EB1390A9}" type="presOf" srcId="{FAD70341-7CE1-404F-8BBA-8528F957D134}" destId="{833CA9BC-877B-4052-B97D-AA535A849964}" srcOrd="0" destOrd="0" presId="urn:microsoft.com/office/officeart/2005/8/layout/radial4"/>
    <dgm:cxn modelId="{EF38EC1B-C8E0-44BB-ABC6-D5CC9EA53963}" srcId="{BAA1349A-BECF-4362-8474-0E5DED33160C}" destId="{078DCF60-1A96-4AC8-96A7-D7214A50E938}" srcOrd="0" destOrd="0" parTransId="{9B04E4EF-BCAC-46DA-9A78-162E21005020}" sibTransId="{3554CFDE-CEA2-4E35-BF24-DD02ED989B51}"/>
    <dgm:cxn modelId="{884D2601-6618-4D49-AE1A-3A86000C73EB}" type="presOf" srcId="{8E83958D-6E2F-4401-959E-8973F9CD0FFF}" destId="{6041D9F7-A1A3-4C5B-96EF-9F12A3DD016C}" srcOrd="0" destOrd="0" presId="urn:microsoft.com/office/officeart/2005/8/layout/radial4"/>
    <dgm:cxn modelId="{15FD091E-FEA8-436A-B35B-C5B4A3753DAF}" type="presOf" srcId="{2532FB19-E60F-4F67-A1BD-495913DF06B4}" destId="{A82B8409-EA53-4D3E-8878-0680F93CCE6E}" srcOrd="0" destOrd="0" presId="urn:microsoft.com/office/officeart/2005/8/layout/radial4"/>
    <dgm:cxn modelId="{E811ED39-9B2E-4945-A1E0-3ABF8B44A330}" type="presOf" srcId="{22C4E0B4-287C-44A3-9173-F0C2A07E16FE}" destId="{ACAB38AF-9370-4EE6-B3AD-3519E84F308C}" srcOrd="0" destOrd="0" presId="urn:microsoft.com/office/officeart/2005/8/layout/radial4"/>
    <dgm:cxn modelId="{56DC2740-9768-4EB1-B7E9-E3E1E1A1CED6}" type="presOf" srcId="{0DAD0626-DAD2-42EC-A591-F2295F7950E7}" destId="{7EAA1FE8-63EF-4C0E-A615-DBA5035EB0D2}" srcOrd="0" destOrd="0" presId="urn:microsoft.com/office/officeart/2005/8/layout/radial4"/>
    <dgm:cxn modelId="{9CE66575-32DD-4F52-9ED8-11BC2E6139AC}" type="presOf" srcId="{FBAED849-36FF-46FC-A4AE-B61DAC6C952A}" destId="{C5975EB3-8391-4582-A112-8CB70DC78B4A}" srcOrd="0" destOrd="0" presId="urn:microsoft.com/office/officeart/2005/8/layout/radial4"/>
    <dgm:cxn modelId="{58C22D23-FD22-4E81-905A-4B49102A993C}" type="presOf" srcId="{AAE308E5-C016-4CDE-93B7-696587AC28AA}" destId="{421BEF36-006E-45FF-BDF2-9896DAFBE918}" srcOrd="0" destOrd="0" presId="urn:microsoft.com/office/officeart/2005/8/layout/radial4"/>
    <dgm:cxn modelId="{B521656B-2EF9-4A1C-9B06-4A22BA77D2AA}" srcId="{078DCF60-1A96-4AC8-96A7-D7214A50E938}" destId="{FBAED849-36FF-46FC-A4AE-B61DAC6C952A}" srcOrd="3" destOrd="0" parTransId="{9810E166-71C3-4A5E-A9AF-FF046E1E1AD2}" sibTransId="{947782E6-8009-4252-8209-BB692735822D}"/>
    <dgm:cxn modelId="{84045E59-78FF-4483-8D32-D6ED3B51134D}" type="presOf" srcId="{BAA1349A-BECF-4362-8474-0E5DED33160C}" destId="{7EF3ECCD-395A-4951-9CFA-0985185048B4}" srcOrd="0" destOrd="0" presId="urn:microsoft.com/office/officeart/2005/8/layout/radial4"/>
    <dgm:cxn modelId="{D7639CF5-943E-449F-A8EB-23C2D5CEA1D9}" type="presOf" srcId="{B060B3F6-184E-4894-9A6A-C580F3306130}" destId="{BC568229-3362-441E-9142-A925EB8086EB}" srcOrd="0" destOrd="0" presId="urn:microsoft.com/office/officeart/2005/8/layout/radial4"/>
    <dgm:cxn modelId="{D822CC16-964A-4392-8822-738C87F93D25}" srcId="{078DCF60-1A96-4AC8-96A7-D7214A50E938}" destId="{22C4E0B4-287C-44A3-9173-F0C2A07E16FE}" srcOrd="2" destOrd="0" parTransId="{8E83958D-6E2F-4401-959E-8973F9CD0FFF}" sibTransId="{59B4F386-F16B-4CC7-99CF-D909E19DA48D}"/>
    <dgm:cxn modelId="{FD445D8A-D711-4246-86E8-6D9CC9336434}" srcId="{078DCF60-1A96-4AC8-96A7-D7214A50E938}" destId="{B46B6E2A-7B96-4499-9D99-B4FF99E8F44C}" srcOrd="1" destOrd="0" parTransId="{0DAD0626-DAD2-42EC-A591-F2295F7950E7}" sibTransId="{05553C10-0A3E-416C-9BEB-7DE0D1FC4CA0}"/>
    <dgm:cxn modelId="{AFF5624E-0832-4304-B8C4-6FC48E00E15F}" type="presOf" srcId="{078DCF60-1A96-4AC8-96A7-D7214A50E938}" destId="{9E2BBCED-1C96-4B07-A1E0-2DE6A662D8E5}" srcOrd="0" destOrd="0" presId="urn:microsoft.com/office/officeart/2005/8/layout/radial4"/>
    <dgm:cxn modelId="{84387651-5578-4CFF-BD9F-76A9CE1B0C43}" srcId="{078DCF60-1A96-4AC8-96A7-D7214A50E938}" destId="{AAE308E5-C016-4CDE-93B7-696587AC28AA}" srcOrd="4" destOrd="0" parTransId="{63EF3260-17D9-47A8-B82E-57B55A2DBE7D}" sibTransId="{62B3A5EE-6491-4FA7-B13B-9010F32B6664}"/>
    <dgm:cxn modelId="{D5AD7841-C52E-44DE-AF46-2ECF371A49FE}" type="presOf" srcId="{9810E166-71C3-4A5E-A9AF-FF046E1E1AD2}" destId="{4D8D8089-9AF4-42F8-9C8D-38C2872D907F}" srcOrd="0" destOrd="0" presId="urn:microsoft.com/office/officeart/2005/8/layout/radial4"/>
    <dgm:cxn modelId="{4256360A-DF8A-4FE0-B080-5E6F2AF059FF}" type="presOf" srcId="{63EF3260-17D9-47A8-B82E-57B55A2DBE7D}" destId="{B9581CA7-8BA6-42D2-A765-6E6625AE8B9B}" srcOrd="0" destOrd="0" presId="urn:microsoft.com/office/officeart/2005/8/layout/radial4"/>
    <dgm:cxn modelId="{619040D8-CCA4-470F-8053-A07EF6FF5E52}" type="presOf" srcId="{4F7C2C98-F4FE-471B-8185-A9A4620ED9B0}" destId="{9F998047-1807-4A8C-A170-94B9B4883C71}" srcOrd="0" destOrd="0" presId="urn:microsoft.com/office/officeart/2005/8/layout/radial4"/>
    <dgm:cxn modelId="{62912792-7B0E-4471-8005-6E9E6D359F95}" type="presOf" srcId="{B46B6E2A-7B96-4499-9D99-B4FF99E8F44C}" destId="{5948B243-E923-40F6-A1F3-CC0624E554DD}" srcOrd="0" destOrd="0" presId="urn:microsoft.com/office/officeart/2005/8/layout/radial4"/>
    <dgm:cxn modelId="{14A97A32-B2C5-45E3-9342-B3DAAC434898}" srcId="{078DCF60-1A96-4AC8-96A7-D7214A50E938}" destId="{B060B3F6-184E-4894-9A6A-C580F3306130}" srcOrd="5" destOrd="0" parTransId="{FAD70341-7CE1-404F-8BBA-8528F957D134}" sibTransId="{0CC221A0-84F3-49A3-B636-AC2D596B0461}"/>
    <dgm:cxn modelId="{222149EA-0F00-4CE3-B31A-AF294F25254A}" type="presParOf" srcId="{7EF3ECCD-395A-4951-9CFA-0985185048B4}" destId="{9E2BBCED-1C96-4B07-A1E0-2DE6A662D8E5}" srcOrd="0" destOrd="0" presId="urn:microsoft.com/office/officeart/2005/8/layout/radial4"/>
    <dgm:cxn modelId="{594F8E8D-EA1A-4628-A279-68DC43F4D2B8}" type="presParOf" srcId="{7EF3ECCD-395A-4951-9CFA-0985185048B4}" destId="{A82B8409-EA53-4D3E-8878-0680F93CCE6E}" srcOrd="1" destOrd="0" presId="urn:microsoft.com/office/officeart/2005/8/layout/radial4"/>
    <dgm:cxn modelId="{F2ED1FD4-E05A-45E8-A1D9-EBBE9A3341A7}" type="presParOf" srcId="{7EF3ECCD-395A-4951-9CFA-0985185048B4}" destId="{9F998047-1807-4A8C-A170-94B9B4883C71}" srcOrd="2" destOrd="0" presId="urn:microsoft.com/office/officeart/2005/8/layout/radial4"/>
    <dgm:cxn modelId="{7ED8E4E0-74FF-46DF-AA23-F9678DA09BB4}" type="presParOf" srcId="{7EF3ECCD-395A-4951-9CFA-0985185048B4}" destId="{7EAA1FE8-63EF-4C0E-A615-DBA5035EB0D2}" srcOrd="3" destOrd="0" presId="urn:microsoft.com/office/officeart/2005/8/layout/radial4"/>
    <dgm:cxn modelId="{7D20EBBD-9EEA-4A25-838E-F43674F1102E}" type="presParOf" srcId="{7EF3ECCD-395A-4951-9CFA-0985185048B4}" destId="{5948B243-E923-40F6-A1F3-CC0624E554DD}" srcOrd="4" destOrd="0" presId="urn:microsoft.com/office/officeart/2005/8/layout/radial4"/>
    <dgm:cxn modelId="{28ECFA9D-73C1-4E74-BFCE-6B1109F9F950}" type="presParOf" srcId="{7EF3ECCD-395A-4951-9CFA-0985185048B4}" destId="{6041D9F7-A1A3-4C5B-96EF-9F12A3DD016C}" srcOrd="5" destOrd="0" presId="urn:microsoft.com/office/officeart/2005/8/layout/radial4"/>
    <dgm:cxn modelId="{227353D1-9486-4CEE-9D5E-19D2D966157E}" type="presParOf" srcId="{7EF3ECCD-395A-4951-9CFA-0985185048B4}" destId="{ACAB38AF-9370-4EE6-B3AD-3519E84F308C}" srcOrd="6" destOrd="0" presId="urn:microsoft.com/office/officeart/2005/8/layout/radial4"/>
    <dgm:cxn modelId="{44465273-9A3E-495C-BEFE-E20417BFCDB0}" type="presParOf" srcId="{7EF3ECCD-395A-4951-9CFA-0985185048B4}" destId="{4D8D8089-9AF4-42F8-9C8D-38C2872D907F}" srcOrd="7" destOrd="0" presId="urn:microsoft.com/office/officeart/2005/8/layout/radial4"/>
    <dgm:cxn modelId="{9397CD37-0956-41E7-902B-490EE8E72D41}" type="presParOf" srcId="{7EF3ECCD-395A-4951-9CFA-0985185048B4}" destId="{C5975EB3-8391-4582-A112-8CB70DC78B4A}" srcOrd="8" destOrd="0" presId="urn:microsoft.com/office/officeart/2005/8/layout/radial4"/>
    <dgm:cxn modelId="{7A54C474-CD48-4F6A-BE50-DF20B848FC9C}" type="presParOf" srcId="{7EF3ECCD-395A-4951-9CFA-0985185048B4}" destId="{B9581CA7-8BA6-42D2-A765-6E6625AE8B9B}" srcOrd="9" destOrd="0" presId="urn:microsoft.com/office/officeart/2005/8/layout/radial4"/>
    <dgm:cxn modelId="{50468D9A-1518-484E-9D7A-416ED3D5E9A3}" type="presParOf" srcId="{7EF3ECCD-395A-4951-9CFA-0985185048B4}" destId="{421BEF36-006E-45FF-BDF2-9896DAFBE918}" srcOrd="10" destOrd="0" presId="urn:microsoft.com/office/officeart/2005/8/layout/radial4"/>
    <dgm:cxn modelId="{B008DAE8-4EAB-4C0F-B7CA-8539A247A6A2}" type="presParOf" srcId="{7EF3ECCD-395A-4951-9CFA-0985185048B4}" destId="{833CA9BC-877B-4052-B97D-AA535A849964}" srcOrd="11" destOrd="0" presId="urn:microsoft.com/office/officeart/2005/8/layout/radial4"/>
    <dgm:cxn modelId="{5E5218A5-E297-4841-BD7C-DFE5D14B1CE3}" type="presParOf" srcId="{7EF3ECCD-395A-4951-9CFA-0985185048B4}" destId="{BC568229-3362-441E-9142-A925EB8086EB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01B96-7DB1-4B9F-A43B-83E7E78B7725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BFAFE4-C26C-447A-BC75-42CBC84C175B}">
      <dgm:prSet phldrT="[Text]"/>
      <dgm:spPr/>
      <dgm:t>
        <a:bodyPr/>
        <a:lstStyle/>
        <a:p>
          <a:r>
            <a:rPr lang="en-US" dirty="0" smtClean="0"/>
            <a:t>Monitor Activity</a:t>
          </a:r>
          <a:endParaRPr lang="en-US" dirty="0"/>
        </a:p>
      </dgm:t>
    </dgm:pt>
    <dgm:pt modelId="{2E736ACA-95A3-4729-8C35-7C9ACD19E842}" type="parTrans" cxnId="{88BB98E1-7368-4560-ACD5-402A5C463A49}">
      <dgm:prSet/>
      <dgm:spPr/>
      <dgm:t>
        <a:bodyPr/>
        <a:lstStyle/>
        <a:p>
          <a:endParaRPr lang="en-US"/>
        </a:p>
      </dgm:t>
    </dgm:pt>
    <dgm:pt modelId="{59C1A8C4-1164-4AC2-91B6-2A5916C87F49}" type="sibTrans" cxnId="{88BB98E1-7368-4560-ACD5-402A5C463A49}">
      <dgm:prSet/>
      <dgm:spPr/>
      <dgm:t>
        <a:bodyPr/>
        <a:lstStyle/>
        <a:p>
          <a:endParaRPr lang="en-US"/>
        </a:p>
      </dgm:t>
    </dgm:pt>
    <dgm:pt modelId="{43B35CAE-D41C-4886-8231-4F0982CDC504}">
      <dgm:prSet phldrT="[Text]"/>
      <dgm:spPr/>
      <dgm:t>
        <a:bodyPr/>
        <a:lstStyle/>
        <a:p>
          <a:r>
            <a:rPr lang="en-US" dirty="0" smtClean="0"/>
            <a:t>Identify Expectations</a:t>
          </a:r>
          <a:endParaRPr lang="en-US" dirty="0"/>
        </a:p>
      </dgm:t>
    </dgm:pt>
    <dgm:pt modelId="{A95D51F5-B31C-44E3-B8C2-E3CB0F33ECF1}" type="parTrans" cxnId="{090CA386-E59E-4FFD-BECC-41AA74E0B02F}">
      <dgm:prSet/>
      <dgm:spPr/>
      <dgm:t>
        <a:bodyPr/>
        <a:lstStyle/>
        <a:p>
          <a:endParaRPr lang="en-US"/>
        </a:p>
      </dgm:t>
    </dgm:pt>
    <dgm:pt modelId="{DF0B60FE-2898-4F83-8559-44D2B8BC82D0}" type="sibTrans" cxnId="{090CA386-E59E-4FFD-BECC-41AA74E0B02F}">
      <dgm:prSet/>
      <dgm:spPr/>
      <dgm:t>
        <a:bodyPr/>
        <a:lstStyle/>
        <a:p>
          <a:endParaRPr lang="en-US"/>
        </a:p>
      </dgm:t>
    </dgm:pt>
    <dgm:pt modelId="{D042D6E6-D371-4AFE-BCBF-70A7887683ED}">
      <dgm:prSet phldrT="[Text]"/>
      <dgm:spPr/>
      <dgm:t>
        <a:bodyPr/>
        <a:lstStyle/>
        <a:p>
          <a:r>
            <a:rPr lang="en-US" dirty="0" smtClean="0"/>
            <a:t>Determine Causal Factors</a:t>
          </a:r>
          <a:endParaRPr lang="en-US" dirty="0"/>
        </a:p>
      </dgm:t>
    </dgm:pt>
    <dgm:pt modelId="{040966D1-F62C-431E-946D-E8F444E3848D}" type="parTrans" cxnId="{45E57503-27B9-4D4D-84BC-566A7EA5D3EF}">
      <dgm:prSet/>
      <dgm:spPr/>
      <dgm:t>
        <a:bodyPr/>
        <a:lstStyle/>
        <a:p>
          <a:endParaRPr lang="en-US"/>
        </a:p>
      </dgm:t>
    </dgm:pt>
    <dgm:pt modelId="{69D15BF1-A3F6-4782-92F1-F2AB3B1F8968}" type="sibTrans" cxnId="{45E57503-27B9-4D4D-84BC-566A7EA5D3EF}">
      <dgm:prSet/>
      <dgm:spPr/>
      <dgm:t>
        <a:bodyPr/>
        <a:lstStyle/>
        <a:p>
          <a:endParaRPr lang="en-US"/>
        </a:p>
      </dgm:t>
    </dgm:pt>
    <dgm:pt modelId="{1FB2AE96-C0AF-4AE5-ABD2-B440BAE968F1}">
      <dgm:prSet phldrT="[Text]"/>
      <dgm:spPr/>
      <dgm:t>
        <a:bodyPr/>
        <a:lstStyle/>
        <a:p>
          <a:r>
            <a:rPr lang="en-US" dirty="0" smtClean="0"/>
            <a:t>Model Alternatives</a:t>
          </a:r>
          <a:endParaRPr lang="en-US" dirty="0"/>
        </a:p>
      </dgm:t>
    </dgm:pt>
    <dgm:pt modelId="{0475C72B-4BE9-4E03-9DA8-98EB4061FCC2}" type="parTrans" cxnId="{58C0F6CD-5385-485A-A7AD-64EB19611DE9}">
      <dgm:prSet/>
      <dgm:spPr/>
      <dgm:t>
        <a:bodyPr/>
        <a:lstStyle/>
        <a:p>
          <a:endParaRPr lang="en-US"/>
        </a:p>
      </dgm:t>
    </dgm:pt>
    <dgm:pt modelId="{2AA6A133-6E30-480B-9A06-CB54E7988F40}" type="sibTrans" cxnId="{58C0F6CD-5385-485A-A7AD-64EB19611DE9}">
      <dgm:prSet/>
      <dgm:spPr/>
      <dgm:t>
        <a:bodyPr/>
        <a:lstStyle/>
        <a:p>
          <a:endParaRPr lang="en-US"/>
        </a:p>
      </dgm:t>
    </dgm:pt>
    <dgm:pt modelId="{1556D297-F149-44BE-AA8B-B7BC721D7954}">
      <dgm:prSet phldrT="[Text]"/>
      <dgm:spPr/>
      <dgm:t>
        <a:bodyPr/>
        <a:lstStyle/>
        <a:p>
          <a:r>
            <a:rPr lang="en-US" dirty="0" smtClean="0"/>
            <a:t>Take Action and Track Results</a:t>
          </a:r>
          <a:endParaRPr lang="en-US" dirty="0"/>
        </a:p>
      </dgm:t>
    </dgm:pt>
    <dgm:pt modelId="{ED60D2F6-0B84-4239-9676-D580D449B08F}" type="parTrans" cxnId="{9E3B49D4-CB64-464D-9B1D-8B6E5C08A3FB}">
      <dgm:prSet/>
      <dgm:spPr/>
      <dgm:t>
        <a:bodyPr/>
        <a:lstStyle/>
        <a:p>
          <a:endParaRPr lang="en-US"/>
        </a:p>
      </dgm:t>
    </dgm:pt>
    <dgm:pt modelId="{2E783B81-AB6A-4DC8-97CE-CB024B39D1C1}" type="sibTrans" cxnId="{9E3B49D4-CB64-464D-9B1D-8B6E5C08A3FB}">
      <dgm:prSet/>
      <dgm:spPr/>
      <dgm:t>
        <a:bodyPr/>
        <a:lstStyle/>
        <a:p>
          <a:endParaRPr lang="en-US"/>
        </a:p>
      </dgm:t>
    </dgm:pt>
    <dgm:pt modelId="{BE35C8AC-B41B-42D7-A233-2A019928649F}" type="pres">
      <dgm:prSet presAssocID="{5DB01B96-7DB1-4B9F-A43B-83E7E78B772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91B9AC-2C3E-4AEA-85F2-618F24EC1741}" type="pres">
      <dgm:prSet presAssocID="{15BFAFE4-C26C-447A-BC75-42CBC84C17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6B12B-6189-43E1-A4A8-4EEA1F5754C2}" type="pres">
      <dgm:prSet presAssocID="{15BFAFE4-C26C-447A-BC75-42CBC84C175B}" presName="spNode" presStyleCnt="0"/>
      <dgm:spPr/>
    </dgm:pt>
    <dgm:pt modelId="{F00FC48E-BED2-492E-A271-A2824CD0C3B2}" type="pres">
      <dgm:prSet presAssocID="{59C1A8C4-1164-4AC2-91B6-2A5916C87F49}" presName="sibTrans" presStyleLbl="sibTrans1D1" presStyleIdx="0" presStyleCnt="5"/>
      <dgm:spPr/>
      <dgm:t>
        <a:bodyPr/>
        <a:lstStyle/>
        <a:p>
          <a:endParaRPr lang="en-US"/>
        </a:p>
      </dgm:t>
    </dgm:pt>
    <dgm:pt modelId="{A17D7D45-9495-437A-BFE4-9B6E8D4CA5C0}" type="pres">
      <dgm:prSet presAssocID="{43B35CAE-D41C-4886-8231-4F0982CDC50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9ED52-B05F-4182-BEB2-F661E78F3A50}" type="pres">
      <dgm:prSet presAssocID="{43B35CAE-D41C-4886-8231-4F0982CDC504}" presName="spNode" presStyleCnt="0"/>
      <dgm:spPr/>
    </dgm:pt>
    <dgm:pt modelId="{3CAF96CE-DB58-441A-91E2-9B43BEC9EFE6}" type="pres">
      <dgm:prSet presAssocID="{DF0B60FE-2898-4F83-8559-44D2B8BC82D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A952E114-43B8-4D0C-8275-DE3B7DA5D96F}" type="pres">
      <dgm:prSet presAssocID="{D042D6E6-D371-4AFE-BCBF-70A7887683E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F7284-DD0B-45B2-B0EF-6D49F1E24043}" type="pres">
      <dgm:prSet presAssocID="{D042D6E6-D371-4AFE-BCBF-70A7887683ED}" presName="spNode" presStyleCnt="0"/>
      <dgm:spPr/>
    </dgm:pt>
    <dgm:pt modelId="{8683A4C6-C03C-42F4-8119-711D0084446C}" type="pres">
      <dgm:prSet presAssocID="{69D15BF1-A3F6-4782-92F1-F2AB3B1F8968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83D495-322F-4195-AEC6-66B7C75DFA3A}" type="pres">
      <dgm:prSet presAssocID="{1FB2AE96-C0AF-4AE5-ABD2-B440BAE968F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0A0C6F-E4D8-4492-906C-BEAE11DCAE6C}" type="pres">
      <dgm:prSet presAssocID="{1FB2AE96-C0AF-4AE5-ABD2-B440BAE968F1}" presName="spNode" presStyleCnt="0"/>
      <dgm:spPr/>
    </dgm:pt>
    <dgm:pt modelId="{87DB64E0-828B-4A0C-B715-C4A9BD67A76C}" type="pres">
      <dgm:prSet presAssocID="{2AA6A133-6E30-480B-9A06-CB54E7988F40}" presName="sibTrans" presStyleLbl="sibTrans1D1" presStyleIdx="3" presStyleCnt="5"/>
      <dgm:spPr/>
      <dgm:t>
        <a:bodyPr/>
        <a:lstStyle/>
        <a:p>
          <a:endParaRPr lang="en-US"/>
        </a:p>
      </dgm:t>
    </dgm:pt>
    <dgm:pt modelId="{16D1F44D-8BEC-4CD2-A916-159F3B827901}" type="pres">
      <dgm:prSet presAssocID="{1556D297-F149-44BE-AA8B-B7BC721D795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C2ECC-ABA5-4DDB-B5C7-022B69DA17BD}" type="pres">
      <dgm:prSet presAssocID="{1556D297-F149-44BE-AA8B-B7BC721D7954}" presName="spNode" presStyleCnt="0"/>
      <dgm:spPr/>
    </dgm:pt>
    <dgm:pt modelId="{3DCFC69E-EF90-4751-9A27-62407D384B2B}" type="pres">
      <dgm:prSet presAssocID="{2E783B81-AB6A-4DC8-97CE-CB024B39D1C1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66A88C88-A6A9-439B-BB11-49BC7E4930A2}" type="presOf" srcId="{59C1A8C4-1164-4AC2-91B6-2A5916C87F49}" destId="{F00FC48E-BED2-492E-A271-A2824CD0C3B2}" srcOrd="0" destOrd="0" presId="urn:microsoft.com/office/officeart/2005/8/layout/cycle5"/>
    <dgm:cxn modelId="{45E57503-27B9-4D4D-84BC-566A7EA5D3EF}" srcId="{5DB01B96-7DB1-4B9F-A43B-83E7E78B7725}" destId="{D042D6E6-D371-4AFE-BCBF-70A7887683ED}" srcOrd="2" destOrd="0" parTransId="{040966D1-F62C-431E-946D-E8F444E3848D}" sibTransId="{69D15BF1-A3F6-4782-92F1-F2AB3B1F8968}"/>
    <dgm:cxn modelId="{AE970B35-95AA-4BB4-8E5A-BB8F46C7A653}" type="presOf" srcId="{2E783B81-AB6A-4DC8-97CE-CB024B39D1C1}" destId="{3DCFC69E-EF90-4751-9A27-62407D384B2B}" srcOrd="0" destOrd="0" presId="urn:microsoft.com/office/officeart/2005/8/layout/cycle5"/>
    <dgm:cxn modelId="{BECF501A-C472-43F1-BA19-8D1E13491699}" type="presOf" srcId="{5DB01B96-7DB1-4B9F-A43B-83E7E78B7725}" destId="{BE35C8AC-B41B-42D7-A233-2A019928649F}" srcOrd="0" destOrd="0" presId="urn:microsoft.com/office/officeart/2005/8/layout/cycle5"/>
    <dgm:cxn modelId="{77DF706C-CE0B-447F-84B8-52D6961B2587}" type="presOf" srcId="{1556D297-F149-44BE-AA8B-B7BC721D7954}" destId="{16D1F44D-8BEC-4CD2-A916-159F3B827901}" srcOrd="0" destOrd="0" presId="urn:microsoft.com/office/officeart/2005/8/layout/cycle5"/>
    <dgm:cxn modelId="{1A774FBF-8424-4EAB-BED1-0A8F2CF2FB79}" type="presOf" srcId="{15BFAFE4-C26C-447A-BC75-42CBC84C175B}" destId="{8B91B9AC-2C3E-4AEA-85F2-618F24EC1741}" srcOrd="0" destOrd="0" presId="urn:microsoft.com/office/officeart/2005/8/layout/cycle5"/>
    <dgm:cxn modelId="{C4FB5699-3C5D-46B9-907F-1C66590C5F91}" type="presOf" srcId="{1FB2AE96-C0AF-4AE5-ABD2-B440BAE968F1}" destId="{E783D495-322F-4195-AEC6-66B7C75DFA3A}" srcOrd="0" destOrd="0" presId="urn:microsoft.com/office/officeart/2005/8/layout/cycle5"/>
    <dgm:cxn modelId="{9E3B49D4-CB64-464D-9B1D-8B6E5C08A3FB}" srcId="{5DB01B96-7DB1-4B9F-A43B-83E7E78B7725}" destId="{1556D297-F149-44BE-AA8B-B7BC721D7954}" srcOrd="4" destOrd="0" parTransId="{ED60D2F6-0B84-4239-9676-D580D449B08F}" sibTransId="{2E783B81-AB6A-4DC8-97CE-CB024B39D1C1}"/>
    <dgm:cxn modelId="{41B5D2E5-2E55-4E3E-A5DA-EFACD535EB2A}" type="presOf" srcId="{69D15BF1-A3F6-4782-92F1-F2AB3B1F8968}" destId="{8683A4C6-C03C-42F4-8119-711D0084446C}" srcOrd="0" destOrd="0" presId="urn:microsoft.com/office/officeart/2005/8/layout/cycle5"/>
    <dgm:cxn modelId="{58C0F6CD-5385-485A-A7AD-64EB19611DE9}" srcId="{5DB01B96-7DB1-4B9F-A43B-83E7E78B7725}" destId="{1FB2AE96-C0AF-4AE5-ABD2-B440BAE968F1}" srcOrd="3" destOrd="0" parTransId="{0475C72B-4BE9-4E03-9DA8-98EB4061FCC2}" sibTransId="{2AA6A133-6E30-480B-9A06-CB54E7988F40}"/>
    <dgm:cxn modelId="{58831544-4BF1-4881-AC99-B2FC2A6C3990}" type="presOf" srcId="{DF0B60FE-2898-4F83-8559-44D2B8BC82D0}" destId="{3CAF96CE-DB58-441A-91E2-9B43BEC9EFE6}" srcOrd="0" destOrd="0" presId="urn:microsoft.com/office/officeart/2005/8/layout/cycle5"/>
    <dgm:cxn modelId="{9F227C8E-6933-4AD2-B6B5-1E3FC212E25E}" type="presOf" srcId="{43B35CAE-D41C-4886-8231-4F0982CDC504}" destId="{A17D7D45-9495-437A-BFE4-9B6E8D4CA5C0}" srcOrd="0" destOrd="0" presId="urn:microsoft.com/office/officeart/2005/8/layout/cycle5"/>
    <dgm:cxn modelId="{88BB98E1-7368-4560-ACD5-402A5C463A49}" srcId="{5DB01B96-7DB1-4B9F-A43B-83E7E78B7725}" destId="{15BFAFE4-C26C-447A-BC75-42CBC84C175B}" srcOrd="0" destOrd="0" parTransId="{2E736ACA-95A3-4729-8C35-7C9ACD19E842}" sibTransId="{59C1A8C4-1164-4AC2-91B6-2A5916C87F49}"/>
    <dgm:cxn modelId="{090CA386-E59E-4FFD-BECC-41AA74E0B02F}" srcId="{5DB01B96-7DB1-4B9F-A43B-83E7E78B7725}" destId="{43B35CAE-D41C-4886-8231-4F0982CDC504}" srcOrd="1" destOrd="0" parTransId="{A95D51F5-B31C-44E3-B8C2-E3CB0F33ECF1}" sibTransId="{DF0B60FE-2898-4F83-8559-44D2B8BC82D0}"/>
    <dgm:cxn modelId="{1AFD5BB8-950D-4F5B-8540-A6C0D892509A}" type="presOf" srcId="{2AA6A133-6E30-480B-9A06-CB54E7988F40}" destId="{87DB64E0-828B-4A0C-B715-C4A9BD67A76C}" srcOrd="0" destOrd="0" presId="urn:microsoft.com/office/officeart/2005/8/layout/cycle5"/>
    <dgm:cxn modelId="{E3E82B53-D5C2-48EB-836D-304CF61FDBCB}" type="presOf" srcId="{D042D6E6-D371-4AFE-BCBF-70A7887683ED}" destId="{A952E114-43B8-4D0C-8275-DE3B7DA5D96F}" srcOrd="0" destOrd="0" presId="urn:microsoft.com/office/officeart/2005/8/layout/cycle5"/>
    <dgm:cxn modelId="{DE0FE701-79AA-44FF-AEC6-C9421FDEEEEB}" type="presParOf" srcId="{BE35C8AC-B41B-42D7-A233-2A019928649F}" destId="{8B91B9AC-2C3E-4AEA-85F2-618F24EC1741}" srcOrd="0" destOrd="0" presId="urn:microsoft.com/office/officeart/2005/8/layout/cycle5"/>
    <dgm:cxn modelId="{DB34AFF3-6D5F-434E-8B8A-0D88A38F8A02}" type="presParOf" srcId="{BE35C8AC-B41B-42D7-A233-2A019928649F}" destId="{1A46B12B-6189-43E1-A4A8-4EEA1F5754C2}" srcOrd="1" destOrd="0" presId="urn:microsoft.com/office/officeart/2005/8/layout/cycle5"/>
    <dgm:cxn modelId="{68AC8E61-27F3-4F14-BEB4-3B22F1B2AAE3}" type="presParOf" srcId="{BE35C8AC-B41B-42D7-A233-2A019928649F}" destId="{F00FC48E-BED2-492E-A271-A2824CD0C3B2}" srcOrd="2" destOrd="0" presId="urn:microsoft.com/office/officeart/2005/8/layout/cycle5"/>
    <dgm:cxn modelId="{85729D3A-B817-46F1-B923-1882DDE2C3E5}" type="presParOf" srcId="{BE35C8AC-B41B-42D7-A233-2A019928649F}" destId="{A17D7D45-9495-437A-BFE4-9B6E8D4CA5C0}" srcOrd="3" destOrd="0" presId="urn:microsoft.com/office/officeart/2005/8/layout/cycle5"/>
    <dgm:cxn modelId="{F6E4187C-2CF5-4D2E-888C-47DEDD1B11A8}" type="presParOf" srcId="{BE35C8AC-B41B-42D7-A233-2A019928649F}" destId="{B0B9ED52-B05F-4182-BEB2-F661E78F3A50}" srcOrd="4" destOrd="0" presId="urn:microsoft.com/office/officeart/2005/8/layout/cycle5"/>
    <dgm:cxn modelId="{CDE0E3F4-B625-48E8-8004-222027E4614F}" type="presParOf" srcId="{BE35C8AC-B41B-42D7-A233-2A019928649F}" destId="{3CAF96CE-DB58-441A-91E2-9B43BEC9EFE6}" srcOrd="5" destOrd="0" presId="urn:microsoft.com/office/officeart/2005/8/layout/cycle5"/>
    <dgm:cxn modelId="{9ADAD7FF-C20A-4169-B5DF-9B71F00CC8A0}" type="presParOf" srcId="{BE35C8AC-B41B-42D7-A233-2A019928649F}" destId="{A952E114-43B8-4D0C-8275-DE3B7DA5D96F}" srcOrd="6" destOrd="0" presId="urn:microsoft.com/office/officeart/2005/8/layout/cycle5"/>
    <dgm:cxn modelId="{3F102ACC-1121-449B-A2C4-7D09BF5E739E}" type="presParOf" srcId="{BE35C8AC-B41B-42D7-A233-2A019928649F}" destId="{F39F7284-DD0B-45B2-B0EF-6D49F1E24043}" srcOrd="7" destOrd="0" presId="urn:microsoft.com/office/officeart/2005/8/layout/cycle5"/>
    <dgm:cxn modelId="{0499CCC9-FFC7-4230-91AE-BAB6B1100A4C}" type="presParOf" srcId="{BE35C8AC-B41B-42D7-A233-2A019928649F}" destId="{8683A4C6-C03C-42F4-8119-711D0084446C}" srcOrd="8" destOrd="0" presId="urn:microsoft.com/office/officeart/2005/8/layout/cycle5"/>
    <dgm:cxn modelId="{51FCB8F2-C7B0-48F5-ABC2-F6B89F508FB2}" type="presParOf" srcId="{BE35C8AC-B41B-42D7-A233-2A019928649F}" destId="{E783D495-322F-4195-AEC6-66B7C75DFA3A}" srcOrd="9" destOrd="0" presId="urn:microsoft.com/office/officeart/2005/8/layout/cycle5"/>
    <dgm:cxn modelId="{0E028C11-C8FD-455B-9F16-13F8A4C63942}" type="presParOf" srcId="{BE35C8AC-B41B-42D7-A233-2A019928649F}" destId="{E80A0C6F-E4D8-4492-906C-BEAE11DCAE6C}" srcOrd="10" destOrd="0" presId="urn:microsoft.com/office/officeart/2005/8/layout/cycle5"/>
    <dgm:cxn modelId="{63DCC79F-924E-4871-BC28-215C3DE6277D}" type="presParOf" srcId="{BE35C8AC-B41B-42D7-A233-2A019928649F}" destId="{87DB64E0-828B-4A0C-B715-C4A9BD67A76C}" srcOrd="11" destOrd="0" presId="urn:microsoft.com/office/officeart/2005/8/layout/cycle5"/>
    <dgm:cxn modelId="{257AED24-A686-4E42-B6A9-99A158C8C3A5}" type="presParOf" srcId="{BE35C8AC-B41B-42D7-A233-2A019928649F}" destId="{16D1F44D-8BEC-4CD2-A916-159F3B827901}" srcOrd="12" destOrd="0" presId="urn:microsoft.com/office/officeart/2005/8/layout/cycle5"/>
    <dgm:cxn modelId="{5185E8E8-3220-45AF-B886-66CF8F0DA19F}" type="presParOf" srcId="{BE35C8AC-B41B-42D7-A233-2A019928649F}" destId="{438C2ECC-ABA5-4DDB-B5C7-022B69DA17BD}" srcOrd="13" destOrd="0" presId="urn:microsoft.com/office/officeart/2005/8/layout/cycle5"/>
    <dgm:cxn modelId="{416120F6-EEDB-4A57-A791-E688739B239E}" type="presParOf" srcId="{BE35C8AC-B41B-42D7-A233-2A019928649F}" destId="{3DCFC69E-EF90-4751-9A27-62407D384B2B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32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 to all of these is “yes”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686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995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391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833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77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53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723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933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60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93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75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4849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2/02/13/us/politics/2013-budget-proposal-graphic.html?_r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orvalds/linux/graphs" TargetMode="External"/><Relationship Id="rId5" Type="http://schemas.openxmlformats.org/officeDocument/2006/relationships/hyperlink" Target="http://my.ischool.syr.edu/ClassSchedule/" TargetMode="External"/><Relationship Id="rId4" Type="http://schemas.openxmlformats.org/officeDocument/2006/relationships/hyperlink" Target="http://www.tableausoftware.com/public/gallery/taleof10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nyti.ms/16ZgJcN" TargetMode="External"/><Relationship Id="rId2" Type="http://schemas.openxmlformats.org/officeDocument/2006/relationships/hyperlink" Target="https://www.nytimes.com/2012/02/19/magazine/shopping-habit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6295711" cy="17621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Data Management </a:t>
            </a:r>
            <a:b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Governance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  <a:b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Development</a:t>
            </a:r>
          </a:p>
          <a:p>
            <a:endParaRPr lang="en-US" sz="1600" dirty="0"/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kimballgroup.com/wp-content/uploads/2012/06/kimball-core-concepts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Kimball Lifecycle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7200" y="4419600"/>
            <a:ext cx="37338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128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What do you think </a:t>
            </a:r>
            <a:r>
              <a:rPr lang="en-US" sz="6600" dirty="0">
                <a:solidFill>
                  <a:schemeClr val="accent4"/>
                </a:solidFill>
              </a:rPr>
              <a:t>Business Intelligence</a:t>
            </a:r>
            <a:r>
              <a:rPr lang="en-US" sz="6600" dirty="0"/>
              <a:t> means?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When you think of BI, what pops into your head?</a:t>
            </a:r>
          </a:p>
        </p:txBody>
      </p:sp>
    </p:spTree>
    <p:extLst>
      <p:ext uri="{BB962C8B-B14F-4D97-AF65-F5344CB8AC3E}">
        <p14:creationId xmlns:p14="http://schemas.microsoft.com/office/powerpoint/2010/main" xmlns="" val="36649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BI Defined…</a:t>
            </a:r>
            <a:endParaRPr lang="en-US" sz="5400" dirty="0">
              <a:solidFill>
                <a:schemeClr val="accent4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Inmon</a:t>
            </a:r>
            <a:endParaRPr lang="en-US" sz="2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“Systems that help make companies understand what makes the wheels of the corporation turn and to help predict the future impact of decisions.”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Kimball</a:t>
            </a:r>
            <a:endParaRPr lang="en-US" sz="2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“A generic term to describe leveraging the organization’s internal and externals information assets to support improved business decision making.”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3176" y="6019801"/>
            <a:ext cx="5690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whom do you agree?</a:t>
            </a:r>
          </a:p>
        </p:txBody>
      </p:sp>
    </p:spTree>
    <p:extLst>
      <p:ext uri="{BB962C8B-B14F-4D97-AF65-F5344CB8AC3E}">
        <p14:creationId xmlns:p14="http://schemas.microsoft.com/office/powerpoint/2010/main" xmlns="" val="37750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Are these “BI”?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 Ways to Slice Obama’s 2013 Budget </a:t>
            </a:r>
            <a:r>
              <a:rPr lang="en-US" b="1" dirty="0" smtClean="0"/>
              <a:t>Proposal</a:t>
            </a:r>
            <a:br>
              <a:rPr lang="en-US" b="1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://www.nytimes.com/interactive/2012/02/13/us/politics/2013-budget-proposal-graphic.html?_</a:t>
            </a:r>
            <a:r>
              <a:rPr lang="en-US" dirty="0" smtClean="0">
                <a:hlinkClick r:id="rId3"/>
              </a:rPr>
              <a:t>r=0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Tale of 100 Entrepreneurs</a:t>
            </a:r>
            <a:br>
              <a:rPr lang="en-US" b="1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www.tableausoftware.com/public/gallery/taleof100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iSchool </a:t>
            </a:r>
            <a:r>
              <a:rPr lang="en-US" b="1" dirty="0"/>
              <a:t>Class Schedule</a:t>
            </a:r>
            <a:br>
              <a:rPr lang="en-US" b="1" dirty="0"/>
            </a:br>
            <a:r>
              <a:rPr lang="en-US" dirty="0">
                <a:hlinkClick r:id="rId5"/>
              </a:rPr>
              <a:t>http://my.ischool.syr.edu/ClassSchedule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Linux </a:t>
            </a:r>
            <a:r>
              <a:rPr lang="en-US" b="1" dirty="0"/>
              <a:t>Kernel Activity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github.com/torvalds/linux/graphs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17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833" y="381000"/>
            <a:ext cx="8229600" cy="1165226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</a:rPr>
              <a:t>BI Components</a:t>
            </a:r>
            <a:endParaRPr lang="en-US" sz="5400" dirty="0">
              <a:solidFill>
                <a:schemeClr val="accent5"/>
              </a:solidFill>
            </a:endParaRPr>
          </a:p>
        </p:txBody>
      </p:sp>
      <p:pic>
        <p:nvPicPr>
          <p:cNvPr id="2050" name="Picture 2" descr="http://www.covalentmarketing.com/wp-content/uploads/2013/02/Gartner-Magic-Quadrant-for-BI-and-Analytic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124200" y="1981200"/>
            <a:ext cx="5312867" cy="451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711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4495800" cy="990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BI Players…</a:t>
            </a:r>
            <a:endParaRPr lang="en-US" sz="5400" dirty="0">
              <a:solidFill>
                <a:schemeClr val="accent2"/>
              </a:solidFill>
            </a:endParaRPr>
          </a:p>
        </p:txBody>
      </p:sp>
      <p:pic>
        <p:nvPicPr>
          <p:cNvPr id="4" name="Picture 4" descr="http://cdnl.tblsft.com/sites/default/files/landing/mq_bi_analytics_platforms.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"/>
            <a:ext cx="6019800" cy="62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857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BI Applications…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8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67792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4724400" cy="2606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Types Of BI Applications and Consumer Modes…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524000"/>
            <a:ext cx="5791200" cy="51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82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accent4"/>
                </a:solidFill>
              </a:rPr>
              <a:t>Direct Access Query &amp; Reporting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10134600" cy="5181600"/>
          </a:xfrm>
        </p:spPr>
        <p:txBody>
          <a:bodyPr>
            <a:normAutofit/>
          </a:bodyPr>
          <a:lstStyle/>
          <a:p>
            <a:r>
              <a:rPr lang="en-US" sz="3200" dirty="0"/>
              <a:t>Power users have access to software and the dimensional model for writing their own queries.</a:t>
            </a:r>
          </a:p>
          <a:p>
            <a:r>
              <a:rPr lang="en-US" sz="3200" dirty="0"/>
              <a:t>4 Key Functions of these tools:</a:t>
            </a:r>
          </a:p>
          <a:p>
            <a:pPr lvl="1"/>
            <a:r>
              <a:rPr lang="en-US" sz="2800" b="1" dirty="0"/>
              <a:t>Query Formulation </a:t>
            </a:r>
            <a:r>
              <a:rPr lang="en-US" sz="2800" dirty="0"/>
              <a:t>– assist with data queries</a:t>
            </a:r>
          </a:p>
          <a:p>
            <a:pPr lvl="1"/>
            <a:r>
              <a:rPr lang="en-US" sz="2800" b="1" dirty="0"/>
              <a:t>Analysis &amp; Presentation Capabilities </a:t>
            </a:r>
            <a:r>
              <a:rPr lang="en-US" sz="2800" dirty="0"/>
              <a:t>– placing the data in “presentation quality” format.</a:t>
            </a:r>
          </a:p>
          <a:p>
            <a:pPr lvl="1"/>
            <a:r>
              <a:rPr lang="en-US" sz="2800" b="1" dirty="0"/>
              <a:t>User Experience </a:t>
            </a:r>
            <a:r>
              <a:rPr lang="en-US" sz="2800" dirty="0"/>
              <a:t>– Metadata access, easy to use, prevent misuse of data.</a:t>
            </a:r>
          </a:p>
          <a:p>
            <a:pPr lvl="1"/>
            <a:r>
              <a:rPr lang="en-US" sz="2800" b="1" dirty="0"/>
              <a:t>Technical Features </a:t>
            </a:r>
            <a:r>
              <a:rPr lang="en-US" sz="2800" dirty="0"/>
              <a:t>– Multitasking, Scheduling, Import / Export.</a:t>
            </a:r>
          </a:p>
          <a:p>
            <a:r>
              <a:rPr lang="en-US" sz="3200" dirty="0"/>
              <a:t>Examples: MS Excel, </a:t>
            </a:r>
            <a:r>
              <a:rPr lang="en-US" sz="3200" dirty="0" smtClean="0"/>
              <a:t>Hyperion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17013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</a:rPr>
              <a:t>Standard Reports</a:t>
            </a:r>
            <a:endParaRPr lang="en-US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basic end of the BI Spectrum. Canned reports with pre-defined output.</a:t>
            </a:r>
          </a:p>
          <a:p>
            <a:r>
              <a:rPr lang="en-US" sz="2800" dirty="0"/>
              <a:t>Some reports are parameter-based.</a:t>
            </a:r>
          </a:p>
          <a:p>
            <a:r>
              <a:rPr lang="en-US" sz="2800" dirty="0"/>
              <a:t>Examples: MS Reporting Services, Hyperion Workspace</a:t>
            </a:r>
          </a:p>
        </p:txBody>
      </p:sp>
    </p:spTree>
    <p:extLst>
      <p:ext uri="{BB962C8B-B14F-4D97-AF65-F5344CB8AC3E}">
        <p14:creationId xmlns:p14="http://schemas.microsoft.com/office/powerpoint/2010/main" xmlns="" val="8703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sides of the same coin…</a:t>
            </a:r>
            <a:endParaRPr lang="en-US" dirty="0"/>
          </a:p>
        </p:txBody>
      </p:sp>
      <p:pic>
        <p:nvPicPr>
          <p:cNvPr id="1026" name="Picture 2" descr="http://michaelhyatt.com/wp-content/uploads/2009/12/iStock_000006487475Small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19400"/>
            <a:ext cx="7315200" cy="39271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>
          <a:xfrm>
            <a:off x="2743200" y="1998664"/>
            <a:ext cx="1614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MDM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86600" y="1988403"/>
            <a:ext cx="950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5"/>
                </a:solidFill>
              </a:rPr>
              <a:t>DG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28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9220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Example: </a:t>
            </a:r>
            <a:r>
              <a:rPr lang="en-US" dirty="0" smtClean="0"/>
              <a:t>Reporting Tool (Hyperion)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10864"/>
          <a:stretch/>
        </p:blipFill>
        <p:spPr>
          <a:xfrm>
            <a:off x="2068046" y="1066800"/>
            <a:ext cx="813513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9144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Example: </a:t>
            </a:r>
            <a:r>
              <a:rPr lang="en-US" dirty="0" smtClean="0"/>
              <a:t>Reports (SQL Reporting Services)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90600"/>
            <a:ext cx="7429546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3200400"/>
            <a:ext cx="609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00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1"/>
                </a:solidFill>
              </a:rPr>
              <a:t>Analytic Applications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Targeted at specific business processes</a:t>
            </a:r>
          </a:p>
          <a:p>
            <a:r>
              <a:rPr lang="en-US" sz="2800" dirty="0"/>
              <a:t>Encapsulate domain-specific expertise</a:t>
            </a:r>
          </a:p>
          <a:p>
            <a:r>
              <a:rPr lang="en-US" sz="2800" dirty="0"/>
              <a:t>Can be purchased pre-built from </a:t>
            </a:r>
            <a:r>
              <a:rPr lang="en-US" sz="2800" dirty="0" smtClean="0"/>
              <a:t>vendors</a:t>
            </a:r>
          </a:p>
          <a:p>
            <a:r>
              <a:rPr lang="en-US" dirty="0" smtClean="0"/>
              <a:t>Implementations of Data Mining / Machine Learning.</a:t>
            </a:r>
            <a:endParaRPr lang="en-US" sz="2800" dirty="0"/>
          </a:p>
          <a:p>
            <a:r>
              <a:rPr lang="en-US" sz="2800" dirty="0"/>
              <a:t>Examples: </a:t>
            </a:r>
          </a:p>
          <a:p>
            <a:pPr lvl="1"/>
            <a:r>
              <a:rPr lang="en-US" sz="2400" dirty="0"/>
              <a:t>Web path analysis</a:t>
            </a:r>
          </a:p>
          <a:p>
            <a:pPr lvl="1"/>
            <a:r>
              <a:rPr lang="en-US" sz="2400" dirty="0"/>
              <a:t>Shelf Space Planning</a:t>
            </a:r>
          </a:p>
          <a:p>
            <a:pPr lvl="1"/>
            <a:r>
              <a:rPr lang="en-US" sz="2400" dirty="0"/>
              <a:t>Fraud Detection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925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Data Mining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process of </a:t>
            </a:r>
            <a:r>
              <a:rPr lang="en-US" sz="2800" b="1" dirty="0"/>
              <a:t>data exploration</a:t>
            </a:r>
            <a:r>
              <a:rPr lang="en-US" sz="2800" dirty="0"/>
              <a:t> with the intent to find </a:t>
            </a:r>
            <a:r>
              <a:rPr lang="en-US" sz="2800" b="1" dirty="0"/>
              <a:t>patterns or relationships </a:t>
            </a:r>
            <a:r>
              <a:rPr lang="en-US" sz="2800" dirty="0"/>
              <a:t>of organizational value. </a:t>
            </a:r>
          </a:p>
          <a:p>
            <a:r>
              <a:rPr lang="en-US" sz="2800" dirty="0"/>
              <a:t>Uses:</a:t>
            </a:r>
          </a:p>
          <a:p>
            <a:pPr lvl="1"/>
            <a:r>
              <a:rPr lang="en-US" sz="2400" b="1" dirty="0"/>
              <a:t>Clustering &amp; Classifying data</a:t>
            </a:r>
            <a:r>
              <a:rPr lang="en-US" sz="2400" dirty="0"/>
              <a:t> – “customer 1 is type A, customer 2 is type B”</a:t>
            </a:r>
          </a:p>
          <a:p>
            <a:pPr lvl="1"/>
            <a:r>
              <a:rPr lang="en-US" sz="2400" b="1" dirty="0"/>
              <a:t>Estimating and predicting </a:t>
            </a:r>
            <a:r>
              <a:rPr lang="en-US" sz="2400" dirty="0"/>
              <a:t>– “customer type A will spend $N this year.”</a:t>
            </a:r>
          </a:p>
          <a:p>
            <a:pPr lvl="1"/>
            <a:r>
              <a:rPr lang="en-US" sz="2400" b="1" dirty="0"/>
              <a:t>Affinity Grouping </a:t>
            </a:r>
            <a:r>
              <a:rPr lang="en-US" sz="2400" dirty="0"/>
              <a:t>– “customers who by product X are also likely to buy product Y”</a:t>
            </a:r>
          </a:p>
          <a:p>
            <a:pPr lvl="1"/>
            <a:r>
              <a:rPr lang="en-US" sz="2400" b="1" dirty="0"/>
              <a:t>Anomaly Detection </a:t>
            </a:r>
            <a:r>
              <a:rPr lang="en-US" sz="2400" dirty="0"/>
              <a:t>– Fraud detection, unusual patterns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587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Data Mining Case Study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York Times “How Companies Learn Your Secrets”</a:t>
            </a:r>
          </a:p>
          <a:p>
            <a:pPr lvl="1"/>
            <a:r>
              <a:rPr lang="en-US" sz="2800" dirty="0">
                <a:hlinkClick r:id="rId2"/>
              </a:rPr>
              <a:t>https://www.nytimes.com/2012/02/19/magazine/shopping-habits.html</a:t>
            </a:r>
            <a:endParaRPr lang="en-US" sz="2800" dirty="0"/>
          </a:p>
          <a:p>
            <a:r>
              <a:rPr lang="en-US" sz="3200" dirty="0"/>
              <a:t>Video:</a:t>
            </a:r>
          </a:p>
          <a:p>
            <a:pPr lvl="1"/>
            <a:r>
              <a:rPr lang="en-US" sz="2800" dirty="0">
                <a:hlinkClick r:id="rId3"/>
              </a:rPr>
              <a:t>http://nyti.ms/16ZgJcN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3269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</a:rPr>
              <a:t>Dashboard &amp; Scorecards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Originally executive interfaces, now organization-wide.</a:t>
            </a:r>
          </a:p>
          <a:p>
            <a:r>
              <a:rPr lang="en-US" sz="2800" dirty="0"/>
              <a:t>Provide a high-density &amp; information-rich visual representation of data. </a:t>
            </a:r>
          </a:p>
          <a:p>
            <a:r>
              <a:rPr lang="en-US" sz="2800" dirty="0"/>
              <a:t>Usually web-based and interactive.</a:t>
            </a:r>
          </a:p>
          <a:p>
            <a:r>
              <a:rPr lang="en-US" sz="2800" dirty="0"/>
              <a:t>Contain KPI’s (Key performance Indicators) for measuring goals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As much of an organizational challenge as it is a technical one…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3747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Example: Dashboard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http://support.sas.com/documentation/cdl/en/biwaag/63149/HTML/default/images/execdashboard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8195094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07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Operational BI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the name implies, BI targeted at the operational level.</a:t>
            </a:r>
          </a:p>
          <a:p>
            <a:r>
              <a:rPr lang="en-US" sz="2800" dirty="0"/>
              <a:t>Sometimes called “real-time” BI, due to the fact  it operates on transactional data.</a:t>
            </a:r>
          </a:p>
          <a:p>
            <a:r>
              <a:rPr lang="en-US" sz="2800" b="1" dirty="0"/>
              <a:t>Examples: </a:t>
            </a:r>
          </a:p>
          <a:p>
            <a:pPr lvl="1"/>
            <a:r>
              <a:rPr lang="en-US" sz="2400" dirty="0"/>
              <a:t>Call centers can use it to obtain timely information regarding the customer on the line.</a:t>
            </a:r>
          </a:p>
          <a:p>
            <a:pPr lvl="1"/>
            <a:r>
              <a:rPr lang="en-US" sz="2400" dirty="0"/>
              <a:t>Analyzing event data from servers to diagnose issues.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512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The BI Portal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9448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Provides access to BI Applications + Data</a:t>
            </a:r>
          </a:p>
          <a:p>
            <a:r>
              <a:rPr lang="en-US" sz="2800" dirty="0"/>
              <a:t>Security can be setup to restrict access.</a:t>
            </a:r>
          </a:p>
          <a:p>
            <a:r>
              <a:rPr lang="en-US" sz="2800" dirty="0"/>
              <a:t>Makes it easier to navigate a large BI implementation</a:t>
            </a:r>
          </a:p>
          <a:p>
            <a:r>
              <a:rPr lang="en-US" sz="2800" dirty="0"/>
              <a:t>Requirements of a portal:</a:t>
            </a:r>
          </a:p>
          <a:p>
            <a:pPr lvl="1"/>
            <a:r>
              <a:rPr lang="en-US" sz="2400" dirty="0"/>
              <a:t>Useable –  Easy to find what you need.</a:t>
            </a:r>
          </a:p>
          <a:p>
            <a:pPr lvl="1"/>
            <a:r>
              <a:rPr lang="en-US" sz="2400" dirty="0"/>
              <a:t>Content Rich – Reports and More</a:t>
            </a:r>
          </a:p>
          <a:p>
            <a:pPr lvl="1"/>
            <a:r>
              <a:rPr lang="en-US" sz="2400" dirty="0"/>
              <a:t>Clean – Simple design not overwhelming</a:t>
            </a:r>
          </a:p>
          <a:p>
            <a:pPr lvl="1"/>
            <a:r>
              <a:rPr lang="en-US" sz="2400" dirty="0"/>
              <a:t>Current – New content often</a:t>
            </a:r>
          </a:p>
          <a:p>
            <a:pPr lvl="1"/>
            <a:r>
              <a:rPr lang="en-US" sz="2400" dirty="0"/>
              <a:t>Interactive – Browse data, customization for relevance</a:t>
            </a:r>
          </a:p>
          <a:p>
            <a:pPr lvl="1"/>
            <a:r>
              <a:rPr lang="en-US" sz="2400" dirty="0"/>
              <a:t>Value oriented – Users need to see value in it</a:t>
            </a:r>
          </a:p>
        </p:txBody>
      </p:sp>
    </p:spTree>
    <p:extLst>
      <p:ext uri="{BB962C8B-B14F-4D97-AF65-F5344CB8AC3E}">
        <p14:creationId xmlns:p14="http://schemas.microsoft.com/office/powerpoint/2010/main" xmlns="" val="282044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0"/>
            <a:ext cx="92964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SU </a:t>
            </a:r>
            <a:r>
              <a:rPr lang="en-US" sz="4800" dirty="0" err="1" smtClean="0">
                <a:solidFill>
                  <a:schemeClr val="accent2"/>
                </a:solidFill>
              </a:rPr>
              <a:t>Myslice</a:t>
            </a:r>
            <a:r>
              <a:rPr lang="en-US" sz="4800" dirty="0" smtClean="0">
                <a:solidFill>
                  <a:schemeClr val="accent2"/>
                </a:solidFill>
              </a:rPr>
              <a:t> Portal 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001000" y="1600201"/>
            <a:ext cx="2514600" cy="4525963"/>
          </a:xfrm>
        </p:spPr>
        <p:txBody>
          <a:bodyPr>
            <a:normAutofit/>
          </a:bodyPr>
          <a:lstStyle/>
          <a:p>
            <a:pPr>
              <a:buFont typeface="Century Gothic" panose="020B0502020202020204" pitchFamily="34" charset="0"/>
              <a:buChar char="?"/>
            </a:pPr>
            <a:r>
              <a:rPr lang="en-US" sz="3200" dirty="0"/>
              <a:t>Useable </a:t>
            </a:r>
          </a:p>
          <a:p>
            <a:pPr>
              <a:buFont typeface="Century Gothic" panose="020B0502020202020204" pitchFamily="34" charset="0"/>
              <a:buChar char="?"/>
            </a:pPr>
            <a:r>
              <a:rPr lang="en-US" sz="3200" dirty="0"/>
              <a:t>Content Rich</a:t>
            </a:r>
          </a:p>
          <a:p>
            <a:pPr>
              <a:buFont typeface="Century Gothic" panose="020B0502020202020204" pitchFamily="34" charset="0"/>
              <a:buChar char="?"/>
            </a:pPr>
            <a:r>
              <a:rPr lang="en-US" sz="3200" dirty="0"/>
              <a:t>Clean </a:t>
            </a:r>
          </a:p>
          <a:p>
            <a:pPr>
              <a:buFont typeface="Century Gothic" panose="020B0502020202020204" pitchFamily="34" charset="0"/>
              <a:buChar char="?"/>
            </a:pPr>
            <a:r>
              <a:rPr lang="en-US" sz="3200" dirty="0"/>
              <a:t>Current </a:t>
            </a:r>
          </a:p>
          <a:p>
            <a:pPr>
              <a:buFont typeface="Century Gothic" panose="020B0502020202020204" pitchFamily="34" charset="0"/>
              <a:buChar char="?"/>
            </a:pPr>
            <a:r>
              <a:rPr lang="en-US" sz="3200" dirty="0"/>
              <a:t>Interactive</a:t>
            </a:r>
          </a:p>
          <a:p>
            <a:pPr>
              <a:buFont typeface="Century Gothic" panose="020B0502020202020204" pitchFamily="34" charset="0"/>
              <a:buChar char="?"/>
            </a:pPr>
            <a:r>
              <a:rPr lang="en-US" sz="3200" dirty="0"/>
              <a:t>Value oriented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905000" y="1143000"/>
            <a:ext cx="5943600" cy="54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4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1"/>
                </a:solidFill>
              </a:rPr>
              <a:t>Master Data Management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single “Reference Copy” of key business entities.</a:t>
            </a:r>
          </a:p>
          <a:p>
            <a:r>
              <a:rPr lang="en-US" dirty="0" smtClean="0"/>
              <a:t>Examples: Customers, Vendors, Products, Employees</a:t>
            </a:r>
          </a:p>
          <a:p>
            <a:r>
              <a:rPr lang="en-US" dirty="0" smtClean="0"/>
              <a:t>Offers an organization a single version of what “Customer” means.</a:t>
            </a:r>
          </a:p>
          <a:p>
            <a:r>
              <a:rPr lang="en-US" dirty="0" smtClean="0"/>
              <a:t>Helps reduce inconsistencies in data distributed throughout the enterprise.</a:t>
            </a:r>
          </a:p>
          <a:p>
            <a:r>
              <a:rPr lang="en-US" dirty="0" smtClean="0"/>
              <a:t>Aims to provide clean, reliable data. </a:t>
            </a:r>
          </a:p>
          <a:p>
            <a:r>
              <a:rPr lang="en-US" dirty="0" smtClean="0"/>
              <a:t>MDM Systems can provide automated rules and utilities to maintain “golden records” for business entities.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1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</a:rPr>
              <a:t>Analytic Cycle for BI Analysis</a:t>
            </a:r>
            <a:endParaRPr lang="en-US" sz="4800" dirty="0">
              <a:solidFill>
                <a:schemeClr val="accent4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5410200" y="1690688"/>
          <a:ext cx="5638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5800" y="1828800"/>
            <a:ext cx="4343400" cy="4297680"/>
          </a:xfrm>
        </p:spPr>
        <p:txBody>
          <a:bodyPr>
            <a:normAutofit/>
          </a:bodyPr>
          <a:lstStyle/>
          <a:p>
            <a:r>
              <a:rPr lang="en-US" dirty="0" smtClean="0"/>
              <a:t>A Model for BI Development</a:t>
            </a:r>
          </a:p>
          <a:p>
            <a:r>
              <a:rPr lang="en-US" dirty="0" smtClean="0"/>
              <a:t>Improve BI through feedback</a:t>
            </a:r>
          </a:p>
          <a:p>
            <a:r>
              <a:rPr lang="en-US" dirty="0" smtClean="0"/>
              <a:t>This </a:t>
            </a:r>
            <a:r>
              <a:rPr lang="en-US" dirty="0"/>
              <a:t>helps us :</a:t>
            </a:r>
          </a:p>
          <a:p>
            <a:pPr lvl="1"/>
            <a:r>
              <a:rPr lang="en-US" sz="2000" dirty="0"/>
              <a:t>Understand how our users will use BI</a:t>
            </a:r>
          </a:p>
          <a:p>
            <a:pPr lvl="1"/>
            <a:r>
              <a:rPr lang="en-US" sz="2000" dirty="0"/>
              <a:t>Determine the tools we must provide to make their experience positive &amp; productive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022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6"/>
                </a:solidFill>
              </a:rPr>
              <a:t>Summary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Business intelligence</a:t>
            </a:r>
            <a:r>
              <a:rPr lang="en-US" sz="2800" dirty="0"/>
              <a:t> is part of the </a:t>
            </a:r>
            <a:r>
              <a:rPr lang="en-US" sz="2800" b="1" dirty="0"/>
              <a:t>front-room architecture</a:t>
            </a:r>
            <a:r>
              <a:rPr lang="en-US" sz="2800" dirty="0"/>
              <a:t> accessible by users.</a:t>
            </a:r>
          </a:p>
          <a:p>
            <a:r>
              <a:rPr lang="en-US" sz="2800" dirty="0"/>
              <a:t>There are a variety of </a:t>
            </a:r>
            <a:r>
              <a:rPr lang="en-US" sz="2800" b="1" dirty="0"/>
              <a:t>BI applications </a:t>
            </a:r>
            <a:r>
              <a:rPr lang="en-US" sz="2800" dirty="0"/>
              <a:t>to suit different types of users within the organization.</a:t>
            </a:r>
          </a:p>
          <a:p>
            <a:r>
              <a:rPr lang="en-US" sz="2800" dirty="0"/>
              <a:t>To be successful, BI must be Useable, Content-Rich, Clean, Current, Interactive, and Value-Oriented</a:t>
            </a:r>
          </a:p>
          <a:p>
            <a:r>
              <a:rPr lang="en-US" sz="2800" dirty="0"/>
              <a:t>BI development is </a:t>
            </a:r>
            <a:r>
              <a:rPr lang="en-US" sz="2800" b="1" dirty="0"/>
              <a:t>cyclical </a:t>
            </a:r>
            <a:r>
              <a:rPr lang="en-US" sz="2800" dirty="0"/>
              <a:t>and you need to solicit </a:t>
            </a:r>
            <a:r>
              <a:rPr lang="en-US" sz="2800" b="1" dirty="0"/>
              <a:t>input </a:t>
            </a:r>
            <a:r>
              <a:rPr lang="en-US" sz="2800" dirty="0"/>
              <a:t>and </a:t>
            </a:r>
            <a:r>
              <a:rPr lang="en-US" sz="2800" b="1" dirty="0"/>
              <a:t>feedback </a:t>
            </a:r>
            <a:r>
              <a:rPr lang="en-US" sz="2800" dirty="0"/>
              <a:t>from users.</a:t>
            </a:r>
          </a:p>
          <a:p>
            <a:r>
              <a:rPr lang="en-US" sz="2800" dirty="0"/>
              <a:t>BI should be </a:t>
            </a:r>
            <a:r>
              <a:rPr lang="en-US" sz="2800" b="1" dirty="0"/>
              <a:t>useful </a:t>
            </a:r>
            <a:r>
              <a:rPr lang="en-US" sz="2800" dirty="0"/>
              <a:t>and </a:t>
            </a:r>
            <a:r>
              <a:rPr lang="en-US" sz="2800" b="1" dirty="0"/>
              <a:t>easy to use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476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90" y="3733801"/>
            <a:ext cx="6600510" cy="1762125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Data Management </a:t>
            </a:r>
            <a: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Governance</a:t>
            </a:r>
          </a:p>
          <a:p>
            <a:r>
              <a:rPr lang="en-US" sz="28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</a:t>
            </a:r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Intelligence</a:t>
            </a:r>
            <a:b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Development</a:t>
            </a:r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36928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dirty="0" smtClean="0">
                <a:solidFill>
                  <a:schemeClr val="accent5"/>
                </a:solidFill>
              </a:rPr>
              <a:t> Data Governance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committee or person acting as the administrator for the data.</a:t>
            </a:r>
          </a:p>
          <a:p>
            <a:r>
              <a:rPr lang="en-US" dirty="0" smtClean="0"/>
              <a:t>Decides what is and is not master data.</a:t>
            </a:r>
          </a:p>
          <a:p>
            <a:r>
              <a:rPr lang="en-US" dirty="0" smtClean="0"/>
              <a:t>Care for the data and certifies its accuracy.</a:t>
            </a:r>
          </a:p>
          <a:p>
            <a:r>
              <a:rPr lang="en-US" dirty="0" smtClean="0"/>
              <a:t>Builds relationships and hierarchies among the data not found in existing systems.</a:t>
            </a:r>
          </a:p>
          <a:p>
            <a:r>
              <a:rPr lang="en-US" dirty="0" smtClean="0"/>
              <a:t>Decides on “rules” for the population of MDM golden records.</a:t>
            </a:r>
          </a:p>
        </p:txBody>
      </p:sp>
    </p:spTree>
    <p:extLst>
      <p:ext uri="{BB962C8B-B14F-4D97-AF65-F5344CB8AC3E}">
        <p14:creationId xmlns:p14="http://schemas.microsoft.com/office/powerpoint/2010/main" xmlns="" val="313842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Can Only Be Solved With…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Master Data Management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Unifying disparate sources of the same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Cleaning up dirty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Establish data hierarchies</a:t>
            </a:r>
            <a:r>
              <a:rPr lang="en-US" dirty="0"/>
              <a:t> </a:t>
            </a:r>
            <a:r>
              <a:rPr lang="en-US" dirty="0" smtClean="0"/>
              <a:t>and relationships not found in source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weighing factors in M-M dimensions.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5"/>
                </a:solidFill>
              </a:rPr>
              <a:t>Data Governance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components from each source are the authority?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should the data be cleaned?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the rules we use to establish these hierarchies / relationships?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formula / criteria should be used for weighing factors?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5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“Students”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Applicants become Students. </a:t>
            </a:r>
            <a:r>
              <a:rPr lang="en-US" dirty="0" smtClean="0">
                <a:solidFill>
                  <a:srgbClr val="FFFF00"/>
                </a:solidFill>
              </a:rPr>
              <a:t>When? How?</a:t>
            </a:r>
          </a:p>
          <a:p>
            <a:r>
              <a:rPr lang="en-US" dirty="0" smtClean="0"/>
              <a:t>Students become Alumni. 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When? How?</a:t>
            </a:r>
          </a:p>
          <a:p>
            <a:r>
              <a:rPr lang="en-US" dirty="0" smtClean="0"/>
              <a:t>Students have Campus and Home addresses. </a:t>
            </a:r>
            <a:r>
              <a:rPr lang="en-US" dirty="0" smtClean="0">
                <a:solidFill>
                  <a:srgbClr val="FFFF00"/>
                </a:solidFill>
              </a:rPr>
              <a:t>Which one do I use?</a:t>
            </a:r>
          </a:p>
          <a:p>
            <a:r>
              <a:rPr lang="en-US" dirty="0" smtClean="0"/>
              <a:t>Student goes through legal name change. </a:t>
            </a:r>
            <a:r>
              <a:rPr lang="en-US" dirty="0" smtClean="0">
                <a:solidFill>
                  <a:srgbClr val="FFFF00"/>
                </a:solidFill>
              </a:rPr>
              <a:t>Where do I change it?</a:t>
            </a:r>
          </a:p>
          <a:p>
            <a:r>
              <a:rPr lang="en-US" dirty="0" smtClean="0"/>
              <a:t>Some Students are Alumni.</a:t>
            </a:r>
          </a:p>
          <a:p>
            <a:r>
              <a:rPr lang="en-US" dirty="0" smtClean="0"/>
              <a:t>Some Applicants are Students.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do you deal with the complexity of who is and is not a student? And when are and when are they not a student?</a:t>
            </a:r>
          </a:p>
          <a:p>
            <a:r>
              <a:rPr lang="en-US" dirty="0" smtClean="0"/>
              <a:t>Who makes these decisions?</a:t>
            </a:r>
          </a:p>
          <a:p>
            <a:r>
              <a:rPr lang="en-US" dirty="0" smtClean="0"/>
              <a:t>Where is the authoritative source for this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494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relate to </a:t>
            </a:r>
            <a:r>
              <a:rPr lang="en-US" dirty="0" smtClean="0">
                <a:solidFill>
                  <a:schemeClr val="accent4"/>
                </a:solidFill>
              </a:rPr>
              <a:t>data warehousing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938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MDM and DG initiatives will help us create </a:t>
            </a:r>
            <a:r>
              <a:rPr lang="en-US" sz="3200" dirty="0" smtClean="0">
                <a:solidFill>
                  <a:schemeClr val="accent3"/>
                </a:solidFill>
              </a:rPr>
              <a:t>conformed dimensions</a:t>
            </a:r>
            <a:r>
              <a:rPr lang="en-US" sz="3200" dirty="0" smtClean="0"/>
              <a:t> in our data warehouse, specifically  when the dimensional data is </a:t>
            </a:r>
            <a:r>
              <a:rPr lang="en-US" sz="3200" dirty="0" smtClean="0">
                <a:solidFill>
                  <a:schemeClr val="accent6"/>
                </a:solidFill>
              </a:rPr>
              <a:t>sourced from multiple systems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494168" y="3390900"/>
            <a:ext cx="685800" cy="762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1168274" y="3986896"/>
            <a:ext cx="762000" cy="10178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br>
              <a:rPr lang="en-US" dirty="0" smtClean="0"/>
            </a:b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1905000" y="3429000"/>
            <a:ext cx="914400" cy="8125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br>
              <a:rPr lang="en-US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124200" y="3962400"/>
            <a:ext cx="17526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181600" y="3784348"/>
            <a:ext cx="1676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494168" y="5111105"/>
            <a:ext cx="685800" cy="762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br>
              <a:rPr lang="en-US" dirty="0" smtClean="0"/>
            </a:b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1168274" y="5707101"/>
            <a:ext cx="762000" cy="10178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br>
              <a:rPr lang="en-US" dirty="0" smtClean="0"/>
            </a:b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905000" y="5149205"/>
            <a:ext cx="914400" cy="812548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br>
              <a:rPr lang="en-US" dirty="0" smtClean="0"/>
            </a:b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124200" y="5682605"/>
            <a:ext cx="17526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48800" y="5504553"/>
            <a:ext cx="1676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7543800" y="5707101"/>
            <a:ext cx="1752600" cy="533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gnetic Disk 14"/>
          <p:cNvSpPr/>
          <p:nvPr/>
        </p:nvSpPr>
        <p:spPr>
          <a:xfrm>
            <a:off x="5334000" y="5410200"/>
            <a:ext cx="1676400" cy="1008753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MDM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65487" y="3795169"/>
            <a:ext cx="3861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Who decides which OLTP the </a:t>
            </a:r>
            <a:br>
              <a:rPr lang="en-US" sz="2400" dirty="0" smtClean="0"/>
            </a:br>
            <a:r>
              <a:rPr lang="en-US" sz="2400" dirty="0" smtClean="0"/>
              <a:t>dimension row comes from?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173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7999"/>
          </a:xfrm>
        </p:spPr>
        <p:txBody>
          <a:bodyPr/>
          <a:lstStyle/>
          <a:p>
            <a:r>
              <a:rPr lang="en-US" dirty="0" smtClean="0"/>
              <a:t>Group Activity: </a:t>
            </a:r>
            <a:r>
              <a:rPr lang="en-US" dirty="0" err="1" smtClean="0">
                <a:solidFill>
                  <a:schemeClr val="accent2"/>
                </a:solidFill>
              </a:rPr>
              <a:t>DreamSpark</a:t>
            </a:r>
            <a:r>
              <a:rPr lang="en-US" dirty="0" smtClean="0">
                <a:solidFill>
                  <a:schemeClr val="accent2"/>
                </a:solidFill>
              </a:rPr>
              <a:t> Downloads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029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Our Goal:</a:t>
            </a:r>
            <a:r>
              <a:rPr lang="en-US" sz="3200" dirty="0" smtClean="0"/>
              <a:t> Track </a:t>
            </a:r>
            <a:r>
              <a:rPr lang="en-US" sz="3200" dirty="0" err="1" smtClean="0"/>
              <a:t>DreamSpark</a:t>
            </a:r>
            <a:r>
              <a:rPr lang="en-US" sz="3200" dirty="0" smtClean="0"/>
              <a:t> downloads back to the course which requires it. </a:t>
            </a:r>
          </a:p>
          <a:p>
            <a:r>
              <a:rPr lang="en-US" sz="3200" dirty="0" smtClean="0">
                <a:solidFill>
                  <a:schemeClr val="accent3"/>
                </a:solidFill>
              </a:rPr>
              <a:t>The Challenge </a:t>
            </a:r>
            <a:r>
              <a:rPr lang="en-US" sz="3200" dirty="0" smtClean="0"/>
              <a:t>– The download is associated with 1 student, but 1 student enrolls in many courses.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>
                <a:solidFill>
                  <a:srgbClr val="FFFF00"/>
                </a:solidFill>
              </a:rPr>
              <a:t>How can MDM and DG Solve this Problem?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Outline a strategy. </a:t>
            </a:r>
            <a:endParaRPr lang="en-US" sz="3200" dirty="0">
              <a:solidFill>
                <a:srgbClr val="FFFF00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371600" y="3733800"/>
            <a:ext cx="8599252" cy="978931"/>
            <a:chOff x="1143000" y="3897868"/>
            <a:chExt cx="8599252" cy="978931"/>
          </a:xfrm>
        </p:grpSpPr>
        <p:sp>
          <p:nvSpPr>
            <p:cNvPr id="6" name="Rectangle 5"/>
            <p:cNvSpPr/>
            <p:nvPr/>
          </p:nvSpPr>
          <p:spPr>
            <a:xfrm>
              <a:off x="1143000" y="3923922"/>
              <a:ext cx="1219200" cy="9528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Download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SQL </a:t>
              </a:r>
              <a:r>
                <a:rPr lang="en-US" dirty="0" err="1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Svr</a:t>
              </a: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52800" y="3923922"/>
              <a:ext cx="1143000" cy="9528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Student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Bob</a:t>
              </a:r>
              <a:r>
                <a:rPr lang="en-US" dirty="0" smtClean="0"/>
                <a:t/>
              </a:r>
              <a:br>
                <a:rPr lang="en-US" dirty="0" smtClean="0"/>
              </a:b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542668" y="3923465"/>
              <a:ext cx="1199584" cy="95287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Course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IST722</a:t>
              </a:r>
              <a:br>
                <a:rPr lang="en-US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 smtClean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IST522</a:t>
              </a:r>
              <a:endParaRPr lang="en-US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6900" y="3923922"/>
              <a:ext cx="1722768" cy="95287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u="sng" dirty="0" smtClean="0"/>
                <a:t>Enrollment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Bob IST722</a:t>
              </a:r>
              <a:br>
                <a:rPr lang="en-US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dirty="0">
                  <a:solidFill>
                    <a:schemeClr val="tx2">
                      <a:lumMod val="9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Bob IST552</a:t>
              </a:r>
            </a:p>
          </p:txBody>
        </p:sp>
        <p:cxnSp>
          <p:nvCxnSpPr>
            <p:cNvPr id="12" name="Straight Arrow Connector 11"/>
            <p:cNvCxnSpPr>
              <a:stCxn id="6" idx="3"/>
              <a:endCxn id="8" idx="1"/>
            </p:cNvCxnSpPr>
            <p:nvPr/>
          </p:nvCxnSpPr>
          <p:spPr>
            <a:xfrm>
              <a:off x="2362200" y="4400361"/>
              <a:ext cx="9906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75824" y="3897868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 … 1</a:t>
              </a:r>
            </a:p>
          </p:txBody>
        </p:sp>
        <p:cxnSp>
          <p:nvCxnSpPr>
            <p:cNvPr id="18" name="Straight Arrow Connector 17"/>
            <p:cNvCxnSpPr>
              <a:stCxn id="10" idx="1"/>
              <a:endCxn id="8" idx="3"/>
            </p:cNvCxnSpPr>
            <p:nvPr/>
          </p:nvCxnSpPr>
          <p:spPr>
            <a:xfrm flipH="1">
              <a:off x="4495800" y="4400361"/>
              <a:ext cx="1181100" cy="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704674" y="3923465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dirty="0" smtClean="0"/>
                <a:t> … M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10" idx="3"/>
              <a:endCxn id="9" idx="1"/>
            </p:cNvCxnSpPr>
            <p:nvPr/>
          </p:nvCxnSpPr>
          <p:spPr>
            <a:xfrm flipV="1">
              <a:off x="7399668" y="4399904"/>
              <a:ext cx="1143000" cy="45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50827" y="3977019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 … 1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58400" y="3759397"/>
            <a:ext cx="1623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course</a:t>
            </a:r>
            <a:br>
              <a:rPr lang="en-US" dirty="0" smtClean="0"/>
            </a:br>
            <a:r>
              <a:rPr lang="en-US" dirty="0" smtClean="0"/>
              <a:t>gets credit for</a:t>
            </a:r>
          </a:p>
          <a:p>
            <a:r>
              <a:rPr lang="en-US" dirty="0"/>
              <a:t>t</a:t>
            </a:r>
            <a:r>
              <a:rPr lang="en-US" dirty="0" smtClean="0"/>
              <a:t>his download?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17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09800"/>
            <a:ext cx="7772400" cy="2895599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Intelligence</a:t>
            </a:r>
            <a:br>
              <a:rPr lang="en-US" sz="7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7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53785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2557</TotalTime>
  <Words>1143</Words>
  <Application>Microsoft Office PowerPoint</Application>
  <PresentationFormat>Custom</PresentationFormat>
  <Paragraphs>186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IST722  Data Warehousing</vt:lpstr>
      <vt:lpstr>Two sides of the same coin…</vt:lpstr>
      <vt:lpstr>What is Master Data Management?</vt:lpstr>
      <vt:lpstr>What is Data Governance?</vt:lpstr>
      <vt:lpstr>Some Problems Can Only Be Solved With…</vt:lpstr>
      <vt:lpstr>Example: “Students”</vt:lpstr>
      <vt:lpstr>How does this relate to data warehousing?</vt:lpstr>
      <vt:lpstr>Group Activity: DreamSpark Downloads</vt:lpstr>
      <vt:lpstr>Business Intelligence Design and Development</vt:lpstr>
      <vt:lpstr>Recall: Kimball Lifecycle</vt:lpstr>
      <vt:lpstr>What do you think Business Intelligence means?</vt:lpstr>
      <vt:lpstr>BI Defined…</vt:lpstr>
      <vt:lpstr>Are these “BI”?</vt:lpstr>
      <vt:lpstr>BI Components</vt:lpstr>
      <vt:lpstr>BI Players…</vt:lpstr>
      <vt:lpstr>Types of BI Applications…</vt:lpstr>
      <vt:lpstr>Types Of BI Applications and Consumer Modes…</vt:lpstr>
      <vt:lpstr>Direct Access Query &amp; Reporting Tools</vt:lpstr>
      <vt:lpstr>Standard Reports</vt:lpstr>
      <vt:lpstr>Example: Reporting Tool (Hyperion)</vt:lpstr>
      <vt:lpstr>Example: Reports (SQL Reporting Services)</vt:lpstr>
      <vt:lpstr>Analytic Applications</vt:lpstr>
      <vt:lpstr>Data Mining</vt:lpstr>
      <vt:lpstr>Data Mining Case Study</vt:lpstr>
      <vt:lpstr>Dashboard &amp; Scorecards</vt:lpstr>
      <vt:lpstr>Example: Dashboard</vt:lpstr>
      <vt:lpstr>Operational BI</vt:lpstr>
      <vt:lpstr>The BI Portal</vt:lpstr>
      <vt:lpstr>SU Myslice Portal </vt:lpstr>
      <vt:lpstr>Analytic Cycle for BI Analysis</vt:lpstr>
      <vt:lpstr>Summary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107</cp:revision>
  <dcterms:created xsi:type="dcterms:W3CDTF">2006-08-16T00:00:00Z</dcterms:created>
  <dcterms:modified xsi:type="dcterms:W3CDTF">2017-08-10T16:38:52Z</dcterms:modified>
</cp:coreProperties>
</file>