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311" r:id="rId3"/>
    <p:sldId id="338" r:id="rId4"/>
    <p:sldId id="341" r:id="rId5"/>
    <p:sldId id="358" r:id="rId6"/>
    <p:sldId id="347" r:id="rId7"/>
    <p:sldId id="343" r:id="rId8"/>
    <p:sldId id="344" r:id="rId9"/>
    <p:sldId id="342" r:id="rId10"/>
    <p:sldId id="346" r:id="rId11"/>
    <p:sldId id="345" r:id="rId12"/>
    <p:sldId id="352" r:id="rId13"/>
    <p:sldId id="349" r:id="rId14"/>
    <p:sldId id="351" r:id="rId15"/>
    <p:sldId id="353" r:id="rId16"/>
    <p:sldId id="350" r:id="rId17"/>
    <p:sldId id="354" r:id="rId18"/>
    <p:sldId id="355" r:id="rId19"/>
    <p:sldId id="356" r:id="rId20"/>
    <p:sldId id="340" r:id="rId21"/>
    <p:sldId id="35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D0D0D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70" d="100"/>
          <a:sy n="70" d="100"/>
        </p:scale>
        <p:origin x="-379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20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42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1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3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6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52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1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0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2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56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-cs-dw1.ad.syr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st-cs-dw1.ad.syr.edu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br>
              <a:rPr lang="en-US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with SQL Server Analysis Services and Excel 2013</a:t>
            </a:r>
            <a:endParaRPr lang="en-US" sz="3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3. Configure Hierarchies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9799"/>
            <a:ext cx="5181600" cy="4267201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Natural  - 1-M Relationship among hierarchies</a:t>
            </a:r>
          </a:p>
          <a:p>
            <a:pPr lvl="2"/>
            <a:r>
              <a:rPr lang="en-US" dirty="0" smtClean="0"/>
              <a:t>Ex:  Year </a:t>
            </a:r>
            <a:r>
              <a:rPr lang="en-US" dirty="0" smtClean="0">
                <a:sym typeface="Wingdings" panose="05000000000000000000" pitchFamily="2" charset="2"/>
              </a:rPr>
              <a:t> Month  Day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Unnatural – No dependent relationship</a:t>
            </a:r>
          </a:p>
          <a:p>
            <a:pPr lvl="2"/>
            <a:r>
              <a:rPr lang="en-US" dirty="0" smtClean="0"/>
              <a:t>Ex: Color </a:t>
            </a:r>
            <a:r>
              <a:rPr lang="en-US" dirty="0" smtClean="0">
                <a:sym typeface="Wingdings" panose="05000000000000000000" pitchFamily="2" charset="2"/>
              </a:rPr>
              <a:t>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Parent-Child –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Ex: Employee  Supervisor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Automatic when self-join exists in dimension.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9799"/>
            <a:ext cx="5181600" cy="838201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4813" y="3068370"/>
            <a:ext cx="5016373" cy="1760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464160"/>
            <a:ext cx="6282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Allow us to Drill-Down </a:t>
            </a:r>
            <a:r>
              <a:rPr lang="en-US" sz="2800" dirty="0"/>
              <a:t>through attributes.</a:t>
            </a:r>
          </a:p>
        </p:txBody>
      </p:sp>
    </p:spTree>
    <p:extLst>
      <p:ext uri="{BB962C8B-B14F-4D97-AF65-F5344CB8AC3E}">
        <p14:creationId xmlns:p14="http://schemas.microsoft.com/office/powerpoint/2010/main" xmlns="" val="366119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Develop Cubes</a:t>
            </a:r>
            <a:r>
              <a:rPr lang="en-US" dirty="0" smtClean="0"/>
              <a:t>: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Select Fact Table </a:t>
            </a:r>
            <a:r>
              <a:rPr lang="en-US" dirty="0" smtClean="0"/>
              <a:t>– adds measures and determines dimensions.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Add and </a:t>
            </a:r>
            <a:r>
              <a:rPr lang="en-US" dirty="0" smtClean="0">
                <a:solidFill>
                  <a:schemeClr val="accent6"/>
                </a:solidFill>
              </a:rPr>
              <a:t>Configure each Measure (Fact) Properties</a:t>
            </a: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Add </a:t>
            </a:r>
            <a:r>
              <a:rPr lang="en-US" dirty="0">
                <a:solidFill>
                  <a:schemeClr val="accent6"/>
                </a:solidFill>
              </a:rPr>
              <a:t>Calculations </a:t>
            </a:r>
            <a:r>
              <a:rPr lang="en-US" dirty="0"/>
              <a:t>– Business Rules to the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Add KPI’s </a:t>
            </a:r>
            <a:r>
              <a:rPr lang="en-US" dirty="0" smtClean="0"/>
              <a:t>– Key Performance Indicators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Configure Aggregations </a:t>
            </a:r>
            <a:r>
              <a:rPr lang="en-US" dirty="0"/>
              <a:t>– Summary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Configure Perspectives </a:t>
            </a:r>
            <a:r>
              <a:rPr lang="en-US" dirty="0"/>
              <a:t>– Cube Views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02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1. Select Fact Table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/>
          <a:lstStyle/>
          <a:p>
            <a:r>
              <a:rPr lang="en-US" dirty="0" smtClean="0"/>
              <a:t>To build a cube you must include at least one fact table.  This initiates the cube building process.</a:t>
            </a:r>
            <a:endParaRPr lang="en-US" dirty="0"/>
          </a:p>
          <a:p>
            <a:r>
              <a:rPr lang="en-US" dirty="0" smtClean="0"/>
              <a:t>You can have more than one fact table in the cube.</a:t>
            </a:r>
          </a:p>
          <a:p>
            <a:r>
              <a:rPr lang="en-US" dirty="0" smtClean="0"/>
              <a:t>This allows you to consolidate logic into a single point of access for the user.</a:t>
            </a:r>
          </a:p>
          <a:p>
            <a:r>
              <a:rPr lang="en-US" dirty="0" smtClean="0"/>
              <a:t>Each fact grain will contain the same measure group.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886200"/>
            <a:ext cx="3623009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267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2. Configuring Measure Properties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 smtClean="0"/>
              <a:t>We configure how we want the measures presented to the user.</a:t>
            </a:r>
          </a:p>
          <a:p>
            <a:r>
              <a:rPr lang="en-US" dirty="0" smtClean="0"/>
              <a:t>Key Properties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Format String </a:t>
            </a:r>
          </a:p>
          <a:p>
            <a:pPr lvl="1"/>
            <a:r>
              <a:rPr lang="en-US" dirty="0" smtClean="0"/>
              <a:t>Aggregate Function: </a:t>
            </a:r>
            <a:br>
              <a:rPr lang="en-US" dirty="0" smtClean="0"/>
            </a:br>
            <a:r>
              <a:rPr lang="en-US" dirty="0" smtClean="0"/>
              <a:t>Sum, Count, Min/Max, None</a:t>
            </a:r>
          </a:p>
          <a:p>
            <a:pPr lvl="1"/>
            <a:r>
              <a:rPr lang="en-US" dirty="0" smtClean="0"/>
              <a:t>Visibility: Show / Hide</a:t>
            </a:r>
          </a:p>
          <a:p>
            <a:pPr lvl="1"/>
            <a:r>
              <a:rPr lang="en-US" dirty="0" smtClean="0"/>
              <a:t>Measure Group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0" y="1690688"/>
            <a:ext cx="5502144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44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3. Add Calculations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Calculations based on current measures.</a:t>
            </a:r>
          </a:p>
          <a:p>
            <a:r>
              <a:rPr lang="en-US" dirty="0" smtClean="0"/>
              <a:t>Function Builder to help you out.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67400" y="1143000"/>
            <a:ext cx="590205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06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KPI’s – Key Performance Indicators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need: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– What you’re measuring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 – What you want achieve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Status – How close is the value to the goal? Range between -1 and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Trend – Status over time periods. Range between -1 and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Value: Overtime 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Goal: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Status: </a:t>
            </a:r>
          </a:p>
          <a:p>
            <a:pPr lvl="1"/>
            <a:r>
              <a:rPr lang="en-US" dirty="0" smtClean="0"/>
              <a:t>when Overtime = 0 then 1</a:t>
            </a:r>
          </a:p>
          <a:p>
            <a:pPr lvl="1"/>
            <a:r>
              <a:rPr lang="en-US" dirty="0" smtClean="0"/>
              <a:t>when Overtime &gt;=10 then -1</a:t>
            </a:r>
          </a:p>
          <a:p>
            <a:pPr lvl="1"/>
            <a:r>
              <a:rPr lang="en-US" dirty="0" smtClean="0"/>
              <a:t>Else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Trend: </a:t>
            </a:r>
          </a:p>
          <a:p>
            <a:pPr lvl="1"/>
            <a:r>
              <a:rPr lang="en-US" dirty="0" smtClean="0"/>
              <a:t>When Overtime &lt; Last Time period overtime then 1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37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/ Exploring Your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Excel 2013</a:t>
            </a:r>
          </a:p>
          <a:p>
            <a:pPr lvl="1"/>
            <a:r>
              <a:rPr lang="en-US" sz="2800" dirty="0" smtClean="0"/>
              <a:t>Pivot Tables / Pivot Charts</a:t>
            </a:r>
          </a:p>
          <a:p>
            <a:pPr lvl="1"/>
            <a:r>
              <a:rPr lang="en-US" sz="2800" dirty="0" smtClean="0"/>
              <a:t>PowerPivot  / Power View</a:t>
            </a:r>
          </a:p>
          <a:p>
            <a:r>
              <a:rPr lang="en-US" sz="3600" dirty="0" smtClean="0"/>
              <a:t>EXPERIMENTAL: </a:t>
            </a:r>
          </a:p>
          <a:p>
            <a:pPr lvl="1"/>
            <a:r>
              <a:rPr lang="en-US" sz="2800" dirty="0" err="1" smtClean="0"/>
              <a:t>WebPivotTable</a:t>
            </a:r>
            <a:r>
              <a:rPr lang="en-US" sz="2800" dirty="0" smtClean="0"/>
              <a:t>: </a:t>
            </a:r>
            <a:r>
              <a:rPr lang="en-US" sz="2800" dirty="0">
                <a:hlinkClick r:id="rId2"/>
              </a:rPr>
              <a:t>http://ist-cs-dw1.ad.syr.edu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 lvl="1"/>
            <a:r>
              <a:rPr lang="en-US" sz="3200" dirty="0" smtClean="0"/>
              <a:t>Analysis Server URL: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http</a:t>
            </a:r>
            <a:r>
              <a:rPr lang="en-US" sz="2800" dirty="0">
                <a:solidFill>
                  <a:schemeClr val="accent6"/>
                </a:solidFill>
              </a:rPr>
              <a:t>://</a:t>
            </a:r>
            <a:r>
              <a:rPr lang="en-US" sz="2800" dirty="0" smtClean="0">
                <a:solidFill>
                  <a:schemeClr val="accent6"/>
                </a:solidFill>
              </a:rPr>
              <a:t>ist-cs-dw1.ad.syr.edu/olap/msmdpump.dll </a:t>
            </a:r>
          </a:p>
        </p:txBody>
      </p:sp>
    </p:spTree>
    <p:extLst>
      <p:ext uri="{BB962C8B-B14F-4D97-AF65-F5344CB8AC3E}">
        <p14:creationId xmlns:p14="http://schemas.microsoft.com/office/powerpoint/2010/main" xmlns="" val="184153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Pivot Tables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72000" cy="4486275"/>
          </a:xfrm>
        </p:spPr>
        <p:txBody>
          <a:bodyPr/>
          <a:lstStyle/>
          <a:p>
            <a:r>
              <a:rPr lang="en-US" dirty="0" smtClean="0"/>
              <a:t>Use SSAS as a data source</a:t>
            </a:r>
          </a:p>
          <a:p>
            <a:r>
              <a:rPr lang="en-US" dirty="0" smtClean="0"/>
              <a:t>BI Semantic Model</a:t>
            </a:r>
          </a:p>
          <a:p>
            <a:pPr lvl="1"/>
            <a:r>
              <a:rPr lang="en-US" dirty="0" smtClean="0"/>
              <a:t>Understands measures, data types and hierarchies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751401"/>
            <a:ext cx="3962400" cy="2842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228600"/>
            <a:ext cx="3363132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0768" y="4419600"/>
            <a:ext cx="6805934" cy="21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22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Power View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05200" cy="4351338"/>
          </a:xfrm>
        </p:spPr>
        <p:txBody>
          <a:bodyPr/>
          <a:lstStyle/>
          <a:p>
            <a:r>
              <a:rPr lang="en-US" dirty="0" smtClean="0"/>
              <a:t>Interactive, Dashboard style views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 Does not support SSAS Cubes… Yet. </a:t>
            </a:r>
          </a:p>
          <a:p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PowerPivot</a:t>
            </a:r>
            <a:r>
              <a:rPr lang="en-US" dirty="0" smtClean="0">
                <a:sym typeface="Wingdings" panose="05000000000000000000" pitchFamily="2" charset="2"/>
              </a:rPr>
              <a:t> to the Rescue…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3077" y="838200"/>
            <a:ext cx="720576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222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PowerPivot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524000"/>
            <a:ext cx="6147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A Database Inside Excel.</a:t>
            </a:r>
          </a:p>
          <a:p>
            <a:r>
              <a:rPr lang="en-US" dirty="0" smtClean="0"/>
              <a:t>Uses the </a:t>
            </a:r>
            <a:r>
              <a:rPr lang="en-US" dirty="0" err="1" smtClean="0"/>
              <a:t>xVelocity</a:t>
            </a:r>
            <a:r>
              <a:rPr lang="en-US" dirty="0"/>
              <a:t> </a:t>
            </a:r>
            <a:r>
              <a:rPr lang="en-US" dirty="0" smtClean="0"/>
              <a:t>column-store database engine to store data in memory efficiently.</a:t>
            </a:r>
          </a:p>
          <a:p>
            <a:r>
              <a:rPr lang="en-US" dirty="0" smtClean="0"/>
              <a:t>For when your data has more rows than Excel allows.</a:t>
            </a:r>
          </a:p>
          <a:p>
            <a:r>
              <a:rPr lang="en-US" dirty="0" smtClean="0"/>
              <a:t>Data Sources can come from a variety of places, including SSAS…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 </a:t>
            </a:r>
            <a:r>
              <a:rPr lang="en-US" dirty="0" smtClean="0"/>
              <a:t>Builds its own semantic model. Does not read the SSIS semantic model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0401" y="8382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800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2"/>
                </a:solidFill>
              </a:rPr>
              <a:t>SQL Server Analysis 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5751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SSAS is a Multi-Dimensional Online Analytical Processing Database (MOLAP).</a:t>
            </a:r>
          </a:p>
          <a:p>
            <a:r>
              <a:rPr lang="en-US" sz="3200" dirty="0" smtClean="0"/>
              <a:t>Databases can be designed top down (ROLAP exists) or bottom up (generate ROLAP schema).</a:t>
            </a:r>
          </a:p>
          <a:p>
            <a:r>
              <a:rPr lang="en-US" sz="3200" dirty="0" smtClean="0"/>
              <a:t>You build out Dimensions and Cubes (Fact tables).</a:t>
            </a:r>
          </a:p>
          <a:p>
            <a:r>
              <a:rPr lang="en-US" sz="3200" dirty="0" smtClean="0"/>
              <a:t>Cubes represent the MOLAP version of the dimensional model.</a:t>
            </a:r>
          </a:p>
          <a:p>
            <a:r>
              <a:rPr lang="en-US" sz="3200" dirty="0" smtClean="0"/>
              <a:t>Supports MOLAP, ROLAP and Hybrid HOLAP models. In ROLAP mode, data is not copied into the Analysis Services Db. (Demo?)</a:t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622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MDX Query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 for MOLAP Databases</a:t>
            </a:r>
          </a:p>
          <a:p>
            <a:r>
              <a:rPr lang="en-US" sz="3200" dirty="0" smtClean="0"/>
              <a:t>Allows you to query your cube and retrieve tabular data.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004869"/>
            <a:ext cx="782111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04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http://webpivottable.com/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“Does </a:t>
            </a:r>
            <a:r>
              <a:rPr lang="en-US" dirty="0"/>
              <a:t>what is </a:t>
            </a:r>
            <a:r>
              <a:rPr lang="en-US" dirty="0" smtClean="0"/>
              <a:t>says”</a:t>
            </a:r>
            <a:endParaRPr lang="en-US" dirty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Install on a website</a:t>
            </a:r>
          </a:p>
          <a:p>
            <a:r>
              <a:rPr lang="en-US" dirty="0" smtClean="0"/>
              <a:t>Reads SSAS Cubes… buggy.</a:t>
            </a:r>
          </a:p>
          <a:p>
            <a:r>
              <a:rPr lang="en-US" dirty="0" smtClean="0"/>
              <a:t>Installed here: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hlinkClick r:id="rId2"/>
              </a:rPr>
              <a:t>http://ist-cs-dw1.ad.syr.edu/</a:t>
            </a:r>
            <a:r>
              <a:rPr lang="en-US" sz="2800" dirty="0"/>
              <a:t> </a:t>
            </a:r>
          </a:p>
          <a:p>
            <a:pPr lvl="1"/>
            <a:r>
              <a:rPr lang="en-US" sz="3200" dirty="0"/>
              <a:t>Analysis Server URL: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6"/>
                </a:solidFill>
              </a:rPr>
              <a:t>http://ist-cs-dw1.ad.syr.edu/olap/msmdpump.dll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690688"/>
            <a:ext cx="583011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64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b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with SQL Server Analysis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and Excel 2013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/>
              <a:t>Michael </a:t>
            </a:r>
            <a:r>
              <a:rPr lang="en-US" sz="2800" dirty="0"/>
              <a:t>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2"/>
                </a:solidFill>
              </a:rPr>
              <a:t>MOLAP Database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991600" cy="4727575"/>
          </a:xfrm>
        </p:spPr>
        <p:txBody>
          <a:bodyPr>
            <a:normAutofit/>
          </a:bodyPr>
          <a:lstStyle/>
          <a:p>
            <a:r>
              <a:rPr lang="en-US" dirty="0" smtClean="0"/>
              <a:t>Consolidate multiple data sources into a single model</a:t>
            </a:r>
          </a:p>
          <a:p>
            <a:r>
              <a:rPr lang="en-US" dirty="0"/>
              <a:t>Clear separation of facts and dimensions</a:t>
            </a:r>
          </a:p>
          <a:p>
            <a:r>
              <a:rPr lang="en-US" dirty="0" smtClean="0"/>
              <a:t>Unknown members</a:t>
            </a:r>
          </a:p>
          <a:p>
            <a:r>
              <a:rPr lang="en-US" dirty="0" smtClean="0"/>
              <a:t>Robust Attribute properties</a:t>
            </a:r>
          </a:p>
          <a:p>
            <a:r>
              <a:rPr lang="en-US" dirty="0" smtClean="0"/>
              <a:t>Define hierarchies</a:t>
            </a:r>
          </a:p>
          <a:p>
            <a:r>
              <a:rPr lang="en-US" dirty="0" smtClean="0"/>
              <a:t>Pre defined aggregates (Attribute relationships)</a:t>
            </a:r>
          </a:p>
          <a:p>
            <a:r>
              <a:rPr lang="en-US" dirty="0" smtClean="0"/>
              <a:t>Calculations / KPI’s</a:t>
            </a:r>
          </a:p>
          <a:p>
            <a:r>
              <a:rPr lang="en-US" dirty="0" smtClean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4195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MOLAP Development  Process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81000" y="2895600"/>
            <a:ext cx="1524000" cy="2667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ROLAP</a:t>
            </a:r>
            <a:br>
              <a:rPr lang="en-US" dirty="0" smtClean="0"/>
            </a:br>
            <a:r>
              <a:rPr lang="en-US" dirty="0" smtClean="0"/>
              <a:t>Dimensional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14791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199" y="2362200"/>
            <a:ext cx="70866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 Analysis Services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2200" y="2971800"/>
            <a:ext cx="1447800" cy="2590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Data Sources and Design Data Source Views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3009900"/>
            <a:ext cx="1447800" cy="2552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  <a:p>
            <a:pPr algn="ctr"/>
            <a:r>
              <a:rPr lang="en-US" dirty="0" smtClean="0"/>
              <a:t>Dimensions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10677" y="3028950"/>
            <a:ext cx="1447800" cy="25336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  <a:p>
            <a:pPr algn="ctr"/>
            <a:r>
              <a:rPr lang="en-US" dirty="0" smtClean="0"/>
              <a:t>Cubes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791323" y="2998232"/>
            <a:ext cx="1447800" cy="2533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/ Explore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01000" y="3029731"/>
            <a:ext cx="1447800" cy="247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To Server</a:t>
            </a:r>
          </a:p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3400" y="5650468"/>
            <a:ext cx="10705722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91323" y="2360961"/>
            <a:ext cx="144779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8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85800" y="2895600"/>
            <a:ext cx="2743200" cy="35814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ROLAP </a:t>
            </a:r>
            <a:br>
              <a:rPr lang="en-US" sz="2400" dirty="0" smtClean="0"/>
            </a:br>
            <a:r>
              <a:rPr lang="en-US" sz="2400" dirty="0" smtClean="0"/>
              <a:t>Dimensional </a:t>
            </a:r>
            <a:br>
              <a:rPr lang="en-US" sz="2400" dirty="0" smtClean="0"/>
            </a:b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Analysis Services </a:t>
            </a:r>
            <a:r>
              <a:rPr lang="en-US" sz="4800" dirty="0" smtClean="0">
                <a:solidFill>
                  <a:schemeClr val="accent6"/>
                </a:solidFill>
              </a:rPr>
              <a:t>Processing 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Before you can view changes you make in the SSAS database, you must first </a:t>
            </a:r>
            <a:r>
              <a:rPr lang="en-US" sz="3200" dirty="0" smtClean="0">
                <a:solidFill>
                  <a:schemeClr val="accent6"/>
                </a:solidFill>
              </a:rPr>
              <a:t>process </a:t>
            </a:r>
            <a:r>
              <a:rPr lang="en-US" sz="3200" dirty="0" smtClean="0"/>
              <a:t>the data.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130990" y="3971232"/>
            <a:ext cx="1295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</a:t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51360" y="4953000"/>
            <a:ext cx="1496840" cy="856841"/>
            <a:chOff x="2947280" y="4343400"/>
            <a:chExt cx="1496840" cy="856841"/>
          </a:xfrm>
        </p:grpSpPr>
        <p:sp>
          <p:nvSpPr>
            <p:cNvPr id="8" name="Rectangle 7"/>
            <p:cNvSpPr/>
            <p:nvPr/>
          </p:nvSpPr>
          <p:spPr>
            <a:xfrm>
              <a:off x="3148720" y="4590641"/>
              <a:ext cx="12954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4464270"/>
              <a:ext cx="12954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47280" y="4343400"/>
              <a:ext cx="12954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Dimension</a:t>
              </a:r>
              <a:br>
                <a:rPr lang="en-US" dirty="0" smtClean="0"/>
              </a:br>
              <a:r>
                <a:rPr lang="en-US" dirty="0" smtClean="0"/>
                <a:t>Tables</a:t>
              </a:r>
              <a:endParaRPr lang="en-US" dirty="0"/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8520820" y="2743200"/>
            <a:ext cx="2743200" cy="35814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SSAS</a:t>
            </a:r>
            <a:br>
              <a:rPr lang="en-US" sz="2400" dirty="0" smtClean="0"/>
            </a:br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772400" y="3971232"/>
            <a:ext cx="12954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Cube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772400" y="4984090"/>
            <a:ext cx="1496840" cy="856841"/>
            <a:chOff x="2947280" y="4343400"/>
            <a:chExt cx="1496840" cy="856841"/>
          </a:xfrm>
        </p:grpSpPr>
        <p:sp>
          <p:nvSpPr>
            <p:cNvPr id="14" name="Rectangle 13"/>
            <p:cNvSpPr/>
            <p:nvPr/>
          </p:nvSpPr>
          <p:spPr>
            <a:xfrm>
              <a:off x="3148720" y="4590641"/>
              <a:ext cx="12954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4464270"/>
              <a:ext cx="12954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7280" y="4343400"/>
              <a:ext cx="12954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Dimensions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547480" y="4191000"/>
            <a:ext cx="307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5334000"/>
            <a:ext cx="307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4648200" y="3971232"/>
            <a:ext cx="3124200" cy="15913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Process:</a:t>
            </a:r>
            <a:br>
              <a:rPr lang="en-US" dirty="0" smtClean="0"/>
            </a:br>
            <a:r>
              <a:rPr lang="en-US" dirty="0" smtClean="0"/>
              <a:t>Load Data, Perform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3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Connecting Data Sources &amp; Views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 smtClean="0"/>
              <a:t>Connect to a ROLAP Source</a:t>
            </a:r>
          </a:p>
          <a:p>
            <a:r>
              <a:rPr lang="en-US" dirty="0" smtClean="0"/>
              <a:t>Create a Data source view to combine tables from disparate sources</a:t>
            </a:r>
          </a:p>
          <a:p>
            <a:r>
              <a:rPr lang="en-US" dirty="0" smtClean="0"/>
              <a:t>Derive calculated columns for values which do not exist.</a:t>
            </a:r>
          </a:p>
          <a:p>
            <a:r>
              <a:rPr lang="en-US" dirty="0" smtClean="0"/>
              <a:t>Establish relationships which are not in the ROLAP schema.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905000"/>
            <a:ext cx="4800600" cy="44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Developing Dimensions</a:t>
            </a:r>
            <a:r>
              <a:rPr lang="en-US" sz="4800" dirty="0" smtClean="0"/>
              <a:t>: Steps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3051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Dimension from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and Configure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Configure Hierarchies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Configure Attribute Relationships</a:t>
            </a:r>
          </a:p>
        </p:txBody>
      </p:sp>
    </p:spTree>
    <p:extLst>
      <p:ext uri="{BB962C8B-B14F-4D97-AF65-F5344CB8AC3E}">
        <p14:creationId xmlns:p14="http://schemas.microsoft.com/office/powerpoint/2010/main" xmlns="" val="1397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Creating Dimensions from 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en-US" dirty="0" smtClean="0"/>
              <a:t>Choose the ROLAP Dimension from the Data Source View</a:t>
            </a:r>
          </a:p>
          <a:p>
            <a:r>
              <a:rPr lang="en-US" dirty="0" smtClean="0"/>
              <a:t>Start with only the Key Attribute</a:t>
            </a:r>
          </a:p>
          <a:p>
            <a:r>
              <a:rPr lang="en-US" dirty="0" smtClean="0"/>
              <a:t>Add the other Attributes manually.</a:t>
            </a:r>
          </a:p>
          <a:p>
            <a:r>
              <a:rPr lang="en-US" dirty="0" smtClean="0"/>
              <a:t>Best Practice: Drop “Dim” from the Name.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845783"/>
            <a:ext cx="4763165" cy="4344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800600"/>
            <a:ext cx="3581400" cy="13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281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Configuring Attributes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 smtClean="0"/>
              <a:t>We configure how we want the attributes presented to the user.</a:t>
            </a:r>
          </a:p>
          <a:p>
            <a:r>
              <a:rPr lang="en-US" dirty="0" smtClean="0"/>
              <a:t>Key Properties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Key Column</a:t>
            </a:r>
          </a:p>
          <a:p>
            <a:pPr lvl="1"/>
            <a:r>
              <a:rPr lang="en-US" dirty="0" smtClean="0"/>
              <a:t>Name Column</a:t>
            </a:r>
          </a:p>
          <a:p>
            <a:pPr lvl="1"/>
            <a:r>
              <a:rPr lang="en-US" dirty="0" smtClean="0"/>
              <a:t>Value Column</a:t>
            </a:r>
          </a:p>
          <a:p>
            <a:pPr lvl="1"/>
            <a:r>
              <a:rPr lang="en-US" dirty="0" smtClean="0"/>
              <a:t>Order By (Key Or Name)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813397"/>
            <a:ext cx="3581400" cy="4351338"/>
          </a:xfrm>
        </p:spPr>
        <p:txBody>
          <a:bodyPr/>
          <a:lstStyle/>
          <a:p>
            <a:r>
              <a:rPr lang="en-US" dirty="0" smtClean="0"/>
              <a:t>Example: Month</a:t>
            </a:r>
          </a:p>
          <a:p>
            <a:pPr lvl="1"/>
            <a:r>
              <a:rPr lang="en-US" dirty="0" smtClean="0"/>
              <a:t>Key: Month Of Year</a:t>
            </a:r>
          </a:p>
          <a:p>
            <a:pPr lvl="1"/>
            <a:r>
              <a:rPr lang="en-US" dirty="0" smtClean="0"/>
              <a:t>Value: Month Name</a:t>
            </a:r>
          </a:p>
          <a:p>
            <a:pPr lvl="1"/>
            <a:r>
              <a:rPr lang="en-US" dirty="0" smtClean="0"/>
              <a:t>Order by: 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685799"/>
            <a:ext cx="2630382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59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4353</TotalTime>
  <Words>807</Words>
  <Application>Microsoft Office PowerPoint</Application>
  <PresentationFormat>Custom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IST722  Data Warehousing</vt:lpstr>
      <vt:lpstr>What is SQL Server Analysis Services?</vt:lpstr>
      <vt:lpstr>What is a MOLAP Database?</vt:lpstr>
      <vt:lpstr>The MOLAP Development  Process</vt:lpstr>
      <vt:lpstr>Analysis Services Processing </vt:lpstr>
      <vt:lpstr>Connecting Data Sources &amp; Views</vt:lpstr>
      <vt:lpstr>Developing Dimensions: Steps</vt:lpstr>
      <vt:lpstr>1. Creating Dimensions from Source</vt:lpstr>
      <vt:lpstr>2. Configuring Attributes</vt:lpstr>
      <vt:lpstr>3. Configure Hierarchies</vt:lpstr>
      <vt:lpstr>Develop Cubes: Steps</vt:lpstr>
      <vt:lpstr>1. Select Fact Table</vt:lpstr>
      <vt:lpstr>2. Configuring Measure Properties</vt:lpstr>
      <vt:lpstr>3. Add Calculations</vt:lpstr>
      <vt:lpstr>KPI’s – Key Performance Indicators</vt:lpstr>
      <vt:lpstr>Visualizing / Exploring Your Cubes</vt:lpstr>
      <vt:lpstr>Pivot Tables</vt:lpstr>
      <vt:lpstr>Power View</vt:lpstr>
      <vt:lpstr>PowerPivot</vt:lpstr>
      <vt:lpstr>MDX Query</vt:lpstr>
      <vt:lpstr>http://webpivottable.com/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142</cp:revision>
  <dcterms:created xsi:type="dcterms:W3CDTF">2006-08-16T00:00:00Z</dcterms:created>
  <dcterms:modified xsi:type="dcterms:W3CDTF">2017-08-10T16:41:37Z</dcterms:modified>
</cp:coreProperties>
</file>