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layout1.xml" ContentType="application/vnd.openxmlformats-officedocument.drawingml.diagramLayout+xml"/>
  <Default Extension="xlsx" ContentType="application/vnd.openxmlformats-officedocument.spreadsheetml.sheet"/>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drawing3.xml" ContentType="application/vnd.ms-office.drawingml.diagramDrawing+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90" r:id="rId2"/>
    <p:sldId id="259" r:id="rId3"/>
    <p:sldId id="264" r:id="rId4"/>
    <p:sldId id="289" r:id="rId5"/>
    <p:sldId id="260" r:id="rId6"/>
    <p:sldId id="288" r:id="rId7"/>
    <p:sldId id="285" r:id="rId8"/>
    <p:sldId id="274" r:id="rId9"/>
    <p:sldId id="286" r:id="rId10"/>
    <p:sldId id="287" r:id="rId11"/>
    <p:sldId id="291" r:id="rId12"/>
    <p:sldId id="262" r:id="rId13"/>
    <p:sldId id="281" r:id="rId14"/>
    <p:sldId id="292"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295" r:id="rId42"/>
    <p:sldId id="269" r:id="rId43"/>
    <p:sldId id="268" r:id="rId44"/>
    <p:sldId id="270" r:id="rId45"/>
    <p:sldId id="272" r:id="rId46"/>
    <p:sldId id="32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6460" autoAdjust="0"/>
  </p:normalViewPr>
  <p:slideViewPr>
    <p:cSldViewPr snapToGrid="0">
      <p:cViewPr varScale="1">
        <p:scale>
          <a:sx n="63" d="100"/>
          <a:sy n="63" d="100"/>
        </p:scale>
        <p:origin x="-36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smtClean="0"/>
              <a:t>Data Explosion: A Sample</a:t>
            </a:r>
            <a:r>
              <a:rPr lang="en-US" baseline="0" dirty="0" smtClean="0"/>
              <a:t> Growth of Organizational Data Over Time </a:t>
            </a:r>
            <a:endParaRPr lang="en-US" dirty="0"/>
          </a:p>
        </c:rich>
      </c:tx>
      <c:layout/>
      <c:spPr>
        <a:noFill/>
        <a:ln>
          <a:noFill/>
        </a:ln>
        <a:effectLst/>
      </c:spPr>
    </c:title>
    <c:plotArea>
      <c:layout/>
      <c:barChart>
        <c:barDir val="col"/>
        <c:grouping val="stacked"/>
        <c:ser>
          <c:idx val="0"/>
          <c:order val="0"/>
          <c:tx>
            <c:strRef>
              <c:f>Sheet1!$B$1</c:f>
              <c:strCache>
                <c:ptCount val="1"/>
                <c:pt idx="0">
                  <c:v>Business
Data</c:v>
                </c:pt>
              </c:strCache>
            </c:strRef>
          </c:tx>
          <c:spPr>
            <a:solidFill>
              <a:schemeClr val="accent1"/>
            </a:solidFill>
            <a:ln>
              <a:noFill/>
            </a:ln>
            <a:effectLst/>
          </c:spPr>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Sheet1!$B$2:$B$9</c:f>
              <c:numCache>
                <c:formatCode>General</c:formatCode>
                <c:ptCount val="8"/>
                <c:pt idx="0">
                  <c:v>1</c:v>
                </c:pt>
                <c:pt idx="1">
                  <c:v>1</c:v>
                </c:pt>
                <c:pt idx="2">
                  <c:v>1.5</c:v>
                </c:pt>
                <c:pt idx="3">
                  <c:v>2</c:v>
                </c:pt>
                <c:pt idx="4">
                  <c:v>2</c:v>
                </c:pt>
                <c:pt idx="5">
                  <c:v>2.5</c:v>
                </c:pt>
                <c:pt idx="6">
                  <c:v>3</c:v>
                </c:pt>
                <c:pt idx="7">
                  <c:v>4</c:v>
                </c:pt>
              </c:numCache>
            </c:numRef>
          </c:val>
        </c:ser>
        <c:ser>
          <c:idx val="1"/>
          <c:order val="1"/>
          <c:tx>
            <c:strRef>
              <c:f>Sheet1!$C$1</c:f>
              <c:strCache>
                <c:ptCount val="1"/>
                <c:pt idx="0">
                  <c:v>Web / 
Clicstream</c:v>
                </c:pt>
              </c:strCache>
            </c:strRef>
          </c:tx>
          <c:spPr>
            <a:solidFill>
              <a:schemeClr val="accent2"/>
            </a:solidFill>
            <a:ln>
              <a:noFill/>
            </a:ln>
            <a:effectLst/>
          </c:spPr>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Sheet1!$C$2:$C$9</c:f>
              <c:numCache>
                <c:formatCode>General</c:formatCode>
                <c:ptCount val="8"/>
                <c:pt idx="0">
                  <c:v>0</c:v>
                </c:pt>
                <c:pt idx="1">
                  <c:v>1</c:v>
                </c:pt>
                <c:pt idx="2">
                  <c:v>1</c:v>
                </c:pt>
                <c:pt idx="3">
                  <c:v>1.5</c:v>
                </c:pt>
                <c:pt idx="4">
                  <c:v>2</c:v>
                </c:pt>
                <c:pt idx="5">
                  <c:v>3</c:v>
                </c:pt>
                <c:pt idx="6">
                  <c:v>4</c:v>
                </c:pt>
                <c:pt idx="7">
                  <c:v>5</c:v>
                </c:pt>
              </c:numCache>
            </c:numRef>
          </c:val>
        </c:ser>
        <c:ser>
          <c:idx val="2"/>
          <c:order val="2"/>
          <c:tx>
            <c:strRef>
              <c:f>Sheet1!$D$1</c:f>
              <c:strCache>
                <c:ptCount val="1"/>
                <c:pt idx="0">
                  <c:v>Social 
Networks</c:v>
                </c:pt>
              </c:strCache>
            </c:strRef>
          </c:tx>
          <c:spPr>
            <a:solidFill>
              <a:schemeClr val="accent3"/>
            </a:solidFill>
            <a:ln>
              <a:noFill/>
            </a:ln>
            <a:effectLst/>
          </c:spPr>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Sheet1!$D$2:$D$9</c:f>
              <c:numCache>
                <c:formatCode>General</c:formatCode>
                <c:ptCount val="8"/>
                <c:pt idx="0">
                  <c:v>0</c:v>
                </c:pt>
                <c:pt idx="1">
                  <c:v>0</c:v>
                </c:pt>
                <c:pt idx="2">
                  <c:v>0</c:v>
                </c:pt>
                <c:pt idx="3">
                  <c:v>0</c:v>
                </c:pt>
                <c:pt idx="4">
                  <c:v>1</c:v>
                </c:pt>
                <c:pt idx="5">
                  <c:v>2</c:v>
                </c:pt>
                <c:pt idx="6">
                  <c:v>3.5</c:v>
                </c:pt>
                <c:pt idx="7">
                  <c:v>6</c:v>
                </c:pt>
              </c:numCache>
            </c:numRef>
          </c:val>
        </c:ser>
        <c:ser>
          <c:idx val="3"/>
          <c:order val="3"/>
          <c:tx>
            <c:strRef>
              <c:f>Sheet1!$E$1</c:f>
              <c:strCache>
                <c:ptCount val="1"/>
                <c:pt idx="0">
                  <c:v>Mobile</c:v>
                </c:pt>
              </c:strCache>
            </c:strRef>
          </c:tx>
          <c:spPr>
            <a:solidFill>
              <a:schemeClr val="accent4"/>
            </a:solidFill>
            <a:ln>
              <a:noFill/>
            </a:ln>
            <a:effectLst/>
          </c:spPr>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Sheet1!$E$2:$E$9</c:f>
              <c:numCache>
                <c:formatCode>General</c:formatCode>
                <c:ptCount val="8"/>
                <c:pt idx="0">
                  <c:v>0</c:v>
                </c:pt>
                <c:pt idx="1">
                  <c:v>0</c:v>
                </c:pt>
                <c:pt idx="2">
                  <c:v>0</c:v>
                </c:pt>
                <c:pt idx="3">
                  <c:v>0</c:v>
                </c:pt>
                <c:pt idx="4">
                  <c:v>0</c:v>
                </c:pt>
                <c:pt idx="5">
                  <c:v>1.5</c:v>
                </c:pt>
                <c:pt idx="6">
                  <c:v>3</c:v>
                </c:pt>
                <c:pt idx="7">
                  <c:v>6</c:v>
                </c:pt>
              </c:numCache>
            </c:numRef>
          </c:val>
        </c:ser>
        <c:ser>
          <c:idx val="4"/>
          <c:order val="4"/>
          <c:tx>
            <c:strRef>
              <c:f>Sheet1!$F$1</c:f>
              <c:strCache>
                <c:ptCount val="1"/>
                <c:pt idx="0">
                  <c:v>Sensor /
IoT
</c:v>
                </c:pt>
              </c:strCache>
            </c:strRef>
          </c:tx>
          <c:spPr>
            <a:solidFill>
              <a:schemeClr val="accent5"/>
            </a:solidFill>
            <a:ln>
              <a:noFill/>
            </a:ln>
            <a:effectLst/>
          </c:spPr>
          <c:cat>
            <c:numRef>
              <c:f>Sheet1!$A$2:$A$9</c:f>
              <c:numCache>
                <c:formatCode>General</c:formatCode>
                <c:ptCount val="8"/>
                <c:pt idx="0">
                  <c:v>1980</c:v>
                </c:pt>
                <c:pt idx="1">
                  <c:v>1990</c:v>
                </c:pt>
                <c:pt idx="2">
                  <c:v>1995</c:v>
                </c:pt>
                <c:pt idx="3">
                  <c:v>2000</c:v>
                </c:pt>
                <c:pt idx="4">
                  <c:v>2005</c:v>
                </c:pt>
                <c:pt idx="5">
                  <c:v>2010</c:v>
                </c:pt>
                <c:pt idx="6">
                  <c:v>2015</c:v>
                </c:pt>
                <c:pt idx="7">
                  <c:v>2020</c:v>
                </c:pt>
              </c:numCache>
            </c:numRef>
          </c:cat>
          <c:val>
            <c:numRef>
              <c:f>Sheet1!$F$2:$F$9</c:f>
              <c:numCache>
                <c:formatCode>General</c:formatCode>
                <c:ptCount val="8"/>
                <c:pt idx="0">
                  <c:v>0</c:v>
                </c:pt>
                <c:pt idx="1">
                  <c:v>0</c:v>
                </c:pt>
                <c:pt idx="2">
                  <c:v>0</c:v>
                </c:pt>
                <c:pt idx="3">
                  <c:v>0</c:v>
                </c:pt>
                <c:pt idx="4">
                  <c:v>0</c:v>
                </c:pt>
                <c:pt idx="5">
                  <c:v>0</c:v>
                </c:pt>
                <c:pt idx="6">
                  <c:v>3</c:v>
                </c:pt>
                <c:pt idx="7">
                  <c:v>7</c:v>
                </c:pt>
              </c:numCache>
            </c:numRef>
          </c:val>
        </c:ser>
        <c:dLbls/>
        <c:overlap val="100"/>
        <c:axId val="105797888"/>
        <c:axId val="105811968"/>
      </c:barChart>
      <c:catAx>
        <c:axId val="105797888"/>
        <c:scaling>
          <c:orientation val="minMax"/>
        </c:scaling>
        <c:axPos val="b"/>
        <c:majorGridlines>
          <c:spPr>
            <a:ln w="9525" cap="flat" cmpd="sng" algn="ctr">
              <a:solidFill>
                <a:schemeClr val="dk1">
                  <a:lumMod val="15000"/>
                  <a:lumOff val="85000"/>
                </a:schemeClr>
              </a:solidFill>
              <a:round/>
            </a:ln>
            <a:effectLst/>
          </c:spPr>
        </c:majorGridlines>
        <c:numFmt formatCode="General" sourceLinked="1"/>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5811968"/>
        <c:crosses val="autoZero"/>
        <c:auto val="1"/>
        <c:lblAlgn val="ctr"/>
        <c:lblOffset val="100"/>
      </c:catAx>
      <c:valAx>
        <c:axId val="105811968"/>
        <c:scaling>
          <c:orientation val="minMax"/>
        </c:scaling>
        <c:delete val="1"/>
        <c:axPos val="l"/>
        <c:majorGridlines>
          <c:spPr>
            <a:ln w="9525" cap="flat" cmpd="sng" algn="ctr">
              <a:solidFill>
                <a:schemeClr val="dk1">
                  <a:lumMod val="15000"/>
                  <a:lumOff val="85000"/>
                </a:schemeClr>
              </a:solidFill>
              <a:round/>
            </a:ln>
            <a:effectLst/>
          </c:spPr>
        </c:majorGridlines>
        <c:numFmt formatCode="General" sourceLinked="1"/>
        <c:majorTickMark val="none"/>
        <c:tickLblPos val="none"/>
        <c:crossAx val="10579788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0675910076457837"/>
          <c:y val="0.10923980151493362"/>
          <c:w val="0.55423237856137553"/>
          <c:h val="9.6553402643687697E-2"/>
        </c:manualLayout>
      </c:layout>
      <c:spPr>
        <a:noFill/>
        <a:ln>
          <a:noFill/>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legend>
    <c:plotVisOnly val="1"/>
    <c:dispBlanksAs val="gap"/>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FDA01-0910-42EB-8D85-8807CDECDB9B}" type="doc">
      <dgm:prSet loTypeId="urn:microsoft.com/office/officeart/2005/8/layout/pyramid1" loCatId="pyramid" qsTypeId="urn:microsoft.com/office/officeart/2005/8/quickstyle/simple1" qsCatId="simple" csTypeId="urn:microsoft.com/office/officeart/2005/8/colors/colorful1#1" csCatId="colorful" phldr="1"/>
      <dgm:spPr/>
    </dgm:pt>
    <dgm:pt modelId="{3941D4C5-F199-433A-8547-A23C20009B5E}">
      <dgm:prSet phldrT="[Text]"/>
      <dgm:spPr/>
      <dgm:t>
        <a:bodyPr/>
        <a:lstStyle/>
        <a:p>
          <a:r>
            <a:rPr lang="en-US" b="1" dirty="0" smtClean="0">
              <a:effectLst>
                <a:outerShdw blurRad="38100" dist="38100" dir="2700000" algn="tl">
                  <a:srgbClr val="000000">
                    <a:alpha val="43137"/>
                  </a:srgbClr>
                </a:outerShdw>
              </a:effectLst>
            </a:rPr>
            <a:t>What should I do?</a:t>
          </a:r>
          <a:endParaRPr lang="en-US" b="1" dirty="0">
            <a:effectLst>
              <a:outerShdw blurRad="38100" dist="38100" dir="2700000" algn="tl">
                <a:srgbClr val="000000">
                  <a:alpha val="43137"/>
                </a:srgbClr>
              </a:outerShdw>
            </a:effectLst>
          </a:endParaRPr>
        </a:p>
      </dgm:t>
    </dgm:pt>
    <dgm:pt modelId="{13EACB11-2BED-4409-9B23-96BF503DC467}" type="parTrans" cxnId="{6AAFB523-31B3-457A-BE1A-51DD8E556A7D}">
      <dgm:prSet/>
      <dgm:spPr/>
      <dgm:t>
        <a:bodyPr/>
        <a:lstStyle/>
        <a:p>
          <a:endParaRPr lang="en-US"/>
        </a:p>
      </dgm:t>
    </dgm:pt>
    <dgm:pt modelId="{597A7616-CFEA-48AD-ADB8-4FCD3709DD5C}" type="sibTrans" cxnId="{6AAFB523-31B3-457A-BE1A-51DD8E556A7D}">
      <dgm:prSet/>
      <dgm:spPr/>
      <dgm:t>
        <a:bodyPr/>
        <a:lstStyle/>
        <a:p>
          <a:endParaRPr lang="en-US"/>
        </a:p>
      </dgm:t>
    </dgm:pt>
    <dgm:pt modelId="{00E9C5EA-9B90-4333-9F2A-F11E89773C00}">
      <dgm:prSet phldrT="[Text]"/>
      <dgm:spPr/>
      <dgm:t>
        <a:bodyPr/>
        <a:lstStyle/>
        <a:p>
          <a:r>
            <a:rPr lang="en-US" b="1" dirty="0" smtClean="0">
              <a:effectLst>
                <a:outerShdw blurRad="38100" dist="38100" dir="2700000" algn="tl">
                  <a:srgbClr val="000000">
                    <a:alpha val="43137"/>
                  </a:srgbClr>
                </a:outerShdw>
              </a:effectLst>
            </a:rPr>
            <a:t>Why did it happen?</a:t>
          </a:r>
          <a:endParaRPr lang="en-US" b="1" dirty="0">
            <a:effectLst>
              <a:outerShdw blurRad="38100" dist="38100" dir="2700000" algn="tl">
                <a:srgbClr val="000000">
                  <a:alpha val="43137"/>
                </a:srgbClr>
              </a:outerShdw>
            </a:effectLst>
          </a:endParaRPr>
        </a:p>
      </dgm:t>
    </dgm:pt>
    <dgm:pt modelId="{AFEB344A-1F1E-456A-83A7-ED4A8B9464A8}" type="parTrans" cxnId="{8BB5BD9E-759F-4A15-95FA-E321FA8229F3}">
      <dgm:prSet/>
      <dgm:spPr/>
      <dgm:t>
        <a:bodyPr/>
        <a:lstStyle/>
        <a:p>
          <a:endParaRPr lang="en-US"/>
        </a:p>
      </dgm:t>
    </dgm:pt>
    <dgm:pt modelId="{8968C080-0857-417A-82E9-90AA21625B52}" type="sibTrans" cxnId="{8BB5BD9E-759F-4A15-95FA-E321FA8229F3}">
      <dgm:prSet/>
      <dgm:spPr/>
      <dgm:t>
        <a:bodyPr/>
        <a:lstStyle/>
        <a:p>
          <a:endParaRPr lang="en-US"/>
        </a:p>
      </dgm:t>
    </dgm:pt>
    <dgm:pt modelId="{79608DCD-4193-4C43-AE6C-FE75ED79E508}">
      <dgm:prSet phldrT="[Text]"/>
      <dgm:spPr>
        <a:solidFill>
          <a:schemeClr val="accent1">
            <a:lumMod val="60000"/>
            <a:lumOff val="40000"/>
          </a:schemeClr>
        </a:solidFill>
      </dgm:spPr>
      <dgm:t>
        <a:bodyPr/>
        <a:lstStyle/>
        <a:p>
          <a:r>
            <a:rPr lang="en-US" b="1" dirty="0" smtClean="0">
              <a:effectLst>
                <a:outerShdw blurRad="38100" dist="38100" dir="2700000" algn="tl">
                  <a:srgbClr val="000000">
                    <a:alpha val="43137"/>
                  </a:srgbClr>
                </a:outerShdw>
              </a:effectLst>
            </a:rPr>
            <a:t>What Happened?</a:t>
          </a:r>
          <a:endParaRPr lang="en-US" b="1" dirty="0">
            <a:effectLst>
              <a:outerShdw blurRad="38100" dist="38100" dir="2700000" algn="tl">
                <a:srgbClr val="000000">
                  <a:alpha val="43137"/>
                </a:srgbClr>
              </a:outerShdw>
            </a:effectLst>
          </a:endParaRPr>
        </a:p>
      </dgm:t>
    </dgm:pt>
    <dgm:pt modelId="{E7B3A44A-B1F2-41C8-8A25-5F16E31EAE32}" type="parTrans" cxnId="{EBD1EE25-7FE9-4755-9BE5-A7903D937796}">
      <dgm:prSet/>
      <dgm:spPr/>
      <dgm:t>
        <a:bodyPr/>
        <a:lstStyle/>
        <a:p>
          <a:endParaRPr lang="en-US"/>
        </a:p>
      </dgm:t>
    </dgm:pt>
    <dgm:pt modelId="{6B451C50-5424-45C6-8E8C-583D08FEA82B}" type="sibTrans" cxnId="{EBD1EE25-7FE9-4755-9BE5-A7903D937796}">
      <dgm:prSet/>
      <dgm:spPr/>
      <dgm:t>
        <a:bodyPr/>
        <a:lstStyle/>
        <a:p>
          <a:endParaRPr lang="en-US"/>
        </a:p>
      </dgm:t>
    </dgm:pt>
    <dgm:pt modelId="{A696A6D5-1DCD-407B-B5DA-F457DC6E1DEF}">
      <dgm:prSet phldrT="[Text]"/>
      <dgm:spPr>
        <a:solidFill>
          <a:srgbClr val="92D050"/>
        </a:solidFill>
      </dgm:spPr>
      <dgm:t>
        <a:bodyPr/>
        <a:lstStyle/>
        <a:p>
          <a:r>
            <a:rPr lang="en-US" b="1" dirty="0" smtClean="0">
              <a:effectLst>
                <a:outerShdw blurRad="38100" dist="38100" dir="2700000" algn="tl">
                  <a:srgbClr val="000000">
                    <a:alpha val="43137"/>
                  </a:srgbClr>
                </a:outerShdw>
              </a:effectLst>
            </a:rPr>
            <a:t>What will happen?</a:t>
          </a:r>
          <a:endParaRPr lang="en-US" b="1" dirty="0">
            <a:effectLst>
              <a:outerShdw blurRad="38100" dist="38100" dir="2700000" algn="tl">
                <a:srgbClr val="000000">
                  <a:alpha val="43137"/>
                </a:srgbClr>
              </a:outerShdw>
            </a:effectLst>
          </a:endParaRPr>
        </a:p>
      </dgm:t>
    </dgm:pt>
    <dgm:pt modelId="{8B17C07F-4DA5-41EB-B7E8-7F7E6BEAF139}" type="parTrans" cxnId="{9337F5E3-1384-416F-BD4E-BB4C4BC75A96}">
      <dgm:prSet/>
      <dgm:spPr/>
      <dgm:t>
        <a:bodyPr/>
        <a:lstStyle/>
        <a:p>
          <a:endParaRPr lang="en-US"/>
        </a:p>
      </dgm:t>
    </dgm:pt>
    <dgm:pt modelId="{E158160D-7181-483B-B8B9-904588CBD836}" type="sibTrans" cxnId="{9337F5E3-1384-416F-BD4E-BB4C4BC75A96}">
      <dgm:prSet/>
      <dgm:spPr/>
      <dgm:t>
        <a:bodyPr/>
        <a:lstStyle/>
        <a:p>
          <a:endParaRPr lang="en-US"/>
        </a:p>
      </dgm:t>
    </dgm:pt>
    <dgm:pt modelId="{CC3004D7-091F-4109-B466-4CB33390806D}" type="pres">
      <dgm:prSet presAssocID="{D5CFDA01-0910-42EB-8D85-8807CDECDB9B}" presName="Name0" presStyleCnt="0">
        <dgm:presLayoutVars>
          <dgm:dir/>
          <dgm:animLvl val="lvl"/>
          <dgm:resizeHandles val="exact"/>
        </dgm:presLayoutVars>
      </dgm:prSet>
      <dgm:spPr/>
    </dgm:pt>
    <dgm:pt modelId="{ABCE7801-E123-4CAA-891F-64BEA5FCDABA}" type="pres">
      <dgm:prSet presAssocID="{3941D4C5-F199-433A-8547-A23C20009B5E}" presName="Name8" presStyleCnt="0"/>
      <dgm:spPr/>
    </dgm:pt>
    <dgm:pt modelId="{B1B18A87-9A03-4AE9-A1AE-7A5876E539FB}" type="pres">
      <dgm:prSet presAssocID="{3941D4C5-F199-433A-8547-A23C20009B5E}" presName="level" presStyleLbl="node1" presStyleIdx="0" presStyleCnt="4">
        <dgm:presLayoutVars>
          <dgm:chMax val="1"/>
          <dgm:bulletEnabled val="1"/>
        </dgm:presLayoutVars>
      </dgm:prSet>
      <dgm:spPr/>
      <dgm:t>
        <a:bodyPr/>
        <a:lstStyle/>
        <a:p>
          <a:endParaRPr lang="en-US"/>
        </a:p>
      </dgm:t>
    </dgm:pt>
    <dgm:pt modelId="{D6E644DA-4A72-4FAD-83D1-878E15BAE9BC}" type="pres">
      <dgm:prSet presAssocID="{3941D4C5-F199-433A-8547-A23C20009B5E}" presName="levelTx" presStyleLbl="revTx" presStyleIdx="0" presStyleCnt="0">
        <dgm:presLayoutVars>
          <dgm:chMax val="1"/>
          <dgm:bulletEnabled val="1"/>
        </dgm:presLayoutVars>
      </dgm:prSet>
      <dgm:spPr/>
      <dgm:t>
        <a:bodyPr/>
        <a:lstStyle/>
        <a:p>
          <a:endParaRPr lang="en-US"/>
        </a:p>
      </dgm:t>
    </dgm:pt>
    <dgm:pt modelId="{5EDA352E-D57D-4AF2-B35C-77F160332598}" type="pres">
      <dgm:prSet presAssocID="{A696A6D5-1DCD-407B-B5DA-F457DC6E1DEF}" presName="Name8" presStyleCnt="0"/>
      <dgm:spPr/>
    </dgm:pt>
    <dgm:pt modelId="{D9FD434A-55DA-4125-8F4E-534E07448D51}" type="pres">
      <dgm:prSet presAssocID="{A696A6D5-1DCD-407B-B5DA-F457DC6E1DEF}" presName="level" presStyleLbl="node1" presStyleIdx="1" presStyleCnt="4">
        <dgm:presLayoutVars>
          <dgm:chMax val="1"/>
          <dgm:bulletEnabled val="1"/>
        </dgm:presLayoutVars>
      </dgm:prSet>
      <dgm:spPr/>
      <dgm:t>
        <a:bodyPr/>
        <a:lstStyle/>
        <a:p>
          <a:endParaRPr lang="en-US"/>
        </a:p>
      </dgm:t>
    </dgm:pt>
    <dgm:pt modelId="{AA93557E-CEF8-4933-BFF6-900D0D80ADCE}" type="pres">
      <dgm:prSet presAssocID="{A696A6D5-1DCD-407B-B5DA-F457DC6E1DEF}" presName="levelTx" presStyleLbl="revTx" presStyleIdx="0" presStyleCnt="0">
        <dgm:presLayoutVars>
          <dgm:chMax val="1"/>
          <dgm:bulletEnabled val="1"/>
        </dgm:presLayoutVars>
      </dgm:prSet>
      <dgm:spPr/>
      <dgm:t>
        <a:bodyPr/>
        <a:lstStyle/>
        <a:p>
          <a:endParaRPr lang="en-US"/>
        </a:p>
      </dgm:t>
    </dgm:pt>
    <dgm:pt modelId="{9085647A-23AD-451D-B3E7-34D2924DD637}" type="pres">
      <dgm:prSet presAssocID="{00E9C5EA-9B90-4333-9F2A-F11E89773C00}" presName="Name8" presStyleCnt="0"/>
      <dgm:spPr/>
    </dgm:pt>
    <dgm:pt modelId="{34DE2DD7-0A81-4F7E-ABB6-04FD72276160}" type="pres">
      <dgm:prSet presAssocID="{00E9C5EA-9B90-4333-9F2A-F11E89773C00}" presName="level" presStyleLbl="node1" presStyleIdx="2" presStyleCnt="4">
        <dgm:presLayoutVars>
          <dgm:chMax val="1"/>
          <dgm:bulletEnabled val="1"/>
        </dgm:presLayoutVars>
      </dgm:prSet>
      <dgm:spPr/>
      <dgm:t>
        <a:bodyPr/>
        <a:lstStyle/>
        <a:p>
          <a:endParaRPr lang="en-US"/>
        </a:p>
      </dgm:t>
    </dgm:pt>
    <dgm:pt modelId="{15917F93-6AAC-4DE6-AA23-648B00286B34}" type="pres">
      <dgm:prSet presAssocID="{00E9C5EA-9B90-4333-9F2A-F11E89773C00}" presName="levelTx" presStyleLbl="revTx" presStyleIdx="0" presStyleCnt="0">
        <dgm:presLayoutVars>
          <dgm:chMax val="1"/>
          <dgm:bulletEnabled val="1"/>
        </dgm:presLayoutVars>
      </dgm:prSet>
      <dgm:spPr/>
      <dgm:t>
        <a:bodyPr/>
        <a:lstStyle/>
        <a:p>
          <a:endParaRPr lang="en-US"/>
        </a:p>
      </dgm:t>
    </dgm:pt>
    <dgm:pt modelId="{B5983CC5-FB7E-4DF9-A483-2828DFD942D2}" type="pres">
      <dgm:prSet presAssocID="{79608DCD-4193-4C43-AE6C-FE75ED79E508}" presName="Name8" presStyleCnt="0"/>
      <dgm:spPr/>
    </dgm:pt>
    <dgm:pt modelId="{58DFA715-6BC5-4AB8-B5E3-BD2053C19FF4}" type="pres">
      <dgm:prSet presAssocID="{79608DCD-4193-4C43-AE6C-FE75ED79E508}" presName="level" presStyleLbl="node1" presStyleIdx="3" presStyleCnt="4" custLinFactNeighborX="2268" custLinFactNeighborY="-1432">
        <dgm:presLayoutVars>
          <dgm:chMax val="1"/>
          <dgm:bulletEnabled val="1"/>
        </dgm:presLayoutVars>
      </dgm:prSet>
      <dgm:spPr/>
      <dgm:t>
        <a:bodyPr/>
        <a:lstStyle/>
        <a:p>
          <a:endParaRPr lang="en-US"/>
        </a:p>
      </dgm:t>
    </dgm:pt>
    <dgm:pt modelId="{E4C7EC4D-CA9C-4290-8F5C-19D9B2C42AE4}" type="pres">
      <dgm:prSet presAssocID="{79608DCD-4193-4C43-AE6C-FE75ED79E508}" presName="levelTx" presStyleLbl="revTx" presStyleIdx="0" presStyleCnt="0">
        <dgm:presLayoutVars>
          <dgm:chMax val="1"/>
          <dgm:bulletEnabled val="1"/>
        </dgm:presLayoutVars>
      </dgm:prSet>
      <dgm:spPr/>
      <dgm:t>
        <a:bodyPr/>
        <a:lstStyle/>
        <a:p>
          <a:endParaRPr lang="en-US"/>
        </a:p>
      </dgm:t>
    </dgm:pt>
  </dgm:ptLst>
  <dgm:cxnLst>
    <dgm:cxn modelId="{BD105F3A-506D-4F6B-9347-400928CCE631}" type="presOf" srcId="{00E9C5EA-9B90-4333-9F2A-F11E89773C00}" destId="{34DE2DD7-0A81-4F7E-ABB6-04FD72276160}" srcOrd="0" destOrd="0" presId="urn:microsoft.com/office/officeart/2005/8/layout/pyramid1"/>
    <dgm:cxn modelId="{6AAFB523-31B3-457A-BE1A-51DD8E556A7D}" srcId="{D5CFDA01-0910-42EB-8D85-8807CDECDB9B}" destId="{3941D4C5-F199-433A-8547-A23C20009B5E}" srcOrd="0" destOrd="0" parTransId="{13EACB11-2BED-4409-9B23-96BF503DC467}" sibTransId="{597A7616-CFEA-48AD-ADB8-4FCD3709DD5C}"/>
    <dgm:cxn modelId="{168BE4E8-BCA4-4CB6-A930-7775C8F2E6E8}" type="presOf" srcId="{3941D4C5-F199-433A-8547-A23C20009B5E}" destId="{D6E644DA-4A72-4FAD-83D1-878E15BAE9BC}" srcOrd="1" destOrd="0" presId="urn:microsoft.com/office/officeart/2005/8/layout/pyramid1"/>
    <dgm:cxn modelId="{236BDF8A-97A9-49D3-87F9-9434D5BB74EF}" type="presOf" srcId="{79608DCD-4193-4C43-AE6C-FE75ED79E508}" destId="{E4C7EC4D-CA9C-4290-8F5C-19D9B2C42AE4}" srcOrd="1" destOrd="0" presId="urn:microsoft.com/office/officeart/2005/8/layout/pyramid1"/>
    <dgm:cxn modelId="{80D76344-A16A-4F63-AFD7-05DD392BC7AB}" type="presOf" srcId="{3941D4C5-F199-433A-8547-A23C20009B5E}" destId="{B1B18A87-9A03-4AE9-A1AE-7A5876E539FB}" srcOrd="0" destOrd="0" presId="urn:microsoft.com/office/officeart/2005/8/layout/pyramid1"/>
    <dgm:cxn modelId="{EBD1EE25-7FE9-4755-9BE5-A7903D937796}" srcId="{D5CFDA01-0910-42EB-8D85-8807CDECDB9B}" destId="{79608DCD-4193-4C43-AE6C-FE75ED79E508}" srcOrd="3" destOrd="0" parTransId="{E7B3A44A-B1F2-41C8-8A25-5F16E31EAE32}" sibTransId="{6B451C50-5424-45C6-8E8C-583D08FEA82B}"/>
    <dgm:cxn modelId="{AB4CA2B1-7DAC-4462-8480-688268FC4A5D}" type="presOf" srcId="{79608DCD-4193-4C43-AE6C-FE75ED79E508}" destId="{58DFA715-6BC5-4AB8-B5E3-BD2053C19FF4}" srcOrd="0" destOrd="0" presId="urn:microsoft.com/office/officeart/2005/8/layout/pyramid1"/>
    <dgm:cxn modelId="{8BB5BD9E-759F-4A15-95FA-E321FA8229F3}" srcId="{D5CFDA01-0910-42EB-8D85-8807CDECDB9B}" destId="{00E9C5EA-9B90-4333-9F2A-F11E89773C00}" srcOrd="2" destOrd="0" parTransId="{AFEB344A-1F1E-456A-83A7-ED4A8B9464A8}" sibTransId="{8968C080-0857-417A-82E9-90AA21625B52}"/>
    <dgm:cxn modelId="{CE97AF2A-825F-462F-B43C-3A295E8BE4AE}" type="presOf" srcId="{00E9C5EA-9B90-4333-9F2A-F11E89773C00}" destId="{15917F93-6AAC-4DE6-AA23-648B00286B34}" srcOrd="1" destOrd="0" presId="urn:microsoft.com/office/officeart/2005/8/layout/pyramid1"/>
    <dgm:cxn modelId="{0E9B41FD-FE23-4CAC-8EA0-B23E79080CD0}" type="presOf" srcId="{A696A6D5-1DCD-407B-B5DA-F457DC6E1DEF}" destId="{D9FD434A-55DA-4125-8F4E-534E07448D51}" srcOrd="0" destOrd="0" presId="urn:microsoft.com/office/officeart/2005/8/layout/pyramid1"/>
    <dgm:cxn modelId="{369F0719-D738-49AA-A441-43C44872423F}" type="presOf" srcId="{D5CFDA01-0910-42EB-8D85-8807CDECDB9B}" destId="{CC3004D7-091F-4109-B466-4CB33390806D}" srcOrd="0" destOrd="0" presId="urn:microsoft.com/office/officeart/2005/8/layout/pyramid1"/>
    <dgm:cxn modelId="{9337F5E3-1384-416F-BD4E-BB4C4BC75A96}" srcId="{D5CFDA01-0910-42EB-8D85-8807CDECDB9B}" destId="{A696A6D5-1DCD-407B-B5DA-F457DC6E1DEF}" srcOrd="1" destOrd="0" parTransId="{8B17C07F-4DA5-41EB-B7E8-7F7E6BEAF139}" sibTransId="{E158160D-7181-483B-B8B9-904588CBD836}"/>
    <dgm:cxn modelId="{5C3E9C08-1302-42DE-80BB-E6CFEC6438B8}" type="presOf" srcId="{A696A6D5-1DCD-407B-B5DA-F457DC6E1DEF}" destId="{AA93557E-CEF8-4933-BFF6-900D0D80ADCE}" srcOrd="1" destOrd="0" presId="urn:microsoft.com/office/officeart/2005/8/layout/pyramid1"/>
    <dgm:cxn modelId="{399B30FA-336A-43C4-80AA-FCF9E9CADD5D}" type="presParOf" srcId="{CC3004D7-091F-4109-B466-4CB33390806D}" destId="{ABCE7801-E123-4CAA-891F-64BEA5FCDABA}" srcOrd="0" destOrd="0" presId="urn:microsoft.com/office/officeart/2005/8/layout/pyramid1"/>
    <dgm:cxn modelId="{3F2773DD-7120-4ACE-B04A-991153172BB2}" type="presParOf" srcId="{ABCE7801-E123-4CAA-891F-64BEA5FCDABA}" destId="{B1B18A87-9A03-4AE9-A1AE-7A5876E539FB}" srcOrd="0" destOrd="0" presId="urn:microsoft.com/office/officeart/2005/8/layout/pyramid1"/>
    <dgm:cxn modelId="{22467DA0-84CB-4510-B5DF-18AAF2E51C63}" type="presParOf" srcId="{ABCE7801-E123-4CAA-891F-64BEA5FCDABA}" destId="{D6E644DA-4A72-4FAD-83D1-878E15BAE9BC}" srcOrd="1" destOrd="0" presId="urn:microsoft.com/office/officeart/2005/8/layout/pyramid1"/>
    <dgm:cxn modelId="{E6742C46-5D57-40A7-B616-8AB57A42B84B}" type="presParOf" srcId="{CC3004D7-091F-4109-B466-4CB33390806D}" destId="{5EDA352E-D57D-4AF2-B35C-77F160332598}" srcOrd="1" destOrd="0" presId="urn:microsoft.com/office/officeart/2005/8/layout/pyramid1"/>
    <dgm:cxn modelId="{2A35E700-331D-4B67-955C-125BC616BDF6}" type="presParOf" srcId="{5EDA352E-D57D-4AF2-B35C-77F160332598}" destId="{D9FD434A-55DA-4125-8F4E-534E07448D51}" srcOrd="0" destOrd="0" presId="urn:microsoft.com/office/officeart/2005/8/layout/pyramid1"/>
    <dgm:cxn modelId="{0DD895F8-CE6E-4C09-A34D-79575E2AAB0D}" type="presParOf" srcId="{5EDA352E-D57D-4AF2-B35C-77F160332598}" destId="{AA93557E-CEF8-4933-BFF6-900D0D80ADCE}" srcOrd="1" destOrd="0" presId="urn:microsoft.com/office/officeart/2005/8/layout/pyramid1"/>
    <dgm:cxn modelId="{0703B66F-29C5-4844-A616-5ED30F9712DB}" type="presParOf" srcId="{CC3004D7-091F-4109-B466-4CB33390806D}" destId="{9085647A-23AD-451D-B3E7-34D2924DD637}" srcOrd="2" destOrd="0" presId="urn:microsoft.com/office/officeart/2005/8/layout/pyramid1"/>
    <dgm:cxn modelId="{223FAD7B-7DA3-4724-B147-0BDCFAAED4DC}" type="presParOf" srcId="{9085647A-23AD-451D-B3E7-34D2924DD637}" destId="{34DE2DD7-0A81-4F7E-ABB6-04FD72276160}" srcOrd="0" destOrd="0" presId="urn:microsoft.com/office/officeart/2005/8/layout/pyramid1"/>
    <dgm:cxn modelId="{30DF6A89-8A74-4465-867A-19E8227519EB}" type="presParOf" srcId="{9085647A-23AD-451D-B3E7-34D2924DD637}" destId="{15917F93-6AAC-4DE6-AA23-648B00286B34}" srcOrd="1" destOrd="0" presId="urn:microsoft.com/office/officeart/2005/8/layout/pyramid1"/>
    <dgm:cxn modelId="{6C4A48DD-23CC-4CE7-B5DB-5691FD7E375D}" type="presParOf" srcId="{CC3004D7-091F-4109-B466-4CB33390806D}" destId="{B5983CC5-FB7E-4DF9-A483-2828DFD942D2}" srcOrd="3" destOrd="0" presId="urn:microsoft.com/office/officeart/2005/8/layout/pyramid1"/>
    <dgm:cxn modelId="{81227FF4-072F-47BC-A166-11524E375DD4}" type="presParOf" srcId="{B5983CC5-FB7E-4DF9-A483-2828DFD942D2}" destId="{58DFA715-6BC5-4AB8-B5E3-BD2053C19FF4}" srcOrd="0" destOrd="0" presId="urn:microsoft.com/office/officeart/2005/8/layout/pyramid1"/>
    <dgm:cxn modelId="{D269D6D9-9357-4259-9D88-D930BAD6F229}" type="presParOf" srcId="{B5983CC5-FB7E-4DF9-A483-2828DFD942D2}" destId="{E4C7EC4D-CA9C-4290-8F5C-19D9B2C42AE4}"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smtClean="0"/>
            <a:t>C</a:t>
          </a:r>
          <a:r>
            <a:rPr lang="en-US" sz="2800" dirty="0" smtClean="0"/>
            <a:t>onsistency</a:t>
          </a:r>
          <a:endParaRPr lang="en-US" sz="2800" dirty="0"/>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smtClean="0"/>
            <a:t>P</a:t>
          </a:r>
          <a:r>
            <a:rPr lang="en-US" sz="2400" dirty="0" smtClean="0"/>
            <a:t>artition</a:t>
          </a:r>
        </a:p>
        <a:p>
          <a:r>
            <a:rPr lang="en-US" sz="2400" dirty="0" smtClean="0"/>
            <a:t>Tolerance</a:t>
          </a:r>
          <a:endParaRPr lang="en-US" sz="2400" dirty="0"/>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smtClean="0"/>
            <a:t>A</a:t>
          </a:r>
          <a:r>
            <a:rPr lang="en-US" sz="2400" dirty="0" smtClean="0"/>
            <a:t>vailability</a:t>
          </a:r>
          <a:endParaRPr lang="en-US" sz="2400" dirty="0"/>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t>
        <a:bodyPr/>
        <a:lstStyle/>
        <a:p>
          <a:endParaRPr lang="en-US"/>
        </a:p>
      </dgm:t>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t>
        <a:bodyPr/>
        <a:lstStyle/>
        <a:p>
          <a:endParaRPr lang="en-US"/>
        </a:p>
      </dgm:t>
    </dgm:pt>
    <dgm:pt modelId="{BBC70DC9-D59B-4722-A03A-F61FB0C4EDB1}" type="pres">
      <dgm:prSet presAssocID="{55461122-C93F-4598-B3AF-739AFBCD9870}" presName="circ2" presStyleLbl="vennNode1" presStyleIdx="1" presStyleCnt="3"/>
      <dgm:spPr/>
      <dgm:t>
        <a:bodyPr/>
        <a:lstStyle/>
        <a:p>
          <a:endParaRPr lang="en-US"/>
        </a:p>
      </dgm:t>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t>
        <a:bodyPr/>
        <a:lstStyle/>
        <a:p>
          <a:endParaRPr lang="en-US"/>
        </a:p>
      </dgm:t>
    </dgm:pt>
    <dgm:pt modelId="{FDBC0C73-3D44-47B9-93F7-4C822DA0D175}" type="pres">
      <dgm:prSet presAssocID="{E50672E3-60C4-4AA3-9C65-7262298C568D}" presName="circ3" presStyleLbl="vennNode1" presStyleIdx="2" presStyleCnt="3"/>
      <dgm:spPr/>
      <dgm:t>
        <a:bodyPr/>
        <a:lstStyle/>
        <a:p>
          <a:endParaRPr lang="en-US"/>
        </a:p>
      </dgm:t>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t>
        <a:bodyPr/>
        <a:lstStyle/>
        <a:p>
          <a:endParaRPr lang="en-US"/>
        </a:p>
      </dgm:t>
    </dgm:pt>
  </dgm:ptLst>
  <dgm:cxnLst>
    <dgm:cxn modelId="{B7B2A55C-1E60-40E2-8961-078B3DC74F0A}" type="presOf" srcId="{E50672E3-60C4-4AA3-9C65-7262298C568D}" destId="{FDBC0C73-3D44-47B9-93F7-4C822DA0D175}" srcOrd="0" destOrd="0" presId="urn:microsoft.com/office/officeart/2005/8/layout/venn1"/>
    <dgm:cxn modelId="{6BCCAC1A-4517-4ED3-AA8C-F386E0E3AB69}" type="presOf" srcId="{55461122-C93F-4598-B3AF-739AFBCD9870}" destId="{478E94C0-3D1C-432C-ABF3-D52A97EDAA4F}" srcOrd="1" destOrd="0" presId="urn:microsoft.com/office/officeart/2005/8/layout/venn1"/>
    <dgm:cxn modelId="{6F555636-A494-4586-803B-BEE34E8444CC}" type="presOf" srcId="{FB2055C3-8F5A-48B7-BAA1-C7524A36D850}" destId="{1999CC29-2962-4314-8BF4-12973BF103A0}" srcOrd="0"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53BE3341-D8A6-4842-B3DD-DFDDD2FD5140}" type="presOf" srcId="{4DBDF3CA-C51C-4F00-806F-71E5D08668BF}" destId="{30C11951-BC2A-4AC1-90E0-E1F771A291DD}" srcOrd="0" destOrd="0" presId="urn:microsoft.com/office/officeart/2005/8/layout/venn1"/>
    <dgm:cxn modelId="{6AF15499-8442-4EE7-8E2E-00763B6E7CF4}" type="presOf" srcId="{55461122-C93F-4598-B3AF-739AFBCD9870}" destId="{BBC70DC9-D59B-4722-A03A-F61FB0C4EDB1}" srcOrd="0" destOrd="0" presId="urn:microsoft.com/office/officeart/2005/8/layout/venn1"/>
    <dgm:cxn modelId="{EB8872DC-75CC-4AEE-87A2-73C587A9A7E1}" type="presOf" srcId="{E50672E3-60C4-4AA3-9C65-7262298C568D}" destId="{B6D9BFAA-9236-46F3-A467-72F1427A21B0}" srcOrd="1" destOrd="0" presId="urn:microsoft.com/office/officeart/2005/8/layout/venn1"/>
    <dgm:cxn modelId="{F87CE5FF-5F2A-4A73-BBF6-72BF94504A00}" type="presOf" srcId="{FB2055C3-8F5A-48B7-BAA1-C7524A36D850}" destId="{2E7C3E3C-6B68-4F45-9036-55CFDF40BF53}" srcOrd="1"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2EB9F187-7FA1-461C-98FE-B42D0FCF11F0}" srcId="{4DBDF3CA-C51C-4F00-806F-71E5D08668BF}" destId="{E50672E3-60C4-4AA3-9C65-7262298C568D}" srcOrd="2" destOrd="0" parTransId="{78E6651D-76A4-4364-BEAB-660F7C75F769}" sibTransId="{D33EF81A-6A52-4777-9D00-32C5EDB2E44E}"/>
    <dgm:cxn modelId="{6E8A43EC-635F-4FC1-B497-D40638C8FF41}" type="presParOf" srcId="{30C11951-BC2A-4AC1-90E0-E1F771A291DD}" destId="{1999CC29-2962-4314-8BF4-12973BF103A0}" srcOrd="0" destOrd="0" presId="urn:microsoft.com/office/officeart/2005/8/layout/venn1"/>
    <dgm:cxn modelId="{FB7D28B6-0B0E-4833-8BD6-0FCD61AF6E8F}" type="presParOf" srcId="{30C11951-BC2A-4AC1-90E0-E1F771A291DD}" destId="{2E7C3E3C-6B68-4F45-9036-55CFDF40BF53}" srcOrd="1" destOrd="0" presId="urn:microsoft.com/office/officeart/2005/8/layout/venn1"/>
    <dgm:cxn modelId="{73CA2477-76B1-4CCD-9548-81DC5F4C8EC7}" type="presParOf" srcId="{30C11951-BC2A-4AC1-90E0-E1F771A291DD}" destId="{BBC70DC9-D59B-4722-A03A-F61FB0C4EDB1}" srcOrd="2" destOrd="0" presId="urn:microsoft.com/office/officeart/2005/8/layout/venn1"/>
    <dgm:cxn modelId="{3FF65190-1098-430B-B299-FE5211AEB74B}" type="presParOf" srcId="{30C11951-BC2A-4AC1-90E0-E1F771A291DD}" destId="{478E94C0-3D1C-432C-ABF3-D52A97EDAA4F}" srcOrd="3" destOrd="0" presId="urn:microsoft.com/office/officeart/2005/8/layout/venn1"/>
    <dgm:cxn modelId="{17967F67-5019-4CFE-B4BD-72602798DD21}" type="presParOf" srcId="{30C11951-BC2A-4AC1-90E0-E1F771A291DD}" destId="{FDBC0C73-3D44-47B9-93F7-4C822DA0D175}" srcOrd="4" destOrd="0" presId="urn:microsoft.com/office/officeart/2005/8/layout/venn1"/>
    <dgm:cxn modelId="{49E9F16B-DD4D-4FF4-912B-F36DB0AFE2FE}"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BF1200-E701-4B4D-B2D1-0787512AA56E}" type="doc">
      <dgm:prSet loTypeId="urn:microsoft.com/office/officeart/2005/8/layout/chevron1" loCatId="process" qsTypeId="urn:microsoft.com/office/officeart/2005/8/quickstyle/simple1" qsCatId="simple" csTypeId="urn:microsoft.com/office/officeart/2005/8/colors/colorful3" csCatId="colorful" phldr="1"/>
      <dgm:spPr/>
    </dgm:pt>
    <dgm:pt modelId="{E75390CC-8AD1-425A-95FF-1B61318B1EF3}">
      <dgm:prSet phldrT="[Text]"/>
      <dgm:spPr/>
      <dgm:t>
        <a:bodyPr/>
        <a:lstStyle/>
        <a:p>
          <a:r>
            <a:rPr lang="en-US" dirty="0" smtClean="0"/>
            <a:t>Map</a:t>
          </a:r>
          <a:endParaRPr lang="en-US" dirty="0"/>
        </a:p>
      </dgm:t>
    </dgm:pt>
    <dgm:pt modelId="{8B3BC1FC-E4FE-42DC-BC56-25E8955A718C}" type="parTrans" cxnId="{FBA73F2D-EB52-4DA9-9445-BC436DE00243}">
      <dgm:prSet/>
      <dgm:spPr/>
      <dgm:t>
        <a:bodyPr/>
        <a:lstStyle/>
        <a:p>
          <a:endParaRPr lang="en-US"/>
        </a:p>
      </dgm:t>
    </dgm:pt>
    <dgm:pt modelId="{146D72A7-FB16-4740-B9FB-EB49F8A4CE0D}" type="sibTrans" cxnId="{FBA73F2D-EB52-4DA9-9445-BC436DE00243}">
      <dgm:prSet/>
      <dgm:spPr/>
      <dgm:t>
        <a:bodyPr/>
        <a:lstStyle/>
        <a:p>
          <a:endParaRPr lang="en-US"/>
        </a:p>
      </dgm:t>
    </dgm:pt>
    <dgm:pt modelId="{287A1844-9D23-42E1-A4F6-09F0F23D2C86}">
      <dgm:prSet phldrT="[Text]"/>
      <dgm:spPr/>
      <dgm:t>
        <a:bodyPr/>
        <a:lstStyle/>
        <a:p>
          <a:r>
            <a:rPr lang="en-US" dirty="0" smtClean="0"/>
            <a:t>Shuffle</a:t>
          </a:r>
          <a:endParaRPr lang="en-US" dirty="0"/>
        </a:p>
      </dgm:t>
    </dgm:pt>
    <dgm:pt modelId="{7C13BC86-01B5-4C49-A40A-A89CB1F436AD}" type="parTrans" cxnId="{091780CC-021B-4494-9DB6-9759485B814F}">
      <dgm:prSet/>
      <dgm:spPr/>
      <dgm:t>
        <a:bodyPr/>
        <a:lstStyle/>
        <a:p>
          <a:endParaRPr lang="en-US"/>
        </a:p>
      </dgm:t>
    </dgm:pt>
    <dgm:pt modelId="{94F60798-18B2-42C7-9457-31446929A24A}" type="sibTrans" cxnId="{091780CC-021B-4494-9DB6-9759485B814F}">
      <dgm:prSet/>
      <dgm:spPr/>
      <dgm:t>
        <a:bodyPr/>
        <a:lstStyle/>
        <a:p>
          <a:endParaRPr lang="en-US"/>
        </a:p>
      </dgm:t>
    </dgm:pt>
    <dgm:pt modelId="{F9807B9A-A589-44BF-ADB4-F183758BF08C}">
      <dgm:prSet phldrT="[Text]"/>
      <dgm:spPr/>
      <dgm:t>
        <a:bodyPr/>
        <a:lstStyle/>
        <a:p>
          <a:r>
            <a:rPr lang="en-US" dirty="0" smtClean="0"/>
            <a:t>Reduce</a:t>
          </a:r>
          <a:endParaRPr lang="en-US" dirty="0"/>
        </a:p>
      </dgm:t>
    </dgm:pt>
    <dgm:pt modelId="{FB1E1E15-7838-4F65-9A9A-C853D5C0D786}" type="parTrans" cxnId="{07C4A995-6B0E-4966-A13F-187D97F33A32}">
      <dgm:prSet/>
      <dgm:spPr/>
      <dgm:t>
        <a:bodyPr/>
        <a:lstStyle/>
        <a:p>
          <a:endParaRPr lang="en-US"/>
        </a:p>
      </dgm:t>
    </dgm:pt>
    <dgm:pt modelId="{D21A40ED-D664-4E6A-9307-2E91430F1CF7}" type="sibTrans" cxnId="{07C4A995-6B0E-4966-A13F-187D97F33A32}">
      <dgm:prSet/>
      <dgm:spPr/>
      <dgm:t>
        <a:bodyPr/>
        <a:lstStyle/>
        <a:p>
          <a:endParaRPr lang="en-US"/>
        </a:p>
      </dgm:t>
    </dgm:pt>
    <dgm:pt modelId="{AAB51305-7BFA-4397-B194-476F241F7E0D}">
      <dgm:prSet phldrT="[Text]"/>
      <dgm:spPr/>
      <dgm:t>
        <a:bodyPr/>
        <a:lstStyle/>
        <a:p>
          <a:r>
            <a:rPr lang="en-US" dirty="0" smtClean="0"/>
            <a:t>Combine</a:t>
          </a:r>
          <a:endParaRPr lang="en-US" dirty="0"/>
        </a:p>
      </dgm:t>
    </dgm:pt>
    <dgm:pt modelId="{9BFA549B-B79B-444D-92F4-C1FEA74B45B5}" type="parTrans" cxnId="{DB69DBF0-8D1F-4A99-9B1A-AA703C5737C4}">
      <dgm:prSet/>
      <dgm:spPr/>
      <dgm:t>
        <a:bodyPr/>
        <a:lstStyle/>
        <a:p>
          <a:endParaRPr lang="en-US"/>
        </a:p>
      </dgm:t>
    </dgm:pt>
    <dgm:pt modelId="{7E3AE625-016D-4D99-A0BC-E621999E6B92}" type="sibTrans" cxnId="{DB69DBF0-8D1F-4A99-9B1A-AA703C5737C4}">
      <dgm:prSet/>
      <dgm:spPr/>
      <dgm:t>
        <a:bodyPr/>
        <a:lstStyle/>
        <a:p>
          <a:endParaRPr lang="en-US"/>
        </a:p>
      </dgm:t>
    </dgm:pt>
    <dgm:pt modelId="{D24186A4-5131-49B9-BD84-1C7F12299096}" type="pres">
      <dgm:prSet presAssocID="{21BF1200-E701-4B4D-B2D1-0787512AA56E}" presName="Name0" presStyleCnt="0">
        <dgm:presLayoutVars>
          <dgm:dir/>
          <dgm:animLvl val="lvl"/>
          <dgm:resizeHandles val="exact"/>
        </dgm:presLayoutVars>
      </dgm:prSet>
      <dgm:spPr/>
    </dgm:pt>
    <dgm:pt modelId="{23FC67CB-032A-429A-8C5A-ADBF9B7FA8E3}" type="pres">
      <dgm:prSet presAssocID="{E75390CC-8AD1-425A-95FF-1B61318B1EF3}" presName="parTxOnly" presStyleLbl="node1" presStyleIdx="0" presStyleCnt="4">
        <dgm:presLayoutVars>
          <dgm:chMax val="0"/>
          <dgm:chPref val="0"/>
          <dgm:bulletEnabled val="1"/>
        </dgm:presLayoutVars>
      </dgm:prSet>
      <dgm:spPr/>
      <dgm:t>
        <a:bodyPr/>
        <a:lstStyle/>
        <a:p>
          <a:endParaRPr lang="en-US"/>
        </a:p>
      </dgm:t>
    </dgm:pt>
    <dgm:pt modelId="{50A87657-A7BE-4028-92D8-0BF28F195FAC}" type="pres">
      <dgm:prSet presAssocID="{146D72A7-FB16-4740-B9FB-EB49F8A4CE0D}" presName="parTxOnlySpace" presStyleCnt="0"/>
      <dgm:spPr/>
    </dgm:pt>
    <dgm:pt modelId="{068FCFF9-64C8-4D9B-A99D-F03AF758DB42}" type="pres">
      <dgm:prSet presAssocID="{287A1844-9D23-42E1-A4F6-09F0F23D2C86}" presName="parTxOnly" presStyleLbl="node1" presStyleIdx="1" presStyleCnt="4">
        <dgm:presLayoutVars>
          <dgm:chMax val="0"/>
          <dgm:chPref val="0"/>
          <dgm:bulletEnabled val="1"/>
        </dgm:presLayoutVars>
      </dgm:prSet>
      <dgm:spPr/>
      <dgm:t>
        <a:bodyPr/>
        <a:lstStyle/>
        <a:p>
          <a:endParaRPr lang="en-US"/>
        </a:p>
      </dgm:t>
    </dgm:pt>
    <dgm:pt modelId="{FB2A9557-C00F-4E1D-9723-512E378FC555}" type="pres">
      <dgm:prSet presAssocID="{94F60798-18B2-42C7-9457-31446929A24A}" presName="parTxOnlySpace" presStyleCnt="0"/>
      <dgm:spPr/>
    </dgm:pt>
    <dgm:pt modelId="{1DA5AED8-2DAB-45AC-B42A-E5CBEC3F4998}" type="pres">
      <dgm:prSet presAssocID="{F9807B9A-A589-44BF-ADB4-F183758BF08C}" presName="parTxOnly" presStyleLbl="node1" presStyleIdx="2" presStyleCnt="4">
        <dgm:presLayoutVars>
          <dgm:chMax val="0"/>
          <dgm:chPref val="0"/>
          <dgm:bulletEnabled val="1"/>
        </dgm:presLayoutVars>
      </dgm:prSet>
      <dgm:spPr/>
      <dgm:t>
        <a:bodyPr/>
        <a:lstStyle/>
        <a:p>
          <a:endParaRPr lang="en-US"/>
        </a:p>
      </dgm:t>
    </dgm:pt>
    <dgm:pt modelId="{0EBD45DD-5E4F-41AC-9394-4A23C4118573}" type="pres">
      <dgm:prSet presAssocID="{D21A40ED-D664-4E6A-9307-2E91430F1CF7}" presName="parTxOnlySpace" presStyleCnt="0"/>
      <dgm:spPr/>
    </dgm:pt>
    <dgm:pt modelId="{18CAD036-CDD0-4119-A338-9543B256FBE0}" type="pres">
      <dgm:prSet presAssocID="{AAB51305-7BFA-4397-B194-476F241F7E0D}" presName="parTxOnly" presStyleLbl="node1" presStyleIdx="3" presStyleCnt="4">
        <dgm:presLayoutVars>
          <dgm:chMax val="0"/>
          <dgm:chPref val="0"/>
          <dgm:bulletEnabled val="1"/>
        </dgm:presLayoutVars>
      </dgm:prSet>
      <dgm:spPr/>
      <dgm:t>
        <a:bodyPr/>
        <a:lstStyle/>
        <a:p>
          <a:endParaRPr lang="en-US"/>
        </a:p>
      </dgm:t>
    </dgm:pt>
  </dgm:ptLst>
  <dgm:cxnLst>
    <dgm:cxn modelId="{5940AE6E-035C-486F-B555-6E74931907C8}" type="presOf" srcId="{F9807B9A-A589-44BF-ADB4-F183758BF08C}" destId="{1DA5AED8-2DAB-45AC-B42A-E5CBEC3F4998}" srcOrd="0" destOrd="0" presId="urn:microsoft.com/office/officeart/2005/8/layout/chevron1"/>
    <dgm:cxn modelId="{091780CC-021B-4494-9DB6-9759485B814F}" srcId="{21BF1200-E701-4B4D-B2D1-0787512AA56E}" destId="{287A1844-9D23-42E1-A4F6-09F0F23D2C86}" srcOrd="1" destOrd="0" parTransId="{7C13BC86-01B5-4C49-A40A-A89CB1F436AD}" sibTransId="{94F60798-18B2-42C7-9457-31446929A24A}"/>
    <dgm:cxn modelId="{FBA73F2D-EB52-4DA9-9445-BC436DE00243}" srcId="{21BF1200-E701-4B4D-B2D1-0787512AA56E}" destId="{E75390CC-8AD1-425A-95FF-1B61318B1EF3}" srcOrd="0" destOrd="0" parTransId="{8B3BC1FC-E4FE-42DC-BC56-25E8955A718C}" sibTransId="{146D72A7-FB16-4740-B9FB-EB49F8A4CE0D}"/>
    <dgm:cxn modelId="{DB69DBF0-8D1F-4A99-9B1A-AA703C5737C4}" srcId="{21BF1200-E701-4B4D-B2D1-0787512AA56E}" destId="{AAB51305-7BFA-4397-B194-476F241F7E0D}" srcOrd="3" destOrd="0" parTransId="{9BFA549B-B79B-444D-92F4-C1FEA74B45B5}" sibTransId="{7E3AE625-016D-4D99-A0BC-E621999E6B92}"/>
    <dgm:cxn modelId="{07C4A995-6B0E-4966-A13F-187D97F33A32}" srcId="{21BF1200-E701-4B4D-B2D1-0787512AA56E}" destId="{F9807B9A-A589-44BF-ADB4-F183758BF08C}" srcOrd="2" destOrd="0" parTransId="{FB1E1E15-7838-4F65-9A9A-C853D5C0D786}" sibTransId="{D21A40ED-D664-4E6A-9307-2E91430F1CF7}"/>
    <dgm:cxn modelId="{C1632032-A330-49BD-BB6B-A060F6EE9EC2}" type="presOf" srcId="{21BF1200-E701-4B4D-B2D1-0787512AA56E}" destId="{D24186A4-5131-49B9-BD84-1C7F12299096}" srcOrd="0" destOrd="0" presId="urn:microsoft.com/office/officeart/2005/8/layout/chevron1"/>
    <dgm:cxn modelId="{CDA649C5-ED69-4476-8050-4D79C3F9A5AD}" type="presOf" srcId="{E75390CC-8AD1-425A-95FF-1B61318B1EF3}" destId="{23FC67CB-032A-429A-8C5A-ADBF9B7FA8E3}" srcOrd="0" destOrd="0" presId="urn:microsoft.com/office/officeart/2005/8/layout/chevron1"/>
    <dgm:cxn modelId="{0800FA6F-3718-48F9-9315-60A686C17CF2}" type="presOf" srcId="{AAB51305-7BFA-4397-B194-476F241F7E0D}" destId="{18CAD036-CDD0-4119-A338-9543B256FBE0}" srcOrd="0" destOrd="0" presId="urn:microsoft.com/office/officeart/2005/8/layout/chevron1"/>
    <dgm:cxn modelId="{9082DD48-519D-4727-8287-FFEC1BAC9D5D}" type="presOf" srcId="{287A1844-9D23-42E1-A4F6-09F0F23D2C86}" destId="{068FCFF9-64C8-4D9B-A99D-F03AF758DB42}" srcOrd="0" destOrd="0" presId="urn:microsoft.com/office/officeart/2005/8/layout/chevron1"/>
    <dgm:cxn modelId="{38A0F2C6-3AB2-400B-B2B1-2381AEB27D63}" type="presParOf" srcId="{D24186A4-5131-49B9-BD84-1C7F12299096}" destId="{23FC67CB-032A-429A-8C5A-ADBF9B7FA8E3}" srcOrd="0" destOrd="0" presId="urn:microsoft.com/office/officeart/2005/8/layout/chevron1"/>
    <dgm:cxn modelId="{AD160BA3-AC2A-4463-853F-9AEDFC6965FC}" type="presParOf" srcId="{D24186A4-5131-49B9-BD84-1C7F12299096}" destId="{50A87657-A7BE-4028-92D8-0BF28F195FAC}" srcOrd="1" destOrd="0" presId="urn:microsoft.com/office/officeart/2005/8/layout/chevron1"/>
    <dgm:cxn modelId="{C8472E6E-A65C-4211-8B53-373C0A576FCA}" type="presParOf" srcId="{D24186A4-5131-49B9-BD84-1C7F12299096}" destId="{068FCFF9-64C8-4D9B-A99D-F03AF758DB42}" srcOrd="2" destOrd="0" presId="urn:microsoft.com/office/officeart/2005/8/layout/chevron1"/>
    <dgm:cxn modelId="{348EE458-0B41-4AC8-9DD5-BEE78BFCD6BB}" type="presParOf" srcId="{D24186A4-5131-49B9-BD84-1C7F12299096}" destId="{FB2A9557-C00F-4E1D-9723-512E378FC555}" srcOrd="3" destOrd="0" presId="urn:microsoft.com/office/officeart/2005/8/layout/chevron1"/>
    <dgm:cxn modelId="{16899EBC-C846-4D74-BADC-5FA4B16D2FA3}" type="presParOf" srcId="{D24186A4-5131-49B9-BD84-1C7F12299096}" destId="{1DA5AED8-2DAB-45AC-B42A-E5CBEC3F4998}" srcOrd="4" destOrd="0" presId="urn:microsoft.com/office/officeart/2005/8/layout/chevron1"/>
    <dgm:cxn modelId="{5883E347-0746-4705-90E6-ECE7CACC1747}" type="presParOf" srcId="{D24186A4-5131-49B9-BD84-1C7F12299096}" destId="{0EBD45DD-5E4F-41AC-9394-4A23C4118573}" srcOrd="5" destOrd="0" presId="urn:microsoft.com/office/officeart/2005/8/layout/chevron1"/>
    <dgm:cxn modelId="{9D5F27E0-B599-491A-BF45-AA0BC995FD7F}" type="presParOf" srcId="{D24186A4-5131-49B9-BD84-1C7F12299096}" destId="{18CAD036-CDD0-4119-A338-9543B256FBE0}" srcOrd="6"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B18A87-9A03-4AE9-A1AE-7A5876E539FB}">
      <dsp:nvSpPr>
        <dsp:cNvPr id="0" name=""/>
        <dsp:cNvSpPr/>
      </dsp:nvSpPr>
      <dsp:spPr>
        <a:xfrm>
          <a:off x="2564368" y="0"/>
          <a:ext cx="1709579" cy="1113545"/>
        </a:xfrm>
        <a:prstGeom prst="trapezoid">
          <a:avLst>
            <a:gd name="adj" fmla="val 76763"/>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1" kern="1200" dirty="0" smtClean="0">
              <a:effectLst>
                <a:outerShdw blurRad="38100" dist="38100" dir="2700000" algn="tl">
                  <a:srgbClr val="000000">
                    <a:alpha val="43137"/>
                  </a:srgbClr>
                </a:outerShdw>
              </a:effectLst>
            </a:rPr>
            <a:t>What should I do?</a:t>
          </a:r>
          <a:endParaRPr lang="en-US" sz="2500" b="1" kern="1200" dirty="0">
            <a:effectLst>
              <a:outerShdw blurRad="38100" dist="38100" dir="2700000" algn="tl">
                <a:srgbClr val="000000">
                  <a:alpha val="43137"/>
                </a:srgbClr>
              </a:outerShdw>
            </a:effectLst>
          </a:endParaRPr>
        </a:p>
      </dsp:txBody>
      <dsp:txXfrm>
        <a:off x="2564368" y="0"/>
        <a:ext cx="1709579" cy="1113545"/>
      </dsp:txXfrm>
    </dsp:sp>
    <dsp:sp modelId="{D9FD434A-55DA-4125-8F4E-534E07448D51}">
      <dsp:nvSpPr>
        <dsp:cNvPr id="0" name=""/>
        <dsp:cNvSpPr/>
      </dsp:nvSpPr>
      <dsp:spPr>
        <a:xfrm>
          <a:off x="1709579" y="1113545"/>
          <a:ext cx="3419158" cy="1113545"/>
        </a:xfrm>
        <a:prstGeom prst="trapezoid">
          <a:avLst>
            <a:gd name="adj" fmla="val 76763"/>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1" kern="1200" dirty="0" smtClean="0">
              <a:effectLst>
                <a:outerShdw blurRad="38100" dist="38100" dir="2700000" algn="tl">
                  <a:srgbClr val="000000">
                    <a:alpha val="43137"/>
                  </a:srgbClr>
                </a:outerShdw>
              </a:effectLst>
            </a:rPr>
            <a:t>What will happen?</a:t>
          </a:r>
          <a:endParaRPr lang="en-US" sz="2500" b="1" kern="1200" dirty="0">
            <a:effectLst>
              <a:outerShdw blurRad="38100" dist="38100" dir="2700000" algn="tl">
                <a:srgbClr val="000000">
                  <a:alpha val="43137"/>
                </a:srgbClr>
              </a:outerShdw>
            </a:effectLst>
          </a:endParaRPr>
        </a:p>
      </dsp:txBody>
      <dsp:txXfrm>
        <a:off x="2307931" y="1113545"/>
        <a:ext cx="2222453" cy="1113545"/>
      </dsp:txXfrm>
    </dsp:sp>
    <dsp:sp modelId="{34DE2DD7-0A81-4F7E-ABB6-04FD72276160}">
      <dsp:nvSpPr>
        <dsp:cNvPr id="0" name=""/>
        <dsp:cNvSpPr/>
      </dsp:nvSpPr>
      <dsp:spPr>
        <a:xfrm>
          <a:off x="854789" y="2227090"/>
          <a:ext cx="5128737" cy="1113545"/>
        </a:xfrm>
        <a:prstGeom prst="trapezoid">
          <a:avLst>
            <a:gd name="adj" fmla="val 76763"/>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1" kern="1200" dirty="0" smtClean="0">
              <a:effectLst>
                <a:outerShdw blurRad="38100" dist="38100" dir="2700000" algn="tl">
                  <a:srgbClr val="000000">
                    <a:alpha val="43137"/>
                  </a:srgbClr>
                </a:outerShdw>
              </a:effectLst>
            </a:rPr>
            <a:t>Why did it happen?</a:t>
          </a:r>
          <a:endParaRPr lang="en-US" sz="2500" b="1" kern="1200" dirty="0">
            <a:effectLst>
              <a:outerShdw blurRad="38100" dist="38100" dir="2700000" algn="tl">
                <a:srgbClr val="000000">
                  <a:alpha val="43137"/>
                </a:srgbClr>
              </a:outerShdw>
            </a:effectLst>
          </a:endParaRPr>
        </a:p>
      </dsp:txBody>
      <dsp:txXfrm>
        <a:off x="1752318" y="2227090"/>
        <a:ext cx="3333679" cy="1113545"/>
      </dsp:txXfrm>
    </dsp:sp>
    <dsp:sp modelId="{58DFA715-6BC5-4AB8-B5E3-BD2053C19FF4}">
      <dsp:nvSpPr>
        <dsp:cNvPr id="0" name=""/>
        <dsp:cNvSpPr/>
      </dsp:nvSpPr>
      <dsp:spPr>
        <a:xfrm>
          <a:off x="0" y="3324689"/>
          <a:ext cx="6838317" cy="1113545"/>
        </a:xfrm>
        <a:prstGeom prst="trapezoid">
          <a:avLst>
            <a:gd name="adj" fmla="val 76763"/>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1" kern="1200" dirty="0" smtClean="0">
              <a:effectLst>
                <a:outerShdw blurRad="38100" dist="38100" dir="2700000" algn="tl">
                  <a:srgbClr val="000000">
                    <a:alpha val="43137"/>
                  </a:srgbClr>
                </a:outerShdw>
              </a:effectLst>
            </a:rPr>
            <a:t>What Happened?</a:t>
          </a:r>
          <a:endParaRPr lang="en-US" sz="2500" b="1" kern="1200" dirty="0">
            <a:effectLst>
              <a:outerShdw blurRad="38100" dist="38100" dir="2700000" algn="tl">
                <a:srgbClr val="000000">
                  <a:alpha val="43137"/>
                </a:srgbClr>
              </a:outerShdw>
            </a:effectLst>
          </a:endParaRPr>
        </a:p>
      </dsp:txBody>
      <dsp:txXfrm>
        <a:off x="1196705" y="3324689"/>
        <a:ext cx="4444906" cy="111354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b="1" kern="1200" dirty="0" smtClean="0"/>
            <a:t>C</a:t>
          </a:r>
          <a:r>
            <a:rPr lang="en-US" sz="2800" kern="1200" dirty="0" smtClean="0"/>
            <a:t>onsistency</a:t>
          </a:r>
          <a:endParaRPr lang="en-US" sz="2800" kern="1200" dirty="0"/>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b="1" kern="1200" dirty="0" smtClean="0"/>
            <a:t>P</a:t>
          </a:r>
          <a:r>
            <a:rPr lang="en-US" sz="2400" kern="1200" dirty="0" smtClean="0"/>
            <a:t>artition</a:t>
          </a:r>
        </a:p>
        <a:p>
          <a:pPr lvl="0" algn="ctr" defTabSz="1422400">
            <a:lnSpc>
              <a:spcPct val="90000"/>
            </a:lnSpc>
            <a:spcBef>
              <a:spcPct val="0"/>
            </a:spcBef>
            <a:spcAft>
              <a:spcPct val="35000"/>
            </a:spcAft>
          </a:pPr>
          <a:r>
            <a:rPr lang="en-US" sz="2400" kern="1200" dirty="0" smtClean="0"/>
            <a:t>Tolerance</a:t>
          </a:r>
          <a:endParaRPr lang="en-US" sz="2400" kern="1200" dirty="0"/>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n-US" sz="3200" b="1" kern="1200" dirty="0" smtClean="0"/>
            <a:t>A</a:t>
          </a:r>
          <a:r>
            <a:rPr lang="en-US" sz="2400" kern="1200" dirty="0" smtClean="0"/>
            <a:t>vailability</a:t>
          </a:r>
          <a:endParaRPr lang="en-US" sz="2400" kern="1200" dirty="0"/>
        </a:p>
      </dsp:txBody>
      <dsp:txXfrm>
        <a:off x="589184" y="2360600"/>
        <a:ext cx="1566481" cy="143594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D99DD-B947-4412-96CF-257DE40EF81B}" type="datetimeFigureOut">
              <a:rPr lang="en-US" smtClean="0"/>
              <a:pPr/>
              <a:t>8/10/2017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8CD41-0683-4027-9B0C-EAEB536C1E05}" type="slidenum">
              <a:rPr lang="en-US" smtClean="0"/>
              <a:pPr/>
              <a:t>‹#›</a:t>
            </a:fld>
            <a:endParaRPr lang="en-US"/>
          </a:p>
        </p:txBody>
      </p:sp>
    </p:spTree>
    <p:extLst>
      <p:ext uri="{BB962C8B-B14F-4D97-AF65-F5344CB8AC3E}">
        <p14:creationId xmlns:p14="http://schemas.microsoft.com/office/powerpoint/2010/main" xmlns="" val="329336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http://www.infoq.com/articles/cap-twelve-years-later-how-the-rules-have-changed</a:t>
            </a:r>
            <a:endParaRPr lang="en-US" dirty="0"/>
          </a:p>
        </p:txBody>
      </p:sp>
      <p:sp>
        <p:nvSpPr>
          <p:cNvPr id="4" name="Slide Number Placeholder 3"/>
          <p:cNvSpPr>
            <a:spLocks noGrp="1"/>
          </p:cNvSpPr>
          <p:nvPr>
            <p:ph type="sldNum" sz="quarter" idx="10"/>
          </p:nvPr>
        </p:nvSpPr>
        <p:spPr/>
        <p:txBody>
          <a:bodyPr/>
          <a:lstStyle/>
          <a:p>
            <a:fld id="{E1C8CD41-0683-4027-9B0C-EAEB536C1E05}" type="slidenum">
              <a:rPr lang="en-US" smtClean="0"/>
              <a:pPr/>
              <a:t>9</a:t>
            </a:fld>
            <a:endParaRPr lang="en-US"/>
          </a:p>
        </p:txBody>
      </p:sp>
    </p:spTree>
    <p:extLst>
      <p:ext uri="{BB962C8B-B14F-4D97-AF65-F5344CB8AC3E}">
        <p14:creationId xmlns:p14="http://schemas.microsoft.com/office/powerpoint/2010/main" xmlns="" val="337278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it because you need to,</a:t>
            </a:r>
            <a:r>
              <a:rPr lang="en-US" baseline="0" dirty="0" smtClean="0"/>
              <a:t> not because you WANT to.</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D6E0F1-76EC-405A-86EB-89F44C1326E0}" type="slidenum">
              <a:rPr lang="en-US" smtClean="0"/>
              <a:pPr/>
              <a:t>16</a:t>
            </a:fld>
            <a:endParaRPr lang="en-US"/>
          </a:p>
        </p:txBody>
      </p:sp>
    </p:spTree>
    <p:extLst>
      <p:ext uri="{BB962C8B-B14F-4D97-AF65-F5344CB8AC3E}">
        <p14:creationId xmlns:p14="http://schemas.microsoft.com/office/powerpoint/2010/main" xmlns="" val="213982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6E0F1-76EC-405A-86EB-89F44C1326E0}" type="slidenum">
              <a:rPr lang="en-US" smtClean="0"/>
              <a:pPr/>
              <a:t>22</a:t>
            </a:fld>
            <a:endParaRPr lang="en-US"/>
          </a:p>
        </p:txBody>
      </p:sp>
    </p:spTree>
    <p:extLst>
      <p:ext uri="{BB962C8B-B14F-4D97-AF65-F5344CB8AC3E}">
        <p14:creationId xmlns:p14="http://schemas.microsoft.com/office/powerpoint/2010/main" xmlns="" val="74312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a:t>
            </a:r>
            <a:r>
              <a:rPr lang="en-US" baseline="0" dirty="0" smtClean="0"/>
              <a:t> use case of Hadoop is collect output from another system, and store it as is because you don’t know how you want to analyze it yet. </a:t>
            </a:r>
          </a:p>
          <a:p>
            <a:endParaRPr lang="en-US" baseline="0" dirty="0" smtClean="0"/>
          </a:p>
          <a:p>
            <a:r>
              <a:rPr lang="en-US" baseline="0" dirty="0" smtClean="0"/>
              <a:t>You don’t know what parts of the JSON output you will need. This data is schema-less which means we don’t have to apply any logic at write-time as we would normally with a relational database management system. </a:t>
            </a:r>
            <a:endParaRPr lang="en-US" dirty="0"/>
          </a:p>
        </p:txBody>
      </p:sp>
      <p:sp>
        <p:nvSpPr>
          <p:cNvPr id="4" name="Slide Number Placeholder 3"/>
          <p:cNvSpPr>
            <a:spLocks noGrp="1"/>
          </p:cNvSpPr>
          <p:nvPr>
            <p:ph type="sldNum" sz="quarter" idx="10"/>
          </p:nvPr>
        </p:nvSpPr>
        <p:spPr/>
        <p:txBody>
          <a:bodyPr/>
          <a:lstStyle/>
          <a:p>
            <a:fld id="{A3D6E0F1-76EC-405A-86EB-89F44C1326E0}" type="slidenum">
              <a:rPr lang="en-US" smtClean="0"/>
              <a:pPr/>
              <a:t>23</a:t>
            </a:fld>
            <a:endParaRPr lang="en-US"/>
          </a:p>
        </p:txBody>
      </p:sp>
    </p:spTree>
    <p:extLst>
      <p:ext uri="{BB962C8B-B14F-4D97-AF65-F5344CB8AC3E}">
        <p14:creationId xmlns:p14="http://schemas.microsoft.com/office/powerpoint/2010/main" xmlns="" val="260745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a:t>
            </a:r>
            <a:r>
              <a:rPr lang="en-US" baseline="0" dirty="0" smtClean="0"/>
              <a:t> to perform analysis on our data, we apply a schema as it is read to that it can be placed in a tabular form for analysis. </a:t>
            </a:r>
          </a:p>
          <a:p>
            <a:endParaRPr lang="en-US" baseline="0" dirty="0" smtClean="0"/>
          </a:p>
          <a:p>
            <a:r>
              <a:rPr lang="en-US" baseline="0" dirty="0" smtClean="0"/>
              <a:t>You don’t have to define a full schema to all the data – only the data you care about.</a:t>
            </a:r>
          </a:p>
          <a:p>
            <a:endParaRPr lang="en-US" baseline="0" dirty="0" smtClean="0"/>
          </a:p>
          <a:p>
            <a:r>
              <a:rPr lang="en-US" baseline="0" dirty="0" smtClean="0"/>
              <a:t>Once the schema is applied we can further process the data in tabular format.</a:t>
            </a:r>
            <a:endParaRPr lang="en-US" dirty="0"/>
          </a:p>
        </p:txBody>
      </p:sp>
      <p:sp>
        <p:nvSpPr>
          <p:cNvPr id="4" name="Slide Number Placeholder 3"/>
          <p:cNvSpPr>
            <a:spLocks noGrp="1"/>
          </p:cNvSpPr>
          <p:nvPr>
            <p:ph type="sldNum" sz="quarter" idx="10"/>
          </p:nvPr>
        </p:nvSpPr>
        <p:spPr/>
        <p:txBody>
          <a:bodyPr/>
          <a:lstStyle/>
          <a:p>
            <a:fld id="{A3D6E0F1-76EC-405A-86EB-89F44C1326E0}" type="slidenum">
              <a:rPr lang="en-US" smtClean="0"/>
              <a:pPr/>
              <a:t>24</a:t>
            </a:fld>
            <a:endParaRPr lang="en-US"/>
          </a:p>
        </p:txBody>
      </p:sp>
    </p:spTree>
    <p:extLst>
      <p:ext uri="{BB962C8B-B14F-4D97-AF65-F5344CB8AC3E}">
        <p14:creationId xmlns:p14="http://schemas.microsoft.com/office/powerpoint/2010/main" xmlns="" val="384188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your data is</a:t>
            </a:r>
            <a:r>
              <a:rPr lang="en-US" baseline="0" dirty="0" smtClean="0"/>
              <a:t> in tabular format you can process it further and then visualize it. </a:t>
            </a:r>
          </a:p>
          <a:p>
            <a:endParaRPr lang="en-US" baseline="0" dirty="0" smtClean="0"/>
          </a:p>
          <a:p>
            <a:r>
              <a:rPr lang="en-US" baseline="0" dirty="0" smtClean="0"/>
              <a:t>Hadoop has tools to visualize your data, you can also export the data, provided it has been reduced to a reasonable side. </a:t>
            </a:r>
          </a:p>
          <a:p>
            <a:endParaRPr lang="en-US" baseline="0" dirty="0" smtClean="0"/>
          </a:p>
          <a:p>
            <a:r>
              <a:rPr lang="en-US" baseline="0" dirty="0" smtClean="0"/>
              <a:t>The entire process can be automated so that as new data is collected it can be processed and visualized. </a:t>
            </a:r>
            <a:endParaRPr lang="en-US" dirty="0"/>
          </a:p>
        </p:txBody>
      </p:sp>
      <p:sp>
        <p:nvSpPr>
          <p:cNvPr id="4" name="Slide Number Placeholder 3"/>
          <p:cNvSpPr>
            <a:spLocks noGrp="1"/>
          </p:cNvSpPr>
          <p:nvPr>
            <p:ph type="sldNum" sz="quarter" idx="10"/>
          </p:nvPr>
        </p:nvSpPr>
        <p:spPr/>
        <p:txBody>
          <a:bodyPr/>
          <a:lstStyle/>
          <a:p>
            <a:fld id="{A3D6E0F1-76EC-405A-86EB-89F44C1326E0}" type="slidenum">
              <a:rPr lang="en-US" smtClean="0"/>
              <a:pPr/>
              <a:t>25</a:t>
            </a:fld>
            <a:endParaRPr lang="en-US"/>
          </a:p>
        </p:txBody>
      </p:sp>
    </p:spTree>
    <p:extLst>
      <p:ext uri="{BB962C8B-B14F-4D97-AF65-F5344CB8AC3E}">
        <p14:creationId xmlns:p14="http://schemas.microsoft.com/office/powerpoint/2010/main" xmlns="" val="1135571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Feel free to spend a lot of </a:t>
            </a:r>
            <a:r>
              <a:rPr lang="en-US" baseline="0" dirty="0" smtClean="0"/>
              <a:t>time on this slide. Many of these frameworks are not discussed later in the course, so now is likely your only chance to explain them. Let the students ask questions and make the discussion interactive.</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pPr/>
              <a:t>31</a:t>
            </a:fld>
            <a:endParaRPr lang="en-US" dirty="0"/>
          </a:p>
        </p:txBody>
      </p:sp>
    </p:spTree>
    <p:extLst>
      <p:ext uri="{BB962C8B-B14F-4D97-AF65-F5344CB8AC3E}">
        <p14:creationId xmlns:p14="http://schemas.microsoft.com/office/powerpoint/2010/main" xmlns="" val="143153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033E3F-EF61-407B-9DB1-51F59B952014}"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185200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033E3F-EF61-407B-9DB1-51F59B952014}"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409381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033E3F-EF61-407B-9DB1-51F59B952014}"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343086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033E3F-EF61-407B-9DB1-51F59B952014}"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62330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033E3F-EF61-407B-9DB1-51F59B952014}" type="datetimeFigureOut">
              <a:rPr lang="en-US" smtClean="0"/>
              <a:pPr/>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317420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033E3F-EF61-407B-9DB1-51F59B952014}"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10735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033E3F-EF61-407B-9DB1-51F59B952014}" type="datetimeFigureOut">
              <a:rPr lang="en-US" smtClean="0"/>
              <a:pPr/>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282329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033E3F-EF61-407B-9DB1-51F59B952014}" type="datetimeFigureOut">
              <a:rPr lang="en-US" smtClean="0"/>
              <a:pPr/>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32420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33E3F-EF61-407B-9DB1-51F59B952014}" type="datetimeFigureOut">
              <a:rPr lang="en-US" smtClean="0"/>
              <a:pPr/>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8569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33E3F-EF61-407B-9DB1-51F59B952014}"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283047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33E3F-EF61-407B-9DB1-51F59B952014}" type="datetimeFigureOut">
              <a:rPr lang="en-US" smtClean="0"/>
              <a:pPr/>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103261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33E3F-EF61-407B-9DB1-51F59B952014}" type="datetimeFigureOut">
              <a:rPr lang="en-US" smtClean="0"/>
              <a:pPr/>
              <a:t>8/10/2017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6B486-7325-4EC6-BA25-B5378175C43B}" type="slidenum">
              <a:rPr lang="en-US" smtClean="0"/>
              <a:pPr/>
              <a:t>‹#›</a:t>
            </a:fld>
            <a:endParaRPr lang="en-US"/>
          </a:p>
        </p:txBody>
      </p:sp>
    </p:spTree>
    <p:extLst>
      <p:ext uri="{BB962C8B-B14F-4D97-AF65-F5344CB8AC3E}">
        <p14:creationId xmlns:p14="http://schemas.microsoft.com/office/powerpoint/2010/main" xmlns="" val="31812239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gif"/><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7.xml"/><Relationship Id="rId16"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jpeg"/><Relationship Id="rId9" Type="http://schemas.openxmlformats.org/officeDocument/2006/relationships/image" Target="../media/image22.png"/><Relationship Id="rId1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and The Data Warehouse</a:t>
            </a:r>
            <a:endParaRPr lang="en-US" dirty="0"/>
          </a:p>
        </p:txBody>
      </p:sp>
      <p:sp>
        <p:nvSpPr>
          <p:cNvPr id="5" name="Text Placeholder 4"/>
          <p:cNvSpPr>
            <a:spLocks noGrp="1"/>
          </p:cNvSpPr>
          <p:nvPr>
            <p:ph type="body" idx="1"/>
          </p:nvPr>
        </p:nvSpPr>
        <p:spPr/>
        <p:txBody>
          <a:bodyPr/>
          <a:lstStyle/>
          <a:p>
            <a:r>
              <a:rPr lang="en-US" dirty="0" smtClean="0"/>
              <a:t>Michael Fudge</a:t>
            </a:r>
            <a:endParaRPr lang="en-US" dirty="0"/>
          </a:p>
        </p:txBody>
      </p:sp>
    </p:spTree>
    <p:extLst>
      <p:ext uri="{BB962C8B-B14F-4D97-AF65-F5344CB8AC3E}">
        <p14:creationId xmlns:p14="http://schemas.microsoft.com/office/powerpoint/2010/main" xmlns="" val="1844436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All Kinds of Database Systems.</a:t>
            </a:r>
            <a:endParaRPr lang="en-US" dirty="0"/>
          </a:p>
        </p:txBody>
      </p:sp>
      <p:sp>
        <p:nvSpPr>
          <p:cNvPr id="3" name="Content Placeholder 2"/>
          <p:cNvSpPr>
            <a:spLocks noGrp="1"/>
          </p:cNvSpPr>
          <p:nvPr>
            <p:ph idx="1"/>
          </p:nvPr>
        </p:nvSpPr>
        <p:spPr>
          <a:xfrm>
            <a:off x="838200" y="1825625"/>
            <a:ext cx="10515600" cy="4715024"/>
          </a:xfrm>
        </p:spPr>
        <p:txBody>
          <a:bodyPr>
            <a:normAutofit/>
          </a:bodyPr>
          <a:lstStyle/>
          <a:p>
            <a:r>
              <a:rPr lang="en-US" dirty="0" smtClean="0"/>
              <a:t>RDBMS’s like Oracle, MySQL and SQL Server:</a:t>
            </a:r>
          </a:p>
          <a:p>
            <a:pPr lvl="1"/>
            <a:r>
              <a:rPr lang="en-US" dirty="0" smtClean="0"/>
              <a:t>Focus on Consistency and Availability (ACID Principles), sacrificing Partition Tolerance (and thus they don’t’ scale well horizontally).</a:t>
            </a:r>
          </a:p>
          <a:p>
            <a:pPr lvl="1"/>
            <a:r>
              <a:rPr lang="en-US" dirty="0" smtClean="0"/>
              <a:t>Use cases: Business data, when you don’t need to scale out.</a:t>
            </a:r>
          </a:p>
          <a:p>
            <a:r>
              <a:rPr lang="en-US" dirty="0" smtClean="0"/>
              <a:t>Single-Master systems like </a:t>
            </a:r>
            <a:r>
              <a:rPr lang="en-US" dirty="0" err="1" smtClean="0"/>
              <a:t>MongoDb</a:t>
            </a:r>
            <a:r>
              <a:rPr lang="en-US" dirty="0" smtClean="0"/>
              <a:t>, </a:t>
            </a:r>
            <a:r>
              <a:rPr lang="en-US" dirty="0" err="1" smtClean="0"/>
              <a:t>Hbase</a:t>
            </a:r>
            <a:r>
              <a:rPr lang="en-US" dirty="0" smtClean="0"/>
              <a:t>, </a:t>
            </a:r>
            <a:r>
              <a:rPr lang="en-US" dirty="0" err="1" smtClean="0"/>
              <a:t>Redis</a:t>
            </a:r>
            <a:r>
              <a:rPr lang="en-US" dirty="0" smtClean="0"/>
              <a:t>, and HDFS:</a:t>
            </a:r>
          </a:p>
          <a:p>
            <a:pPr lvl="1"/>
            <a:r>
              <a:rPr lang="en-US" dirty="0" smtClean="0"/>
              <a:t>Provide Consistency at scale but data availability runs through a single node.</a:t>
            </a:r>
          </a:p>
          <a:p>
            <a:pPr lvl="1"/>
            <a:r>
              <a:rPr lang="en-US" dirty="0" smtClean="0"/>
              <a:t>Use cases: Read-heavy. Caching, document storage, product catalogs.</a:t>
            </a:r>
          </a:p>
          <a:p>
            <a:r>
              <a:rPr lang="en-US" dirty="0" smtClean="0"/>
              <a:t>Eventual Consistency systems like </a:t>
            </a:r>
            <a:r>
              <a:rPr lang="en-US" dirty="0" err="1" smtClean="0"/>
              <a:t>CouchDb</a:t>
            </a:r>
            <a:r>
              <a:rPr lang="en-US" dirty="0" smtClean="0"/>
              <a:t>, Cassandra and Dynamo</a:t>
            </a:r>
          </a:p>
          <a:p>
            <a:pPr lvl="1"/>
            <a:r>
              <a:rPr lang="en-US" dirty="0" smtClean="0"/>
              <a:t>Provide Availability at scale but do not guarantee consistency.</a:t>
            </a:r>
          </a:p>
          <a:p>
            <a:pPr lvl="1"/>
            <a:r>
              <a:rPr lang="en-US" dirty="0" smtClean="0"/>
              <a:t>Use cases: Write heavy, Isolated activities: Shopping carts, Orders, Tweets. </a:t>
            </a:r>
          </a:p>
          <a:p>
            <a:endParaRPr lang="en-US" dirty="0"/>
          </a:p>
        </p:txBody>
      </p:sp>
    </p:spTree>
    <p:extLst>
      <p:ext uri="{BB962C8B-B14F-4D97-AF65-F5344CB8AC3E}">
        <p14:creationId xmlns:p14="http://schemas.microsoft.com/office/powerpoint/2010/main" xmlns="" val="1786859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Big Data?</a:t>
            </a:r>
            <a:endParaRPr lang="en-US" dirty="0"/>
          </a:p>
        </p:txBody>
      </p:sp>
      <p:sp>
        <p:nvSpPr>
          <p:cNvPr id="3" name="Text Placeholder 2"/>
          <p:cNvSpPr>
            <a:spLocks noGrp="1"/>
          </p:cNvSpPr>
          <p:nvPr>
            <p:ph type="body" idx="1"/>
          </p:nvPr>
        </p:nvSpPr>
        <p:spPr/>
        <p:txBody>
          <a:bodyPr/>
          <a:lstStyle/>
          <a:p>
            <a:r>
              <a:rPr lang="en-US" dirty="0" smtClean="0"/>
              <a:t>It’s more than just large data</a:t>
            </a:r>
            <a:endParaRPr lang="en-US" dirty="0"/>
          </a:p>
        </p:txBody>
      </p:sp>
    </p:spTree>
    <p:extLst>
      <p:ext uri="{BB962C8B-B14F-4D97-AF65-F5344CB8AC3E}">
        <p14:creationId xmlns:p14="http://schemas.microsoft.com/office/powerpoint/2010/main" xmlns="" val="190084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bluewavebuzzblog.files.wordpress.com/2014/03/05379701-photo-les-3v-du-big-data-d-apres-teralytics-jpg.pn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6239" t="9946" r="6720" b="29129"/>
          <a:stretch/>
        </p:blipFill>
        <p:spPr bwMode="auto">
          <a:xfrm>
            <a:off x="1731981" y="2560319"/>
            <a:ext cx="8068236" cy="303365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p:cNvSpPr>
            <a:spLocks noGrp="1"/>
          </p:cNvSpPr>
          <p:nvPr>
            <p:ph type="title"/>
          </p:nvPr>
        </p:nvSpPr>
        <p:spPr/>
        <p:txBody>
          <a:bodyPr/>
          <a:lstStyle/>
          <a:p>
            <a:r>
              <a:rPr lang="en-US" dirty="0" smtClean="0"/>
              <a:t>The Three V’s of Big Data</a:t>
            </a:r>
            <a:endParaRPr lang="en-US" dirty="0"/>
          </a:p>
        </p:txBody>
      </p:sp>
      <p:sp>
        <p:nvSpPr>
          <p:cNvPr id="5" name="TextBox 4"/>
          <p:cNvSpPr txBox="1"/>
          <p:nvPr/>
        </p:nvSpPr>
        <p:spPr>
          <a:xfrm>
            <a:off x="2183803" y="2076225"/>
            <a:ext cx="1325363" cy="800219"/>
          </a:xfrm>
          <a:prstGeom prst="rect">
            <a:avLst/>
          </a:prstGeom>
          <a:noFill/>
        </p:spPr>
        <p:txBody>
          <a:bodyPr wrap="none" rtlCol="0">
            <a:spAutoFit/>
          </a:bodyPr>
          <a:lstStyle/>
          <a:p>
            <a:pPr algn="ctr"/>
            <a:r>
              <a:rPr lang="en-US" sz="2800" b="1" dirty="0" smtClean="0"/>
              <a:t>Volume</a:t>
            </a:r>
          </a:p>
          <a:p>
            <a:pPr algn="ctr"/>
            <a:r>
              <a:rPr lang="en-US" dirty="0" smtClean="0"/>
              <a:t> </a:t>
            </a:r>
            <a:endParaRPr lang="en-US" dirty="0"/>
          </a:p>
        </p:txBody>
      </p:sp>
      <p:sp>
        <p:nvSpPr>
          <p:cNvPr id="6" name="TextBox 5"/>
          <p:cNvSpPr txBox="1"/>
          <p:nvPr/>
        </p:nvSpPr>
        <p:spPr>
          <a:xfrm>
            <a:off x="4918038" y="2076224"/>
            <a:ext cx="1373325" cy="800219"/>
          </a:xfrm>
          <a:prstGeom prst="rect">
            <a:avLst/>
          </a:prstGeom>
          <a:noFill/>
        </p:spPr>
        <p:txBody>
          <a:bodyPr wrap="none" rtlCol="0">
            <a:spAutoFit/>
          </a:bodyPr>
          <a:lstStyle/>
          <a:p>
            <a:pPr algn="ctr"/>
            <a:r>
              <a:rPr lang="en-US" sz="2800" b="1" dirty="0" smtClean="0"/>
              <a:t>Velocity</a:t>
            </a:r>
          </a:p>
          <a:p>
            <a:r>
              <a:rPr lang="en-US" dirty="0" smtClean="0"/>
              <a:t> </a:t>
            </a:r>
            <a:endParaRPr lang="en-US" dirty="0"/>
          </a:p>
        </p:txBody>
      </p:sp>
      <p:sp>
        <p:nvSpPr>
          <p:cNvPr id="7" name="TextBox 6"/>
          <p:cNvSpPr txBox="1"/>
          <p:nvPr/>
        </p:nvSpPr>
        <p:spPr>
          <a:xfrm>
            <a:off x="7845912" y="2076223"/>
            <a:ext cx="1244443" cy="800219"/>
          </a:xfrm>
          <a:prstGeom prst="rect">
            <a:avLst/>
          </a:prstGeom>
          <a:noFill/>
        </p:spPr>
        <p:txBody>
          <a:bodyPr wrap="none" rtlCol="0">
            <a:spAutoFit/>
          </a:bodyPr>
          <a:lstStyle/>
          <a:p>
            <a:pPr algn="ctr"/>
            <a:r>
              <a:rPr lang="en-US" sz="2800" b="1" dirty="0" smtClean="0"/>
              <a:t>Variety</a:t>
            </a:r>
          </a:p>
          <a:p>
            <a:r>
              <a:rPr lang="en-US" dirty="0" smtClean="0"/>
              <a:t> </a:t>
            </a:r>
            <a:endParaRPr lang="en-US" dirty="0"/>
          </a:p>
        </p:txBody>
      </p:sp>
      <p:sp>
        <p:nvSpPr>
          <p:cNvPr id="8" name="TextBox 7"/>
          <p:cNvSpPr txBox="1"/>
          <p:nvPr/>
        </p:nvSpPr>
        <p:spPr>
          <a:xfrm>
            <a:off x="1962588" y="5593976"/>
            <a:ext cx="1767792" cy="369332"/>
          </a:xfrm>
          <a:prstGeom prst="rect">
            <a:avLst/>
          </a:prstGeom>
          <a:noFill/>
        </p:spPr>
        <p:txBody>
          <a:bodyPr wrap="none" rtlCol="0">
            <a:spAutoFit/>
          </a:bodyPr>
          <a:lstStyle/>
          <a:p>
            <a:pPr algn="ctr"/>
            <a:r>
              <a:rPr lang="en-US" dirty="0" smtClean="0"/>
              <a:t>Quantity Of Data</a:t>
            </a:r>
            <a:endParaRPr lang="en-US" dirty="0"/>
          </a:p>
        </p:txBody>
      </p:sp>
      <p:sp>
        <p:nvSpPr>
          <p:cNvPr id="9" name="TextBox 8"/>
          <p:cNvSpPr txBox="1"/>
          <p:nvPr/>
        </p:nvSpPr>
        <p:spPr>
          <a:xfrm>
            <a:off x="4595879" y="5593976"/>
            <a:ext cx="2340449" cy="369332"/>
          </a:xfrm>
          <a:prstGeom prst="rect">
            <a:avLst/>
          </a:prstGeom>
          <a:noFill/>
        </p:spPr>
        <p:txBody>
          <a:bodyPr wrap="none" rtlCol="0">
            <a:spAutoFit/>
          </a:bodyPr>
          <a:lstStyle/>
          <a:p>
            <a:pPr algn="ctr"/>
            <a:r>
              <a:rPr lang="en-US" dirty="0" smtClean="0"/>
              <a:t>Rate of Change of Data</a:t>
            </a:r>
            <a:endParaRPr lang="en-US" dirty="0"/>
          </a:p>
        </p:txBody>
      </p:sp>
      <p:sp>
        <p:nvSpPr>
          <p:cNvPr id="10" name="TextBox 9"/>
          <p:cNvSpPr txBox="1"/>
          <p:nvPr/>
        </p:nvSpPr>
        <p:spPr>
          <a:xfrm>
            <a:off x="7755503" y="5593976"/>
            <a:ext cx="1425263" cy="369332"/>
          </a:xfrm>
          <a:prstGeom prst="rect">
            <a:avLst/>
          </a:prstGeom>
          <a:noFill/>
        </p:spPr>
        <p:txBody>
          <a:bodyPr wrap="none" rtlCol="0">
            <a:spAutoFit/>
          </a:bodyPr>
          <a:lstStyle/>
          <a:p>
            <a:pPr algn="ctr"/>
            <a:r>
              <a:rPr lang="en-US" dirty="0" smtClean="0"/>
              <a:t>Kinds of Data</a:t>
            </a:r>
            <a:endParaRPr lang="en-US" dirty="0"/>
          </a:p>
        </p:txBody>
      </p:sp>
    </p:spTree>
    <p:extLst>
      <p:ext uri="{BB962C8B-B14F-4D97-AF65-F5344CB8AC3E}">
        <p14:creationId xmlns:p14="http://schemas.microsoft.com/office/powerpoint/2010/main" xmlns="" val="1964618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V’s of Big Data</a:t>
            </a:r>
            <a:endParaRPr lang="en-US" dirty="0"/>
          </a:p>
        </p:txBody>
      </p:sp>
      <p:sp>
        <p:nvSpPr>
          <p:cNvPr id="3" name="Content Placeholder 2"/>
          <p:cNvSpPr>
            <a:spLocks noGrp="1"/>
          </p:cNvSpPr>
          <p:nvPr>
            <p:ph idx="1"/>
          </p:nvPr>
        </p:nvSpPr>
        <p:spPr/>
        <p:txBody>
          <a:bodyPr>
            <a:normAutofit lnSpcReduction="10000"/>
          </a:bodyPr>
          <a:lstStyle/>
          <a:p>
            <a:r>
              <a:rPr lang="en-US" b="1" dirty="0" smtClean="0"/>
              <a:t>Veracity </a:t>
            </a:r>
            <a:r>
              <a:rPr lang="en-US" dirty="0" smtClean="0"/>
              <a:t>– uncertainty of your data. How can we be confident in the trustworthiness of our data sources?</a:t>
            </a:r>
          </a:p>
          <a:p>
            <a:pPr lvl="1"/>
            <a:r>
              <a:rPr lang="en-US" dirty="0" smtClean="0"/>
              <a:t>Example: Matching a tweet to a customer, without  knowing their twitter. </a:t>
            </a:r>
          </a:p>
          <a:p>
            <a:r>
              <a:rPr lang="en-US" b="1" dirty="0" smtClean="0"/>
              <a:t>Viability</a:t>
            </a:r>
            <a:r>
              <a:rPr lang="en-US" dirty="0" smtClean="0"/>
              <a:t> – can we predict results from the data? Can we determine which features serve as predictors?</a:t>
            </a:r>
          </a:p>
          <a:p>
            <a:pPr lvl="1"/>
            <a:r>
              <a:rPr lang="en-US" dirty="0" smtClean="0"/>
              <a:t>Example: Discovering patterns among customer purchase habits and unfavorable weather conditions.</a:t>
            </a:r>
          </a:p>
          <a:p>
            <a:r>
              <a:rPr lang="en-US" b="1" dirty="0" smtClean="0"/>
              <a:t>Value</a:t>
            </a:r>
            <a:r>
              <a:rPr lang="en-US" dirty="0" smtClean="0"/>
              <a:t> – what meaning can we derive from our data?  Can we use it  make good business decisions?</a:t>
            </a:r>
          </a:p>
          <a:p>
            <a:pPr lvl="1"/>
            <a:r>
              <a:rPr lang="en-US" dirty="0" smtClean="0"/>
              <a:t>Example: Increase inventory levels of potato chips 2 weeks before the super bowl.</a:t>
            </a:r>
            <a:br>
              <a:rPr lang="en-US" dirty="0" smtClean="0"/>
            </a:br>
            <a:endParaRPr lang="en-US" dirty="0"/>
          </a:p>
        </p:txBody>
      </p:sp>
    </p:spTree>
    <p:extLst>
      <p:ext uri="{BB962C8B-B14F-4D97-AF65-F5344CB8AC3E}">
        <p14:creationId xmlns:p14="http://schemas.microsoft.com/office/powerpoint/2010/main" xmlns="" val="1861577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Big Data Applications</a:t>
            </a:r>
            <a:endParaRPr lang="en-US" dirty="0"/>
          </a:p>
        </p:txBody>
      </p:sp>
      <p:sp>
        <p:nvSpPr>
          <p:cNvPr id="3" name="Content Placeholder 2"/>
          <p:cNvSpPr>
            <a:spLocks noGrp="1"/>
          </p:cNvSpPr>
          <p:nvPr>
            <p:ph idx="1"/>
          </p:nvPr>
        </p:nvSpPr>
        <p:spPr/>
        <p:txBody>
          <a:bodyPr>
            <a:normAutofit fontScale="92500"/>
          </a:bodyPr>
          <a:lstStyle/>
          <a:p>
            <a:r>
              <a:rPr lang="en-US" dirty="0" smtClean="0"/>
              <a:t>Clickstream – Analyze website traffic to determine how to </a:t>
            </a:r>
            <a:r>
              <a:rPr lang="en-US" dirty="0" err="1" smtClean="0"/>
              <a:t>invenst</a:t>
            </a:r>
            <a:r>
              <a:rPr lang="en-US" dirty="0" smtClean="0"/>
              <a:t> in site improvements.</a:t>
            </a:r>
          </a:p>
          <a:p>
            <a:r>
              <a:rPr lang="en-US" dirty="0" smtClean="0"/>
              <a:t>Sensor Data – Collect data from environmental sensors to identify foot traffic patterns in a retail store.</a:t>
            </a:r>
          </a:p>
          <a:p>
            <a:r>
              <a:rPr lang="en-US" dirty="0" smtClean="0"/>
              <a:t>Geographic Data – Analyze on-line orders to establish consistency between where products are shipped versus ordered.</a:t>
            </a:r>
          </a:p>
          <a:p>
            <a:r>
              <a:rPr lang="en-US" dirty="0" smtClean="0"/>
              <a:t>Server Logs – identify potential intrusions and </a:t>
            </a:r>
            <a:r>
              <a:rPr lang="en-US" dirty="0" err="1" smtClean="0"/>
              <a:t>mis</a:t>
            </a:r>
            <a:r>
              <a:rPr lang="en-US" dirty="0" smtClean="0"/>
              <a:t>-configured firewalls. </a:t>
            </a:r>
          </a:p>
          <a:p>
            <a:r>
              <a:rPr lang="en-US" dirty="0" smtClean="0"/>
              <a:t>Sentiment – get a sense of brand through social media.</a:t>
            </a:r>
          </a:p>
          <a:p>
            <a:r>
              <a:rPr lang="en-US" dirty="0" smtClean="0"/>
              <a:t>Unstructured – detect potential inside trading though email, and phone conversations.</a:t>
            </a:r>
            <a:endParaRPr lang="en-US" dirty="0"/>
          </a:p>
        </p:txBody>
      </p:sp>
    </p:spTree>
    <p:extLst>
      <p:ext uri="{BB962C8B-B14F-4D97-AF65-F5344CB8AC3E}">
        <p14:creationId xmlns:p14="http://schemas.microsoft.com/office/powerpoint/2010/main" xmlns="" val="2480113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600" dirty="0" smtClean="0"/>
              <a:t>Birthplace of Hadoop:</a:t>
            </a:r>
            <a:endParaRPr lang="en-US" sz="6600" dirty="0"/>
          </a:p>
        </p:txBody>
      </p:sp>
      <p:sp>
        <p:nvSpPr>
          <p:cNvPr id="5" name="Content Placeholder 4"/>
          <p:cNvSpPr>
            <a:spLocks noGrp="1"/>
          </p:cNvSpPr>
          <p:nvPr>
            <p:ph idx="1"/>
          </p:nvPr>
        </p:nvSpPr>
        <p:spPr>
          <a:xfrm>
            <a:off x="838200" y="1825625"/>
            <a:ext cx="10515600" cy="2694617"/>
          </a:xfrm>
        </p:spPr>
        <p:txBody>
          <a:bodyPr>
            <a:normAutofit/>
          </a:bodyPr>
          <a:lstStyle/>
          <a:p>
            <a:r>
              <a:rPr lang="en-US" sz="4800" dirty="0"/>
              <a:t>Google, Facebook, Yahoo!</a:t>
            </a:r>
          </a:p>
          <a:p>
            <a:r>
              <a:rPr lang="en-US" sz="4000" dirty="0" smtClean="0"/>
              <a:t>These companies had so much data, that </a:t>
            </a:r>
            <a:r>
              <a:rPr lang="en-US" sz="4000" b="1" dirty="0" smtClean="0"/>
              <a:t>enterprise DBMSs </a:t>
            </a:r>
            <a:r>
              <a:rPr lang="en-US" sz="4000" dirty="0" smtClean="0"/>
              <a:t>could not meet their reporting requirements</a:t>
            </a:r>
            <a:r>
              <a:rPr lang="en-US" sz="4000" dirty="0"/>
              <a:t>.</a:t>
            </a:r>
            <a:endParaRPr lang="en-US" sz="4000" dirty="0" smtClean="0"/>
          </a:p>
        </p:txBody>
      </p:sp>
      <p:sp>
        <p:nvSpPr>
          <p:cNvPr id="2" name="TextBox 1"/>
          <p:cNvSpPr txBox="1"/>
          <p:nvPr/>
        </p:nvSpPr>
        <p:spPr>
          <a:xfrm>
            <a:off x="1174395" y="4785488"/>
            <a:ext cx="3348289"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600" dirty="0"/>
              <a:t> </a:t>
            </a:r>
            <a:r>
              <a:rPr lang="en-US" sz="3600" dirty="0" smtClean="0"/>
              <a:t>Time </a:t>
            </a:r>
            <a:r>
              <a:rPr lang="en-US" sz="3600" dirty="0"/>
              <a:t>to </a:t>
            </a:r>
            <a:r>
              <a:rPr lang="en-US" sz="3600" dirty="0" smtClean="0"/>
              <a:t>process </a:t>
            </a:r>
          </a:p>
          <a:p>
            <a:r>
              <a:rPr lang="en-US" sz="3600" dirty="0" smtClean="0"/>
              <a:t>1 day of data </a:t>
            </a:r>
            <a:endParaRPr lang="en-US" sz="3600" dirty="0"/>
          </a:p>
        </p:txBody>
      </p:sp>
      <p:sp>
        <p:nvSpPr>
          <p:cNvPr id="3" name="Rectangle 2"/>
          <p:cNvSpPr/>
          <p:nvPr/>
        </p:nvSpPr>
        <p:spPr>
          <a:xfrm>
            <a:off x="7545610" y="4785487"/>
            <a:ext cx="2918107"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600" dirty="0" smtClean="0"/>
              <a:t>Number of </a:t>
            </a:r>
            <a:endParaRPr lang="en-US" sz="3600" dirty="0" smtClean="0">
              <a:solidFill>
                <a:schemeClr val="lt1"/>
              </a:solidFill>
            </a:endParaRPr>
          </a:p>
          <a:p>
            <a:r>
              <a:rPr lang="en-US" sz="3600" dirty="0" smtClean="0">
                <a:solidFill>
                  <a:schemeClr val="lt1"/>
                </a:solidFill>
              </a:rPr>
              <a:t>Hours in a day.</a:t>
            </a:r>
            <a:endParaRPr lang="en-US" sz="3600" dirty="0">
              <a:solidFill>
                <a:schemeClr val="lt1"/>
              </a:solidFill>
            </a:endParaRPr>
          </a:p>
        </p:txBody>
      </p:sp>
      <p:sp>
        <p:nvSpPr>
          <p:cNvPr id="6" name="Chevron 5"/>
          <p:cNvSpPr/>
          <p:nvPr/>
        </p:nvSpPr>
        <p:spPr>
          <a:xfrm>
            <a:off x="5193071" y="4655176"/>
            <a:ext cx="1682151" cy="1460949"/>
          </a:xfrm>
          <a:prstGeom prst="chevron">
            <a:avLst>
              <a:gd name="adj" fmla="val 6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36685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2369" y="365125"/>
            <a:ext cx="11324493" cy="1325563"/>
          </a:xfrm>
        </p:spPr>
        <p:txBody>
          <a:bodyPr>
            <a:noAutofit/>
          </a:bodyPr>
          <a:lstStyle/>
          <a:p>
            <a:r>
              <a:rPr lang="en-US" sz="6000" dirty="0" smtClean="0"/>
              <a:t>But, I’m not Google. Do I Need This?</a:t>
            </a:r>
            <a:endParaRPr lang="en-US" sz="6000" dirty="0"/>
          </a:p>
        </p:txBody>
      </p:sp>
      <p:sp>
        <p:nvSpPr>
          <p:cNvPr id="2" name="Content Placeholder 1"/>
          <p:cNvSpPr>
            <a:spLocks noGrp="1"/>
          </p:cNvSpPr>
          <p:nvPr>
            <p:ph idx="1"/>
          </p:nvPr>
        </p:nvSpPr>
        <p:spPr>
          <a:xfrm>
            <a:off x="340468" y="1825624"/>
            <a:ext cx="4671799" cy="4691907"/>
          </a:xfrm>
        </p:spPr>
        <p:txBody>
          <a:bodyPr>
            <a:normAutofit/>
          </a:bodyPr>
          <a:lstStyle/>
          <a:p>
            <a:r>
              <a:rPr lang="en-US" sz="4400" dirty="0" smtClean="0"/>
              <a:t>Struggling with data </a:t>
            </a:r>
            <a:r>
              <a:rPr lang="en-US" sz="4400" dirty="0">
                <a:solidFill>
                  <a:srgbClr val="C00000"/>
                </a:solidFill>
              </a:rPr>
              <a:t>volume</a:t>
            </a:r>
            <a:r>
              <a:rPr lang="en-US" sz="4400" dirty="0" smtClean="0"/>
              <a:t>, </a:t>
            </a:r>
            <a:r>
              <a:rPr lang="en-US" sz="4400" dirty="0">
                <a:solidFill>
                  <a:srgbClr val="C00000"/>
                </a:solidFill>
              </a:rPr>
              <a:t>velocity</a:t>
            </a:r>
            <a:r>
              <a:rPr lang="en-US" sz="4400" dirty="0" smtClean="0"/>
              <a:t> or </a:t>
            </a:r>
            <a:r>
              <a:rPr lang="en-US" sz="4400" dirty="0">
                <a:solidFill>
                  <a:srgbClr val="C00000"/>
                </a:solidFill>
              </a:rPr>
              <a:t>variety</a:t>
            </a:r>
            <a:r>
              <a:rPr lang="en-US" sz="4400" dirty="0" smtClean="0"/>
              <a:t>.</a:t>
            </a:r>
          </a:p>
          <a:p>
            <a:r>
              <a:rPr lang="en-US" sz="4400" dirty="0" smtClean="0"/>
              <a:t>Insufficient resources </a:t>
            </a:r>
            <a:r>
              <a:rPr lang="en-US" sz="4400" dirty="0"/>
              <a:t>to </a:t>
            </a:r>
            <a:r>
              <a:rPr lang="en-US" sz="4400" dirty="0">
                <a:solidFill>
                  <a:srgbClr val="C00000"/>
                </a:solidFill>
              </a:rPr>
              <a:t>store</a:t>
            </a:r>
            <a:r>
              <a:rPr lang="en-US" sz="4400" dirty="0"/>
              <a:t>, </a:t>
            </a:r>
            <a:r>
              <a:rPr lang="en-US" sz="4400" dirty="0">
                <a:solidFill>
                  <a:srgbClr val="C00000"/>
                </a:solidFill>
              </a:rPr>
              <a:t>process</a:t>
            </a:r>
            <a:r>
              <a:rPr lang="en-US" sz="4400" dirty="0"/>
              <a:t>, and </a:t>
            </a:r>
            <a:r>
              <a:rPr lang="en-US" sz="4400" dirty="0">
                <a:solidFill>
                  <a:srgbClr val="C00000"/>
                </a:solidFill>
              </a:rPr>
              <a:t>analyze</a:t>
            </a:r>
            <a:r>
              <a:rPr lang="en-US" sz="4400" dirty="0"/>
              <a:t> </a:t>
            </a:r>
            <a:r>
              <a:rPr lang="en-US" sz="4400" dirty="0" smtClean="0"/>
              <a:t>your data.</a:t>
            </a:r>
            <a:endParaRPr lang="en-US" sz="4400" dirty="0"/>
          </a:p>
        </p:txBody>
      </p:sp>
      <p:pic>
        <p:nvPicPr>
          <p:cNvPr id="3074" name="Picture 2" descr="http://1.bp.blogspot.com/_hGn1v4stHxE/TUYr_mNlcLI/AAAAAAAAElM/BbQWhVwZkl8/s1600/Hadoop+danse.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5880" r="14616" b="5651"/>
          <a:stretch/>
        </p:blipFill>
        <p:spPr bwMode="auto">
          <a:xfrm>
            <a:off x="5012267" y="1675459"/>
            <a:ext cx="7179733" cy="51825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42182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Big Data Applications</a:t>
            </a:r>
            <a:endParaRPr lang="en-US" dirty="0"/>
          </a:p>
        </p:txBody>
      </p:sp>
      <p:sp>
        <p:nvSpPr>
          <p:cNvPr id="3" name="Content Placeholder 2"/>
          <p:cNvSpPr>
            <a:spLocks noGrp="1"/>
          </p:cNvSpPr>
          <p:nvPr>
            <p:ph idx="1"/>
          </p:nvPr>
        </p:nvSpPr>
        <p:spPr/>
        <p:txBody>
          <a:bodyPr>
            <a:normAutofit fontScale="92500"/>
          </a:bodyPr>
          <a:lstStyle/>
          <a:p>
            <a:r>
              <a:rPr lang="en-US" b="1" dirty="0" smtClean="0"/>
              <a:t>Clickstream</a:t>
            </a:r>
            <a:r>
              <a:rPr lang="en-US" dirty="0" smtClean="0"/>
              <a:t> – Analyze website traffic to determine how to </a:t>
            </a:r>
            <a:r>
              <a:rPr lang="en-US" dirty="0" err="1" smtClean="0"/>
              <a:t>invenst</a:t>
            </a:r>
            <a:r>
              <a:rPr lang="en-US" dirty="0" smtClean="0"/>
              <a:t> in site improvements.</a:t>
            </a:r>
          </a:p>
          <a:p>
            <a:r>
              <a:rPr lang="en-US" b="1" dirty="0" smtClean="0"/>
              <a:t>Sensor Data </a:t>
            </a:r>
            <a:r>
              <a:rPr lang="en-US" dirty="0" smtClean="0"/>
              <a:t>– Collect data from environmental sensors to identify foot traffic patterns in a retail store. </a:t>
            </a:r>
            <a:r>
              <a:rPr lang="en-US" dirty="0" err="1" smtClean="0"/>
              <a:t>IoT</a:t>
            </a:r>
            <a:r>
              <a:rPr lang="en-US" dirty="0" smtClean="0"/>
              <a:t>.</a:t>
            </a:r>
          </a:p>
          <a:p>
            <a:r>
              <a:rPr lang="en-US" b="1" dirty="0" smtClean="0"/>
              <a:t>Geographic Data </a:t>
            </a:r>
            <a:r>
              <a:rPr lang="en-US" dirty="0" smtClean="0"/>
              <a:t>– Analyze on-line orders to establish consistency between where products are shipped versus ordered.</a:t>
            </a:r>
          </a:p>
          <a:p>
            <a:r>
              <a:rPr lang="en-US" b="1" dirty="0" smtClean="0"/>
              <a:t>Server Logs </a:t>
            </a:r>
            <a:r>
              <a:rPr lang="en-US" dirty="0" smtClean="0"/>
              <a:t>– identify potential intrusions and </a:t>
            </a:r>
            <a:r>
              <a:rPr lang="en-US" dirty="0" err="1" smtClean="0"/>
              <a:t>mis</a:t>
            </a:r>
            <a:r>
              <a:rPr lang="en-US" dirty="0" smtClean="0"/>
              <a:t>-configured firewalls. </a:t>
            </a:r>
          </a:p>
          <a:p>
            <a:r>
              <a:rPr lang="en-US" b="1" dirty="0" smtClean="0"/>
              <a:t>Sentiment</a:t>
            </a:r>
            <a:r>
              <a:rPr lang="en-US" dirty="0" smtClean="0"/>
              <a:t> – get a sense of brand through social media.</a:t>
            </a:r>
          </a:p>
          <a:p>
            <a:r>
              <a:rPr lang="en-US" b="1" dirty="0" smtClean="0"/>
              <a:t>Unstructured/Text </a:t>
            </a:r>
            <a:r>
              <a:rPr lang="en-US" dirty="0" smtClean="0"/>
              <a:t>– detect potential inside trading though email, and phone conversations.</a:t>
            </a:r>
            <a:endParaRPr lang="en-US" dirty="0"/>
          </a:p>
        </p:txBody>
      </p:sp>
    </p:spTree>
    <p:extLst>
      <p:ext uri="{BB962C8B-B14F-4D97-AF65-F5344CB8AC3E}">
        <p14:creationId xmlns:p14="http://schemas.microsoft.com/office/powerpoint/2010/main" xmlns="" val="333630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8800" dirty="0" smtClean="0"/>
              <a:t>What is Hadoop?</a:t>
            </a:r>
            <a:endParaRPr lang="en-US" sz="8800" dirty="0"/>
          </a:p>
        </p:txBody>
      </p:sp>
      <p:sp>
        <p:nvSpPr>
          <p:cNvPr id="2" name="Content Placeholder 1"/>
          <p:cNvSpPr>
            <a:spLocks noGrp="1"/>
          </p:cNvSpPr>
          <p:nvPr>
            <p:ph type="body" idx="1"/>
          </p:nvPr>
        </p:nvSpPr>
        <p:spPr/>
        <p:txBody>
          <a:bodyPr>
            <a:normAutofit/>
          </a:bodyPr>
          <a:lstStyle/>
          <a:p>
            <a:endParaRPr lang="en-US" sz="3200" dirty="0"/>
          </a:p>
        </p:txBody>
      </p:sp>
    </p:spTree>
    <p:extLst>
      <p:ext uri="{BB962C8B-B14F-4D97-AF65-F5344CB8AC3E}">
        <p14:creationId xmlns:p14="http://schemas.microsoft.com/office/powerpoint/2010/main" xmlns="" val="2677642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What Is Hadoop?</a:t>
            </a:r>
            <a:endParaRPr lang="en-US" sz="6600" dirty="0"/>
          </a:p>
        </p:txBody>
      </p:sp>
      <p:sp>
        <p:nvSpPr>
          <p:cNvPr id="4" name="Content Placeholder 3"/>
          <p:cNvSpPr>
            <a:spLocks noGrp="1"/>
          </p:cNvSpPr>
          <p:nvPr>
            <p:ph idx="1"/>
          </p:nvPr>
        </p:nvSpPr>
        <p:spPr>
          <a:xfrm>
            <a:off x="838200" y="1825625"/>
            <a:ext cx="5614358" cy="4351338"/>
          </a:xfrm>
        </p:spPr>
        <p:txBody>
          <a:bodyPr>
            <a:normAutofit/>
          </a:bodyPr>
          <a:lstStyle/>
          <a:p>
            <a:pPr marL="0" indent="0">
              <a:buNone/>
            </a:pPr>
            <a:r>
              <a:rPr lang="en-US" sz="4000" dirty="0" smtClean="0"/>
              <a:t>A System For:</a:t>
            </a:r>
          </a:p>
          <a:p>
            <a:pPr lvl="1"/>
            <a:r>
              <a:rPr lang="en-US" sz="3600" dirty="0" smtClean="0"/>
              <a:t>Storing</a:t>
            </a:r>
            <a:r>
              <a:rPr lang="en-US" sz="3600" dirty="0"/>
              <a:t>, </a:t>
            </a:r>
            <a:endParaRPr lang="en-US" sz="3600" dirty="0" smtClean="0"/>
          </a:p>
          <a:p>
            <a:pPr lvl="1"/>
            <a:r>
              <a:rPr lang="en-US" sz="3600" dirty="0" smtClean="0"/>
              <a:t>Processing</a:t>
            </a:r>
            <a:r>
              <a:rPr lang="en-US" sz="3600" dirty="0"/>
              <a:t>, and </a:t>
            </a:r>
            <a:endParaRPr lang="en-US" sz="3600" dirty="0" smtClean="0"/>
          </a:p>
          <a:p>
            <a:pPr lvl="1"/>
            <a:r>
              <a:rPr lang="en-US" sz="3600" dirty="0" smtClean="0"/>
              <a:t>Managing </a:t>
            </a:r>
          </a:p>
          <a:p>
            <a:pPr marL="0" indent="0">
              <a:buNone/>
            </a:pPr>
            <a:r>
              <a:rPr lang="en-US" sz="4000" dirty="0" smtClean="0"/>
              <a:t>Data.</a:t>
            </a:r>
          </a:p>
          <a:p>
            <a:pPr marL="0" indent="0">
              <a:buNone/>
            </a:pPr>
            <a:r>
              <a:rPr lang="en-US" sz="3200" b="1" i="1" dirty="0" smtClean="0"/>
              <a:t>Sounds Familiar?</a:t>
            </a:r>
          </a:p>
          <a:p>
            <a:pPr marL="0" indent="0">
              <a:buNone/>
            </a:pPr>
            <a:r>
              <a:rPr lang="en-US" dirty="0" smtClean="0"/>
              <a:t>Yes. Change “Data” To “Big Data”</a:t>
            </a:r>
            <a:endParaRPr lang="en-US" dirty="0"/>
          </a:p>
        </p:txBody>
      </p:sp>
      <p:pic>
        <p:nvPicPr>
          <p:cNvPr id="2050" name="Picture 2" descr="http://timoelliott.com/blog/wp-content/uploads/2014/04/looks-similar-but-this-one-is-hadoop.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12793" y="1617785"/>
            <a:ext cx="6449320" cy="48369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2116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Decision Making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55066219"/>
              </p:ext>
            </p:extLst>
          </p:nvPr>
        </p:nvGraphicFramePr>
        <p:xfrm>
          <a:off x="261730" y="2001077"/>
          <a:ext cx="6838317" cy="4454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ular Callout 6"/>
          <p:cNvSpPr/>
          <p:nvPr/>
        </p:nvSpPr>
        <p:spPr>
          <a:xfrm>
            <a:off x="7595913" y="1982404"/>
            <a:ext cx="3366051" cy="795131"/>
          </a:xfrm>
          <a:prstGeom prst="wedgeRoundRectCallout">
            <a:avLst>
              <a:gd name="adj1" fmla="val -154765"/>
              <a:gd name="adj2" fmla="val 63806"/>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Automated decision making</a:t>
            </a:r>
            <a:endParaRPr lang="en-US" dirty="0" smtClean="0">
              <a:solidFill>
                <a:schemeClr val="tx1"/>
              </a:solidFill>
            </a:endParaRPr>
          </a:p>
        </p:txBody>
      </p:sp>
      <p:sp>
        <p:nvSpPr>
          <p:cNvPr id="8" name="Rounded Rectangular Callout 7"/>
          <p:cNvSpPr/>
          <p:nvPr/>
        </p:nvSpPr>
        <p:spPr>
          <a:xfrm>
            <a:off x="7671255" y="2901171"/>
            <a:ext cx="3366051" cy="795131"/>
          </a:xfrm>
          <a:prstGeom prst="wedgeRoundRectCallout">
            <a:avLst>
              <a:gd name="adj1" fmla="val -133505"/>
              <a:gd name="adj2" fmla="val 65056"/>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Strategic decision making</a:t>
            </a:r>
            <a:endParaRPr lang="en-US" dirty="0" smtClean="0">
              <a:solidFill>
                <a:schemeClr val="tx1"/>
              </a:solidFill>
            </a:endParaRPr>
          </a:p>
        </p:txBody>
      </p:sp>
      <p:sp>
        <p:nvSpPr>
          <p:cNvPr id="9" name="Rounded Rectangular Callout 8"/>
          <p:cNvSpPr/>
          <p:nvPr/>
        </p:nvSpPr>
        <p:spPr>
          <a:xfrm>
            <a:off x="7574437" y="3956903"/>
            <a:ext cx="3366051" cy="795131"/>
          </a:xfrm>
          <a:prstGeom prst="wedgeRoundRectCallout">
            <a:avLst>
              <a:gd name="adj1" fmla="val -105454"/>
              <a:gd name="adj2" fmla="val 58806"/>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Tactical decision making</a:t>
            </a:r>
            <a:endParaRPr lang="en-US" dirty="0" smtClean="0">
              <a:solidFill>
                <a:schemeClr val="tx1"/>
              </a:solidFill>
            </a:endParaRPr>
          </a:p>
        </p:txBody>
      </p:sp>
      <p:sp>
        <p:nvSpPr>
          <p:cNvPr id="10" name="Rounded Rectangular Callout 9"/>
          <p:cNvSpPr/>
          <p:nvPr/>
        </p:nvSpPr>
        <p:spPr>
          <a:xfrm>
            <a:off x="7671254" y="5273235"/>
            <a:ext cx="3366052" cy="795131"/>
          </a:xfrm>
          <a:prstGeom prst="wedgeRoundRectCallout">
            <a:avLst>
              <a:gd name="adj1" fmla="val -77004"/>
              <a:gd name="adj2" fmla="val 43806"/>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Operational decision making</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13135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Handles Big Data By </a:t>
            </a:r>
            <a:r>
              <a:rPr lang="en-US" b="1" i="1" dirty="0" smtClean="0"/>
              <a:t>Scaling Out</a:t>
            </a:r>
            <a:endParaRPr lang="en-US" dirty="0"/>
          </a:p>
        </p:txBody>
      </p:sp>
      <p:sp>
        <p:nvSpPr>
          <p:cNvPr id="7" name="Content Placeholder 6"/>
          <p:cNvSpPr>
            <a:spLocks noGrp="1"/>
          </p:cNvSpPr>
          <p:nvPr>
            <p:ph idx="1"/>
          </p:nvPr>
        </p:nvSpPr>
        <p:spPr>
          <a:xfrm>
            <a:off x="838200" y="1825625"/>
            <a:ext cx="10515600" cy="2140831"/>
          </a:xfrm>
        </p:spPr>
        <p:txBody>
          <a:bodyPr>
            <a:normAutofit/>
          </a:bodyPr>
          <a:lstStyle/>
          <a:p>
            <a:r>
              <a:rPr lang="en-US" b="1" dirty="0" smtClean="0">
                <a:solidFill>
                  <a:srgbClr val="FF0000"/>
                </a:solidFill>
              </a:rPr>
              <a:t>Problem</a:t>
            </a:r>
            <a:r>
              <a:rPr lang="en-US" b="1" dirty="0" smtClean="0"/>
              <a:t>: </a:t>
            </a:r>
            <a:r>
              <a:rPr lang="en-US" dirty="0" smtClean="0"/>
              <a:t>File Too Large to fit on a single storage platform?</a:t>
            </a:r>
          </a:p>
          <a:p>
            <a:r>
              <a:rPr lang="en-US" b="1" dirty="0" smtClean="0">
                <a:solidFill>
                  <a:srgbClr val="00B050"/>
                </a:solidFill>
              </a:rPr>
              <a:t>Solution</a:t>
            </a:r>
            <a:r>
              <a:rPr lang="en-US" b="1" dirty="0" smtClean="0"/>
              <a:t>: </a:t>
            </a:r>
            <a:r>
              <a:rPr lang="en-US" dirty="0" smtClean="0"/>
              <a:t>Distribute the file over several computers.</a:t>
            </a:r>
          </a:p>
          <a:p>
            <a:r>
              <a:rPr lang="en-US" b="1" dirty="0" smtClean="0">
                <a:solidFill>
                  <a:srgbClr val="FF0000"/>
                </a:solidFill>
              </a:rPr>
              <a:t>Problem</a:t>
            </a:r>
            <a:r>
              <a:rPr lang="en-US" b="1" dirty="0" smtClean="0"/>
              <a:t>: </a:t>
            </a:r>
            <a:r>
              <a:rPr lang="en-US" dirty="0" smtClean="0"/>
              <a:t>Server not “fast” enough to process your data.</a:t>
            </a:r>
          </a:p>
          <a:p>
            <a:r>
              <a:rPr lang="en-US" b="1" dirty="0" smtClean="0">
                <a:solidFill>
                  <a:srgbClr val="00B050"/>
                </a:solidFill>
              </a:rPr>
              <a:t>Solution</a:t>
            </a:r>
            <a:r>
              <a:rPr lang="en-US" b="1" dirty="0" smtClean="0"/>
              <a:t>: </a:t>
            </a:r>
            <a:r>
              <a:rPr lang="en-US" dirty="0" smtClean="0"/>
              <a:t>Distribute data processing over several computers.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96462" y="5619670"/>
            <a:ext cx="654408" cy="933306"/>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81596" y="5619670"/>
            <a:ext cx="654408" cy="933306"/>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28748" y="5613459"/>
            <a:ext cx="654408" cy="93330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75900" y="5613459"/>
            <a:ext cx="654408" cy="933306"/>
          </a:xfrm>
          <a:prstGeom prst="rect">
            <a:avLst/>
          </a:prstGeom>
        </p:spPr>
      </p:pic>
      <p:sp>
        <p:nvSpPr>
          <p:cNvPr id="17" name="Cross 16"/>
          <p:cNvSpPr/>
          <p:nvPr/>
        </p:nvSpPr>
        <p:spPr>
          <a:xfrm>
            <a:off x="4546289" y="5946291"/>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762029" y="5928599"/>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874887" y="5873093"/>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p:cNvSpPr/>
          <p:nvPr/>
        </p:nvSpPr>
        <p:spPr>
          <a:xfrm>
            <a:off x="3991897" y="4154608"/>
            <a:ext cx="3687096" cy="462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2" name="Flowchart: Process 21"/>
          <p:cNvSpPr/>
          <p:nvPr/>
        </p:nvSpPr>
        <p:spPr>
          <a:xfrm>
            <a:off x="3991897" y="4630360"/>
            <a:ext cx="3687096" cy="462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endParaRPr lang="en-US" dirty="0"/>
          </a:p>
        </p:txBody>
      </p:sp>
      <p:sp>
        <p:nvSpPr>
          <p:cNvPr id="23" name="Down Arrow 22"/>
          <p:cNvSpPr/>
          <p:nvPr/>
        </p:nvSpPr>
        <p:spPr>
          <a:xfrm>
            <a:off x="4068930" y="5186106"/>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237908" y="5186107"/>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374469" y="5186107"/>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7384025" y="5186106"/>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71406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is Designed to Use </a:t>
            </a:r>
            <a:br>
              <a:rPr lang="en-US" dirty="0" smtClean="0"/>
            </a:br>
            <a:r>
              <a:rPr lang="en-US" b="1" i="1" dirty="0" smtClean="0"/>
              <a:t>Commodity Hardware</a:t>
            </a:r>
            <a:endParaRPr lang="en-US" b="1" i="1" dirty="0"/>
          </a:p>
        </p:txBody>
      </p:sp>
      <p:sp>
        <p:nvSpPr>
          <p:cNvPr id="3" name="Content Placeholder 2"/>
          <p:cNvSpPr>
            <a:spLocks noGrp="1"/>
          </p:cNvSpPr>
          <p:nvPr>
            <p:ph idx="1"/>
          </p:nvPr>
        </p:nvSpPr>
        <p:spPr>
          <a:xfrm>
            <a:off x="838200" y="1825625"/>
            <a:ext cx="4953000" cy="4351338"/>
          </a:xfrm>
        </p:spPr>
        <p:txBody>
          <a:bodyPr/>
          <a:lstStyle/>
          <a:p>
            <a:r>
              <a:rPr lang="en-US" dirty="0" smtClean="0"/>
              <a:t>Hadoop Hardware</a:t>
            </a:r>
          </a:p>
          <a:p>
            <a:pPr lvl="1"/>
            <a:r>
              <a:rPr lang="en-US" dirty="0" smtClean="0"/>
              <a:t>Modular</a:t>
            </a:r>
          </a:p>
          <a:p>
            <a:pPr lvl="1"/>
            <a:r>
              <a:rPr lang="en-US" dirty="0" smtClean="0"/>
              <a:t>Easy to add and remove nodes.</a:t>
            </a:r>
          </a:p>
          <a:p>
            <a:pPr lvl="1"/>
            <a:r>
              <a:rPr lang="en-US" dirty="0" smtClean="0"/>
              <a:t>Failure is not only acceptable, but </a:t>
            </a:r>
            <a:r>
              <a:rPr lang="en-US" i="1" dirty="0" smtClean="0"/>
              <a:t>expected</a:t>
            </a:r>
            <a:r>
              <a:rPr lang="en-US" dirty="0" smtClean="0"/>
              <a:t>.</a:t>
            </a:r>
          </a:p>
          <a:p>
            <a:r>
              <a:rPr lang="en-US" dirty="0" smtClean="0"/>
              <a:t>This is contrary to enterprise hardware</a:t>
            </a:r>
          </a:p>
          <a:p>
            <a:pPr lvl="1"/>
            <a:r>
              <a:rPr lang="en-US" dirty="0" smtClean="0"/>
              <a:t>High-redundancy / Fault-tolerant</a:t>
            </a:r>
          </a:p>
          <a:p>
            <a:pPr lvl="1"/>
            <a:r>
              <a:rPr lang="en-US" dirty="0" smtClean="0"/>
              <a:t>Vertical Scaling</a:t>
            </a:r>
          </a:p>
          <a:p>
            <a:pPr lvl="1"/>
            <a:r>
              <a:rPr lang="en-US" dirty="0"/>
              <a:t>Storage </a:t>
            </a:r>
            <a:r>
              <a:rPr lang="en-US" dirty="0" smtClean="0"/>
              <a:t>arrays</a:t>
            </a:r>
          </a:p>
          <a:p>
            <a:endParaRPr lang="en-US" dirty="0"/>
          </a:p>
        </p:txBody>
      </p:sp>
      <p:pic>
        <p:nvPicPr>
          <p:cNvPr id="1026" name="Picture 2" descr="http://i.i.cbsi.com/cnwk.1d/i/bto/20090401/GoogleServerLarg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04619" y="2831690"/>
            <a:ext cx="5743188" cy="316772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263147" y="5999417"/>
            <a:ext cx="5484659" cy="276999"/>
          </a:xfrm>
          <a:prstGeom prst="rect">
            <a:avLst/>
          </a:prstGeom>
          <a:noFill/>
        </p:spPr>
        <p:txBody>
          <a:bodyPr wrap="square" rtlCol="0">
            <a:spAutoFit/>
          </a:bodyPr>
          <a:lstStyle/>
          <a:p>
            <a:r>
              <a:rPr lang="en-US" sz="1200" dirty="0" smtClean="0"/>
              <a:t>* Google Hardware spec for server source: C|NET</a:t>
            </a:r>
            <a:endParaRPr lang="en-US" sz="1200" dirty="0"/>
          </a:p>
        </p:txBody>
      </p:sp>
    </p:spTree>
    <p:extLst>
      <p:ext uri="{BB962C8B-B14F-4D97-AF65-F5344CB8AC3E}">
        <p14:creationId xmlns:p14="http://schemas.microsoft.com/office/powerpoint/2010/main" xmlns="" val="3579207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49" y="3557116"/>
            <a:ext cx="10772717" cy="1005359"/>
          </a:xfrm>
          <a:solidFill>
            <a:schemeClr val="bg1">
              <a:alpha val="65000"/>
            </a:schemeClr>
          </a:solidFill>
        </p:spPr>
        <p:txBody>
          <a:bodyPr>
            <a:noAutofit/>
          </a:bodyPr>
          <a:lstStyle/>
          <a:p>
            <a:r>
              <a:rPr lang="en-US" sz="6600" dirty="0" smtClean="0"/>
              <a:t>An Example of the </a:t>
            </a:r>
            <a:br>
              <a:rPr lang="en-US" sz="6600" dirty="0" smtClean="0"/>
            </a:br>
            <a:r>
              <a:rPr lang="en-US" sz="6600" dirty="0" smtClean="0"/>
              <a:t>“Hadoop Way of Doing Things”</a:t>
            </a:r>
            <a:endParaRPr lang="en-US" sz="6600" dirty="0"/>
          </a:p>
        </p:txBody>
      </p:sp>
      <p:sp>
        <p:nvSpPr>
          <p:cNvPr id="5" name="Text Placeholder 4"/>
          <p:cNvSpPr>
            <a:spLocks noGrp="1"/>
          </p:cNvSpPr>
          <p:nvPr>
            <p:ph type="body" idx="1"/>
          </p:nvPr>
        </p:nvSpPr>
        <p:spPr>
          <a:xfrm>
            <a:off x="7837714" y="6455717"/>
            <a:ext cx="4354286" cy="402283"/>
          </a:xfrm>
        </p:spPr>
        <p:txBody>
          <a:bodyPr>
            <a:normAutofit/>
          </a:bodyPr>
          <a:lstStyle/>
          <a:p>
            <a:r>
              <a:rPr lang="en-US" sz="2000" dirty="0" smtClean="0">
                <a:solidFill>
                  <a:schemeClr val="bg1"/>
                </a:solidFill>
              </a:rPr>
              <a:t>* Photo of the Hadoop cluster at Yahoo! </a:t>
            </a:r>
            <a:endParaRPr lang="en-US" sz="2000" dirty="0">
              <a:solidFill>
                <a:schemeClr val="bg1"/>
              </a:solidFill>
            </a:endParaRPr>
          </a:p>
        </p:txBody>
      </p:sp>
    </p:spTree>
    <p:extLst>
      <p:ext uri="{BB962C8B-B14F-4D97-AF65-F5344CB8AC3E}">
        <p14:creationId xmlns:p14="http://schemas.microsoft.com/office/powerpoint/2010/main" xmlns="" val="3472925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65125"/>
            <a:ext cx="11299476" cy="1325563"/>
          </a:xfrm>
        </p:spPr>
        <p:txBody>
          <a:bodyPr>
            <a:normAutofit/>
          </a:bodyPr>
          <a:lstStyle/>
          <a:p>
            <a:r>
              <a:rPr lang="en-US" sz="4800" dirty="0" smtClean="0"/>
              <a:t>Collect and Store Data As-Is, Schema-less.</a:t>
            </a:r>
            <a:endParaRPr lang="en-US" sz="4800" dirty="0"/>
          </a:p>
        </p:txBody>
      </p:sp>
      <p:pic>
        <p:nvPicPr>
          <p:cNvPr id="4" name="Content Placeholder 3"/>
          <p:cNvPicPr>
            <a:picLocks noGrp="1" noChangeAspect="1"/>
          </p:cNvPicPr>
          <p:nvPr>
            <p:ph idx="1"/>
          </p:nvPr>
        </p:nvPicPr>
        <p:blipFill>
          <a:blip r:embed="rId3" cstate="print"/>
          <a:stretch>
            <a:fillRect/>
          </a:stretch>
        </p:blipFill>
        <p:spPr>
          <a:xfrm>
            <a:off x="917269" y="1511299"/>
            <a:ext cx="9826931" cy="5151805"/>
          </a:xfrm>
          <a:prstGeom prst="rect">
            <a:avLst/>
          </a:prstGeom>
        </p:spPr>
      </p:pic>
      <p:sp>
        <p:nvSpPr>
          <p:cNvPr id="3" name="Explosion 2 2"/>
          <p:cNvSpPr/>
          <p:nvPr/>
        </p:nvSpPr>
        <p:spPr>
          <a:xfrm>
            <a:off x="7978391" y="2836863"/>
            <a:ext cx="4213609" cy="4021138"/>
          </a:xfrm>
          <a:prstGeom prst="irregularSeal2">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YouTube </a:t>
            </a:r>
            <a:br>
              <a:rPr lang="en-US" dirty="0" smtClean="0"/>
            </a:br>
            <a:r>
              <a:rPr lang="en-US" dirty="0" smtClean="0"/>
              <a:t>Comments</a:t>
            </a:r>
            <a:endParaRPr lang="en-US" dirty="0"/>
          </a:p>
        </p:txBody>
      </p:sp>
    </p:spTree>
    <p:extLst>
      <p:ext uri="{BB962C8B-B14F-4D97-AF65-F5344CB8AC3E}">
        <p14:creationId xmlns:p14="http://schemas.microsoft.com/office/powerpoint/2010/main" xmlns="" val="3365257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2" y="365125"/>
            <a:ext cx="11039168" cy="1325563"/>
          </a:xfrm>
        </p:spPr>
        <p:txBody>
          <a:bodyPr>
            <a:normAutofit/>
          </a:bodyPr>
          <a:lstStyle/>
          <a:p>
            <a:r>
              <a:rPr lang="en-US" sz="5400" dirty="0" smtClean="0"/>
              <a:t>Apply a Schema on Read</a:t>
            </a:r>
            <a:endParaRPr lang="en-US" sz="5400" dirty="0"/>
          </a:p>
        </p:txBody>
      </p:sp>
      <p:pic>
        <p:nvPicPr>
          <p:cNvPr id="4" name="Picture 3"/>
          <p:cNvPicPr>
            <a:picLocks noChangeAspect="1"/>
          </p:cNvPicPr>
          <p:nvPr/>
        </p:nvPicPr>
        <p:blipFill>
          <a:blip r:embed="rId3" cstate="print"/>
          <a:stretch>
            <a:fillRect/>
          </a:stretch>
        </p:blipFill>
        <p:spPr>
          <a:xfrm>
            <a:off x="1570422" y="1578846"/>
            <a:ext cx="7013204" cy="1509712"/>
          </a:xfrm>
          <a:prstGeom prst="rect">
            <a:avLst/>
          </a:prstGeom>
        </p:spPr>
      </p:pic>
      <p:pic>
        <p:nvPicPr>
          <p:cNvPr id="6" name="Picture 5"/>
          <p:cNvPicPr>
            <a:picLocks noChangeAspect="1"/>
          </p:cNvPicPr>
          <p:nvPr/>
        </p:nvPicPr>
        <p:blipFill>
          <a:blip r:embed="rId4" cstate="print"/>
          <a:stretch>
            <a:fillRect/>
          </a:stretch>
        </p:blipFill>
        <p:spPr>
          <a:xfrm>
            <a:off x="5520886" y="3162394"/>
            <a:ext cx="5372104" cy="1350613"/>
          </a:xfrm>
          <a:prstGeom prst="rect">
            <a:avLst/>
          </a:prstGeom>
        </p:spPr>
      </p:pic>
      <p:graphicFrame>
        <p:nvGraphicFramePr>
          <p:cNvPr id="7" name="Table 6"/>
          <p:cNvGraphicFramePr>
            <a:graphicFrameLocks noGrp="1"/>
          </p:cNvGraphicFramePr>
          <p:nvPr>
            <p:extLst/>
          </p:nvPr>
        </p:nvGraphicFramePr>
        <p:xfrm>
          <a:off x="1845918" y="5016363"/>
          <a:ext cx="7349936" cy="1381760"/>
        </p:xfrm>
        <a:graphic>
          <a:graphicData uri="http://schemas.openxmlformats.org/drawingml/2006/table">
            <a:tbl>
              <a:tblPr firstRow="1" bandRow="1">
                <a:tableStyleId>{073A0DAA-6AF3-43AB-8588-CEC1D06C72B9}</a:tableStyleId>
              </a:tblPr>
              <a:tblGrid>
                <a:gridCol w="1953310"/>
                <a:gridCol w="654495"/>
                <a:gridCol w="2225993"/>
                <a:gridCol w="2516138"/>
              </a:tblGrid>
              <a:tr h="370840">
                <a:tc>
                  <a:txBody>
                    <a:bodyPr/>
                    <a:lstStyle/>
                    <a:p>
                      <a:r>
                        <a:rPr lang="en-US" dirty="0" err="1" smtClean="0"/>
                        <a:t>videoId</a:t>
                      </a:r>
                      <a:endParaRPr lang="en-US" dirty="0"/>
                    </a:p>
                  </a:txBody>
                  <a:tcPr/>
                </a:tc>
                <a:tc>
                  <a:txBody>
                    <a:bodyPr/>
                    <a:lstStyle/>
                    <a:p>
                      <a:r>
                        <a:rPr lang="en-US" dirty="0" smtClean="0"/>
                        <a:t>likes</a:t>
                      </a:r>
                      <a:endParaRPr lang="en-US" dirty="0"/>
                    </a:p>
                  </a:txBody>
                  <a:tcPr/>
                </a:tc>
                <a:tc>
                  <a:txBody>
                    <a:bodyPr/>
                    <a:lstStyle/>
                    <a:p>
                      <a:r>
                        <a:rPr lang="en-US" dirty="0" smtClean="0"/>
                        <a:t>text</a:t>
                      </a:r>
                      <a:endParaRPr lang="en-US" dirty="0"/>
                    </a:p>
                  </a:txBody>
                  <a:tcPr/>
                </a:tc>
                <a:tc>
                  <a:txBody>
                    <a:bodyPr/>
                    <a:lstStyle/>
                    <a:p>
                      <a:r>
                        <a:rPr lang="en-US" dirty="0" err="1" smtClean="0"/>
                        <a:t>pub_date</a:t>
                      </a:r>
                      <a:endParaRPr lang="en-US" dirty="0"/>
                    </a:p>
                  </a:txBody>
                  <a:tcPr/>
                </a:tc>
              </a:tr>
              <a:tr h="370840">
                <a:tc>
                  <a:txBody>
                    <a:bodyPr/>
                    <a:lstStyle/>
                    <a:p>
                      <a:r>
                        <a:rPr lang="en-US" dirty="0" smtClean="0"/>
                        <a:t>O4PXqpv8TAw</a:t>
                      </a:r>
                      <a:endParaRPr lang="en-US" dirty="0"/>
                    </a:p>
                  </a:txBody>
                  <a:tcPr/>
                </a:tc>
                <a:tc>
                  <a:txBody>
                    <a:bodyPr/>
                    <a:lstStyle/>
                    <a:p>
                      <a:r>
                        <a:rPr lang="en-US" dirty="0" smtClean="0"/>
                        <a:t>0</a:t>
                      </a:r>
                      <a:endParaRPr lang="en-US" dirty="0"/>
                    </a:p>
                  </a:txBody>
                  <a:tcPr/>
                </a:tc>
                <a:tc>
                  <a:txBody>
                    <a:bodyPr/>
                    <a:lstStyle/>
                    <a:p>
                      <a:r>
                        <a:rPr lang="en-US" dirty="0" smtClean="0"/>
                        <a:t>excellent video!\</a:t>
                      </a:r>
                      <a:r>
                        <a:rPr lang="en-US" dirty="0" err="1" smtClean="0"/>
                        <a:t>ufeff</a:t>
                      </a:r>
                      <a:endParaRPr lang="en-US" dirty="0"/>
                    </a:p>
                  </a:txBody>
                  <a:tcPr/>
                </a:tc>
                <a:tc>
                  <a:txBody>
                    <a:bodyPr/>
                    <a:lstStyle/>
                    <a:p>
                      <a:r>
                        <a:rPr lang="en-US" dirty="0" smtClean="0"/>
                        <a:t>2015-02-02T02:05:16.042Z</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Bent-Up Arrow 7"/>
          <p:cNvSpPr/>
          <p:nvPr/>
        </p:nvSpPr>
        <p:spPr>
          <a:xfrm rot="5400000">
            <a:off x="4185743" y="2981959"/>
            <a:ext cx="1061228" cy="14220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Up Arrow 9"/>
          <p:cNvSpPr/>
          <p:nvPr/>
        </p:nvSpPr>
        <p:spPr>
          <a:xfrm rot="16200000" flipH="1">
            <a:off x="9242324" y="4955459"/>
            <a:ext cx="1209367" cy="105205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02503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Your Data</a:t>
            </a:r>
            <a:endParaRPr lang="en-US" dirty="0"/>
          </a:p>
        </p:txBody>
      </p:sp>
      <p:graphicFrame>
        <p:nvGraphicFramePr>
          <p:cNvPr id="4" name="Table 3"/>
          <p:cNvGraphicFramePr>
            <a:graphicFrameLocks noGrp="1"/>
          </p:cNvGraphicFramePr>
          <p:nvPr>
            <p:extLst/>
          </p:nvPr>
        </p:nvGraphicFramePr>
        <p:xfrm>
          <a:off x="744704" y="1690688"/>
          <a:ext cx="7349936" cy="1381760"/>
        </p:xfrm>
        <a:graphic>
          <a:graphicData uri="http://schemas.openxmlformats.org/drawingml/2006/table">
            <a:tbl>
              <a:tblPr firstRow="1" bandRow="1">
                <a:tableStyleId>{073A0DAA-6AF3-43AB-8588-CEC1D06C72B9}</a:tableStyleId>
              </a:tblPr>
              <a:tblGrid>
                <a:gridCol w="1953310"/>
                <a:gridCol w="654495"/>
                <a:gridCol w="2225993"/>
                <a:gridCol w="2516138"/>
              </a:tblGrid>
              <a:tr h="370840">
                <a:tc>
                  <a:txBody>
                    <a:bodyPr/>
                    <a:lstStyle/>
                    <a:p>
                      <a:r>
                        <a:rPr lang="en-US" dirty="0" err="1" smtClean="0"/>
                        <a:t>videoId</a:t>
                      </a:r>
                      <a:endParaRPr lang="en-US" dirty="0"/>
                    </a:p>
                  </a:txBody>
                  <a:tcPr/>
                </a:tc>
                <a:tc>
                  <a:txBody>
                    <a:bodyPr/>
                    <a:lstStyle/>
                    <a:p>
                      <a:r>
                        <a:rPr lang="en-US" dirty="0" smtClean="0"/>
                        <a:t>likes</a:t>
                      </a:r>
                      <a:endParaRPr lang="en-US" dirty="0"/>
                    </a:p>
                  </a:txBody>
                  <a:tcPr/>
                </a:tc>
                <a:tc>
                  <a:txBody>
                    <a:bodyPr/>
                    <a:lstStyle/>
                    <a:p>
                      <a:r>
                        <a:rPr lang="en-US" dirty="0" smtClean="0"/>
                        <a:t>text</a:t>
                      </a:r>
                      <a:endParaRPr lang="en-US" dirty="0"/>
                    </a:p>
                  </a:txBody>
                  <a:tcPr/>
                </a:tc>
                <a:tc>
                  <a:txBody>
                    <a:bodyPr/>
                    <a:lstStyle/>
                    <a:p>
                      <a:r>
                        <a:rPr lang="en-US" dirty="0" err="1" smtClean="0"/>
                        <a:t>pub_date</a:t>
                      </a:r>
                      <a:endParaRPr lang="en-US" dirty="0"/>
                    </a:p>
                  </a:txBody>
                  <a:tcPr/>
                </a:tc>
              </a:tr>
              <a:tr h="370840">
                <a:tc>
                  <a:txBody>
                    <a:bodyPr/>
                    <a:lstStyle/>
                    <a:p>
                      <a:r>
                        <a:rPr lang="en-US" dirty="0" smtClean="0"/>
                        <a:t>O4PXqpv8TAw</a:t>
                      </a:r>
                      <a:endParaRPr lang="en-US" dirty="0"/>
                    </a:p>
                  </a:txBody>
                  <a:tcPr/>
                </a:tc>
                <a:tc>
                  <a:txBody>
                    <a:bodyPr/>
                    <a:lstStyle/>
                    <a:p>
                      <a:r>
                        <a:rPr lang="en-US" dirty="0" smtClean="0"/>
                        <a:t>0</a:t>
                      </a:r>
                      <a:endParaRPr lang="en-US" dirty="0"/>
                    </a:p>
                  </a:txBody>
                  <a:tcPr/>
                </a:tc>
                <a:tc>
                  <a:txBody>
                    <a:bodyPr/>
                    <a:lstStyle/>
                    <a:p>
                      <a:r>
                        <a:rPr lang="en-US" dirty="0" smtClean="0"/>
                        <a:t>excellent video!\</a:t>
                      </a:r>
                      <a:r>
                        <a:rPr lang="en-US" dirty="0" err="1" smtClean="0"/>
                        <a:t>ufeff</a:t>
                      </a:r>
                      <a:endParaRPr lang="en-US" dirty="0"/>
                    </a:p>
                  </a:txBody>
                  <a:tcPr/>
                </a:tc>
                <a:tc>
                  <a:txBody>
                    <a:bodyPr/>
                    <a:lstStyle/>
                    <a:p>
                      <a:r>
                        <a:rPr lang="en-US" dirty="0" smtClean="0"/>
                        <a:t>2015-02-02T02:05:16.042Z</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pic>
        <p:nvPicPr>
          <p:cNvPr id="5" name="Picture 4"/>
          <p:cNvPicPr>
            <a:picLocks noChangeAspect="1"/>
          </p:cNvPicPr>
          <p:nvPr/>
        </p:nvPicPr>
        <p:blipFill>
          <a:blip r:embed="rId3" cstate="print"/>
          <a:stretch>
            <a:fillRect/>
          </a:stretch>
        </p:blipFill>
        <p:spPr>
          <a:xfrm>
            <a:off x="6080608" y="3253811"/>
            <a:ext cx="4028063" cy="1331012"/>
          </a:xfrm>
          <a:prstGeom prst="rect">
            <a:avLst/>
          </a:prstGeom>
        </p:spPr>
      </p:pic>
      <p:sp>
        <p:nvSpPr>
          <p:cNvPr id="6" name="Bent-Up Arrow 5"/>
          <p:cNvSpPr/>
          <p:nvPr/>
        </p:nvSpPr>
        <p:spPr>
          <a:xfrm rot="5400000">
            <a:off x="4600107" y="3156348"/>
            <a:ext cx="1061228" cy="142209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nt-Up Arrow 6"/>
          <p:cNvSpPr/>
          <p:nvPr/>
        </p:nvSpPr>
        <p:spPr>
          <a:xfrm rot="16200000" flipH="1">
            <a:off x="8740879" y="5017237"/>
            <a:ext cx="1209367" cy="105205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nvPr>
        </p:nvGraphicFramePr>
        <p:xfrm>
          <a:off x="4546905" y="5055090"/>
          <a:ext cx="3999324" cy="1483360"/>
        </p:xfrm>
        <a:graphic>
          <a:graphicData uri="http://schemas.openxmlformats.org/drawingml/2006/table">
            <a:tbl>
              <a:tblPr firstRow="1" bandRow="1">
                <a:tableStyleId>{073A0DAA-6AF3-43AB-8588-CEC1D06C72B9}</a:tableStyleId>
              </a:tblPr>
              <a:tblGrid>
                <a:gridCol w="1577467"/>
                <a:gridCol w="2421857"/>
              </a:tblGrid>
              <a:tr h="370840">
                <a:tc>
                  <a:txBody>
                    <a:bodyPr/>
                    <a:lstStyle/>
                    <a:p>
                      <a:r>
                        <a:rPr lang="en-US" dirty="0" err="1" smtClean="0"/>
                        <a:t>videoId</a:t>
                      </a:r>
                      <a:endParaRPr lang="en-US" dirty="0"/>
                    </a:p>
                  </a:txBody>
                  <a:tcPr/>
                </a:tc>
                <a:tc>
                  <a:txBody>
                    <a:bodyPr/>
                    <a:lstStyle/>
                    <a:p>
                      <a:r>
                        <a:rPr lang="en-US" dirty="0" smtClean="0"/>
                        <a:t>sum(likes)</a:t>
                      </a:r>
                      <a:endParaRPr lang="en-US" dirty="0"/>
                    </a:p>
                  </a:txBody>
                  <a:tcPr/>
                </a:tc>
              </a:tr>
              <a:tr h="370840">
                <a:tc>
                  <a:txBody>
                    <a:bodyPr/>
                    <a:lstStyle/>
                    <a:p>
                      <a:r>
                        <a:rPr lang="en-US" dirty="0" smtClean="0"/>
                        <a:t>O4PXqpv8TAw</a:t>
                      </a:r>
                      <a:endParaRPr lang="en-US" dirty="0"/>
                    </a:p>
                  </a:txBody>
                  <a:tcPr/>
                </a:tc>
                <a:tc>
                  <a:txBody>
                    <a:bodyPr/>
                    <a:lstStyle/>
                    <a:p>
                      <a:r>
                        <a:rPr lang="en-US" dirty="0" smtClean="0"/>
                        <a:t>56</a:t>
                      </a:r>
                      <a:endParaRPr lang="en-US" dirty="0"/>
                    </a:p>
                  </a:txBody>
                  <a:tcPr/>
                </a:tc>
              </a:tr>
              <a:tr h="370840">
                <a:tc>
                  <a:txBody>
                    <a:bodyPr/>
                    <a:lstStyle/>
                    <a:p>
                      <a:r>
                        <a:rPr lang="en-US" dirty="0" smtClean="0"/>
                        <a:t>V56Xqyy-2wq</a:t>
                      </a:r>
                      <a:endParaRPr lang="en-US" dirty="0"/>
                    </a:p>
                  </a:txBody>
                  <a:tcPr/>
                </a:tc>
                <a:tc>
                  <a:txBody>
                    <a:bodyPr/>
                    <a:lstStyle/>
                    <a:p>
                      <a:r>
                        <a:rPr lang="en-US" dirty="0" smtClean="0"/>
                        <a:t>14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10" name="Left Arrow 9"/>
          <p:cNvSpPr/>
          <p:nvPr/>
        </p:nvSpPr>
        <p:spPr>
          <a:xfrm>
            <a:off x="3067665" y="5624052"/>
            <a:ext cx="1160206" cy="523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xplosion 2 10"/>
          <p:cNvSpPr/>
          <p:nvPr/>
        </p:nvSpPr>
        <p:spPr>
          <a:xfrm>
            <a:off x="412955" y="4660490"/>
            <a:ext cx="2654710" cy="2084439"/>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Export / Visualize</a:t>
            </a:r>
            <a:endParaRPr lang="en-US" dirty="0"/>
          </a:p>
        </p:txBody>
      </p:sp>
    </p:spTree>
    <p:extLst>
      <p:ext uri="{BB962C8B-B14F-4D97-AF65-F5344CB8AC3E}">
        <p14:creationId xmlns:p14="http://schemas.microsoft.com/office/powerpoint/2010/main" xmlns="" val="3626834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55651"/>
            <a:ext cx="10515600" cy="1906824"/>
          </a:xfrm>
          <a:noFill/>
        </p:spPr>
        <p:txBody>
          <a:bodyPr>
            <a:normAutofit/>
          </a:bodyPr>
          <a:lstStyle/>
          <a:p>
            <a:r>
              <a:rPr lang="en-US" sz="6600" dirty="0"/>
              <a:t>How Does Hadoop </a:t>
            </a:r>
            <a:r>
              <a:rPr lang="en-US" sz="6600" dirty="0" smtClean="0"/>
              <a:t>Store, Process and Manage Big </a:t>
            </a:r>
            <a:r>
              <a:rPr lang="en-US" sz="6600" dirty="0"/>
              <a:t>Data?</a:t>
            </a:r>
          </a:p>
        </p:txBody>
      </p:sp>
    </p:spTree>
    <p:extLst>
      <p:ext uri="{BB962C8B-B14F-4D97-AF65-F5344CB8AC3E}">
        <p14:creationId xmlns:p14="http://schemas.microsoft.com/office/powerpoint/2010/main" xmlns="" val="2139633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600" dirty="0" smtClean="0"/>
              <a:t>Two Goals of Hadoop</a:t>
            </a:r>
            <a:endParaRPr lang="en-US" sz="6600" dirty="0"/>
          </a:p>
        </p:txBody>
      </p:sp>
      <p:sp>
        <p:nvSpPr>
          <p:cNvPr id="5" name="Content Placeholder 4"/>
          <p:cNvSpPr>
            <a:spLocks noGrp="1"/>
          </p:cNvSpPr>
          <p:nvPr>
            <p:ph idx="1"/>
          </p:nvPr>
        </p:nvSpPr>
        <p:spPr>
          <a:xfrm>
            <a:off x="838200" y="1825625"/>
            <a:ext cx="6405215" cy="4351338"/>
          </a:xfrm>
        </p:spPr>
        <p:txBody>
          <a:bodyPr>
            <a:normAutofit/>
          </a:bodyPr>
          <a:lstStyle/>
          <a:p>
            <a:pPr marL="514350" indent="-514350">
              <a:buFont typeface="+mj-lt"/>
              <a:buAutoNum type="arabicPeriod"/>
            </a:pPr>
            <a:r>
              <a:rPr lang="en-US" sz="4800" dirty="0"/>
              <a:t>Distribute the data. </a:t>
            </a:r>
            <a:r>
              <a:rPr lang="en-US" sz="3600" dirty="0"/>
              <a:t/>
            </a:r>
            <a:br>
              <a:rPr lang="en-US" sz="3600" dirty="0"/>
            </a:br>
            <a:r>
              <a:rPr lang="en-US" sz="3600" dirty="0" smtClean="0"/>
              <a:t>HDFS </a:t>
            </a:r>
            <a:r>
              <a:rPr lang="en-US" sz="3600" dirty="0"/>
              <a:t>Does this</a:t>
            </a:r>
          </a:p>
          <a:p>
            <a:pPr marL="514350" indent="-514350">
              <a:buFont typeface="+mj-lt"/>
              <a:buAutoNum type="arabicPeriod"/>
            </a:pPr>
            <a:r>
              <a:rPr lang="en-US" sz="4800" dirty="0"/>
              <a:t>Move processing to the data. </a:t>
            </a:r>
            <a:r>
              <a:rPr lang="en-US" sz="3600" dirty="0"/>
              <a:t/>
            </a:r>
            <a:br>
              <a:rPr lang="en-US" sz="3600" dirty="0"/>
            </a:br>
            <a:r>
              <a:rPr lang="en-US" sz="3600" dirty="0"/>
              <a:t>MapReduce / </a:t>
            </a:r>
            <a:r>
              <a:rPr lang="en-US" sz="3600" dirty="0" smtClean="0"/>
              <a:t>YARN Does this</a:t>
            </a:r>
            <a:endParaRPr lang="en-US" sz="3600" dirty="0"/>
          </a:p>
        </p:txBody>
      </p:sp>
      <p:pic>
        <p:nvPicPr>
          <p:cNvPr id="1026" name="Picture 2" descr="http://1.bp.blogspot.com/-sWtS2-rZqsw/UuXBWKsFP_I/AAAAAAAAPts/w29mOgnLPA4/s1600/hadoop_coi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41968" y="2401556"/>
            <a:ext cx="5146199" cy="39573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78061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Hadoop Clusters</a:t>
            </a:r>
            <a:endParaRPr lang="en-US" sz="6600" dirty="0"/>
          </a:p>
        </p:txBody>
      </p:sp>
      <p:sp>
        <p:nvSpPr>
          <p:cNvPr id="5" name="Content Placeholder 4"/>
          <p:cNvSpPr>
            <a:spLocks noGrp="1"/>
          </p:cNvSpPr>
          <p:nvPr>
            <p:ph idx="1"/>
          </p:nvPr>
        </p:nvSpPr>
        <p:spPr>
          <a:xfrm>
            <a:off x="496111" y="1825625"/>
            <a:ext cx="2607012" cy="4351338"/>
          </a:xfrm>
        </p:spPr>
        <p:txBody>
          <a:bodyPr>
            <a:normAutofit/>
          </a:bodyPr>
          <a:lstStyle/>
          <a:p>
            <a:pPr marL="0" indent="0">
              <a:buNone/>
            </a:pPr>
            <a:r>
              <a:rPr lang="en-US" sz="3200" dirty="0" smtClean="0">
                <a:solidFill>
                  <a:srgbClr val="00B050"/>
                </a:solidFill>
              </a:rPr>
              <a:t>3 Node Types:</a:t>
            </a:r>
          </a:p>
          <a:p>
            <a:pPr marL="514350" indent="-514350">
              <a:buFont typeface="+mj-lt"/>
              <a:buAutoNum type="arabicPeriod"/>
            </a:pPr>
            <a:r>
              <a:rPr lang="en-US" sz="3200" dirty="0" smtClean="0"/>
              <a:t>Master Nodes</a:t>
            </a:r>
          </a:p>
          <a:p>
            <a:pPr marL="514350" indent="-514350">
              <a:buFont typeface="+mj-lt"/>
              <a:buAutoNum type="arabicPeriod"/>
            </a:pPr>
            <a:r>
              <a:rPr lang="en-US" sz="3200" dirty="0" smtClean="0"/>
              <a:t>Worker Nodes</a:t>
            </a:r>
          </a:p>
          <a:p>
            <a:pPr marL="514350" indent="-514350">
              <a:buFont typeface="+mj-lt"/>
              <a:buAutoNum type="arabicPeriod"/>
            </a:pPr>
            <a:r>
              <a:rPr lang="en-US" sz="3200" dirty="0" smtClean="0"/>
              <a:t>Client Nodes</a:t>
            </a:r>
            <a:endParaRPr lang="en-US" sz="3200"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xmlns="" val="0"/>
              </a:ext>
            </a:extLst>
          </a:blip>
          <a:stretch/>
        </p:blipFill>
        <p:spPr>
          <a:xfrm>
            <a:off x="3200908" y="1572705"/>
            <a:ext cx="8922692" cy="5019014"/>
          </a:xfrm>
          <a:prstGeom prst="rect">
            <a:avLst/>
          </a:prstGeom>
        </p:spPr>
      </p:pic>
    </p:spTree>
    <p:extLst>
      <p:ext uri="{BB962C8B-B14F-4D97-AF65-F5344CB8AC3E}">
        <p14:creationId xmlns:p14="http://schemas.microsoft.com/office/powerpoint/2010/main" xmlns="" val="29202578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Hadoop Differ from Relational?</a:t>
            </a:r>
            <a:endParaRPr lang="en-US" dirty="0"/>
          </a:p>
        </p:txBody>
      </p:sp>
      <p:sp>
        <p:nvSpPr>
          <p:cNvPr id="4" name="Text Placeholder 3"/>
          <p:cNvSpPr>
            <a:spLocks noGrp="1"/>
          </p:cNvSpPr>
          <p:nvPr>
            <p:ph type="body" idx="1"/>
          </p:nvPr>
        </p:nvSpPr>
        <p:spPr/>
        <p:txBody>
          <a:bodyPr>
            <a:normAutofit/>
          </a:bodyPr>
          <a:lstStyle/>
          <a:p>
            <a:r>
              <a:rPr lang="en-US" sz="3200" dirty="0" smtClean="0"/>
              <a:t>Relational </a:t>
            </a:r>
            <a:endParaRPr lang="en-US" sz="3200" dirty="0"/>
          </a:p>
        </p:txBody>
      </p:sp>
      <p:sp>
        <p:nvSpPr>
          <p:cNvPr id="5" name="Content Placeholder 4"/>
          <p:cNvSpPr>
            <a:spLocks noGrp="1"/>
          </p:cNvSpPr>
          <p:nvPr>
            <p:ph sz="half" idx="2"/>
          </p:nvPr>
        </p:nvSpPr>
        <p:spPr>
          <a:xfrm>
            <a:off x="839788" y="2505075"/>
            <a:ext cx="4145167" cy="3684588"/>
          </a:xfrm>
        </p:spPr>
        <p:txBody>
          <a:bodyPr/>
          <a:lstStyle/>
          <a:p>
            <a:r>
              <a:rPr lang="en-US" dirty="0" smtClean="0"/>
              <a:t>Schema On Write</a:t>
            </a:r>
          </a:p>
          <a:p>
            <a:r>
              <a:rPr lang="en-US" dirty="0" smtClean="0"/>
              <a:t>Fast Reads</a:t>
            </a:r>
          </a:p>
          <a:p>
            <a:r>
              <a:rPr lang="en-US" dirty="0" smtClean="0"/>
              <a:t>Highly Structured Data</a:t>
            </a:r>
          </a:p>
          <a:p>
            <a:r>
              <a:rPr lang="en-US" dirty="0" smtClean="0"/>
              <a:t>Declarative Data Processing (SQL)</a:t>
            </a:r>
          </a:p>
          <a:p>
            <a:r>
              <a:rPr lang="en-US" dirty="0" smtClean="0"/>
              <a:t>Good For: ACID Transactions, Business Data</a:t>
            </a:r>
            <a:endParaRPr lang="en-US" dirty="0"/>
          </a:p>
        </p:txBody>
      </p:sp>
      <p:sp>
        <p:nvSpPr>
          <p:cNvPr id="6" name="Text Placeholder 5"/>
          <p:cNvSpPr>
            <a:spLocks noGrp="1"/>
          </p:cNvSpPr>
          <p:nvPr>
            <p:ph type="body" sz="quarter" idx="3"/>
          </p:nvPr>
        </p:nvSpPr>
        <p:spPr>
          <a:xfrm>
            <a:off x="7053469" y="1690688"/>
            <a:ext cx="3476881" cy="823912"/>
          </a:xfrm>
        </p:spPr>
        <p:txBody>
          <a:bodyPr>
            <a:normAutofit/>
          </a:bodyPr>
          <a:lstStyle/>
          <a:p>
            <a:r>
              <a:rPr lang="en-US" sz="3200" dirty="0" smtClean="0"/>
              <a:t>Hadoop</a:t>
            </a:r>
            <a:endParaRPr lang="en-US" sz="3200" dirty="0"/>
          </a:p>
        </p:txBody>
      </p:sp>
      <p:sp>
        <p:nvSpPr>
          <p:cNvPr id="7" name="Content Placeholder 6"/>
          <p:cNvSpPr>
            <a:spLocks noGrp="1"/>
          </p:cNvSpPr>
          <p:nvPr>
            <p:ph sz="quarter" idx="4"/>
          </p:nvPr>
        </p:nvSpPr>
        <p:spPr>
          <a:xfrm>
            <a:off x="7017776" y="2505075"/>
            <a:ext cx="4122172" cy="3684588"/>
          </a:xfrm>
        </p:spPr>
        <p:txBody>
          <a:bodyPr>
            <a:normAutofit/>
          </a:bodyPr>
          <a:lstStyle/>
          <a:p>
            <a:r>
              <a:rPr lang="en-US" dirty="0" smtClean="0"/>
              <a:t>Schema On Read</a:t>
            </a:r>
          </a:p>
          <a:p>
            <a:r>
              <a:rPr lang="en-US" dirty="0" smtClean="0"/>
              <a:t>Fast Writes</a:t>
            </a:r>
          </a:p>
          <a:p>
            <a:r>
              <a:rPr lang="en-US" dirty="0" smtClean="0"/>
              <a:t>Loosely Structured Data</a:t>
            </a:r>
          </a:p>
          <a:p>
            <a:r>
              <a:rPr lang="en-US" dirty="0" smtClean="0"/>
              <a:t>Declarative &amp; Procedural Data Processing</a:t>
            </a:r>
          </a:p>
          <a:p>
            <a:r>
              <a:rPr lang="en-US" dirty="0" smtClean="0"/>
              <a:t>Good For: Logs, Data Streams, Unstructured, Data Discovery</a:t>
            </a:r>
            <a:endParaRPr lang="en-US" dirty="0"/>
          </a:p>
        </p:txBody>
      </p:sp>
      <p:cxnSp>
        <p:nvCxnSpPr>
          <p:cNvPr id="10" name="Straight Arrow Connector 9"/>
          <p:cNvCxnSpPr/>
          <p:nvPr/>
        </p:nvCxnSpPr>
        <p:spPr>
          <a:xfrm flipV="1">
            <a:off x="3903406" y="2713703"/>
            <a:ext cx="2989007" cy="1966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62865" y="3220065"/>
            <a:ext cx="4129547" cy="147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522839" y="3749009"/>
            <a:ext cx="2369573" cy="737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77265" y="4270579"/>
            <a:ext cx="3215146" cy="2325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418681" y="5108216"/>
            <a:ext cx="3473730" cy="2325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58288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xmlns="" val="816362883"/>
              </p:ext>
            </p:extLst>
          </p:nvPr>
        </p:nvGraphicFramePr>
        <p:xfrm>
          <a:off x="838200" y="515566"/>
          <a:ext cx="10515600" cy="5875505"/>
        </p:xfrm>
        <a:graphic>
          <a:graphicData uri="http://schemas.openxmlformats.org/drawingml/2006/chart">
            <c:chart xmlns:c="http://schemas.openxmlformats.org/drawingml/2006/chart" xmlns:r="http://schemas.openxmlformats.org/officeDocument/2006/relationships" r:id="rId2"/>
          </a:graphicData>
        </a:graphic>
      </p:graphicFrame>
      <p:sp>
        <p:nvSpPr>
          <p:cNvPr id="8" name="Right Arrow 7"/>
          <p:cNvSpPr/>
          <p:nvPr/>
        </p:nvSpPr>
        <p:spPr>
          <a:xfrm rot="16200000">
            <a:off x="-1597767" y="3193105"/>
            <a:ext cx="4464995" cy="549610"/>
          </a:xfrm>
          <a:prstGeom prst="rightArrow">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600" b="1" dirty="0">
                <a:solidFill>
                  <a:schemeClr val="tx1"/>
                </a:solidFill>
                <a:effectLst>
                  <a:outerShdw blurRad="38100" dist="38100" dir="2700000" algn="tl">
                    <a:srgbClr val="000000">
                      <a:alpha val="43137"/>
                    </a:srgbClr>
                  </a:outerShdw>
                </a:effectLst>
              </a:rPr>
              <a:t>Data Volume</a:t>
            </a:r>
          </a:p>
        </p:txBody>
      </p:sp>
      <p:sp>
        <p:nvSpPr>
          <p:cNvPr id="9" name="Right Arrow 8"/>
          <p:cNvSpPr/>
          <p:nvPr/>
        </p:nvSpPr>
        <p:spPr>
          <a:xfrm>
            <a:off x="907915" y="5977645"/>
            <a:ext cx="10445885" cy="520432"/>
          </a:xfrm>
          <a:prstGeom prst="rightArrow">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sz="1600" b="1" dirty="0" smtClean="0">
                <a:solidFill>
                  <a:schemeClr val="tx1"/>
                </a:solidFill>
                <a:effectLst>
                  <a:outerShdw blurRad="38100" dist="38100" dir="2700000" algn="tl">
                    <a:srgbClr val="000000">
                      <a:alpha val="43137"/>
                    </a:srgbClr>
                  </a:outerShdw>
                </a:effectLst>
              </a:rPr>
              <a:t>Years</a:t>
            </a:r>
            <a:endParaRPr lang="en-US" sz="1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615664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i="1" dirty="0" smtClean="0"/>
              <a:t>Exactly </a:t>
            </a:r>
            <a:r>
              <a:rPr lang="en-US" dirty="0" smtClean="0"/>
              <a:t>is “Schema on Read?” Again?</a:t>
            </a:r>
            <a:endParaRPr lang="en-US" dirty="0"/>
          </a:p>
        </p:txBody>
      </p:sp>
      <p:sp>
        <p:nvSpPr>
          <p:cNvPr id="3" name="Content Placeholder 2"/>
          <p:cNvSpPr>
            <a:spLocks noGrp="1"/>
          </p:cNvSpPr>
          <p:nvPr>
            <p:ph sz="half" idx="1"/>
          </p:nvPr>
        </p:nvSpPr>
        <p:spPr/>
        <p:txBody>
          <a:bodyPr>
            <a:normAutofit/>
          </a:bodyPr>
          <a:lstStyle/>
          <a:p>
            <a:r>
              <a:rPr lang="en-US" dirty="0" smtClean="0"/>
              <a:t>Traditional RDBMS</a:t>
            </a:r>
          </a:p>
          <a:p>
            <a:r>
              <a:rPr lang="en-US" dirty="0" smtClean="0"/>
              <a:t>You cannot write data without a table.</a:t>
            </a:r>
          </a:p>
          <a:p>
            <a:r>
              <a:rPr lang="en-US" dirty="0" smtClean="0"/>
              <a:t>Cannot insert data unless data fits into table’s single design.</a:t>
            </a:r>
          </a:p>
          <a:p>
            <a:r>
              <a:rPr lang="en-US" dirty="0" smtClean="0"/>
              <a:t>Large up front design costs.</a:t>
            </a:r>
          </a:p>
          <a:p>
            <a:pPr lvl="1"/>
            <a:r>
              <a:rPr lang="en-US" dirty="0" smtClean="0"/>
              <a:t>Conceptual Models</a:t>
            </a:r>
          </a:p>
          <a:p>
            <a:pPr lvl="1"/>
            <a:r>
              <a:rPr lang="en-US" dirty="0" smtClean="0"/>
              <a:t>Table Design</a:t>
            </a:r>
          </a:p>
          <a:p>
            <a:r>
              <a:rPr lang="en-US" dirty="0" smtClean="0"/>
              <a:t>“</a:t>
            </a:r>
            <a:r>
              <a:rPr lang="en-US" dirty="0"/>
              <a:t>Schema on </a:t>
            </a:r>
            <a:r>
              <a:rPr lang="en-US" dirty="0" smtClean="0"/>
              <a:t>Write”</a:t>
            </a:r>
            <a:endParaRPr lang="en-US" dirty="0"/>
          </a:p>
          <a:p>
            <a:endParaRPr lang="en-US" dirty="0" smtClean="0"/>
          </a:p>
        </p:txBody>
      </p:sp>
      <p:sp>
        <p:nvSpPr>
          <p:cNvPr id="4" name="Content Placeholder 3"/>
          <p:cNvSpPr>
            <a:spLocks noGrp="1"/>
          </p:cNvSpPr>
          <p:nvPr>
            <p:ph sz="half" idx="2"/>
          </p:nvPr>
        </p:nvSpPr>
        <p:spPr/>
        <p:txBody>
          <a:bodyPr>
            <a:normAutofit/>
          </a:bodyPr>
          <a:lstStyle/>
          <a:p>
            <a:r>
              <a:rPr lang="en-US" dirty="0" smtClean="0"/>
              <a:t>Hadoop’s HDFS</a:t>
            </a:r>
          </a:p>
          <a:p>
            <a:r>
              <a:rPr lang="en-US" dirty="0" smtClean="0"/>
              <a:t>You write the data “as-is”, to HDFS.</a:t>
            </a:r>
          </a:p>
          <a:p>
            <a:r>
              <a:rPr lang="en-US" dirty="0" smtClean="0"/>
              <a:t>Schema applied when data is read – multiple designs.</a:t>
            </a:r>
          </a:p>
          <a:p>
            <a:r>
              <a:rPr lang="en-US" dirty="0" smtClean="0"/>
              <a:t>Very little up-front design costs</a:t>
            </a:r>
          </a:p>
          <a:p>
            <a:pPr lvl="1"/>
            <a:r>
              <a:rPr lang="en-US" dirty="0" smtClean="0"/>
              <a:t>Just Write to disk </a:t>
            </a:r>
          </a:p>
          <a:p>
            <a:pPr lvl="1"/>
            <a:r>
              <a:rPr lang="en-US" dirty="0" smtClean="0"/>
              <a:t>Apply schema when you need it</a:t>
            </a:r>
          </a:p>
          <a:p>
            <a:r>
              <a:rPr lang="en-US" dirty="0" smtClean="0"/>
              <a:t>“Schema </a:t>
            </a:r>
            <a:r>
              <a:rPr lang="en-US" dirty="0"/>
              <a:t>on </a:t>
            </a:r>
            <a:r>
              <a:rPr lang="en-US" dirty="0" smtClean="0"/>
              <a:t>Read”</a:t>
            </a:r>
            <a:endParaRPr lang="en-US" dirty="0"/>
          </a:p>
          <a:p>
            <a:endParaRPr lang="en-US" dirty="0" smtClean="0"/>
          </a:p>
          <a:p>
            <a:endParaRPr lang="en-US" dirty="0" smtClean="0"/>
          </a:p>
        </p:txBody>
      </p:sp>
    </p:spTree>
    <p:extLst>
      <p:ext uri="{BB962C8B-B14F-4D97-AF65-F5344CB8AC3E}">
        <p14:creationId xmlns:p14="http://schemas.microsoft.com/office/powerpoint/2010/main" xmlns="" val="1104455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The Hadoop </a:t>
            </a:r>
            <a:r>
              <a:rPr lang="en-US" b="1" dirty="0" smtClean="0"/>
              <a:t>Ecosystem: </a:t>
            </a:r>
            <a:r>
              <a:rPr lang="en-US" dirty="0" smtClean="0"/>
              <a:t>Open Source Tools</a:t>
            </a:r>
            <a:endParaRPr lang="en-US" dirty="0"/>
          </a:p>
        </p:txBody>
      </p:sp>
      <p:pic>
        <p:nvPicPr>
          <p:cNvPr id="20" name="Picture 19" descr="pig_open.gi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6961" y="2003963"/>
            <a:ext cx="1989206" cy="1326137"/>
          </a:xfrm>
          <a:prstGeom prst="rect">
            <a:avLst/>
          </a:prstGeom>
        </p:spPr>
      </p:pic>
      <p:pic>
        <p:nvPicPr>
          <p:cNvPr id="21" name="Picture 3" descr="hive_logo_medium.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0331" y="3308089"/>
            <a:ext cx="1498600" cy="138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descr="hbase_logo.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355009" y="5064637"/>
            <a:ext cx="2194667" cy="542502"/>
          </a:xfrm>
          <a:prstGeom prst="rect">
            <a:avLst/>
          </a:prstGeom>
        </p:spPr>
      </p:pic>
      <p:pic>
        <p:nvPicPr>
          <p:cNvPr id="23" name="Picture 22" descr="mantle-mahout.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656327" y="5589333"/>
            <a:ext cx="3295158" cy="1297509"/>
          </a:xfrm>
          <a:prstGeom prst="rect">
            <a:avLst/>
          </a:prstGeom>
        </p:spPr>
      </p:pic>
      <p:pic>
        <p:nvPicPr>
          <p:cNvPr id="24" name="Picture 23" descr="zookeeper_logo.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571684" y="4798356"/>
            <a:ext cx="1269822" cy="1806776"/>
          </a:xfrm>
          <a:prstGeom prst="rect">
            <a:avLst/>
          </a:prstGeom>
        </p:spPr>
      </p:pic>
      <p:pic>
        <p:nvPicPr>
          <p:cNvPr id="25" name="Picture 24" descr="apache-ambari-project.jp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3048073" y="1927384"/>
            <a:ext cx="2576910" cy="773073"/>
          </a:xfrm>
          <a:prstGeom prst="rect">
            <a:avLst/>
          </a:prstGeom>
        </p:spPr>
      </p:pic>
      <p:pic>
        <p:nvPicPr>
          <p:cNvPr id="26" name="Picture 25" descr="oozie_200x.png"/>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9187648" y="2716966"/>
            <a:ext cx="2540000" cy="596900"/>
          </a:xfrm>
          <a:prstGeom prst="rect">
            <a:avLst/>
          </a:prstGeom>
        </p:spPr>
      </p:pic>
      <p:pic>
        <p:nvPicPr>
          <p:cNvPr id="27" name="Picture 26" descr="sqoop-logo.png"/>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7940359" y="3607192"/>
            <a:ext cx="1917700" cy="584200"/>
          </a:xfrm>
          <a:prstGeom prst="rect">
            <a:avLst/>
          </a:prstGeom>
        </p:spPr>
      </p:pic>
      <p:pic>
        <p:nvPicPr>
          <p:cNvPr id="28" name="Picture 27" descr="flume-logo.png"/>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8300063" y="4643279"/>
            <a:ext cx="1710357" cy="1710357"/>
          </a:xfrm>
          <a:prstGeom prst="rect">
            <a:avLst/>
          </a:prstGeom>
        </p:spPr>
      </p:pic>
      <p:grpSp>
        <p:nvGrpSpPr>
          <p:cNvPr id="29" name="Group 28"/>
          <p:cNvGrpSpPr/>
          <p:nvPr/>
        </p:nvGrpSpPr>
        <p:grpSpPr>
          <a:xfrm>
            <a:off x="4708303" y="2766140"/>
            <a:ext cx="2767606" cy="1795049"/>
            <a:chOff x="3032993" y="2820389"/>
            <a:chExt cx="2767606" cy="1795049"/>
          </a:xfrm>
        </p:grpSpPr>
        <p:sp>
          <p:nvSpPr>
            <p:cNvPr id="30" name="Rectangle 29"/>
            <p:cNvSpPr/>
            <p:nvPr/>
          </p:nvSpPr>
          <p:spPr>
            <a:xfrm>
              <a:off x="3032993" y="2992143"/>
              <a:ext cx="2767606" cy="1623295"/>
            </a:xfrm>
            <a:prstGeom prst="rect">
              <a:avLst/>
            </a:prstGeom>
            <a:solidFill>
              <a:srgbClr val="FFFFFF"/>
            </a:solidFill>
            <a:ln w="85725" cap="flat" cmpd="sng" algn="ctr">
              <a:solidFill>
                <a:srgbClr val="244A58"/>
              </a:solidFill>
              <a:prstDash val="solid"/>
              <a:miter lim="800000"/>
            </a:ln>
            <a:effectLst/>
          </p:spPr>
          <p:txBody>
            <a:bodyPr rtlCol="0" anchor="ctr"/>
            <a:lstStyle/>
            <a:p>
              <a:pPr algn="ctr" defTabSz="908096">
                <a:defRPr/>
              </a:pPr>
              <a:endParaRPr lang="en-US" kern="0" dirty="0">
                <a:ln w="57150" cmpd="sng">
                  <a:solidFill>
                    <a:srgbClr val="7EB606"/>
                  </a:solidFill>
                </a:ln>
                <a:solidFill>
                  <a:srgbClr val="467F1A"/>
                </a:solidFill>
                <a:latin typeface="Calibri"/>
              </a:endParaRPr>
            </a:p>
          </p:txBody>
        </p:sp>
        <p:pic>
          <p:nvPicPr>
            <p:cNvPr id="31" name="Picture 30" descr="HWX_Elephant_Blue.png"/>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3664249" y="2820389"/>
              <a:ext cx="1524051" cy="1524051"/>
            </a:xfrm>
            <a:prstGeom prst="rect">
              <a:avLst/>
            </a:prstGeom>
          </p:spPr>
        </p:pic>
        <p:sp>
          <p:nvSpPr>
            <p:cNvPr id="32" name="TextBox 31"/>
            <p:cNvSpPr txBox="1"/>
            <p:nvPr/>
          </p:nvSpPr>
          <p:spPr>
            <a:xfrm>
              <a:off x="3987436" y="4160528"/>
              <a:ext cx="925065" cy="369332"/>
            </a:xfrm>
            <a:prstGeom prst="rect">
              <a:avLst/>
            </a:prstGeom>
            <a:noFill/>
          </p:spPr>
          <p:txBody>
            <a:bodyPr wrap="none" rtlCol="0">
              <a:spAutoFit/>
            </a:bodyPr>
            <a:lstStyle/>
            <a:p>
              <a:pPr algn="ctr" defTabSz="908096">
                <a:defRPr/>
              </a:pPr>
              <a:r>
                <a:rPr lang="en-US" kern="0" dirty="0">
                  <a:solidFill>
                    <a:sysClr val="windowText" lastClr="000000"/>
                  </a:solidFill>
                </a:rPr>
                <a:t>Hadoop</a:t>
              </a:r>
            </a:p>
          </p:txBody>
        </p:sp>
      </p:grpSp>
      <p:pic>
        <p:nvPicPr>
          <p:cNvPr id="33" name="Picture 32"/>
          <p:cNvPicPr>
            <a:picLocks noChangeAspect="1"/>
          </p:cNvPicPr>
          <p:nvPr/>
        </p:nvPicPr>
        <p:blipFill>
          <a:blip r:embed="rId13" cstate="print"/>
          <a:stretch>
            <a:fillRect/>
          </a:stretch>
        </p:blipFill>
        <p:spPr>
          <a:xfrm>
            <a:off x="5823310" y="1670207"/>
            <a:ext cx="3305198" cy="953578"/>
          </a:xfrm>
          <a:prstGeom prst="rect">
            <a:avLst/>
          </a:prstGeom>
        </p:spPr>
      </p:pic>
      <p:pic>
        <p:nvPicPr>
          <p:cNvPr id="34" name="Picture 33"/>
          <p:cNvPicPr>
            <a:picLocks noChangeAspect="1"/>
          </p:cNvPicPr>
          <p:nvPr/>
        </p:nvPicPr>
        <p:blipFill>
          <a:blip r:embed="rId14" cstate="print"/>
          <a:stretch>
            <a:fillRect/>
          </a:stretch>
        </p:blipFill>
        <p:spPr>
          <a:xfrm>
            <a:off x="493697" y="5920414"/>
            <a:ext cx="2679332" cy="684718"/>
          </a:xfrm>
          <a:prstGeom prst="rect">
            <a:avLst/>
          </a:prstGeom>
        </p:spPr>
      </p:pic>
      <p:pic>
        <p:nvPicPr>
          <p:cNvPr id="35" name="Picture 34"/>
          <p:cNvPicPr>
            <a:picLocks noChangeAspect="1"/>
          </p:cNvPicPr>
          <p:nvPr/>
        </p:nvPicPr>
        <p:blipFill>
          <a:blip r:embed="rId15" cstate="print"/>
          <a:stretch>
            <a:fillRect/>
          </a:stretch>
        </p:blipFill>
        <p:spPr>
          <a:xfrm>
            <a:off x="9858059" y="3702153"/>
            <a:ext cx="2133521" cy="1176075"/>
          </a:xfrm>
          <a:prstGeom prst="rect">
            <a:avLst/>
          </a:prstGeom>
        </p:spPr>
      </p:pic>
      <p:pic>
        <p:nvPicPr>
          <p:cNvPr id="2" name="Picture 1"/>
          <p:cNvPicPr>
            <a:picLocks noChangeAspect="1"/>
          </p:cNvPicPr>
          <p:nvPr/>
        </p:nvPicPr>
        <p:blipFill>
          <a:blip r:embed="rId16" cstate="print"/>
          <a:stretch>
            <a:fillRect/>
          </a:stretch>
        </p:blipFill>
        <p:spPr>
          <a:xfrm>
            <a:off x="10224635" y="5323964"/>
            <a:ext cx="1744644" cy="1192900"/>
          </a:xfrm>
          <a:prstGeom prst="rect">
            <a:avLst/>
          </a:prstGeom>
        </p:spPr>
      </p:pic>
      <p:pic>
        <p:nvPicPr>
          <p:cNvPr id="4" name="Picture 3"/>
          <p:cNvPicPr>
            <a:picLocks noChangeAspect="1"/>
          </p:cNvPicPr>
          <p:nvPr/>
        </p:nvPicPr>
        <p:blipFill>
          <a:blip r:embed="rId17" cstate="print"/>
          <a:stretch>
            <a:fillRect/>
          </a:stretch>
        </p:blipFill>
        <p:spPr>
          <a:xfrm>
            <a:off x="398935" y="3780192"/>
            <a:ext cx="1499395" cy="780935"/>
          </a:xfrm>
          <a:prstGeom prst="rect">
            <a:avLst/>
          </a:prstGeom>
        </p:spPr>
      </p:pic>
      <p:sp>
        <p:nvSpPr>
          <p:cNvPr id="5" name="TextBox 4"/>
          <p:cNvSpPr txBox="1"/>
          <p:nvPr/>
        </p:nvSpPr>
        <p:spPr>
          <a:xfrm>
            <a:off x="4945168" y="4867980"/>
            <a:ext cx="1171988" cy="646331"/>
          </a:xfrm>
          <a:prstGeom prst="rect">
            <a:avLst/>
          </a:prstGeom>
          <a:noFill/>
        </p:spPr>
        <p:txBody>
          <a:bodyPr wrap="none" rtlCol="0">
            <a:spAutoFit/>
          </a:bodyPr>
          <a:lstStyle/>
          <a:p>
            <a:r>
              <a:rPr lang="en-US" sz="3600" dirty="0" smtClean="0">
                <a:solidFill>
                  <a:schemeClr val="accent5"/>
                </a:solidFill>
              </a:rPr>
              <a:t>HDFS</a:t>
            </a:r>
            <a:endParaRPr lang="en-US" dirty="0">
              <a:solidFill>
                <a:schemeClr val="accent5"/>
              </a:solidFill>
            </a:endParaRPr>
          </a:p>
        </p:txBody>
      </p:sp>
    </p:spTree>
    <p:extLst>
      <p:ext uri="{BB962C8B-B14F-4D97-AF65-F5344CB8AC3E}">
        <p14:creationId xmlns:p14="http://schemas.microsoft.com/office/powerpoint/2010/main" xmlns="" val="22846751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43" y="396974"/>
            <a:ext cx="10515600" cy="1090050"/>
          </a:xfrm>
        </p:spPr>
        <p:txBody>
          <a:bodyPr>
            <a:normAutofit fontScale="90000"/>
          </a:bodyPr>
          <a:lstStyle/>
          <a:p>
            <a:r>
              <a:rPr lang="en-US" dirty="0" smtClean="0"/>
              <a:t>An Over-Simplified Version of the Hadoop Ecosystem in Action</a:t>
            </a:r>
            <a:endParaRPr lang="en-US" dirty="0"/>
          </a:p>
        </p:txBody>
      </p:sp>
      <p:sp>
        <p:nvSpPr>
          <p:cNvPr id="7" name="Flowchart: Magnetic Disk 6"/>
          <p:cNvSpPr/>
          <p:nvPr/>
        </p:nvSpPr>
        <p:spPr>
          <a:xfrm>
            <a:off x="722737" y="1887794"/>
            <a:ext cx="1297858" cy="1317523"/>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Relational</a:t>
            </a:r>
            <a:br>
              <a:rPr lang="en-US" dirty="0" smtClean="0"/>
            </a:br>
            <a:r>
              <a:rPr lang="en-US" dirty="0" smtClean="0"/>
              <a:t>Business</a:t>
            </a:r>
            <a:br>
              <a:rPr lang="en-US" dirty="0" smtClean="0"/>
            </a:br>
            <a:r>
              <a:rPr lang="en-US" dirty="0" smtClean="0"/>
              <a:t>Data</a:t>
            </a:r>
            <a:endParaRPr lang="en-US" dirty="0"/>
          </a:p>
        </p:txBody>
      </p:sp>
      <p:sp>
        <p:nvSpPr>
          <p:cNvPr id="8" name="Flowchart: Document 7"/>
          <p:cNvSpPr/>
          <p:nvPr/>
        </p:nvSpPr>
        <p:spPr>
          <a:xfrm>
            <a:off x="703073" y="3470787"/>
            <a:ext cx="1465006" cy="1603361"/>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Unstructured</a:t>
            </a:r>
            <a:br>
              <a:rPr lang="en-US" dirty="0" smtClean="0"/>
            </a:br>
            <a:r>
              <a:rPr lang="en-US" dirty="0" smtClean="0"/>
              <a:t>Data (Logs, Social, text, etc.) </a:t>
            </a:r>
            <a:endParaRPr lang="en-US" dirty="0"/>
          </a:p>
        </p:txBody>
      </p:sp>
      <p:sp>
        <p:nvSpPr>
          <p:cNvPr id="9" name="Rectangle 8"/>
          <p:cNvSpPr/>
          <p:nvPr/>
        </p:nvSpPr>
        <p:spPr>
          <a:xfrm>
            <a:off x="6167522" y="2164161"/>
            <a:ext cx="2243592" cy="15436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HDFS</a:t>
            </a:r>
            <a:r>
              <a:rPr lang="en-US" dirty="0" smtClean="0"/>
              <a:t> Data Lake</a:t>
            </a:r>
            <a:br>
              <a:rPr lang="en-US" dirty="0" smtClean="0"/>
            </a:br>
            <a:r>
              <a:rPr lang="en-US" dirty="0" smtClean="0"/>
              <a:t>Data stored “as is”</a:t>
            </a:r>
          </a:p>
        </p:txBody>
      </p:sp>
      <p:sp>
        <p:nvSpPr>
          <p:cNvPr id="15" name="TextBox 14"/>
          <p:cNvSpPr txBox="1"/>
          <p:nvPr/>
        </p:nvSpPr>
        <p:spPr>
          <a:xfrm>
            <a:off x="2925163" y="2164161"/>
            <a:ext cx="2969341" cy="369332"/>
          </a:xfrm>
          <a:prstGeom prst="rect">
            <a:avLst/>
          </a:prstGeom>
          <a:noFill/>
        </p:spPr>
        <p:txBody>
          <a:bodyPr wrap="square" rtlCol="0">
            <a:spAutoFit/>
          </a:bodyPr>
          <a:lstStyle/>
          <a:p>
            <a:r>
              <a:rPr lang="en-US" b="1" dirty="0" err="1" smtClean="0"/>
              <a:t>Sqoop</a:t>
            </a:r>
            <a:r>
              <a:rPr lang="en-US" b="1" dirty="0" smtClean="0"/>
              <a:t>: </a:t>
            </a:r>
            <a:r>
              <a:rPr lang="en-US" dirty="0" smtClean="0"/>
              <a:t>Ingest relational data </a:t>
            </a:r>
            <a:endParaRPr lang="en-US" dirty="0"/>
          </a:p>
        </p:txBody>
      </p:sp>
      <p:sp>
        <p:nvSpPr>
          <p:cNvPr id="16" name="TextBox 15"/>
          <p:cNvSpPr txBox="1"/>
          <p:nvPr/>
        </p:nvSpPr>
        <p:spPr>
          <a:xfrm rot="20926043">
            <a:off x="2303347" y="3286121"/>
            <a:ext cx="3595280" cy="369332"/>
          </a:xfrm>
          <a:prstGeom prst="rect">
            <a:avLst/>
          </a:prstGeom>
          <a:noFill/>
        </p:spPr>
        <p:txBody>
          <a:bodyPr wrap="none" rtlCol="0">
            <a:spAutoFit/>
          </a:bodyPr>
          <a:lstStyle/>
          <a:p>
            <a:r>
              <a:rPr lang="en-US" b="1" dirty="0" smtClean="0"/>
              <a:t>Flume: </a:t>
            </a:r>
            <a:r>
              <a:rPr lang="en-US" dirty="0" smtClean="0"/>
              <a:t>Ingest logs and data streams</a:t>
            </a:r>
            <a:endParaRPr lang="en-US" dirty="0"/>
          </a:p>
        </p:txBody>
      </p:sp>
      <p:sp>
        <p:nvSpPr>
          <p:cNvPr id="17" name="U-Turn Arrow 16"/>
          <p:cNvSpPr/>
          <p:nvPr/>
        </p:nvSpPr>
        <p:spPr>
          <a:xfrm rot="5400000">
            <a:off x="8381695" y="2435466"/>
            <a:ext cx="1435509" cy="1109209"/>
          </a:xfrm>
          <a:prstGeom prst="uturnArrow">
            <a:avLst>
              <a:gd name="adj1" fmla="val 10817"/>
              <a:gd name="adj2" fmla="val 25000"/>
              <a:gd name="adj3" fmla="val 25000"/>
              <a:gd name="adj4" fmla="val 44636"/>
              <a:gd name="adj5" fmla="val 98933"/>
            </a:avLst>
          </a:prstGeom>
          <a:solidFill>
            <a:schemeClr val="accent1">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ight Arrow 17"/>
          <p:cNvSpPr/>
          <p:nvPr/>
        </p:nvSpPr>
        <p:spPr>
          <a:xfrm>
            <a:off x="2286066" y="2533493"/>
            <a:ext cx="3747725" cy="190043"/>
          </a:xfrm>
          <a:prstGeom prst="rightArrow">
            <a:avLst/>
          </a:prstGeo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ight Arrow 18"/>
          <p:cNvSpPr/>
          <p:nvPr/>
        </p:nvSpPr>
        <p:spPr>
          <a:xfrm rot="20933385">
            <a:off x="2288036" y="3612328"/>
            <a:ext cx="3802820" cy="222415"/>
          </a:xfrm>
          <a:prstGeom prst="rightArrow">
            <a:avLst/>
          </a:prstGeo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p:cNvSpPr txBox="1"/>
          <p:nvPr/>
        </p:nvSpPr>
        <p:spPr>
          <a:xfrm>
            <a:off x="9654054" y="2396955"/>
            <a:ext cx="1655710" cy="1200329"/>
          </a:xfrm>
          <a:prstGeom prst="rect">
            <a:avLst/>
          </a:prstGeom>
          <a:noFill/>
        </p:spPr>
        <p:txBody>
          <a:bodyPr wrap="none" rtlCol="0">
            <a:spAutoFit/>
          </a:bodyPr>
          <a:lstStyle/>
          <a:p>
            <a:r>
              <a:rPr lang="en-US" b="1" dirty="0" smtClean="0"/>
              <a:t>Pig, Spark:</a:t>
            </a:r>
            <a:br>
              <a:rPr lang="en-US" b="1" dirty="0" smtClean="0"/>
            </a:br>
            <a:r>
              <a:rPr lang="en-US" dirty="0" smtClean="0"/>
              <a:t>Explore data,</a:t>
            </a:r>
          </a:p>
          <a:p>
            <a:r>
              <a:rPr lang="en-US" dirty="0" smtClean="0"/>
              <a:t>Transform data,</a:t>
            </a:r>
            <a:br>
              <a:rPr lang="en-US" dirty="0" smtClean="0"/>
            </a:br>
            <a:r>
              <a:rPr lang="en-US" dirty="0" smtClean="0"/>
              <a:t>Add structure</a:t>
            </a:r>
            <a:endParaRPr lang="en-US" dirty="0"/>
          </a:p>
        </p:txBody>
      </p:sp>
      <p:sp>
        <p:nvSpPr>
          <p:cNvPr id="22" name="Bent-Up Arrow 21"/>
          <p:cNvSpPr/>
          <p:nvPr/>
        </p:nvSpPr>
        <p:spPr>
          <a:xfrm rot="5400000">
            <a:off x="7468123" y="3799483"/>
            <a:ext cx="1983831" cy="2125135"/>
          </a:xfrm>
          <a:prstGeom prst="bentUpArrow">
            <a:avLst>
              <a:gd name="adj1" fmla="val 7628"/>
              <a:gd name="adj2" fmla="val 8918"/>
              <a:gd name="adj3" fmla="val 24075"/>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Bent-Up Arrow 23"/>
          <p:cNvSpPr/>
          <p:nvPr/>
        </p:nvSpPr>
        <p:spPr>
          <a:xfrm rot="16200000" flipH="1">
            <a:off x="4755133" y="3550839"/>
            <a:ext cx="1983830" cy="2622424"/>
          </a:xfrm>
          <a:prstGeom prst="bentUpArrow">
            <a:avLst>
              <a:gd name="adj1" fmla="val 6637"/>
              <a:gd name="adj2" fmla="val 9299"/>
              <a:gd name="adj3" fmla="val 25991"/>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TextBox 24"/>
          <p:cNvSpPr txBox="1"/>
          <p:nvPr/>
        </p:nvSpPr>
        <p:spPr>
          <a:xfrm>
            <a:off x="7586671" y="4021168"/>
            <a:ext cx="2052357" cy="1477328"/>
          </a:xfrm>
          <a:prstGeom prst="rect">
            <a:avLst/>
          </a:prstGeom>
          <a:noFill/>
        </p:spPr>
        <p:txBody>
          <a:bodyPr wrap="none" rtlCol="0">
            <a:spAutoFit/>
          </a:bodyPr>
          <a:lstStyle/>
          <a:p>
            <a:r>
              <a:rPr lang="en-US" b="1" dirty="0" smtClean="0"/>
              <a:t>Hive, Spark-SQL:</a:t>
            </a:r>
            <a:r>
              <a:rPr lang="en-US" dirty="0" smtClean="0"/>
              <a:t/>
            </a:r>
            <a:br>
              <a:rPr lang="en-US" dirty="0" smtClean="0"/>
            </a:br>
            <a:r>
              <a:rPr lang="en-US" dirty="0" smtClean="0"/>
              <a:t>Ad-Hoc Query</a:t>
            </a:r>
            <a:br>
              <a:rPr lang="en-US" dirty="0" smtClean="0"/>
            </a:br>
            <a:r>
              <a:rPr lang="en-US" dirty="0" smtClean="0"/>
              <a:t>Structured data for</a:t>
            </a:r>
            <a:br>
              <a:rPr lang="en-US" dirty="0" smtClean="0"/>
            </a:br>
            <a:r>
              <a:rPr lang="en-US" dirty="0" smtClean="0"/>
              <a:t>Descriptive and </a:t>
            </a:r>
            <a:br>
              <a:rPr lang="en-US" dirty="0" smtClean="0"/>
            </a:br>
            <a:r>
              <a:rPr lang="en-US" dirty="0" smtClean="0"/>
              <a:t>Diagnostic Analytics</a:t>
            </a:r>
            <a:endParaRPr lang="en-US" dirty="0"/>
          </a:p>
        </p:txBody>
      </p:sp>
      <p:sp>
        <p:nvSpPr>
          <p:cNvPr id="26" name="TextBox 25"/>
          <p:cNvSpPr txBox="1"/>
          <p:nvPr/>
        </p:nvSpPr>
        <p:spPr>
          <a:xfrm>
            <a:off x="4435836" y="4276289"/>
            <a:ext cx="2529860" cy="1200329"/>
          </a:xfrm>
          <a:prstGeom prst="rect">
            <a:avLst/>
          </a:prstGeom>
          <a:noFill/>
        </p:spPr>
        <p:txBody>
          <a:bodyPr wrap="none" rtlCol="0">
            <a:spAutoFit/>
          </a:bodyPr>
          <a:lstStyle/>
          <a:p>
            <a:r>
              <a:rPr lang="en-US" b="1" dirty="0" smtClean="0"/>
              <a:t>Mahout, Spark </a:t>
            </a:r>
            <a:r>
              <a:rPr lang="en-US" b="1" dirty="0" err="1" smtClean="0"/>
              <a:t>MLlib</a:t>
            </a:r>
            <a:r>
              <a:rPr lang="en-US" b="1" dirty="0" smtClean="0"/>
              <a:t>, R:</a:t>
            </a:r>
            <a:r>
              <a:rPr lang="en-US" dirty="0" smtClean="0"/>
              <a:t/>
            </a:r>
            <a:br>
              <a:rPr lang="en-US" dirty="0" smtClean="0"/>
            </a:br>
            <a:r>
              <a:rPr lang="en-US" dirty="0" smtClean="0"/>
              <a:t>Mine Structured Data for</a:t>
            </a:r>
            <a:br>
              <a:rPr lang="en-US" dirty="0" smtClean="0"/>
            </a:br>
            <a:r>
              <a:rPr lang="en-US" dirty="0" smtClean="0"/>
              <a:t>Predictive and </a:t>
            </a:r>
            <a:br>
              <a:rPr lang="en-US" dirty="0" smtClean="0"/>
            </a:br>
            <a:r>
              <a:rPr lang="en-US" dirty="0" smtClean="0"/>
              <a:t>Prescriptive Analytics</a:t>
            </a:r>
            <a:endParaRPr lang="en-US" dirty="0"/>
          </a:p>
        </p:txBody>
      </p:sp>
      <p:pic>
        <p:nvPicPr>
          <p:cNvPr id="27" name="Picture 2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828228" y="5165659"/>
            <a:ext cx="1562615" cy="885482"/>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87110" y="5074149"/>
            <a:ext cx="1498454" cy="976992"/>
          </a:xfrm>
          <a:prstGeom prst="rect">
            <a:avLst/>
          </a:prstGeom>
        </p:spPr>
      </p:pic>
    </p:spTree>
    <p:extLst>
      <p:ext uri="{BB962C8B-B14F-4D97-AF65-F5344CB8AC3E}">
        <p14:creationId xmlns:p14="http://schemas.microsoft.com/office/powerpoint/2010/main" xmlns="" val="1537323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Hadoop Distributed File System</a:t>
            </a:r>
            <a:endParaRPr lang="en-US" dirty="0"/>
          </a:p>
        </p:txBody>
      </p:sp>
      <p:sp>
        <p:nvSpPr>
          <p:cNvPr id="3" name="Content Placeholder 2"/>
          <p:cNvSpPr>
            <a:spLocks noGrp="1"/>
          </p:cNvSpPr>
          <p:nvPr>
            <p:ph idx="1"/>
          </p:nvPr>
        </p:nvSpPr>
        <p:spPr/>
        <p:txBody>
          <a:bodyPr/>
          <a:lstStyle/>
          <a:p>
            <a:r>
              <a:rPr lang="en-US" dirty="0" smtClean="0"/>
              <a:t>Based on Google’s GFS</a:t>
            </a:r>
          </a:p>
          <a:p>
            <a:r>
              <a:rPr lang="en-US" dirty="0" smtClean="0"/>
              <a:t>Data Distributed over Physical Nodes</a:t>
            </a:r>
          </a:p>
          <a:p>
            <a:r>
              <a:rPr lang="en-US" dirty="0" smtClean="0"/>
              <a:t>Designed for Failover</a:t>
            </a:r>
          </a:p>
          <a:p>
            <a:r>
              <a:rPr lang="en-US" dirty="0" smtClean="0"/>
              <a:t>Data Stored “as is”</a:t>
            </a:r>
          </a:p>
          <a:p>
            <a:r>
              <a:rPr lang="en-US" dirty="0" smtClean="0"/>
              <a:t>Data Split into Blocks</a:t>
            </a:r>
          </a:p>
          <a:p>
            <a:r>
              <a:rPr lang="en-US" dirty="0" smtClean="0"/>
              <a:t>Default Replication factor is 3 </a:t>
            </a:r>
          </a:p>
          <a:p>
            <a:endParaRPr lang="en-US" dirty="0"/>
          </a:p>
        </p:txBody>
      </p:sp>
    </p:spTree>
    <p:extLst>
      <p:ext uri="{BB962C8B-B14F-4D97-AF65-F5344CB8AC3E}">
        <p14:creationId xmlns:p14="http://schemas.microsoft.com/office/powerpoint/2010/main" xmlns="" val="33953371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734655" y="2136913"/>
            <a:ext cx="4735102" cy="1256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effectLst>
                  <a:outerShdw blurRad="38100" dist="38100" dir="2700000" algn="tl">
                    <a:srgbClr val="000000">
                      <a:alpha val="43137"/>
                    </a:srgbClr>
                  </a:outerShdw>
                </a:effectLst>
              </a:rPr>
              <a:t>Namenode</a:t>
            </a:r>
            <a:r>
              <a:rPr lang="en-US" b="1" dirty="0" smtClean="0"/>
              <a:t/>
            </a:r>
            <a:br>
              <a:rPr lang="en-US" b="1" dirty="0" smtClean="0"/>
            </a:br>
            <a:r>
              <a:rPr lang="en-US" dirty="0" smtClean="0">
                <a:latin typeface="Consolas" panose="020B0609020204030204" pitchFamily="49" charset="0"/>
              </a:rPr>
              <a:t>/users/mafudge/data.csv</a:t>
            </a:r>
            <a:br>
              <a:rPr lang="en-US" dirty="0" smtClean="0">
                <a:latin typeface="Consolas" panose="020B0609020204030204" pitchFamily="49" charset="0"/>
              </a:rPr>
            </a:br>
            <a:endParaRPr lang="en-US" dirty="0"/>
          </a:p>
        </p:txBody>
      </p:sp>
      <p:sp>
        <p:nvSpPr>
          <p:cNvPr id="25" name="Down Arrow 24"/>
          <p:cNvSpPr/>
          <p:nvPr/>
        </p:nvSpPr>
        <p:spPr>
          <a:xfrm>
            <a:off x="7087527" y="1568182"/>
            <a:ext cx="337930" cy="47811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6" name="TextBox 25"/>
          <p:cNvSpPr txBox="1"/>
          <p:nvPr/>
        </p:nvSpPr>
        <p:spPr>
          <a:xfrm>
            <a:off x="7428676" y="1568182"/>
            <a:ext cx="3331974" cy="646331"/>
          </a:xfrm>
          <a:prstGeom prst="rect">
            <a:avLst/>
          </a:prstGeom>
          <a:noFill/>
        </p:spPr>
        <p:txBody>
          <a:bodyPr wrap="square" rtlCol="0">
            <a:spAutoFit/>
          </a:bodyPr>
          <a:lstStyle/>
          <a:p>
            <a:r>
              <a:rPr lang="en-US" dirty="0" smtClean="0">
                <a:latin typeface="Consolas" panose="020B0609020204030204" pitchFamily="49" charset="0"/>
              </a:rPr>
              <a:t>$ hadoop fs –put data.csv</a:t>
            </a:r>
          </a:p>
          <a:p>
            <a:endParaRPr lang="en-US" dirty="0"/>
          </a:p>
        </p:txBody>
      </p:sp>
      <p:sp>
        <p:nvSpPr>
          <p:cNvPr id="27" name="Rounded Rectangle 26"/>
          <p:cNvSpPr/>
          <p:nvPr/>
        </p:nvSpPr>
        <p:spPr>
          <a:xfrm>
            <a:off x="6734655" y="4200025"/>
            <a:ext cx="1501741"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ounded Rectangle 27"/>
          <p:cNvSpPr/>
          <p:nvPr/>
        </p:nvSpPr>
        <p:spPr>
          <a:xfrm>
            <a:off x="8326623" y="4200024"/>
            <a:ext cx="1511592"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ounded Rectangle 28"/>
          <p:cNvSpPr/>
          <p:nvPr/>
        </p:nvSpPr>
        <p:spPr>
          <a:xfrm>
            <a:off x="9928442" y="4200023"/>
            <a:ext cx="1509538"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ounded Rectangle 29"/>
          <p:cNvSpPr/>
          <p:nvPr/>
        </p:nvSpPr>
        <p:spPr>
          <a:xfrm>
            <a:off x="6734655" y="5515650"/>
            <a:ext cx="1501741"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ounded Rectangle 30"/>
          <p:cNvSpPr/>
          <p:nvPr/>
        </p:nvSpPr>
        <p:spPr>
          <a:xfrm>
            <a:off x="8352207" y="5508899"/>
            <a:ext cx="1486008"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ounded Rectangle 31"/>
          <p:cNvSpPr/>
          <p:nvPr/>
        </p:nvSpPr>
        <p:spPr>
          <a:xfrm>
            <a:off x="9954026" y="5515650"/>
            <a:ext cx="1483954"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Rectangle 47"/>
          <p:cNvSpPr/>
          <p:nvPr/>
        </p:nvSpPr>
        <p:spPr>
          <a:xfrm>
            <a:off x="6734656" y="5139567"/>
            <a:ext cx="4703324" cy="369332"/>
          </a:xfrm>
          <a:prstGeom prst="rect">
            <a:avLst/>
          </a:prstGeom>
        </p:spPr>
        <p:txBody>
          <a:bodyPr wrap="square">
            <a:spAutoFit/>
          </a:bodyPr>
          <a:lstStyle/>
          <a:p>
            <a:pPr algn="ctr"/>
            <a:r>
              <a:rPr lang="en-US" b="1" dirty="0" smtClean="0">
                <a:effectLst>
                  <a:outerShdw blurRad="38100" dist="38100" dir="2700000" algn="tl">
                    <a:srgbClr val="000000">
                      <a:alpha val="43137"/>
                    </a:srgbClr>
                  </a:outerShdw>
                </a:effectLst>
              </a:rPr>
              <a:t>Datanodes</a:t>
            </a:r>
            <a:endParaRPr lang="en-US" b="1" dirty="0">
              <a:effectLst>
                <a:outerShdw blurRad="38100" dist="38100" dir="2700000" algn="tl">
                  <a:srgbClr val="000000">
                    <a:alpha val="43137"/>
                  </a:srgbClr>
                </a:outerShdw>
              </a:effectLst>
            </a:endParaRPr>
          </a:p>
        </p:txBody>
      </p:sp>
      <p:sp>
        <p:nvSpPr>
          <p:cNvPr id="49" name="Down Arrow 48"/>
          <p:cNvSpPr/>
          <p:nvPr/>
        </p:nvSpPr>
        <p:spPr>
          <a:xfrm>
            <a:off x="10760650" y="1570153"/>
            <a:ext cx="337930" cy="47811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0" name="Rectangle 49"/>
          <p:cNvSpPr/>
          <p:nvPr/>
        </p:nvSpPr>
        <p:spPr>
          <a:xfrm>
            <a:off x="6734655" y="888950"/>
            <a:ext cx="4735102" cy="560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effectLst>
                  <a:outerShdw blurRad="38100" dist="38100" dir="2700000" algn="tl">
                    <a:srgbClr val="000000">
                      <a:alpha val="43137"/>
                    </a:srgbClr>
                  </a:outerShdw>
                </a:effectLst>
              </a:rPr>
              <a:t>File:</a:t>
            </a:r>
            <a:r>
              <a:rPr lang="en-US" b="1" dirty="0" smtClean="0"/>
              <a:t> </a:t>
            </a:r>
            <a:r>
              <a:rPr lang="en-US" dirty="0" smtClean="0"/>
              <a:t>data.csv</a:t>
            </a:r>
            <a:endParaRPr lang="en-US" dirty="0"/>
          </a:p>
        </p:txBody>
      </p:sp>
      <p:sp>
        <p:nvSpPr>
          <p:cNvPr id="51" name="Down Arrow 50"/>
          <p:cNvSpPr/>
          <p:nvPr/>
        </p:nvSpPr>
        <p:spPr>
          <a:xfrm rot="2968275">
            <a:off x="7611262" y="3362237"/>
            <a:ext cx="337930" cy="9114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Down Arrow 51"/>
          <p:cNvSpPr/>
          <p:nvPr/>
        </p:nvSpPr>
        <p:spPr>
          <a:xfrm rot="18781740">
            <a:off x="9867532" y="3365386"/>
            <a:ext cx="337930" cy="9114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3" name="Down Arrow 52"/>
          <p:cNvSpPr/>
          <p:nvPr/>
        </p:nvSpPr>
        <p:spPr>
          <a:xfrm>
            <a:off x="8717214" y="3476760"/>
            <a:ext cx="337930" cy="7028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 name="Rectangle 17"/>
          <p:cNvSpPr/>
          <p:nvPr/>
        </p:nvSpPr>
        <p:spPr>
          <a:xfrm>
            <a:off x="10540058" y="5631759"/>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19" name="Rectangle 18"/>
          <p:cNvSpPr/>
          <p:nvPr/>
        </p:nvSpPr>
        <p:spPr>
          <a:xfrm>
            <a:off x="8457766" y="4275855"/>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20" name="Rectangle 19"/>
          <p:cNvSpPr/>
          <p:nvPr/>
        </p:nvSpPr>
        <p:spPr>
          <a:xfrm>
            <a:off x="7341681" y="4282169"/>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a:t>
            </a:r>
            <a:endParaRPr lang="en-US" dirty="0"/>
          </a:p>
        </p:txBody>
      </p:sp>
      <p:sp>
        <p:nvSpPr>
          <p:cNvPr id="21" name="Rectangle 20"/>
          <p:cNvSpPr/>
          <p:nvPr/>
        </p:nvSpPr>
        <p:spPr>
          <a:xfrm>
            <a:off x="8939724" y="5598546"/>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4</a:t>
            </a:r>
            <a:endParaRPr lang="en-US" dirty="0"/>
          </a:p>
        </p:txBody>
      </p:sp>
      <p:sp>
        <p:nvSpPr>
          <p:cNvPr id="54" name="Rectangle 53"/>
          <p:cNvSpPr/>
          <p:nvPr/>
        </p:nvSpPr>
        <p:spPr>
          <a:xfrm>
            <a:off x="8176050" y="2957302"/>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55" name="Rectangle 54"/>
          <p:cNvSpPr/>
          <p:nvPr/>
        </p:nvSpPr>
        <p:spPr>
          <a:xfrm>
            <a:off x="8589352" y="2957302"/>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56" name="Rectangle 55"/>
          <p:cNvSpPr/>
          <p:nvPr/>
        </p:nvSpPr>
        <p:spPr>
          <a:xfrm>
            <a:off x="9002654" y="2957302"/>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a:t>
            </a:r>
            <a:endParaRPr lang="en-US" dirty="0"/>
          </a:p>
        </p:txBody>
      </p:sp>
      <p:sp>
        <p:nvSpPr>
          <p:cNvPr id="57" name="Rectangle 56"/>
          <p:cNvSpPr/>
          <p:nvPr/>
        </p:nvSpPr>
        <p:spPr>
          <a:xfrm>
            <a:off x="9415956" y="2957302"/>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4</a:t>
            </a:r>
            <a:endParaRPr lang="en-US" dirty="0"/>
          </a:p>
        </p:txBody>
      </p:sp>
      <p:sp>
        <p:nvSpPr>
          <p:cNvPr id="58" name="Rectangle 57"/>
          <p:cNvSpPr/>
          <p:nvPr/>
        </p:nvSpPr>
        <p:spPr>
          <a:xfrm>
            <a:off x="6881548" y="4275792"/>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59" name="Rectangle 58"/>
          <p:cNvSpPr/>
          <p:nvPr/>
        </p:nvSpPr>
        <p:spPr>
          <a:xfrm>
            <a:off x="10541680" y="4292666"/>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60" name="Rectangle 59"/>
          <p:cNvSpPr/>
          <p:nvPr/>
        </p:nvSpPr>
        <p:spPr>
          <a:xfrm>
            <a:off x="7357173" y="5586356"/>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a:t>
            </a:r>
            <a:endParaRPr lang="en-US" dirty="0"/>
          </a:p>
        </p:txBody>
      </p:sp>
      <p:sp>
        <p:nvSpPr>
          <p:cNvPr id="61" name="Rectangle 60"/>
          <p:cNvSpPr/>
          <p:nvPr/>
        </p:nvSpPr>
        <p:spPr>
          <a:xfrm>
            <a:off x="6881198" y="5585238"/>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4</a:t>
            </a:r>
            <a:endParaRPr lang="en-US" dirty="0"/>
          </a:p>
        </p:txBody>
      </p:sp>
      <p:sp>
        <p:nvSpPr>
          <p:cNvPr id="62" name="Rectangle 61"/>
          <p:cNvSpPr/>
          <p:nvPr/>
        </p:nvSpPr>
        <p:spPr>
          <a:xfrm>
            <a:off x="8471473" y="5600714"/>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63" name="Rectangle 62"/>
          <p:cNvSpPr/>
          <p:nvPr/>
        </p:nvSpPr>
        <p:spPr>
          <a:xfrm>
            <a:off x="10063168" y="5631579"/>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a:t>
            </a:r>
            <a:endParaRPr lang="en-US" dirty="0"/>
          </a:p>
        </p:txBody>
      </p:sp>
      <p:sp>
        <p:nvSpPr>
          <p:cNvPr id="64" name="Rectangle 63"/>
          <p:cNvSpPr/>
          <p:nvPr/>
        </p:nvSpPr>
        <p:spPr>
          <a:xfrm>
            <a:off x="10063168" y="4297247"/>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3</a:t>
            </a:r>
            <a:endParaRPr lang="en-US" dirty="0"/>
          </a:p>
        </p:txBody>
      </p:sp>
      <p:sp>
        <p:nvSpPr>
          <p:cNvPr id="65" name="Rectangle 64"/>
          <p:cNvSpPr/>
          <p:nvPr/>
        </p:nvSpPr>
        <p:spPr>
          <a:xfrm>
            <a:off x="8934298" y="4271378"/>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4</a:t>
            </a:r>
            <a:endParaRPr lang="en-US" dirty="0"/>
          </a:p>
        </p:txBody>
      </p:sp>
      <p:sp>
        <p:nvSpPr>
          <p:cNvPr id="67" name="Rectangle 66"/>
          <p:cNvSpPr/>
          <p:nvPr/>
        </p:nvSpPr>
        <p:spPr>
          <a:xfrm>
            <a:off x="3349197"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a:t>
            </a:r>
            <a:endParaRPr lang="en-US" dirty="0"/>
          </a:p>
        </p:txBody>
      </p:sp>
      <p:sp>
        <p:nvSpPr>
          <p:cNvPr id="68" name="Rectangle 67"/>
          <p:cNvSpPr/>
          <p:nvPr/>
        </p:nvSpPr>
        <p:spPr>
          <a:xfrm>
            <a:off x="3762499"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2</a:t>
            </a:r>
            <a:endParaRPr lang="en-US" dirty="0"/>
          </a:p>
        </p:txBody>
      </p:sp>
      <p:sp>
        <p:nvSpPr>
          <p:cNvPr id="69" name="Rectangle 68"/>
          <p:cNvSpPr/>
          <p:nvPr/>
        </p:nvSpPr>
        <p:spPr>
          <a:xfrm>
            <a:off x="4175801"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3</a:t>
            </a:r>
            <a:endParaRPr lang="en-US" dirty="0"/>
          </a:p>
        </p:txBody>
      </p:sp>
      <p:sp>
        <p:nvSpPr>
          <p:cNvPr id="70" name="Rectangle 69"/>
          <p:cNvSpPr/>
          <p:nvPr/>
        </p:nvSpPr>
        <p:spPr>
          <a:xfrm>
            <a:off x="4589103"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4</a:t>
            </a:r>
            <a:endParaRPr lang="en-US" dirty="0"/>
          </a:p>
        </p:txBody>
      </p:sp>
      <p:sp>
        <p:nvSpPr>
          <p:cNvPr id="71" name="Rounded Rectangular Callout 70"/>
          <p:cNvSpPr/>
          <p:nvPr/>
        </p:nvSpPr>
        <p:spPr>
          <a:xfrm>
            <a:off x="2599621" y="2214513"/>
            <a:ext cx="3214770" cy="3649574"/>
          </a:xfrm>
          <a:prstGeom prst="wedgeRoundRectCallout">
            <a:avLst>
              <a:gd name="adj1" fmla="val 76146"/>
              <a:gd name="adj2" fmla="val -28903"/>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Namenode: </a:t>
            </a:r>
          </a:p>
          <a:p>
            <a:r>
              <a:rPr lang="en-US" dirty="0" smtClean="0">
                <a:solidFill>
                  <a:schemeClr val="tx1"/>
                </a:solidFill>
              </a:rPr>
              <a:t>2) Splits the file into 64MB blocks (size can be changed).</a:t>
            </a:r>
          </a:p>
          <a:p>
            <a:r>
              <a:rPr lang="en-US" dirty="0" smtClean="0">
                <a:solidFill>
                  <a:schemeClr val="tx1"/>
                </a:solidFill>
              </a:rPr>
              <a:t>3) Writes each block to a separate Datanode.</a:t>
            </a:r>
          </a:p>
          <a:p>
            <a:r>
              <a:rPr lang="en-US" dirty="0" smtClean="0">
                <a:solidFill>
                  <a:schemeClr val="tx1"/>
                </a:solidFill>
              </a:rPr>
              <a:t>4) Replicates each block a number of times </a:t>
            </a:r>
            <a:br>
              <a:rPr lang="en-US" dirty="0" smtClean="0">
                <a:solidFill>
                  <a:schemeClr val="tx1"/>
                </a:solidFill>
              </a:rPr>
            </a:br>
            <a:r>
              <a:rPr lang="en-US" dirty="0" smtClean="0">
                <a:solidFill>
                  <a:schemeClr val="tx1"/>
                </a:solidFill>
              </a:rPr>
              <a:t>(default is 3).</a:t>
            </a:r>
          </a:p>
          <a:p>
            <a:r>
              <a:rPr lang="en-US" dirty="0" smtClean="0">
                <a:solidFill>
                  <a:schemeClr val="tx1"/>
                </a:solidFill>
              </a:rPr>
              <a:t>5) Keeps track of which nodes contain each block in the file.</a:t>
            </a:r>
          </a:p>
          <a:p>
            <a:pPr algn="ctr"/>
            <a:endParaRPr lang="en-US" dirty="0">
              <a:solidFill>
                <a:schemeClr val="tx1"/>
              </a:solidFill>
            </a:endParaRPr>
          </a:p>
        </p:txBody>
      </p:sp>
      <p:sp>
        <p:nvSpPr>
          <p:cNvPr id="74" name="Rounded Rectangular Callout 73"/>
          <p:cNvSpPr/>
          <p:nvPr/>
        </p:nvSpPr>
        <p:spPr>
          <a:xfrm>
            <a:off x="2599621" y="769541"/>
            <a:ext cx="3214770" cy="1174131"/>
          </a:xfrm>
          <a:prstGeom prst="wedgeRoundRectCallout">
            <a:avLst>
              <a:gd name="adj1" fmla="val 74600"/>
              <a:gd name="adj2" fmla="val -18406"/>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Client: </a:t>
            </a:r>
          </a:p>
          <a:p>
            <a:r>
              <a:rPr lang="en-US" dirty="0">
                <a:solidFill>
                  <a:schemeClr val="tx1"/>
                </a:solidFill>
              </a:rPr>
              <a:t>1</a:t>
            </a:r>
            <a:r>
              <a:rPr lang="en-US" dirty="0" smtClean="0">
                <a:solidFill>
                  <a:schemeClr val="tx1"/>
                </a:solidFill>
              </a:rPr>
              <a:t>) Issues command to write data.csv file to HDFS</a:t>
            </a:r>
            <a:endParaRPr lang="en-US" dirty="0">
              <a:solidFill>
                <a:schemeClr val="tx1"/>
              </a:solidFill>
            </a:endParaRPr>
          </a:p>
        </p:txBody>
      </p:sp>
      <p:sp>
        <p:nvSpPr>
          <p:cNvPr id="2" name="Title 1"/>
          <p:cNvSpPr>
            <a:spLocks noGrp="1"/>
          </p:cNvSpPr>
          <p:nvPr>
            <p:ph type="title"/>
          </p:nvPr>
        </p:nvSpPr>
        <p:spPr>
          <a:xfrm>
            <a:off x="365760" y="365125"/>
            <a:ext cx="2230642" cy="3690508"/>
          </a:xfrm>
        </p:spPr>
        <p:txBody>
          <a:bodyPr>
            <a:normAutofit/>
          </a:bodyPr>
          <a:lstStyle/>
          <a:p>
            <a:r>
              <a:rPr lang="en-US" sz="5400" dirty="0" smtClean="0"/>
              <a:t>HDFS</a:t>
            </a:r>
            <a:br>
              <a:rPr lang="en-US" sz="5400" dirty="0" smtClean="0"/>
            </a:br>
            <a:r>
              <a:rPr lang="en-US" dirty="0" smtClean="0"/>
              <a:t>At Work</a:t>
            </a:r>
            <a:r>
              <a:rPr lang="en-US" sz="5400" dirty="0" smtClean="0"/>
              <a:t/>
            </a:r>
            <a:br>
              <a:rPr lang="en-US" sz="5400" dirty="0" smtClean="0"/>
            </a:br>
            <a:endParaRPr lang="en-US" sz="5400" dirty="0"/>
          </a:p>
        </p:txBody>
      </p:sp>
    </p:spTree>
    <p:extLst>
      <p:ext uri="{BB962C8B-B14F-4D97-AF65-F5344CB8AC3E}">
        <p14:creationId xmlns:p14="http://schemas.microsoft.com/office/powerpoint/2010/main" xmlns="" val="10392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you get data into HDFS?</a:t>
            </a:r>
            <a:endParaRPr lang="en-US" dirty="0"/>
          </a:p>
        </p:txBody>
      </p:sp>
      <p:sp>
        <p:nvSpPr>
          <p:cNvPr id="5" name="Content Placeholder 4"/>
          <p:cNvSpPr>
            <a:spLocks noGrp="1"/>
          </p:cNvSpPr>
          <p:nvPr>
            <p:ph idx="1"/>
          </p:nvPr>
        </p:nvSpPr>
        <p:spPr/>
        <p:txBody>
          <a:bodyPr/>
          <a:lstStyle/>
          <a:p>
            <a:r>
              <a:rPr lang="en-US" dirty="0" smtClean="0"/>
              <a:t>HDFS Command Line: $ Hadoop fs –put file</a:t>
            </a:r>
          </a:p>
          <a:p>
            <a:r>
              <a:rPr lang="en-US" dirty="0" err="1"/>
              <a:t>WebHDFS</a:t>
            </a:r>
            <a:r>
              <a:rPr lang="en-US" dirty="0"/>
              <a:t> – REST API for HDFS commands</a:t>
            </a:r>
          </a:p>
          <a:p>
            <a:r>
              <a:rPr lang="en-US" dirty="0" err="1" smtClean="0"/>
              <a:t>Sqoop</a:t>
            </a:r>
            <a:r>
              <a:rPr lang="en-US" dirty="0" smtClean="0"/>
              <a:t>- Import / Export with other DBMS’s</a:t>
            </a:r>
          </a:p>
          <a:p>
            <a:r>
              <a:rPr lang="en-US" dirty="0" smtClean="0"/>
              <a:t>Flume – Import logs, events, social media </a:t>
            </a:r>
          </a:p>
          <a:p>
            <a:r>
              <a:rPr lang="en-US" dirty="0" smtClean="0"/>
              <a:t>Storm – real-time event </a:t>
            </a:r>
            <a:r>
              <a:rPr lang="en-US" dirty="0" err="1" smtClean="0"/>
              <a:t>proceessing</a:t>
            </a:r>
            <a:endParaRPr lang="en-US" dirty="0" smtClean="0"/>
          </a:p>
          <a:p>
            <a:r>
              <a:rPr lang="en-US" dirty="0" smtClean="0"/>
              <a:t>MapReduce Job output</a:t>
            </a:r>
            <a:endParaRPr lang="en-US" dirty="0"/>
          </a:p>
        </p:txBody>
      </p:sp>
    </p:spTree>
    <p:extLst>
      <p:ext uri="{BB962C8B-B14F-4D97-AF65-F5344CB8AC3E}">
        <p14:creationId xmlns:p14="http://schemas.microsoft.com/office/powerpoint/2010/main" xmlns="" val="29946031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The Data Operating System</a:t>
            </a:r>
            <a:endParaRPr lang="en-US" dirty="0"/>
          </a:p>
        </p:txBody>
      </p:sp>
      <p:sp>
        <p:nvSpPr>
          <p:cNvPr id="3" name="Content Placeholder 2"/>
          <p:cNvSpPr>
            <a:spLocks noGrp="1"/>
          </p:cNvSpPr>
          <p:nvPr>
            <p:ph idx="1"/>
          </p:nvPr>
        </p:nvSpPr>
        <p:spPr>
          <a:xfrm>
            <a:off x="838200" y="1825625"/>
            <a:ext cx="3905922" cy="4351338"/>
          </a:xfrm>
        </p:spPr>
        <p:txBody>
          <a:bodyPr/>
          <a:lstStyle/>
          <a:p>
            <a:r>
              <a:rPr lang="en-US" dirty="0" smtClean="0"/>
              <a:t>Hadoop 2.0 Introduces YARN (Yet Another Resource Negotiator)</a:t>
            </a:r>
          </a:p>
          <a:p>
            <a:r>
              <a:rPr lang="en-US" dirty="0" smtClean="0"/>
              <a:t>Orchestrates processing over the nodes.</a:t>
            </a:r>
          </a:p>
          <a:p>
            <a:r>
              <a:rPr lang="en-US" dirty="0" smtClean="0"/>
              <a:t>Uses HDFS for storage. </a:t>
            </a:r>
          </a:p>
          <a:p>
            <a:r>
              <a:rPr lang="en-US" dirty="0" smtClean="0"/>
              <a:t>Runs a variety of Applications.</a:t>
            </a:r>
            <a:endParaRPr lang="en-US" dirty="0"/>
          </a:p>
        </p:txBody>
      </p:sp>
      <p:pic>
        <p:nvPicPr>
          <p:cNvPr id="2050" name="Picture 2" descr="YARN Applications Diagra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67423" y="1825625"/>
            <a:ext cx="6957957" cy="40588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4625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a:xfrm>
            <a:off x="838200" y="1825625"/>
            <a:ext cx="10515600" cy="3434864"/>
          </a:xfrm>
        </p:spPr>
        <p:txBody>
          <a:bodyPr>
            <a:normAutofit/>
          </a:bodyPr>
          <a:lstStyle/>
          <a:p>
            <a:r>
              <a:rPr lang="en-US" dirty="0" smtClean="0"/>
              <a:t>A Programming Model for large scale distributed data processing.</a:t>
            </a:r>
          </a:p>
          <a:p>
            <a:r>
              <a:rPr lang="en-US" dirty="0" smtClean="0"/>
              <a:t>Foundations in functional programming, LISP.</a:t>
            </a:r>
          </a:p>
          <a:p>
            <a:pPr lvl="1"/>
            <a:r>
              <a:rPr lang="en-US" dirty="0" smtClean="0"/>
              <a:t>Map </a:t>
            </a:r>
            <a:r>
              <a:rPr lang="en-US" dirty="0" smtClean="0">
                <a:sym typeface="Wingdings" panose="05000000000000000000" pitchFamily="2" charset="2"/>
              </a:rPr>
              <a:t> Apply a transformation to a data set.</a:t>
            </a:r>
          </a:p>
          <a:p>
            <a:pPr lvl="1"/>
            <a:r>
              <a:rPr lang="en-US" dirty="0" smtClean="0">
                <a:sym typeface="Wingdings" panose="05000000000000000000" pitchFamily="2" charset="2"/>
              </a:rPr>
              <a:t>Shuffle  Transfer output from mapper to reducer nodes</a:t>
            </a:r>
          </a:p>
          <a:p>
            <a:pPr lvl="1"/>
            <a:r>
              <a:rPr lang="en-US" dirty="0" smtClean="0">
                <a:sym typeface="Wingdings" panose="05000000000000000000" pitchFamily="2" charset="2"/>
              </a:rPr>
              <a:t>Reduce  Aggregate items into a single result.</a:t>
            </a:r>
          </a:p>
          <a:p>
            <a:pPr lvl="1"/>
            <a:r>
              <a:rPr lang="en-US" dirty="0" smtClean="0">
                <a:sym typeface="Wingdings" panose="05000000000000000000" pitchFamily="2" charset="2"/>
              </a:rPr>
              <a:t>Combine  Output of reducer nodes into single output.</a:t>
            </a:r>
            <a:endParaRPr lang="en-US" dirty="0" smtClean="0"/>
          </a:p>
          <a:p>
            <a:r>
              <a:rPr lang="en-US" dirty="0" smtClean="0"/>
              <a:t>In Hadoop 2.0, MapReduce programs use HDFS and YARN.</a:t>
            </a:r>
          </a:p>
          <a:p>
            <a:endParaRPr lang="en-US" dirty="0" smtClean="0"/>
          </a:p>
        </p:txBody>
      </p:sp>
      <p:graphicFrame>
        <p:nvGraphicFramePr>
          <p:cNvPr id="4" name="Diagram 3"/>
          <p:cNvGraphicFramePr/>
          <p:nvPr>
            <p:extLst/>
          </p:nvPr>
        </p:nvGraphicFramePr>
        <p:xfrm>
          <a:off x="1194099" y="5454126"/>
          <a:ext cx="9197787" cy="877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40056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ounded Rectangular Callout 14"/>
          <p:cNvSpPr/>
          <p:nvPr/>
        </p:nvSpPr>
        <p:spPr>
          <a:xfrm>
            <a:off x="2513454" y="1401670"/>
            <a:ext cx="1660116"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HDFS Blocks</a:t>
            </a:r>
            <a:br>
              <a:rPr lang="en-US" b="1" dirty="0" smtClean="0">
                <a:solidFill>
                  <a:schemeClr val="tx1"/>
                </a:solidFill>
                <a:effectLst>
                  <a:outerShdw blurRad="38100" dist="38100" dir="2700000" algn="tl">
                    <a:srgbClr val="000000">
                      <a:alpha val="43137"/>
                    </a:srgbClr>
                  </a:outerShdw>
                </a:effectLst>
              </a:rPr>
            </a:br>
            <a:r>
              <a:rPr lang="en-US" b="1" dirty="0" err="1" smtClean="0">
                <a:solidFill>
                  <a:schemeClr val="tx1"/>
                </a:solidFill>
                <a:effectLst>
                  <a:outerShdw blurRad="38100" dist="38100" dir="2700000" algn="tl">
                    <a:srgbClr val="000000">
                      <a:alpha val="43137"/>
                    </a:srgbClr>
                  </a:outerShdw>
                </a:effectLst>
              </a:rPr>
              <a:t>Namenodes</a:t>
            </a:r>
            <a:endParaRPr lang="en-US" b="1" dirty="0" smtClean="0">
              <a:solidFill>
                <a:schemeClr val="tx1"/>
              </a:solidFill>
              <a:effectLst>
                <a:outerShdw blurRad="38100" dist="38100" dir="2700000" algn="tl">
                  <a:srgbClr val="000000">
                    <a:alpha val="43137"/>
                  </a:srgbClr>
                </a:outerShdw>
              </a:effectLst>
            </a:endParaRPr>
          </a:p>
        </p:txBody>
      </p:sp>
      <p:sp>
        <p:nvSpPr>
          <p:cNvPr id="16" name="Rounded Rectangle 15"/>
          <p:cNvSpPr/>
          <p:nvPr/>
        </p:nvSpPr>
        <p:spPr>
          <a:xfrm>
            <a:off x="2562888" y="2635449"/>
            <a:ext cx="1396468"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smtClean="0">
                <a:solidFill>
                  <a:schemeClr val="accent1">
                    <a:lumMod val="50000"/>
                  </a:schemeClr>
                </a:solidFill>
                <a:latin typeface="Consolas" panose="020B0609020204030204" pitchFamily="49" charset="0"/>
              </a:rPr>
              <a:t>JAN</a:t>
            </a:r>
            <a:r>
              <a:rPr lang="en-US" sz="1600" smtClean="0">
                <a:latin typeface="Consolas" panose="020B0609020204030204" pitchFamily="49" charset="0"/>
              </a:rPr>
              <a:t>, </a:t>
            </a:r>
            <a:r>
              <a:rPr lang="en-US" sz="1600" smtClean="0">
                <a:solidFill>
                  <a:srgbClr val="FF0000"/>
                </a:solidFill>
                <a:latin typeface="Consolas" panose="020B0609020204030204" pitchFamily="49" charset="0"/>
              </a:rPr>
              <a:t>NY</a:t>
            </a:r>
            <a:r>
              <a:rPr lang="en-US" sz="1600" smtClean="0">
                <a:latin typeface="Consolas" panose="020B0609020204030204" pitchFamily="49" charset="0"/>
              </a:rPr>
              <a:t>, 3</a:t>
            </a:r>
          </a:p>
          <a:p>
            <a:pPr algn="ctr"/>
            <a:r>
              <a:rPr lang="en-US" sz="1600" smtClean="0">
                <a:solidFill>
                  <a:schemeClr val="accent1">
                    <a:lumMod val="50000"/>
                  </a:schemeClr>
                </a:solidFill>
                <a:latin typeface="Consolas" panose="020B0609020204030204" pitchFamily="49" charset="0"/>
              </a:rPr>
              <a:t>JAN</a:t>
            </a:r>
            <a:r>
              <a:rPr lang="en-US" sz="1600" smtClean="0">
                <a:latin typeface="Consolas" panose="020B0609020204030204" pitchFamily="49" charset="0"/>
              </a:rPr>
              <a:t>, </a:t>
            </a:r>
            <a:r>
              <a:rPr lang="en-US" sz="1600" smtClean="0">
                <a:solidFill>
                  <a:srgbClr val="00B0F0"/>
                </a:solidFill>
                <a:latin typeface="Consolas" panose="020B0609020204030204" pitchFamily="49" charset="0"/>
              </a:rPr>
              <a:t>PA</a:t>
            </a:r>
            <a:r>
              <a:rPr lang="en-US" sz="1600" smtClean="0">
                <a:latin typeface="Consolas" panose="020B0609020204030204" pitchFamily="49" charset="0"/>
              </a:rPr>
              <a:t>, 1</a:t>
            </a:r>
          </a:p>
          <a:p>
            <a:pPr algn="ctr"/>
            <a:r>
              <a:rPr lang="en-US" sz="1600" smtClean="0">
                <a:solidFill>
                  <a:schemeClr val="accent1">
                    <a:lumMod val="50000"/>
                  </a:schemeClr>
                </a:solidFill>
                <a:latin typeface="Consolas" panose="020B0609020204030204" pitchFamily="49" charset="0"/>
              </a:rPr>
              <a:t>JAN</a:t>
            </a:r>
            <a:r>
              <a:rPr lang="en-US" sz="1600" smtClean="0">
                <a:latin typeface="Consolas" panose="020B0609020204030204" pitchFamily="49" charset="0"/>
              </a:rPr>
              <a:t>, </a:t>
            </a:r>
            <a:r>
              <a:rPr lang="en-US" sz="1600" smtClean="0">
                <a:solidFill>
                  <a:srgbClr val="00B050"/>
                </a:solidFill>
                <a:latin typeface="Consolas" panose="020B0609020204030204" pitchFamily="49" charset="0"/>
              </a:rPr>
              <a:t>NJ</a:t>
            </a:r>
            <a:r>
              <a:rPr lang="en-US" sz="1600" smtClean="0">
                <a:latin typeface="Consolas" panose="020B0609020204030204" pitchFamily="49" charset="0"/>
              </a:rPr>
              <a:t>, 2</a:t>
            </a:r>
            <a:endParaRPr lang="en-US" sz="1600" dirty="0" smtClean="0">
              <a:latin typeface="Consolas" panose="020B0609020204030204" pitchFamily="49" charset="0"/>
            </a:endParaRPr>
          </a:p>
        </p:txBody>
      </p:sp>
      <p:sp>
        <p:nvSpPr>
          <p:cNvPr id="17" name="Rounded Rectangle 16"/>
          <p:cNvSpPr/>
          <p:nvPr/>
        </p:nvSpPr>
        <p:spPr>
          <a:xfrm>
            <a:off x="2562888" y="3658350"/>
            <a:ext cx="1396468"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chemeClr val="bg2">
                    <a:lumMod val="10000"/>
                  </a:schemeClr>
                </a:solidFill>
                <a:latin typeface="Consolas" panose="020B0609020204030204" pitchFamily="49" charset="0"/>
              </a:rPr>
              <a:t>CT</a:t>
            </a:r>
            <a:r>
              <a:rPr lang="en-US" sz="1600" dirty="0" smtClean="0">
                <a:latin typeface="Consolas" panose="020B0609020204030204" pitchFamily="49" charset="0"/>
              </a:rPr>
              <a:t>, 4</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1</a:t>
            </a:r>
          </a:p>
        </p:txBody>
      </p:sp>
      <p:sp>
        <p:nvSpPr>
          <p:cNvPr id="18" name="Rounded Rectangle 17"/>
          <p:cNvSpPr/>
          <p:nvPr/>
        </p:nvSpPr>
        <p:spPr>
          <a:xfrm>
            <a:off x="2562888" y="4725857"/>
            <a:ext cx="1396468"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smtClean="0">
                <a:solidFill>
                  <a:schemeClr val="accent2">
                    <a:lumMod val="50000"/>
                  </a:schemeClr>
                </a:solidFill>
                <a:latin typeface="Consolas" panose="020B0609020204030204" pitchFamily="49" charset="0"/>
              </a:rPr>
              <a:t>FEB</a:t>
            </a:r>
            <a:r>
              <a:rPr lang="en-US" sz="1600" smtClean="0">
                <a:latin typeface="Consolas" panose="020B0609020204030204" pitchFamily="49" charset="0"/>
              </a:rPr>
              <a:t>, </a:t>
            </a:r>
            <a:r>
              <a:rPr lang="en-US" sz="1600" smtClean="0">
                <a:solidFill>
                  <a:srgbClr val="FF0000"/>
                </a:solidFill>
                <a:latin typeface="Consolas" panose="020B0609020204030204" pitchFamily="49" charset="0"/>
              </a:rPr>
              <a:t>NY</a:t>
            </a:r>
            <a:r>
              <a:rPr lang="en-US" sz="1600" smtClean="0">
                <a:latin typeface="Consolas" panose="020B0609020204030204" pitchFamily="49" charset="0"/>
              </a:rPr>
              <a:t>, 2</a:t>
            </a:r>
          </a:p>
          <a:p>
            <a:pPr algn="ctr"/>
            <a:r>
              <a:rPr lang="en-US" sz="1600" smtClean="0">
                <a:solidFill>
                  <a:schemeClr val="accent2">
                    <a:lumMod val="50000"/>
                  </a:schemeClr>
                </a:solidFill>
                <a:latin typeface="Consolas" panose="020B0609020204030204" pitchFamily="49" charset="0"/>
              </a:rPr>
              <a:t>FEB</a:t>
            </a:r>
            <a:r>
              <a:rPr lang="en-US" sz="1600" smtClean="0">
                <a:latin typeface="Consolas" panose="020B0609020204030204" pitchFamily="49" charset="0"/>
              </a:rPr>
              <a:t>, </a:t>
            </a:r>
            <a:r>
              <a:rPr lang="en-US" sz="1600" smtClean="0">
                <a:solidFill>
                  <a:srgbClr val="002060"/>
                </a:solidFill>
                <a:latin typeface="Consolas" panose="020B0609020204030204" pitchFamily="49" charset="0"/>
              </a:rPr>
              <a:t>VT</a:t>
            </a:r>
            <a:r>
              <a:rPr lang="en-US" sz="1600" smtClean="0">
                <a:latin typeface="Consolas" panose="020B0609020204030204" pitchFamily="49" charset="0"/>
              </a:rPr>
              <a:t>, 1</a:t>
            </a:r>
          </a:p>
          <a:p>
            <a:pPr algn="ctr"/>
            <a:r>
              <a:rPr lang="en-US" sz="1600" smtClean="0">
                <a:solidFill>
                  <a:schemeClr val="accent6">
                    <a:lumMod val="50000"/>
                  </a:schemeClr>
                </a:solidFill>
                <a:latin typeface="Consolas" panose="020B0609020204030204" pitchFamily="49" charset="0"/>
              </a:rPr>
              <a:t>MAR</a:t>
            </a:r>
            <a:r>
              <a:rPr lang="en-US" sz="1600" smtClean="0">
                <a:latin typeface="Consolas" panose="020B0609020204030204" pitchFamily="49" charset="0"/>
              </a:rPr>
              <a:t>, </a:t>
            </a:r>
            <a:r>
              <a:rPr lang="en-US" sz="1600" smtClean="0">
                <a:solidFill>
                  <a:srgbClr val="00B050"/>
                </a:solidFill>
                <a:latin typeface="Consolas" panose="020B0609020204030204" pitchFamily="49" charset="0"/>
              </a:rPr>
              <a:t>NJ</a:t>
            </a:r>
            <a:r>
              <a:rPr lang="en-US" sz="1600" smtClean="0">
                <a:latin typeface="Consolas" panose="020B0609020204030204" pitchFamily="49" charset="0"/>
              </a:rPr>
              <a:t>, 2</a:t>
            </a:r>
            <a:endParaRPr lang="en-US" sz="1600" dirty="0" smtClean="0">
              <a:latin typeface="Consolas" panose="020B0609020204030204" pitchFamily="49" charset="0"/>
            </a:endParaRPr>
          </a:p>
        </p:txBody>
      </p:sp>
      <p:sp>
        <p:nvSpPr>
          <p:cNvPr id="19" name="Rounded Rectangle 18"/>
          <p:cNvSpPr/>
          <p:nvPr/>
        </p:nvSpPr>
        <p:spPr>
          <a:xfrm>
            <a:off x="2562887" y="5788929"/>
            <a:ext cx="1396468"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smtClean="0">
                <a:solidFill>
                  <a:schemeClr val="accent6">
                    <a:lumMod val="50000"/>
                  </a:schemeClr>
                </a:solidFill>
                <a:latin typeface="Consolas" panose="020B0609020204030204" pitchFamily="49" charset="0"/>
              </a:rPr>
              <a:t>MAR</a:t>
            </a:r>
            <a:r>
              <a:rPr lang="en-US" sz="1600" smtClean="0">
                <a:latin typeface="Consolas" panose="020B0609020204030204" pitchFamily="49" charset="0"/>
              </a:rPr>
              <a:t>, </a:t>
            </a:r>
            <a:r>
              <a:rPr lang="en-US" sz="1600" smtClean="0">
                <a:solidFill>
                  <a:srgbClr val="FF0000"/>
                </a:solidFill>
                <a:latin typeface="Consolas" panose="020B0609020204030204" pitchFamily="49" charset="0"/>
              </a:rPr>
              <a:t>NY</a:t>
            </a:r>
            <a:r>
              <a:rPr lang="en-US" sz="1600" smtClean="0">
                <a:latin typeface="Consolas" panose="020B0609020204030204" pitchFamily="49" charset="0"/>
              </a:rPr>
              <a:t>, 1</a:t>
            </a:r>
          </a:p>
          <a:p>
            <a:pPr algn="ctr"/>
            <a:r>
              <a:rPr lang="en-US" sz="1600" smtClean="0">
                <a:solidFill>
                  <a:schemeClr val="accent6">
                    <a:lumMod val="50000"/>
                  </a:schemeClr>
                </a:solidFill>
                <a:latin typeface="Consolas" panose="020B0609020204030204" pitchFamily="49" charset="0"/>
              </a:rPr>
              <a:t>MAR</a:t>
            </a:r>
            <a:r>
              <a:rPr lang="en-US" sz="1600" smtClean="0">
                <a:latin typeface="Consolas" panose="020B0609020204030204" pitchFamily="49" charset="0"/>
              </a:rPr>
              <a:t>, </a:t>
            </a:r>
            <a:r>
              <a:rPr lang="en-US" sz="1600" smtClean="0">
                <a:solidFill>
                  <a:srgbClr val="002060"/>
                </a:solidFill>
                <a:latin typeface="Consolas" panose="020B0609020204030204" pitchFamily="49" charset="0"/>
              </a:rPr>
              <a:t>VT</a:t>
            </a:r>
            <a:r>
              <a:rPr lang="en-US" sz="1600" smtClean="0">
                <a:latin typeface="Consolas" panose="020B0609020204030204" pitchFamily="49" charset="0"/>
              </a:rPr>
              <a:t>, 2</a:t>
            </a:r>
          </a:p>
          <a:p>
            <a:pPr algn="ctr"/>
            <a:r>
              <a:rPr lang="en-US" sz="1600" smtClean="0">
                <a:solidFill>
                  <a:schemeClr val="accent6">
                    <a:lumMod val="50000"/>
                  </a:schemeClr>
                </a:solidFill>
                <a:latin typeface="Consolas" panose="020B0609020204030204" pitchFamily="49" charset="0"/>
              </a:rPr>
              <a:t>MAR</a:t>
            </a:r>
            <a:r>
              <a:rPr lang="en-US" sz="1600" smtClean="0">
                <a:latin typeface="Consolas" panose="020B0609020204030204" pitchFamily="49" charset="0"/>
              </a:rPr>
              <a:t>, </a:t>
            </a:r>
            <a:r>
              <a:rPr lang="en-US" sz="1600" smtClean="0">
                <a:solidFill>
                  <a:srgbClr val="00B0F0"/>
                </a:solidFill>
                <a:latin typeface="Consolas" panose="020B0609020204030204" pitchFamily="49" charset="0"/>
              </a:rPr>
              <a:t>PA</a:t>
            </a:r>
            <a:r>
              <a:rPr lang="en-US" sz="1600" smtClean="0">
                <a:latin typeface="Consolas" panose="020B0609020204030204" pitchFamily="49" charset="0"/>
              </a:rPr>
              <a:t>, 3</a:t>
            </a:r>
            <a:endParaRPr lang="en-US" sz="1600" dirty="0" smtClean="0">
              <a:latin typeface="Consolas" panose="020B0609020204030204" pitchFamily="49" charset="0"/>
            </a:endParaRPr>
          </a:p>
        </p:txBody>
      </p:sp>
      <p:sp>
        <p:nvSpPr>
          <p:cNvPr id="20" name="Rounded Rectangular Callout 19"/>
          <p:cNvSpPr/>
          <p:nvPr/>
        </p:nvSpPr>
        <p:spPr>
          <a:xfrm>
            <a:off x="448050" y="1401670"/>
            <a:ext cx="1540571"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Source </a:t>
            </a:r>
          </a:p>
          <a:p>
            <a:pPr algn="ctr"/>
            <a:r>
              <a:rPr lang="en-US" b="1" dirty="0" smtClean="0">
                <a:solidFill>
                  <a:schemeClr val="tx1"/>
                </a:solidFill>
                <a:effectLst>
                  <a:outerShdw blurRad="38100" dist="38100" dir="2700000" algn="tl">
                    <a:srgbClr val="000000">
                      <a:alpha val="43137"/>
                    </a:srgbClr>
                  </a:outerShdw>
                </a:effectLst>
              </a:rPr>
              <a:t>File</a:t>
            </a:r>
          </a:p>
        </p:txBody>
      </p:sp>
      <p:sp>
        <p:nvSpPr>
          <p:cNvPr id="21" name="Rounded Rectangle 20"/>
          <p:cNvSpPr/>
          <p:nvPr/>
        </p:nvSpPr>
        <p:spPr>
          <a:xfrm>
            <a:off x="524809" y="2622734"/>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3</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7030A0"/>
                </a:solidFill>
                <a:latin typeface="Consolas" panose="020B0609020204030204" pitchFamily="49" charset="0"/>
              </a:rPr>
              <a:t>CT</a:t>
            </a:r>
            <a:r>
              <a:rPr lang="en-US" sz="1600" dirty="0" smtClean="0">
                <a:latin typeface="Consolas" panose="020B0609020204030204" pitchFamily="49" charset="0"/>
              </a:rPr>
              <a:t>, 4</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2</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3</a:t>
            </a:r>
          </a:p>
          <a:p>
            <a:pPr algn="ctr"/>
            <a:endParaRPr lang="en-US" sz="1400" dirty="0" smtClean="0"/>
          </a:p>
        </p:txBody>
      </p:sp>
      <p:sp>
        <p:nvSpPr>
          <p:cNvPr id="22" name="Rounded Rectangular Callout 21"/>
          <p:cNvSpPr/>
          <p:nvPr/>
        </p:nvSpPr>
        <p:spPr>
          <a:xfrm>
            <a:off x="4669060" y="1391572"/>
            <a:ext cx="13595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Mapping</a:t>
            </a:r>
          </a:p>
        </p:txBody>
      </p:sp>
      <p:sp>
        <p:nvSpPr>
          <p:cNvPr id="23" name="Rounded Rectangle 22"/>
          <p:cNvSpPr/>
          <p:nvPr/>
        </p:nvSpPr>
        <p:spPr>
          <a:xfrm>
            <a:off x="4636052" y="2638226"/>
            <a:ext cx="1256705"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3</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1</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2</a:t>
            </a:r>
          </a:p>
        </p:txBody>
      </p:sp>
      <p:sp>
        <p:nvSpPr>
          <p:cNvPr id="24" name="Rounded Rectangle 23"/>
          <p:cNvSpPr/>
          <p:nvPr/>
        </p:nvSpPr>
        <p:spPr>
          <a:xfrm>
            <a:off x="4636052" y="3661127"/>
            <a:ext cx="1256705"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4</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1</a:t>
            </a:r>
          </a:p>
        </p:txBody>
      </p:sp>
      <p:sp>
        <p:nvSpPr>
          <p:cNvPr id="25" name="Rounded Rectangle 24"/>
          <p:cNvSpPr/>
          <p:nvPr/>
        </p:nvSpPr>
        <p:spPr>
          <a:xfrm>
            <a:off x="4636052" y="4728634"/>
            <a:ext cx="1256705"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2</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2</a:t>
            </a:r>
          </a:p>
        </p:txBody>
      </p:sp>
      <p:sp>
        <p:nvSpPr>
          <p:cNvPr id="26" name="Rounded Rectangle 25"/>
          <p:cNvSpPr/>
          <p:nvPr/>
        </p:nvSpPr>
        <p:spPr>
          <a:xfrm>
            <a:off x="4636051" y="5791706"/>
            <a:ext cx="1256705"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3</a:t>
            </a:r>
          </a:p>
        </p:txBody>
      </p:sp>
      <p:sp>
        <p:nvSpPr>
          <p:cNvPr id="27" name="Rounded Rectangle 26"/>
          <p:cNvSpPr/>
          <p:nvPr/>
        </p:nvSpPr>
        <p:spPr>
          <a:xfrm>
            <a:off x="6539808" y="2648324"/>
            <a:ext cx="1226109" cy="10229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3</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1</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2</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4</a:t>
            </a:r>
          </a:p>
        </p:txBody>
      </p:sp>
      <p:sp>
        <p:nvSpPr>
          <p:cNvPr id="28" name="Rounded Rectangle 27"/>
          <p:cNvSpPr/>
          <p:nvPr/>
        </p:nvSpPr>
        <p:spPr>
          <a:xfrm>
            <a:off x="6539807" y="4046964"/>
            <a:ext cx="1226109" cy="11080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2</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1</a:t>
            </a:r>
          </a:p>
        </p:txBody>
      </p:sp>
      <p:sp>
        <p:nvSpPr>
          <p:cNvPr id="30" name="Rounded Rectangle 29"/>
          <p:cNvSpPr/>
          <p:nvPr/>
        </p:nvSpPr>
        <p:spPr>
          <a:xfrm>
            <a:off x="6539807" y="5686507"/>
            <a:ext cx="1226109" cy="10670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3</a:t>
            </a:r>
          </a:p>
        </p:txBody>
      </p:sp>
      <p:sp>
        <p:nvSpPr>
          <p:cNvPr id="31" name="Rounded Rectangular Callout 30"/>
          <p:cNvSpPr/>
          <p:nvPr/>
        </p:nvSpPr>
        <p:spPr>
          <a:xfrm>
            <a:off x="6471889" y="1401670"/>
            <a:ext cx="13264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Shuffle</a:t>
            </a:r>
          </a:p>
        </p:txBody>
      </p:sp>
      <p:sp>
        <p:nvSpPr>
          <p:cNvPr id="32" name="Rounded Rectangle 31"/>
          <p:cNvSpPr/>
          <p:nvPr/>
        </p:nvSpPr>
        <p:spPr>
          <a:xfrm>
            <a:off x="8461363" y="2977957"/>
            <a:ext cx="1165216" cy="4287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10</a:t>
            </a:r>
          </a:p>
        </p:txBody>
      </p:sp>
      <p:sp>
        <p:nvSpPr>
          <p:cNvPr id="33" name="Rounded Rectangle 32"/>
          <p:cNvSpPr/>
          <p:nvPr/>
        </p:nvSpPr>
        <p:spPr>
          <a:xfrm>
            <a:off x="10333413" y="4091738"/>
            <a:ext cx="1271053" cy="11080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10</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5</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8</a:t>
            </a:r>
          </a:p>
        </p:txBody>
      </p:sp>
      <p:sp>
        <p:nvSpPr>
          <p:cNvPr id="34" name="Rounded Rectangle 33"/>
          <p:cNvSpPr/>
          <p:nvPr/>
        </p:nvSpPr>
        <p:spPr>
          <a:xfrm>
            <a:off x="8461738" y="5950525"/>
            <a:ext cx="1165216" cy="4557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8</a:t>
            </a:r>
          </a:p>
        </p:txBody>
      </p:sp>
      <p:sp>
        <p:nvSpPr>
          <p:cNvPr id="35" name="Rounded Rectangular Callout 34"/>
          <p:cNvSpPr/>
          <p:nvPr/>
        </p:nvSpPr>
        <p:spPr>
          <a:xfrm>
            <a:off x="8393446" y="1404411"/>
            <a:ext cx="1260558"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Reduce</a:t>
            </a:r>
          </a:p>
        </p:txBody>
      </p:sp>
      <p:sp>
        <p:nvSpPr>
          <p:cNvPr id="36" name="Rounded Rectangular Callout 35"/>
          <p:cNvSpPr/>
          <p:nvPr/>
        </p:nvSpPr>
        <p:spPr>
          <a:xfrm>
            <a:off x="10333413" y="1423977"/>
            <a:ext cx="127105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Result</a:t>
            </a:r>
          </a:p>
        </p:txBody>
      </p:sp>
      <p:sp>
        <p:nvSpPr>
          <p:cNvPr id="37" name="Rounded Rectangle 36"/>
          <p:cNvSpPr/>
          <p:nvPr/>
        </p:nvSpPr>
        <p:spPr>
          <a:xfrm>
            <a:off x="8461363" y="4362068"/>
            <a:ext cx="1165216" cy="504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5</a:t>
            </a:r>
          </a:p>
        </p:txBody>
      </p:sp>
      <p:sp>
        <p:nvSpPr>
          <p:cNvPr id="38" name="Down Arrow 37"/>
          <p:cNvSpPr/>
          <p:nvPr/>
        </p:nvSpPr>
        <p:spPr>
          <a:xfrm rot="14358855">
            <a:off x="2139204" y="3110513"/>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9" name="Down Arrow 38"/>
          <p:cNvSpPr/>
          <p:nvPr/>
        </p:nvSpPr>
        <p:spPr>
          <a:xfrm rot="16200000">
            <a:off x="2139204" y="3915050"/>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 name="Down Arrow 39"/>
          <p:cNvSpPr/>
          <p:nvPr/>
        </p:nvSpPr>
        <p:spPr>
          <a:xfrm rot="16200000">
            <a:off x="2139204" y="497440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 name="Down Arrow 40"/>
          <p:cNvSpPr/>
          <p:nvPr/>
        </p:nvSpPr>
        <p:spPr>
          <a:xfrm rot="17911784">
            <a:off x="2149334" y="599338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Down Arrow 41"/>
          <p:cNvSpPr/>
          <p:nvPr/>
        </p:nvSpPr>
        <p:spPr>
          <a:xfrm rot="16200000">
            <a:off x="4147115" y="283902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43" name="Down Arrow 42"/>
          <p:cNvSpPr/>
          <p:nvPr/>
        </p:nvSpPr>
        <p:spPr>
          <a:xfrm rot="16200000">
            <a:off x="4136882" y="3882443"/>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44" name="Down Arrow 43"/>
          <p:cNvSpPr/>
          <p:nvPr/>
        </p:nvSpPr>
        <p:spPr>
          <a:xfrm rot="16200000">
            <a:off x="4134400" y="4903264"/>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45" name="Down Arrow 44"/>
          <p:cNvSpPr/>
          <p:nvPr/>
        </p:nvSpPr>
        <p:spPr>
          <a:xfrm rot="16200000">
            <a:off x="4145968" y="6006103"/>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2" name="Down Arrow 51"/>
          <p:cNvSpPr/>
          <p:nvPr/>
        </p:nvSpPr>
        <p:spPr>
          <a:xfrm rot="16200000">
            <a:off x="7963766" y="294210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3" name="Down Arrow 52"/>
          <p:cNvSpPr/>
          <p:nvPr/>
        </p:nvSpPr>
        <p:spPr>
          <a:xfrm rot="16200000">
            <a:off x="7956249" y="4339120"/>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4" name="Down Arrow 53"/>
          <p:cNvSpPr/>
          <p:nvPr/>
        </p:nvSpPr>
        <p:spPr>
          <a:xfrm rot="16200000">
            <a:off x="7956250" y="5961330"/>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5" name="Down Arrow 54"/>
          <p:cNvSpPr/>
          <p:nvPr/>
        </p:nvSpPr>
        <p:spPr>
          <a:xfrm rot="18592325">
            <a:off x="9929611" y="3250734"/>
            <a:ext cx="239586" cy="901736"/>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6" name="Down Arrow 55"/>
          <p:cNvSpPr/>
          <p:nvPr/>
        </p:nvSpPr>
        <p:spPr>
          <a:xfrm rot="13603423">
            <a:off x="9966578" y="5114286"/>
            <a:ext cx="239586" cy="1037490"/>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7" name="Down Arrow 56"/>
          <p:cNvSpPr/>
          <p:nvPr/>
        </p:nvSpPr>
        <p:spPr>
          <a:xfrm rot="16200000">
            <a:off x="9814950" y="4415349"/>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cxnSp>
        <p:nvCxnSpPr>
          <p:cNvPr id="58" name="Straight Arrow Connector 57"/>
          <p:cNvCxnSpPr/>
          <p:nvPr/>
        </p:nvCxnSpPr>
        <p:spPr>
          <a:xfrm flipV="1">
            <a:off x="5693884" y="2782136"/>
            <a:ext cx="1020530" cy="12278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flipV="1">
            <a:off x="5693884" y="3021477"/>
            <a:ext cx="1020530" cy="12278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V="1">
            <a:off x="5722527" y="3242648"/>
            <a:ext cx="1020530" cy="12278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flipV="1">
            <a:off x="5668288" y="3537645"/>
            <a:ext cx="1074769" cy="32104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5646265" y="4164854"/>
            <a:ext cx="1096792" cy="8721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5637994" y="4407927"/>
            <a:ext cx="1096792" cy="8721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flipV="1">
            <a:off x="5637994" y="4739828"/>
            <a:ext cx="1105063" cy="245753"/>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flipV="1">
            <a:off x="5660382" y="4982322"/>
            <a:ext cx="1105063" cy="245753"/>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5678898" y="5452241"/>
            <a:ext cx="1086547" cy="409055"/>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5660382" y="6023293"/>
            <a:ext cx="1093283" cy="722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a:xfrm>
            <a:off x="5672162" y="6254880"/>
            <a:ext cx="1093283" cy="722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5675529" y="6480926"/>
            <a:ext cx="1093283" cy="722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a:xfrm>
            <a:off x="838200" y="365125"/>
            <a:ext cx="10515600" cy="988803"/>
          </a:xfrm>
        </p:spPr>
        <p:txBody>
          <a:bodyPr/>
          <a:lstStyle/>
          <a:p>
            <a:r>
              <a:rPr lang="en-US" dirty="0" smtClean="0"/>
              <a:t>MapReduce Example: Orders for each Month</a:t>
            </a:r>
            <a:endParaRPr lang="en-US" dirty="0"/>
          </a:p>
        </p:txBody>
      </p:sp>
    </p:spTree>
    <p:extLst>
      <p:ext uri="{BB962C8B-B14F-4D97-AF65-F5344CB8AC3E}">
        <p14:creationId xmlns:p14="http://schemas.microsoft.com/office/powerpoint/2010/main" xmlns="" val="22674140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ular Callout 14"/>
          <p:cNvSpPr/>
          <p:nvPr/>
        </p:nvSpPr>
        <p:spPr>
          <a:xfrm>
            <a:off x="2556488" y="1358658"/>
            <a:ext cx="1660116"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HDFS Blocks</a:t>
            </a:r>
            <a:br>
              <a:rPr lang="en-US" b="1" dirty="0" smtClean="0">
                <a:solidFill>
                  <a:schemeClr val="tx1"/>
                </a:solidFill>
                <a:effectLst>
                  <a:outerShdw blurRad="38100" dist="38100" dir="2700000" algn="tl">
                    <a:srgbClr val="000000">
                      <a:alpha val="43137"/>
                    </a:srgbClr>
                  </a:outerShdw>
                </a:effectLst>
              </a:rPr>
            </a:br>
            <a:r>
              <a:rPr lang="en-US" b="1" dirty="0" err="1" smtClean="0">
                <a:solidFill>
                  <a:schemeClr val="tx1"/>
                </a:solidFill>
                <a:effectLst>
                  <a:outerShdw blurRad="38100" dist="38100" dir="2700000" algn="tl">
                    <a:srgbClr val="000000">
                      <a:alpha val="43137"/>
                    </a:srgbClr>
                  </a:outerShdw>
                </a:effectLst>
              </a:rPr>
              <a:t>Namenodes</a:t>
            </a:r>
            <a:endParaRPr lang="en-US" b="1" dirty="0" smtClean="0">
              <a:solidFill>
                <a:schemeClr val="tx1"/>
              </a:solidFill>
              <a:effectLst>
                <a:outerShdw blurRad="38100" dist="38100" dir="2700000" algn="tl">
                  <a:srgbClr val="000000">
                    <a:alpha val="43137"/>
                  </a:srgbClr>
                </a:outerShdw>
              </a:effectLst>
            </a:endParaRPr>
          </a:p>
        </p:txBody>
      </p:sp>
      <p:sp>
        <p:nvSpPr>
          <p:cNvPr id="16" name="Rounded Rectangle 15"/>
          <p:cNvSpPr/>
          <p:nvPr/>
        </p:nvSpPr>
        <p:spPr>
          <a:xfrm>
            <a:off x="2605922" y="2592437"/>
            <a:ext cx="1396468"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3</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p:txBody>
      </p:sp>
      <p:sp>
        <p:nvSpPr>
          <p:cNvPr id="17" name="Rounded Rectangle 16"/>
          <p:cNvSpPr/>
          <p:nvPr/>
        </p:nvSpPr>
        <p:spPr>
          <a:xfrm>
            <a:off x="2605922" y="3615338"/>
            <a:ext cx="1396468"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chemeClr val="bg2">
                    <a:lumMod val="10000"/>
                  </a:schemeClr>
                </a:solidFill>
                <a:latin typeface="Consolas" panose="020B0609020204030204" pitchFamily="49" charset="0"/>
              </a:rPr>
              <a:t>CT</a:t>
            </a:r>
            <a:r>
              <a:rPr lang="en-US" sz="1600" dirty="0" smtClean="0">
                <a:latin typeface="Consolas" panose="020B0609020204030204" pitchFamily="49" charset="0"/>
              </a:rPr>
              <a:t>, 4</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1</a:t>
            </a:r>
          </a:p>
        </p:txBody>
      </p:sp>
      <p:sp>
        <p:nvSpPr>
          <p:cNvPr id="18" name="Rounded Rectangle 17"/>
          <p:cNvSpPr/>
          <p:nvPr/>
        </p:nvSpPr>
        <p:spPr>
          <a:xfrm>
            <a:off x="2605922" y="4682845"/>
            <a:ext cx="1396468"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2</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p:txBody>
      </p:sp>
      <p:sp>
        <p:nvSpPr>
          <p:cNvPr id="19" name="Rounded Rectangle 18"/>
          <p:cNvSpPr/>
          <p:nvPr/>
        </p:nvSpPr>
        <p:spPr>
          <a:xfrm>
            <a:off x="2605921" y="5745917"/>
            <a:ext cx="1396468"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3</a:t>
            </a:r>
          </a:p>
        </p:txBody>
      </p:sp>
      <p:sp>
        <p:nvSpPr>
          <p:cNvPr id="20" name="Rounded Rectangular Callout 19"/>
          <p:cNvSpPr/>
          <p:nvPr/>
        </p:nvSpPr>
        <p:spPr>
          <a:xfrm>
            <a:off x="491084" y="1358658"/>
            <a:ext cx="1540571"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Source </a:t>
            </a:r>
          </a:p>
          <a:p>
            <a:pPr algn="ctr"/>
            <a:r>
              <a:rPr lang="en-US" b="1" dirty="0" smtClean="0">
                <a:solidFill>
                  <a:schemeClr val="tx1"/>
                </a:solidFill>
                <a:effectLst>
                  <a:outerShdw blurRad="38100" dist="38100" dir="2700000" algn="tl">
                    <a:srgbClr val="000000">
                      <a:alpha val="43137"/>
                    </a:srgbClr>
                  </a:outerShdw>
                </a:effectLst>
              </a:rPr>
              <a:t>File</a:t>
            </a:r>
          </a:p>
        </p:txBody>
      </p:sp>
      <p:sp>
        <p:nvSpPr>
          <p:cNvPr id="21" name="Rounded Rectangle 20"/>
          <p:cNvSpPr/>
          <p:nvPr/>
        </p:nvSpPr>
        <p:spPr>
          <a:xfrm>
            <a:off x="567843" y="257972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3</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a:p>
            <a:pPr algn="ctr"/>
            <a:r>
              <a:rPr lang="en-US" sz="1600" dirty="0" smtClean="0">
                <a:solidFill>
                  <a:schemeClr val="accent1">
                    <a:lumMod val="50000"/>
                  </a:schemeClr>
                </a:solidFill>
                <a:latin typeface="Consolas" panose="020B0609020204030204" pitchFamily="49" charset="0"/>
              </a:rPr>
              <a:t>JAN</a:t>
            </a:r>
            <a:r>
              <a:rPr lang="en-US" sz="1600" dirty="0" smtClean="0">
                <a:latin typeface="Consolas" panose="020B0609020204030204" pitchFamily="49" charset="0"/>
              </a:rPr>
              <a:t>, </a:t>
            </a:r>
            <a:r>
              <a:rPr lang="en-US" sz="1600" dirty="0" smtClean="0">
                <a:solidFill>
                  <a:srgbClr val="7030A0"/>
                </a:solidFill>
                <a:latin typeface="Consolas" panose="020B0609020204030204" pitchFamily="49" charset="0"/>
              </a:rPr>
              <a:t>CT</a:t>
            </a:r>
            <a:r>
              <a:rPr lang="en-US" sz="1600" dirty="0" smtClean="0">
                <a:latin typeface="Consolas" panose="020B0609020204030204" pitchFamily="49" charset="0"/>
              </a:rPr>
              <a:t>, 4</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a:t>
            </a:r>
            <a:r>
              <a:rPr lang="en-US" sz="1600" dirty="0">
                <a:latin typeface="Consolas" panose="020B0609020204030204" pitchFamily="49" charset="0"/>
              </a:rPr>
              <a:t>1</a:t>
            </a:r>
            <a:endParaRPr lang="en-US" sz="1600" dirty="0" smtClean="0">
              <a:latin typeface="Consolas" panose="020B0609020204030204" pitchFamily="49" charset="0"/>
            </a:endParaRP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2</a:t>
            </a:r>
          </a:p>
          <a:p>
            <a:pPr algn="ctr"/>
            <a:r>
              <a:rPr lang="en-US" sz="1600" dirty="0" smtClean="0">
                <a:solidFill>
                  <a:schemeClr val="accent2">
                    <a:lumMod val="50000"/>
                  </a:schemeClr>
                </a:solidFill>
                <a:latin typeface="Consolas" panose="020B0609020204030204" pitchFamily="49" charset="0"/>
              </a:rPr>
              <a:t>FEB</a:t>
            </a:r>
            <a:r>
              <a:rPr lang="en-US" sz="1600" dirty="0" smtClean="0">
                <a:latin typeface="Consolas" panose="020B0609020204030204" pitchFamily="49" charset="0"/>
              </a:rPr>
              <a:t>, </a:t>
            </a: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1</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2</a:t>
            </a:r>
          </a:p>
          <a:p>
            <a:pPr algn="ctr"/>
            <a:r>
              <a:rPr lang="en-US" sz="1600" dirty="0" smtClean="0">
                <a:solidFill>
                  <a:schemeClr val="accent6">
                    <a:lumMod val="50000"/>
                  </a:schemeClr>
                </a:solidFill>
                <a:latin typeface="Consolas" panose="020B0609020204030204" pitchFamily="49" charset="0"/>
              </a:rPr>
              <a:t>MAR</a:t>
            </a:r>
            <a:r>
              <a:rPr lang="en-US" sz="1600" dirty="0" smtClean="0">
                <a:latin typeface="Consolas" panose="020B0609020204030204" pitchFamily="49" charset="0"/>
              </a:rPr>
              <a:t>, </a:t>
            </a: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3</a:t>
            </a:r>
          </a:p>
          <a:p>
            <a:pPr algn="ctr"/>
            <a:endParaRPr lang="en-US" sz="1400" dirty="0" smtClean="0"/>
          </a:p>
        </p:txBody>
      </p:sp>
      <p:sp>
        <p:nvSpPr>
          <p:cNvPr id="22" name="Rounded Rectangular Callout 21"/>
          <p:cNvSpPr/>
          <p:nvPr/>
        </p:nvSpPr>
        <p:spPr>
          <a:xfrm>
            <a:off x="4712094" y="1348560"/>
            <a:ext cx="13595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Mapping</a:t>
            </a:r>
          </a:p>
        </p:txBody>
      </p:sp>
      <p:sp>
        <p:nvSpPr>
          <p:cNvPr id="23" name="Rounded Rectangle 22"/>
          <p:cNvSpPr/>
          <p:nvPr/>
        </p:nvSpPr>
        <p:spPr>
          <a:xfrm>
            <a:off x="4679086" y="2595214"/>
            <a:ext cx="1256705"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3</a:t>
            </a:r>
          </a:p>
          <a:p>
            <a:pPr algn="ct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p:txBody>
      </p:sp>
      <p:sp>
        <p:nvSpPr>
          <p:cNvPr id="24" name="Rounded Rectangle 23"/>
          <p:cNvSpPr/>
          <p:nvPr/>
        </p:nvSpPr>
        <p:spPr>
          <a:xfrm>
            <a:off x="4679086" y="3618115"/>
            <a:ext cx="1256705"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lumMod val="10000"/>
                  </a:schemeClr>
                </a:solidFill>
                <a:latin typeface="Consolas" panose="020B0609020204030204" pitchFamily="49" charset="0"/>
              </a:rPr>
              <a:t>CT</a:t>
            </a:r>
            <a:r>
              <a:rPr lang="en-US" sz="1600" dirty="0" smtClean="0">
                <a:latin typeface="Consolas" panose="020B0609020204030204" pitchFamily="49" charset="0"/>
              </a:rPr>
              <a:t>, 4</a:t>
            </a:r>
          </a:p>
          <a:p>
            <a:pPr algn="ct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p>
          <a:p>
            <a:pPr algn="ct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1</a:t>
            </a:r>
          </a:p>
        </p:txBody>
      </p:sp>
      <p:sp>
        <p:nvSpPr>
          <p:cNvPr id="25" name="Rounded Rectangle 24"/>
          <p:cNvSpPr/>
          <p:nvPr/>
        </p:nvSpPr>
        <p:spPr>
          <a:xfrm>
            <a:off x="4679086" y="4685622"/>
            <a:ext cx="1256705"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2</a:t>
            </a:r>
          </a:p>
          <a:p>
            <a:pPr algn="ct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1</a:t>
            </a:r>
          </a:p>
          <a:p>
            <a:pPr algn="ct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p:txBody>
      </p:sp>
      <p:sp>
        <p:nvSpPr>
          <p:cNvPr id="26" name="Rounded Rectangle 25"/>
          <p:cNvSpPr/>
          <p:nvPr/>
        </p:nvSpPr>
        <p:spPr>
          <a:xfrm>
            <a:off x="4679085" y="5748694"/>
            <a:ext cx="1256705"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1</a:t>
            </a:r>
          </a:p>
          <a:p>
            <a:pPr algn="ct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2</a:t>
            </a:r>
          </a:p>
          <a:p>
            <a:pPr algn="ct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3</a:t>
            </a:r>
          </a:p>
        </p:txBody>
      </p:sp>
      <p:sp>
        <p:nvSpPr>
          <p:cNvPr id="27" name="Rounded Rectangle 26"/>
          <p:cNvSpPr/>
          <p:nvPr/>
        </p:nvSpPr>
        <p:spPr>
          <a:xfrm>
            <a:off x="6582842" y="2605313"/>
            <a:ext cx="1226109" cy="485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lumMod val="10000"/>
                  </a:schemeClr>
                </a:solidFill>
                <a:latin typeface="Consolas" panose="020B0609020204030204" pitchFamily="49" charset="0"/>
              </a:rPr>
              <a:t>CT</a:t>
            </a:r>
            <a:r>
              <a:rPr lang="en-US" sz="1600" dirty="0" smtClean="0">
                <a:latin typeface="Consolas" panose="020B0609020204030204" pitchFamily="49" charset="0"/>
              </a:rPr>
              <a:t>, 4</a:t>
            </a:r>
          </a:p>
        </p:txBody>
      </p:sp>
      <p:sp>
        <p:nvSpPr>
          <p:cNvPr id="28" name="Rounded Rectangle 27"/>
          <p:cNvSpPr/>
          <p:nvPr/>
        </p:nvSpPr>
        <p:spPr>
          <a:xfrm>
            <a:off x="6582841" y="4145411"/>
            <a:ext cx="1226109" cy="8343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3</a:t>
            </a:r>
          </a:p>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2</a:t>
            </a:r>
          </a:p>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1</a:t>
            </a:r>
          </a:p>
        </p:txBody>
      </p:sp>
      <p:sp>
        <p:nvSpPr>
          <p:cNvPr id="30" name="Rounded Rectangle 29"/>
          <p:cNvSpPr/>
          <p:nvPr/>
        </p:nvSpPr>
        <p:spPr>
          <a:xfrm>
            <a:off x="6599577" y="5118251"/>
            <a:ext cx="1226109" cy="821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br>
              <a:rPr lang="en-US" sz="1600" dirty="0" smtClean="0">
                <a:latin typeface="Consolas" panose="020B0609020204030204" pitchFamily="49" charset="0"/>
              </a:rPr>
            </a:b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1</a:t>
            </a:r>
            <a:br>
              <a:rPr lang="en-US" sz="1600" dirty="0" smtClean="0">
                <a:latin typeface="Consolas" panose="020B0609020204030204" pitchFamily="49" charset="0"/>
              </a:rPr>
            </a:b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3</a:t>
            </a:r>
          </a:p>
        </p:txBody>
      </p:sp>
      <p:sp>
        <p:nvSpPr>
          <p:cNvPr id="31" name="Rounded Rectangular Callout 30"/>
          <p:cNvSpPr/>
          <p:nvPr/>
        </p:nvSpPr>
        <p:spPr>
          <a:xfrm>
            <a:off x="6514923" y="1358658"/>
            <a:ext cx="13264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Shuffle</a:t>
            </a:r>
          </a:p>
        </p:txBody>
      </p:sp>
      <p:sp>
        <p:nvSpPr>
          <p:cNvPr id="33" name="Rounded Rectangle 32"/>
          <p:cNvSpPr/>
          <p:nvPr/>
        </p:nvSpPr>
        <p:spPr>
          <a:xfrm>
            <a:off x="10376447" y="3561277"/>
            <a:ext cx="1271053" cy="15954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lumMod val="10000"/>
                  </a:schemeClr>
                </a:solidFill>
                <a:latin typeface="Consolas" panose="020B0609020204030204" pitchFamily="49" charset="0"/>
              </a:rPr>
              <a:t>CT</a:t>
            </a:r>
            <a:r>
              <a:rPr lang="en-US" sz="1600" dirty="0" smtClean="0">
                <a:latin typeface="Consolas" panose="020B0609020204030204" pitchFamily="49" charset="0"/>
              </a:rPr>
              <a:t>, 4</a:t>
            </a:r>
            <a:br>
              <a:rPr lang="en-US" sz="1600" dirty="0" smtClean="0">
                <a:latin typeface="Consolas" panose="020B0609020204030204" pitchFamily="49" charset="0"/>
              </a:rPr>
            </a:b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5</a:t>
            </a:r>
          </a:p>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6</a:t>
            </a:r>
          </a:p>
          <a:p>
            <a:pPr algn="ct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5</a:t>
            </a:r>
          </a:p>
          <a:p>
            <a:pPr algn="ct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3</a:t>
            </a:r>
          </a:p>
        </p:txBody>
      </p:sp>
      <p:sp>
        <p:nvSpPr>
          <p:cNvPr id="35" name="Rounded Rectangular Callout 34"/>
          <p:cNvSpPr/>
          <p:nvPr/>
        </p:nvSpPr>
        <p:spPr>
          <a:xfrm>
            <a:off x="8436480" y="1361399"/>
            <a:ext cx="1260558"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Reduce</a:t>
            </a:r>
          </a:p>
        </p:txBody>
      </p:sp>
      <p:sp>
        <p:nvSpPr>
          <p:cNvPr id="36" name="Rounded Rectangular Callout 35"/>
          <p:cNvSpPr/>
          <p:nvPr/>
        </p:nvSpPr>
        <p:spPr>
          <a:xfrm>
            <a:off x="10376447" y="1380965"/>
            <a:ext cx="127105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Result</a:t>
            </a:r>
          </a:p>
        </p:txBody>
      </p:sp>
      <p:sp>
        <p:nvSpPr>
          <p:cNvPr id="38" name="Down Arrow 37"/>
          <p:cNvSpPr/>
          <p:nvPr/>
        </p:nvSpPr>
        <p:spPr>
          <a:xfrm rot="14358855">
            <a:off x="2182238" y="306750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9" name="Down Arrow 38"/>
          <p:cNvSpPr/>
          <p:nvPr/>
        </p:nvSpPr>
        <p:spPr>
          <a:xfrm rot="16200000">
            <a:off x="2182238" y="387203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 name="Down Arrow 39"/>
          <p:cNvSpPr/>
          <p:nvPr/>
        </p:nvSpPr>
        <p:spPr>
          <a:xfrm rot="16200000">
            <a:off x="2182238" y="493139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 name="Down Arrow 40"/>
          <p:cNvSpPr/>
          <p:nvPr/>
        </p:nvSpPr>
        <p:spPr>
          <a:xfrm rot="17911784">
            <a:off x="2192368" y="595037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Down Arrow 41"/>
          <p:cNvSpPr/>
          <p:nvPr/>
        </p:nvSpPr>
        <p:spPr>
          <a:xfrm rot="16200000">
            <a:off x="4190149" y="2796016"/>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3" name="Down Arrow 42"/>
          <p:cNvSpPr/>
          <p:nvPr/>
        </p:nvSpPr>
        <p:spPr>
          <a:xfrm rot="16200000">
            <a:off x="4179916" y="383943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4" name="Down Arrow 43"/>
          <p:cNvSpPr/>
          <p:nvPr/>
        </p:nvSpPr>
        <p:spPr>
          <a:xfrm rot="16200000">
            <a:off x="4177434" y="4860252"/>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5" name="Down Arrow 44"/>
          <p:cNvSpPr/>
          <p:nvPr/>
        </p:nvSpPr>
        <p:spPr>
          <a:xfrm rot="16200000">
            <a:off x="4189002" y="596309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Down Arrow 51"/>
          <p:cNvSpPr/>
          <p:nvPr/>
        </p:nvSpPr>
        <p:spPr>
          <a:xfrm rot="16200000">
            <a:off x="7996829" y="2623322"/>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3" name="Down Arrow 52"/>
          <p:cNvSpPr/>
          <p:nvPr/>
        </p:nvSpPr>
        <p:spPr>
          <a:xfrm rot="16200000">
            <a:off x="8015544" y="427081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4" name="Down Arrow 53"/>
          <p:cNvSpPr/>
          <p:nvPr/>
        </p:nvSpPr>
        <p:spPr>
          <a:xfrm rot="16200000">
            <a:off x="8029750" y="6124226"/>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5" name="Down Arrow 54"/>
          <p:cNvSpPr/>
          <p:nvPr/>
        </p:nvSpPr>
        <p:spPr>
          <a:xfrm rot="18592325">
            <a:off x="9937962" y="3587171"/>
            <a:ext cx="239586" cy="632427"/>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6" name="Down Arrow 55"/>
          <p:cNvSpPr/>
          <p:nvPr/>
        </p:nvSpPr>
        <p:spPr>
          <a:xfrm rot="13993227">
            <a:off x="9937961" y="4923958"/>
            <a:ext cx="239586" cy="704190"/>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7" name="Down Arrow 56"/>
          <p:cNvSpPr/>
          <p:nvPr/>
        </p:nvSpPr>
        <p:spPr>
          <a:xfrm rot="16200000">
            <a:off x="9857984" y="437233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8" name="Rounded Rectangle 57"/>
          <p:cNvSpPr/>
          <p:nvPr/>
        </p:nvSpPr>
        <p:spPr>
          <a:xfrm>
            <a:off x="6572548" y="3179757"/>
            <a:ext cx="1226109" cy="837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br>
              <a:rPr lang="en-US" sz="1600" dirty="0" smtClean="0">
                <a:latin typeface="Consolas" panose="020B0609020204030204" pitchFamily="49" charset="0"/>
              </a:rPr>
            </a:b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1</a:t>
            </a:r>
            <a:br>
              <a:rPr lang="en-US" sz="1600" dirty="0" smtClean="0">
                <a:latin typeface="Consolas" panose="020B0609020204030204" pitchFamily="49" charset="0"/>
              </a:rPr>
            </a:b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2</a:t>
            </a:r>
          </a:p>
        </p:txBody>
      </p:sp>
      <p:sp>
        <p:nvSpPr>
          <p:cNvPr id="59" name="Rounded Rectangle 58"/>
          <p:cNvSpPr/>
          <p:nvPr/>
        </p:nvSpPr>
        <p:spPr>
          <a:xfrm>
            <a:off x="6612486" y="6078257"/>
            <a:ext cx="1226109" cy="6093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1</a:t>
            </a:r>
            <a:br>
              <a:rPr lang="en-US" sz="1600" dirty="0" smtClean="0">
                <a:latin typeface="Consolas" panose="020B0609020204030204" pitchFamily="49" charset="0"/>
              </a:rPr>
            </a:b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2</a:t>
            </a:r>
          </a:p>
        </p:txBody>
      </p:sp>
      <p:sp>
        <p:nvSpPr>
          <p:cNvPr id="60" name="Rounded Rectangle 59"/>
          <p:cNvSpPr/>
          <p:nvPr/>
        </p:nvSpPr>
        <p:spPr>
          <a:xfrm>
            <a:off x="8478761" y="2610538"/>
            <a:ext cx="1226109" cy="4806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2">
                    <a:lumMod val="10000"/>
                  </a:schemeClr>
                </a:solidFill>
                <a:latin typeface="Consolas" panose="020B0609020204030204" pitchFamily="49" charset="0"/>
              </a:rPr>
              <a:t>CT</a:t>
            </a:r>
            <a:r>
              <a:rPr lang="en-US" sz="1600" dirty="0" smtClean="0">
                <a:latin typeface="Consolas" panose="020B0609020204030204" pitchFamily="49" charset="0"/>
              </a:rPr>
              <a:t>, 4</a:t>
            </a:r>
          </a:p>
        </p:txBody>
      </p:sp>
      <p:sp>
        <p:nvSpPr>
          <p:cNvPr id="61" name="Rounded Rectangle 60"/>
          <p:cNvSpPr/>
          <p:nvPr/>
        </p:nvSpPr>
        <p:spPr>
          <a:xfrm>
            <a:off x="8467310" y="4348582"/>
            <a:ext cx="1226109" cy="464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latin typeface="Consolas" panose="020B0609020204030204" pitchFamily="49" charset="0"/>
              </a:rPr>
              <a:t>NY</a:t>
            </a:r>
            <a:r>
              <a:rPr lang="en-US" sz="1600" dirty="0" smtClean="0">
                <a:latin typeface="Consolas" panose="020B0609020204030204" pitchFamily="49" charset="0"/>
              </a:rPr>
              <a:t>, 6</a:t>
            </a:r>
          </a:p>
        </p:txBody>
      </p:sp>
      <p:sp>
        <p:nvSpPr>
          <p:cNvPr id="62" name="Rounded Rectangle 61"/>
          <p:cNvSpPr/>
          <p:nvPr/>
        </p:nvSpPr>
        <p:spPr>
          <a:xfrm>
            <a:off x="8478761" y="5238927"/>
            <a:ext cx="1226109" cy="485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F0"/>
                </a:solidFill>
                <a:latin typeface="Consolas" panose="020B0609020204030204" pitchFamily="49" charset="0"/>
              </a:rPr>
              <a:t>PA</a:t>
            </a:r>
            <a:r>
              <a:rPr lang="en-US" sz="1600" dirty="0" smtClean="0">
                <a:latin typeface="Consolas" panose="020B0609020204030204" pitchFamily="49" charset="0"/>
              </a:rPr>
              <a:t>, 5</a:t>
            </a:r>
          </a:p>
        </p:txBody>
      </p:sp>
      <p:sp>
        <p:nvSpPr>
          <p:cNvPr id="63" name="Rounded Rectangle 62"/>
          <p:cNvSpPr/>
          <p:nvPr/>
        </p:nvSpPr>
        <p:spPr>
          <a:xfrm>
            <a:off x="8486549" y="3439073"/>
            <a:ext cx="1226109" cy="4643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latin typeface="Consolas" panose="020B0609020204030204" pitchFamily="49" charset="0"/>
              </a:rPr>
              <a:t>NJ</a:t>
            </a:r>
            <a:r>
              <a:rPr lang="en-US" sz="1600" dirty="0" smtClean="0">
                <a:latin typeface="Consolas" panose="020B0609020204030204" pitchFamily="49" charset="0"/>
              </a:rPr>
              <a:t>, 5</a:t>
            </a:r>
          </a:p>
        </p:txBody>
      </p:sp>
      <p:sp>
        <p:nvSpPr>
          <p:cNvPr id="64" name="Rounded Rectangle 63"/>
          <p:cNvSpPr/>
          <p:nvPr/>
        </p:nvSpPr>
        <p:spPr>
          <a:xfrm>
            <a:off x="8486549" y="6112685"/>
            <a:ext cx="1226109" cy="4722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2060"/>
                </a:solidFill>
                <a:latin typeface="Consolas" panose="020B0609020204030204" pitchFamily="49" charset="0"/>
              </a:rPr>
              <a:t>VT</a:t>
            </a:r>
            <a:r>
              <a:rPr lang="en-US" sz="1600" dirty="0" smtClean="0">
                <a:latin typeface="Consolas" panose="020B0609020204030204" pitchFamily="49" charset="0"/>
              </a:rPr>
              <a:t>, 3</a:t>
            </a:r>
          </a:p>
        </p:txBody>
      </p:sp>
      <p:cxnSp>
        <p:nvCxnSpPr>
          <p:cNvPr id="3" name="Straight Arrow Connector 2"/>
          <p:cNvCxnSpPr/>
          <p:nvPr/>
        </p:nvCxnSpPr>
        <p:spPr>
          <a:xfrm flipV="1">
            <a:off x="5673308" y="2848242"/>
            <a:ext cx="1233602" cy="98866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5667411" y="2797320"/>
            <a:ext cx="1181135" cy="150693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5621905" y="3001838"/>
            <a:ext cx="1237341" cy="223693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5667411" y="3326223"/>
            <a:ext cx="1181135" cy="32071"/>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5648985" y="4096022"/>
            <a:ext cx="1210261" cy="144660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flipV="1">
            <a:off x="5656711" y="3630555"/>
            <a:ext cx="1157645" cy="69514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flipV="1">
            <a:off x="5667411" y="4554830"/>
            <a:ext cx="1225386" cy="35735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5670446" y="5155672"/>
            <a:ext cx="1143910" cy="11230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V="1">
            <a:off x="5713690" y="3818643"/>
            <a:ext cx="1042022" cy="1619823"/>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4" name="Straight Arrow Connector 83"/>
          <p:cNvCxnSpPr/>
          <p:nvPr/>
        </p:nvCxnSpPr>
        <p:spPr>
          <a:xfrm flipV="1">
            <a:off x="5670446" y="4798041"/>
            <a:ext cx="1149971" cy="117914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7" name="Straight Arrow Connector 86"/>
          <p:cNvCxnSpPr/>
          <p:nvPr/>
        </p:nvCxnSpPr>
        <p:spPr>
          <a:xfrm>
            <a:off x="5691296" y="6204908"/>
            <a:ext cx="1187313" cy="28779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90" name="Straight Arrow Connector 89"/>
          <p:cNvCxnSpPr/>
          <p:nvPr/>
        </p:nvCxnSpPr>
        <p:spPr>
          <a:xfrm flipV="1">
            <a:off x="5691296" y="5745814"/>
            <a:ext cx="1157250" cy="69210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sp>
        <p:nvSpPr>
          <p:cNvPr id="93" name="Down Arrow 92"/>
          <p:cNvSpPr/>
          <p:nvPr/>
        </p:nvSpPr>
        <p:spPr>
          <a:xfrm rot="16200000">
            <a:off x="8016824" y="342234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4" name="Down Arrow 93"/>
          <p:cNvSpPr/>
          <p:nvPr/>
        </p:nvSpPr>
        <p:spPr>
          <a:xfrm rot="16200000">
            <a:off x="8012115" y="5239084"/>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5" name="Down Arrow 94"/>
          <p:cNvSpPr/>
          <p:nvPr/>
        </p:nvSpPr>
        <p:spPr>
          <a:xfrm rot="18592325">
            <a:off x="9989288" y="2857207"/>
            <a:ext cx="239586" cy="832929"/>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Down Arrow 95"/>
          <p:cNvSpPr/>
          <p:nvPr/>
        </p:nvSpPr>
        <p:spPr>
          <a:xfrm rot="13629537">
            <a:off x="10003379" y="5105776"/>
            <a:ext cx="239586" cy="123801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838200" y="365125"/>
            <a:ext cx="10515600" cy="958853"/>
          </a:xfrm>
        </p:spPr>
        <p:txBody>
          <a:bodyPr/>
          <a:lstStyle/>
          <a:p>
            <a:r>
              <a:rPr lang="en-US" dirty="0" smtClean="0"/>
              <a:t>MapReduce: Total Orders by State</a:t>
            </a:r>
            <a:endParaRPr lang="en-US" dirty="0"/>
          </a:p>
        </p:txBody>
      </p:sp>
    </p:spTree>
    <p:extLst>
      <p:ext uri="{BB962C8B-B14F-4D97-AF65-F5344CB8AC3E}">
        <p14:creationId xmlns:p14="http://schemas.microsoft.com/office/powerpoint/2010/main" xmlns="" val="4018621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Rise of Enterprise Unstructured Data</a:t>
            </a:r>
            <a:endParaRPr lang="en-US" dirty="0"/>
          </a:p>
        </p:txBody>
      </p:sp>
      <p:sp>
        <p:nvSpPr>
          <p:cNvPr id="6" name="Content Placeholder 5"/>
          <p:cNvSpPr>
            <a:spLocks noGrp="1"/>
          </p:cNvSpPr>
          <p:nvPr>
            <p:ph sz="half" idx="1"/>
          </p:nvPr>
        </p:nvSpPr>
        <p:spPr>
          <a:xfrm>
            <a:off x="838200" y="1825625"/>
            <a:ext cx="3260464" cy="4351338"/>
          </a:xfrm>
        </p:spPr>
        <p:txBody>
          <a:bodyPr/>
          <a:lstStyle/>
          <a:p>
            <a:r>
              <a:rPr lang="en-US" dirty="0" smtClean="0"/>
              <a:t>Most of the data required for informed decision-making is unstructured data.</a:t>
            </a:r>
            <a:endParaRPr lang="en-US" dirty="0"/>
          </a:p>
        </p:txBody>
      </p:sp>
      <p:pic>
        <p:nvPicPr>
          <p:cNvPr id="1026" name="Picture 2" descr="http://api.ning.com/files/VthhEJwmhScml500Y3oD7QdJs22raL6ZmfO1l9zCcIbx*EtfbWtkHG0f5GliihzSeppFmYtNldCWg*3c1Z0w2TB*08o4VYGN/UnstructuredDataGrowth.jpg"/>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73967" y="1497295"/>
            <a:ext cx="7179833" cy="500799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11048104" y="5766099"/>
            <a:ext cx="699230" cy="369332"/>
          </a:xfrm>
          <a:prstGeom prst="rect">
            <a:avLst/>
          </a:prstGeom>
          <a:noFill/>
        </p:spPr>
        <p:txBody>
          <a:bodyPr wrap="none" rtlCol="0">
            <a:spAutoFit/>
          </a:bodyPr>
          <a:lstStyle/>
          <a:p>
            <a:r>
              <a:rPr lang="en-US" dirty="0" smtClean="0"/>
              <a:t>* IDG</a:t>
            </a:r>
            <a:endParaRPr lang="en-US" dirty="0"/>
          </a:p>
        </p:txBody>
      </p:sp>
    </p:spTree>
    <p:extLst>
      <p:ext uri="{BB962C8B-B14F-4D97-AF65-F5344CB8AC3E}">
        <p14:creationId xmlns:p14="http://schemas.microsoft.com/office/powerpoint/2010/main" xmlns="" val="118420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68823"/>
          </a:xfrm>
        </p:spPr>
        <p:txBody>
          <a:bodyPr>
            <a:normAutofit/>
          </a:bodyPr>
          <a:lstStyle/>
          <a:p>
            <a:r>
              <a:rPr lang="en-US" dirty="0" smtClean="0"/>
              <a:t>Today’s Hadoop</a:t>
            </a:r>
            <a:endParaRPr lang="en-US" dirty="0"/>
          </a:p>
        </p:txBody>
      </p:sp>
      <p:pic>
        <p:nvPicPr>
          <p:cNvPr id="8" name="Content Placeholder 7"/>
          <p:cNvPicPr>
            <a:picLocks noGrp="1" noChangeAspect="1"/>
          </p:cNvPicPr>
          <p:nvPr>
            <p:ph idx="1"/>
          </p:nvPr>
        </p:nvPicPr>
        <p:blipFill>
          <a:blip r:embed="rId2" cstate="print"/>
          <a:stretch>
            <a:fillRect/>
          </a:stretch>
        </p:blipFill>
        <p:spPr>
          <a:xfrm>
            <a:off x="253049" y="1406770"/>
            <a:ext cx="11354452" cy="5253406"/>
          </a:xfrm>
          <a:prstGeom prst="rect">
            <a:avLst/>
          </a:prstGeom>
        </p:spPr>
      </p:pic>
      <p:sp>
        <p:nvSpPr>
          <p:cNvPr id="9" name="Title 3"/>
          <p:cNvSpPr txBox="1">
            <a:spLocks/>
          </p:cNvSpPr>
          <p:nvPr/>
        </p:nvSpPr>
        <p:spPr>
          <a:xfrm>
            <a:off x="838200" y="5519831"/>
            <a:ext cx="10515600" cy="9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 A Suite of Open-Source, Distributed Technologies</a:t>
            </a:r>
            <a:endParaRPr lang="en-US" sz="3600" dirty="0"/>
          </a:p>
        </p:txBody>
      </p:sp>
    </p:spTree>
    <p:extLst>
      <p:ext uri="{BB962C8B-B14F-4D97-AF65-F5344CB8AC3E}">
        <p14:creationId xmlns:p14="http://schemas.microsoft.com/office/powerpoint/2010/main" xmlns="" val="1080119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Tools</a:t>
            </a:r>
            <a:endParaRPr lang="en-US" dirty="0"/>
          </a:p>
        </p:txBody>
      </p:sp>
      <p:sp>
        <p:nvSpPr>
          <p:cNvPr id="3" name="Text Placeholder 2"/>
          <p:cNvSpPr>
            <a:spLocks noGrp="1"/>
          </p:cNvSpPr>
          <p:nvPr>
            <p:ph idx="1"/>
          </p:nvPr>
        </p:nvSpPr>
        <p:spPr/>
        <p:txBody>
          <a:bodyPr>
            <a:normAutofit/>
          </a:bodyPr>
          <a:lstStyle/>
          <a:p>
            <a:r>
              <a:rPr lang="en-US" sz="3200" dirty="0" smtClean="0"/>
              <a:t>MapReduce is great but there’s a need for high-level scripting.</a:t>
            </a:r>
          </a:p>
          <a:p>
            <a:r>
              <a:rPr lang="en-US" sz="3200" dirty="0" smtClean="0"/>
              <a:t>There are also other needs beyond batch capabilities of M-R.</a:t>
            </a:r>
          </a:p>
          <a:p>
            <a:endParaRPr lang="en-US" sz="3200" dirty="0" smtClean="0"/>
          </a:p>
        </p:txBody>
      </p:sp>
    </p:spTree>
    <p:extLst>
      <p:ext uri="{BB962C8B-B14F-4D97-AF65-F5344CB8AC3E}">
        <p14:creationId xmlns:p14="http://schemas.microsoft.com/office/powerpoint/2010/main" xmlns="" val="20023132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3" name="Content Placeholder 2"/>
          <p:cNvSpPr>
            <a:spLocks noGrp="1"/>
          </p:cNvSpPr>
          <p:nvPr>
            <p:ph idx="1"/>
          </p:nvPr>
        </p:nvSpPr>
        <p:spPr>
          <a:xfrm>
            <a:off x="838200" y="1825625"/>
            <a:ext cx="6584576" cy="4351338"/>
          </a:xfrm>
        </p:spPr>
        <p:txBody>
          <a:bodyPr/>
          <a:lstStyle/>
          <a:p>
            <a:r>
              <a:rPr lang="en-US" dirty="0" smtClean="0"/>
              <a:t>Platform for analyzing large data sets, performing ETL, Data cleanup, etc.</a:t>
            </a:r>
          </a:p>
          <a:p>
            <a:r>
              <a:rPr lang="en-US" dirty="0" smtClean="0"/>
              <a:t>Write code simpler MapReduce in “</a:t>
            </a:r>
            <a:r>
              <a:rPr lang="en-US" dirty="0" err="1" smtClean="0"/>
              <a:t>piglatin</a:t>
            </a:r>
            <a:r>
              <a:rPr lang="en-US" dirty="0" smtClean="0"/>
              <a:t>” instead of Java. </a:t>
            </a:r>
          </a:p>
          <a:p>
            <a:r>
              <a:rPr lang="en-US" dirty="0" smtClean="0"/>
              <a:t>Steps:</a:t>
            </a:r>
          </a:p>
          <a:p>
            <a:pPr lvl="1"/>
            <a:r>
              <a:rPr lang="en-US" dirty="0" smtClean="0"/>
              <a:t>LOAD</a:t>
            </a:r>
          </a:p>
          <a:p>
            <a:pPr lvl="1"/>
            <a:r>
              <a:rPr lang="en-US" dirty="0" smtClean="0"/>
              <a:t>TRANSFORM</a:t>
            </a:r>
          </a:p>
          <a:p>
            <a:pPr lvl="1"/>
            <a:r>
              <a:rPr lang="en-US" dirty="0" smtClean="0"/>
              <a:t>STORE /DUMP</a:t>
            </a:r>
          </a:p>
          <a:p>
            <a:endParaRPr lang="en-US" dirty="0" smtClean="0"/>
          </a:p>
          <a:p>
            <a:endParaRPr lang="en-US" dirty="0"/>
          </a:p>
        </p:txBody>
      </p:sp>
      <p:pic>
        <p:nvPicPr>
          <p:cNvPr id="3074" name="Picture 2" descr="http://hortonworks.com/wp-content/uploads/2013/10/pig.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91498" y="1120870"/>
            <a:ext cx="3362302" cy="50560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772348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a:xfrm>
            <a:off x="838200" y="1825625"/>
            <a:ext cx="6928821" cy="4351338"/>
          </a:xfrm>
        </p:spPr>
        <p:txBody>
          <a:bodyPr/>
          <a:lstStyle/>
          <a:p>
            <a:r>
              <a:rPr lang="en-US" dirty="0" smtClean="0"/>
              <a:t>SQL-Like Syntax over HDFS.</a:t>
            </a:r>
          </a:p>
          <a:p>
            <a:r>
              <a:rPr lang="en-US" dirty="0" smtClean="0"/>
              <a:t>Declarative, not Procedural like Pig.</a:t>
            </a:r>
          </a:p>
          <a:p>
            <a:r>
              <a:rPr lang="en-US" dirty="0" smtClean="0"/>
              <a:t>Useful for Ad-hoc query of HDFS data.</a:t>
            </a:r>
            <a:endParaRPr lang="en-US" dirty="0"/>
          </a:p>
        </p:txBody>
      </p:sp>
      <p:pic>
        <p:nvPicPr>
          <p:cNvPr id="4098" name="Picture 2" descr="http://jira.pentaho.com/secure/thumbnail/35657/_thumb_35657.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62445" y="1592132"/>
            <a:ext cx="3577329" cy="43361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10509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a:xfrm>
            <a:off x="838200" y="1825625"/>
            <a:ext cx="10515600" cy="1854460"/>
          </a:xfrm>
        </p:spPr>
        <p:txBody>
          <a:bodyPr/>
          <a:lstStyle/>
          <a:p>
            <a:r>
              <a:rPr lang="en-US" dirty="0" smtClean="0"/>
              <a:t>Spark is a cluster computing framework</a:t>
            </a:r>
          </a:p>
          <a:p>
            <a:r>
              <a:rPr lang="en-US" dirty="0" smtClean="0"/>
              <a:t>Extends the M-R metaphor in memory</a:t>
            </a:r>
            <a:br>
              <a:rPr lang="en-US" dirty="0" smtClean="0"/>
            </a:br>
            <a:r>
              <a:rPr lang="en-US" dirty="0" smtClean="0"/>
              <a:t>for large-scale data processing.</a:t>
            </a:r>
          </a:p>
        </p:txBody>
      </p:sp>
      <p:pic>
        <p:nvPicPr>
          <p:cNvPr id="5122" name="Picture 2" descr="https://sparkhub.databricks.com/wp-content/uploads/2015/06/sparklogo_homepag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79976" y="680028"/>
            <a:ext cx="3581400" cy="186690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Content Placeholder 6" descr="Spark-1.png"/>
          <p:cNvPicPr>
            <a:picLocks noGrp="1" noChangeAspect="1"/>
          </p:cNvPicPr>
          <p:nvPr/>
        </p:nvPicPr>
        <p:blipFill rotWithShape="1">
          <a:blip r:embed="rId3" cstate="print">
            <a:extLst>
              <a:ext uri="{28A0092B-C50C-407E-A947-70E740481C1C}">
                <a14:useLocalDpi xmlns:a14="http://schemas.microsoft.com/office/drawing/2010/main" xmlns="" val="0"/>
              </a:ext>
            </a:extLst>
          </a:blip>
          <a:srcRect l="1531" t="60106" r="-18728"/>
          <a:stretch/>
        </p:blipFill>
        <p:spPr>
          <a:xfrm>
            <a:off x="1675256" y="3568127"/>
            <a:ext cx="9732332" cy="3064552"/>
          </a:xfrm>
          <a:prstGeom prst="rect">
            <a:avLst/>
          </a:prstGeom>
        </p:spPr>
      </p:pic>
    </p:spTree>
    <p:extLst>
      <p:ext uri="{BB962C8B-B14F-4D97-AF65-F5344CB8AC3E}">
        <p14:creationId xmlns:p14="http://schemas.microsoft.com/office/powerpoint/2010/main" xmlns="" val="1332174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 Data Warehouse Data</a:t>
            </a:r>
            <a:endParaRPr lang="en-US" dirty="0"/>
          </a:p>
        </p:txBody>
      </p:sp>
      <p:sp>
        <p:nvSpPr>
          <p:cNvPr id="3" name="Content Placeholder 2"/>
          <p:cNvSpPr>
            <a:spLocks noGrp="1"/>
          </p:cNvSpPr>
          <p:nvPr>
            <p:ph idx="1"/>
          </p:nvPr>
        </p:nvSpPr>
        <p:spPr/>
        <p:txBody>
          <a:bodyPr/>
          <a:lstStyle/>
          <a:p>
            <a:r>
              <a:rPr lang="en-US" dirty="0" smtClean="0"/>
              <a:t>Subject Oriented </a:t>
            </a:r>
            <a:r>
              <a:rPr lang="en-US" dirty="0" smtClean="0">
                <a:sym typeface="Wingdings" panose="05000000000000000000" pitchFamily="2" charset="2"/>
              </a:rPr>
              <a:t> web logs, messages, transactions</a:t>
            </a:r>
            <a:endParaRPr lang="en-US" dirty="0" smtClean="0"/>
          </a:p>
          <a:p>
            <a:r>
              <a:rPr lang="en-US" dirty="0" smtClean="0"/>
              <a:t>Time-Variant </a:t>
            </a:r>
            <a:r>
              <a:rPr lang="en-US" dirty="0" smtClean="0">
                <a:sym typeface="Wingdings" panose="05000000000000000000" pitchFamily="2" charset="2"/>
              </a:rPr>
              <a:t> data reflects the point in time</a:t>
            </a:r>
            <a:endParaRPr lang="en-US" dirty="0" smtClean="0"/>
          </a:p>
          <a:p>
            <a:r>
              <a:rPr lang="en-US" dirty="0" smtClean="0"/>
              <a:t>Integrated </a:t>
            </a:r>
            <a:r>
              <a:rPr lang="en-US" dirty="0" smtClean="0">
                <a:sym typeface="Wingdings" panose="05000000000000000000" pitchFamily="2" charset="2"/>
              </a:rPr>
              <a:t> data comes from a variety of sources</a:t>
            </a:r>
            <a:endParaRPr lang="en-US" dirty="0" smtClean="0"/>
          </a:p>
          <a:p>
            <a:r>
              <a:rPr lang="en-US" dirty="0" smtClean="0"/>
              <a:t>Non-</a:t>
            </a:r>
            <a:r>
              <a:rPr lang="en-US" dirty="0" err="1" smtClean="0"/>
              <a:t>Volitle</a:t>
            </a:r>
            <a:r>
              <a:rPr lang="en-US" dirty="0" smtClean="0"/>
              <a:t> </a:t>
            </a:r>
            <a:r>
              <a:rPr lang="en-US" dirty="0" smtClean="0">
                <a:sym typeface="Wingdings" panose="05000000000000000000" pitchFamily="2" charset="2"/>
              </a:rPr>
              <a:t> data written does not change</a:t>
            </a:r>
            <a:endParaRPr lang="en-US" dirty="0" smtClean="0"/>
          </a:p>
        </p:txBody>
      </p:sp>
    </p:spTree>
    <p:extLst>
      <p:ext uri="{BB962C8B-B14F-4D97-AF65-F5344CB8AC3E}">
        <p14:creationId xmlns:p14="http://schemas.microsoft.com/office/powerpoint/2010/main" xmlns="" val="211055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and The Data Warehouse</a:t>
            </a:r>
            <a:endParaRPr lang="en-US" dirty="0"/>
          </a:p>
        </p:txBody>
      </p:sp>
      <p:sp>
        <p:nvSpPr>
          <p:cNvPr id="5" name="Text Placeholder 4"/>
          <p:cNvSpPr>
            <a:spLocks noGrp="1"/>
          </p:cNvSpPr>
          <p:nvPr>
            <p:ph type="body" idx="1"/>
          </p:nvPr>
        </p:nvSpPr>
        <p:spPr/>
        <p:txBody>
          <a:bodyPr/>
          <a:lstStyle/>
          <a:p>
            <a:r>
              <a:rPr lang="en-US" dirty="0" smtClean="0"/>
              <a:t>Michael Fudge</a:t>
            </a:r>
            <a:endParaRPr lang="en-US" dirty="0"/>
          </a:p>
        </p:txBody>
      </p:sp>
    </p:spTree>
    <p:extLst>
      <p:ext uri="{BB962C8B-B14F-4D97-AF65-F5344CB8AC3E}">
        <p14:creationId xmlns:p14="http://schemas.microsoft.com/office/powerpoint/2010/main" xmlns="" val="227346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data volumes problem of big data</a:t>
            </a:r>
            <a:endParaRPr lang="en-US" dirty="0"/>
          </a:p>
        </p:txBody>
      </p:sp>
      <p:pic>
        <p:nvPicPr>
          <p:cNvPr id="2050" name="Picture 2" descr="https://media.licdn.com/mpr/mpr/shrinknp_800_800/AAEAAQAAAAAAAALPAAAAJDdmNzYwMWFiLWIyNWQtNGI0OS05Njk0LWU2MDVhMjczYThjYw.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3560" y="1556889"/>
            <a:ext cx="10420886" cy="43767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16246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Services: How do you address growth?</a:t>
            </a:r>
            <a:endParaRPr lang="en-US" dirty="0"/>
          </a:p>
        </p:txBody>
      </p:sp>
      <p:sp>
        <p:nvSpPr>
          <p:cNvPr id="4" name="Text Placeholder 3"/>
          <p:cNvSpPr>
            <a:spLocks noGrp="1"/>
          </p:cNvSpPr>
          <p:nvPr>
            <p:ph type="body" idx="1"/>
          </p:nvPr>
        </p:nvSpPr>
        <p:spPr>
          <a:xfrm>
            <a:off x="839788" y="1312433"/>
            <a:ext cx="5157787" cy="849854"/>
          </a:xfrm>
        </p:spPr>
        <p:txBody>
          <a:bodyPr>
            <a:normAutofit/>
          </a:bodyPr>
          <a:lstStyle/>
          <a:p>
            <a:r>
              <a:rPr lang="en-US" sz="2800" dirty="0" smtClean="0"/>
              <a:t>Vertical “Scale Up”</a:t>
            </a:r>
            <a:endParaRPr lang="en-US" sz="2800" dirty="0"/>
          </a:p>
        </p:txBody>
      </p:sp>
      <p:sp>
        <p:nvSpPr>
          <p:cNvPr id="5" name="Content Placeholder 4"/>
          <p:cNvSpPr>
            <a:spLocks noGrp="1"/>
          </p:cNvSpPr>
          <p:nvPr>
            <p:ph sz="half" idx="2"/>
          </p:nvPr>
        </p:nvSpPr>
        <p:spPr>
          <a:xfrm>
            <a:off x="839788" y="2162287"/>
            <a:ext cx="5157787" cy="2398955"/>
          </a:xfrm>
        </p:spPr>
        <p:txBody>
          <a:bodyPr/>
          <a:lstStyle/>
          <a:p>
            <a:r>
              <a:rPr lang="en-US" dirty="0" smtClean="0"/>
              <a:t>Add more resources to an existing system running the service.</a:t>
            </a:r>
          </a:p>
          <a:p>
            <a:r>
              <a:rPr lang="en-US" dirty="0" smtClean="0"/>
              <a:t>Easier, but limited scale.</a:t>
            </a:r>
          </a:p>
          <a:p>
            <a:r>
              <a:rPr lang="en-US" dirty="0" smtClean="0"/>
              <a:t>Single point of failure</a:t>
            </a:r>
            <a:endParaRPr lang="en-US" dirty="0"/>
          </a:p>
        </p:txBody>
      </p:sp>
      <p:sp>
        <p:nvSpPr>
          <p:cNvPr id="6" name="Text Placeholder 5"/>
          <p:cNvSpPr>
            <a:spLocks noGrp="1"/>
          </p:cNvSpPr>
          <p:nvPr>
            <p:ph type="body" sz="quarter" idx="3"/>
          </p:nvPr>
        </p:nvSpPr>
        <p:spPr>
          <a:xfrm>
            <a:off x="6172200" y="1312433"/>
            <a:ext cx="5183188" cy="849854"/>
          </a:xfrm>
        </p:spPr>
        <p:txBody>
          <a:bodyPr>
            <a:normAutofit/>
          </a:bodyPr>
          <a:lstStyle/>
          <a:p>
            <a:r>
              <a:rPr lang="en-US" sz="2800" dirty="0" smtClean="0"/>
              <a:t>Horizontal “Scale Out”</a:t>
            </a:r>
            <a:endParaRPr lang="en-US" sz="2800" dirty="0"/>
          </a:p>
        </p:txBody>
      </p:sp>
      <p:sp>
        <p:nvSpPr>
          <p:cNvPr id="7" name="Content Placeholder 6"/>
          <p:cNvSpPr>
            <a:spLocks noGrp="1"/>
          </p:cNvSpPr>
          <p:nvPr>
            <p:ph sz="quarter" idx="4"/>
          </p:nvPr>
        </p:nvSpPr>
        <p:spPr>
          <a:xfrm>
            <a:off x="6172200" y="2162287"/>
            <a:ext cx="5183188" cy="2398955"/>
          </a:xfrm>
        </p:spPr>
        <p:txBody>
          <a:bodyPr/>
          <a:lstStyle/>
          <a:p>
            <a:r>
              <a:rPr lang="en-US" dirty="0" smtClean="0"/>
              <a:t>Run the service over multiple systems, and orchestrate communication between them.</a:t>
            </a:r>
          </a:p>
          <a:p>
            <a:r>
              <a:rPr lang="en-US" dirty="0" smtClean="0"/>
              <a:t>Harder, but massive scale.</a:t>
            </a:r>
          </a:p>
          <a:p>
            <a:r>
              <a:rPr lang="en-US" dirty="0" smtClean="0"/>
              <a:t>Overhead to manage nodes.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31508" y="5187051"/>
            <a:ext cx="654408" cy="93330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58313" y="5019565"/>
            <a:ext cx="889282" cy="126827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77107" y="4526541"/>
            <a:ext cx="1244286" cy="177458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16642" y="5187051"/>
            <a:ext cx="654408" cy="933306"/>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763794" y="5128444"/>
            <a:ext cx="654408" cy="93330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10946" y="5060296"/>
            <a:ext cx="654408" cy="933306"/>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9096" y="5354538"/>
            <a:ext cx="654408" cy="933306"/>
          </a:xfrm>
          <a:prstGeom prst="rect">
            <a:avLst/>
          </a:prstGeom>
        </p:spPr>
      </p:pic>
      <p:sp>
        <p:nvSpPr>
          <p:cNvPr id="15" name="Curved Down Arrow 14"/>
          <p:cNvSpPr/>
          <p:nvPr/>
        </p:nvSpPr>
        <p:spPr>
          <a:xfrm rot="20658607">
            <a:off x="1441160" y="4818446"/>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20658607">
            <a:off x="2576814" y="4462878"/>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ross 16"/>
          <p:cNvSpPr/>
          <p:nvPr/>
        </p:nvSpPr>
        <p:spPr>
          <a:xfrm>
            <a:off x="7181335" y="5513672"/>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8397075" y="5495980"/>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9509933" y="5440474"/>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24374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Data</a:t>
            </a:r>
            <a:endParaRPr lang="en-US" dirty="0"/>
          </a:p>
        </p:txBody>
      </p:sp>
      <p:sp>
        <p:nvSpPr>
          <p:cNvPr id="3" name="Content Placeholder 2"/>
          <p:cNvSpPr>
            <a:spLocks noGrp="1"/>
          </p:cNvSpPr>
          <p:nvPr>
            <p:ph type="subTitle" idx="1"/>
          </p:nvPr>
        </p:nvSpPr>
        <p:spPr/>
        <p:txBody>
          <a:bodyPr>
            <a:normAutofit lnSpcReduction="10000"/>
          </a:bodyPr>
          <a:lstStyle/>
          <a:p>
            <a:r>
              <a:rPr lang="en-US" dirty="0" smtClean="0"/>
              <a:t>When the data volume is tool large for a single system, and you can no longer scale up…</a:t>
            </a:r>
          </a:p>
          <a:p>
            <a:endParaRPr lang="en-US" dirty="0"/>
          </a:p>
          <a:p>
            <a:r>
              <a:rPr lang="en-US" dirty="0" smtClean="0"/>
              <a:t>… you scale out.</a:t>
            </a:r>
            <a:endParaRPr lang="en-US" dirty="0"/>
          </a:p>
        </p:txBody>
      </p:sp>
    </p:spTree>
    <p:extLst>
      <p:ext uri="{BB962C8B-B14F-4D97-AF65-F5344CB8AC3E}">
        <p14:creationId xmlns:p14="http://schemas.microsoft.com/office/powerpoint/2010/main" xmlns="" val="116618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smtClean="0"/>
              <a:t>CAP Theorem of Distributed Systems</a:t>
            </a:r>
            <a:endParaRPr lang="en-US" dirty="0"/>
          </a:p>
        </p:txBody>
      </p:sp>
      <p:sp>
        <p:nvSpPr>
          <p:cNvPr id="3" name="Content Placeholder 2"/>
          <p:cNvSpPr>
            <a:spLocks noGrp="1"/>
          </p:cNvSpPr>
          <p:nvPr>
            <p:ph sz="half" idx="1"/>
          </p:nvPr>
        </p:nvSpPr>
        <p:spPr>
          <a:xfrm>
            <a:off x="838200" y="1373802"/>
            <a:ext cx="4486835" cy="4803161"/>
          </a:xfrm>
        </p:spPr>
        <p:txBody>
          <a:bodyPr>
            <a:normAutofit/>
          </a:bodyPr>
          <a:lstStyle/>
          <a:p>
            <a:r>
              <a:rPr lang="en-US" dirty="0" smtClean="0"/>
              <a:t>You can only have two of the following three guarantees: </a:t>
            </a:r>
          </a:p>
          <a:p>
            <a:pPr lvl="1"/>
            <a:r>
              <a:rPr lang="en-US" b="1" dirty="0" smtClean="0"/>
              <a:t>Data Consistency</a:t>
            </a:r>
            <a:r>
              <a:rPr lang="en-US" dirty="0" smtClean="0"/>
              <a:t>: all nodes see the same data at the same time.</a:t>
            </a:r>
          </a:p>
          <a:p>
            <a:pPr lvl="1"/>
            <a:r>
              <a:rPr lang="en-US" b="1" dirty="0" smtClean="0"/>
              <a:t>Data Availability</a:t>
            </a:r>
            <a:r>
              <a:rPr lang="en-US" dirty="0" smtClean="0"/>
              <a:t>: assurances that every request can be processed.</a:t>
            </a:r>
          </a:p>
          <a:p>
            <a:pPr lvl="1"/>
            <a:r>
              <a:rPr lang="en-US" b="1" dirty="0" smtClean="0"/>
              <a:t>Partition Tolerance</a:t>
            </a:r>
            <a:r>
              <a:rPr lang="en-US" dirty="0" smtClean="0"/>
              <a:t>: network failures are tolerated, the continues to operate</a:t>
            </a:r>
          </a:p>
          <a:p>
            <a:endParaRPr lang="en-US" dirty="0"/>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xmlns="" val="809616224"/>
              </p:ext>
            </p:extLst>
          </p:nvPr>
        </p:nvGraphicFramePr>
        <p:xfrm>
          <a:off x="6172200"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572082" y="3549471"/>
            <a:ext cx="381836" cy="523220"/>
          </a:xfrm>
          <a:prstGeom prst="rect">
            <a:avLst/>
          </a:prstGeom>
          <a:noFill/>
        </p:spPr>
        <p:txBody>
          <a:bodyPr wrap="none" rtlCol="0">
            <a:spAutoFit/>
          </a:bodyPr>
          <a:lstStyle/>
          <a:p>
            <a:r>
              <a:rPr lang="en-US" sz="2800" b="1" dirty="0" smtClean="0">
                <a:solidFill>
                  <a:srgbClr val="FF0000"/>
                </a:solidFill>
              </a:rPr>
              <a:t>X</a:t>
            </a:r>
            <a:endParaRPr lang="en-US" sz="2800" b="1" dirty="0">
              <a:solidFill>
                <a:srgbClr val="FF0000"/>
              </a:solidFill>
            </a:endParaRPr>
          </a:p>
        </p:txBody>
      </p:sp>
      <p:sp>
        <p:nvSpPr>
          <p:cNvPr id="12" name="Rounded Rectangular Callout 11"/>
          <p:cNvSpPr/>
          <p:nvPr/>
        </p:nvSpPr>
        <p:spPr>
          <a:xfrm>
            <a:off x="5400339" y="1373802"/>
            <a:ext cx="1710466" cy="992879"/>
          </a:xfrm>
          <a:prstGeom prst="wedgeRoundRectCallout">
            <a:avLst>
              <a:gd name="adj1" fmla="val 91687"/>
              <a:gd name="adj2" fmla="val 146578"/>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RDBMS: </a:t>
            </a:r>
            <a:br>
              <a:rPr lang="en-US" b="1" dirty="0" smtClean="0">
                <a:solidFill>
                  <a:schemeClr val="tx1"/>
                </a:solidFill>
                <a:effectLst>
                  <a:outerShdw blurRad="38100" dist="38100" dir="2700000" algn="tl">
                    <a:srgbClr val="000000">
                      <a:alpha val="43137"/>
                    </a:srgbClr>
                  </a:outerShdw>
                </a:effectLst>
              </a:rPr>
            </a:br>
            <a:r>
              <a:rPr lang="en-US" b="1" dirty="0" smtClean="0">
                <a:solidFill>
                  <a:schemeClr val="tx1"/>
                </a:solidFill>
                <a:effectLst>
                  <a:outerShdw blurRad="38100" dist="38100" dir="2700000" algn="tl">
                    <a:srgbClr val="000000">
                      <a:alpha val="43137"/>
                    </a:srgbClr>
                  </a:outerShdw>
                </a:effectLst>
              </a:rPr>
              <a:t>MSSQL, Oracle, MySQL</a:t>
            </a:r>
            <a:endParaRPr lang="en-US" b="1" dirty="0">
              <a:solidFill>
                <a:schemeClr val="tx1"/>
              </a:solidFill>
              <a:effectLst>
                <a:outerShdw blurRad="38100" dist="38100" dir="2700000" algn="tl">
                  <a:srgbClr val="000000">
                    <a:alpha val="43137"/>
                  </a:srgbClr>
                </a:outerShdw>
              </a:effectLst>
            </a:endParaRPr>
          </a:p>
        </p:txBody>
      </p:sp>
      <p:sp>
        <p:nvSpPr>
          <p:cNvPr id="13" name="TextBox 12"/>
          <p:cNvSpPr txBox="1"/>
          <p:nvPr/>
        </p:nvSpPr>
        <p:spPr>
          <a:xfrm>
            <a:off x="8495939" y="4207628"/>
            <a:ext cx="534121" cy="461665"/>
          </a:xfrm>
          <a:prstGeom prst="rect">
            <a:avLst/>
          </a:prstGeom>
          <a:noFill/>
        </p:spPr>
        <p:txBody>
          <a:bodyPr wrap="none" rtlCol="0">
            <a:spAutoFit/>
          </a:bodyPr>
          <a:lstStyle/>
          <a:p>
            <a:r>
              <a:rPr lang="en-US" sz="2400" b="1" dirty="0" smtClean="0"/>
              <a:t>AP</a:t>
            </a:r>
            <a:endParaRPr lang="en-US" b="1" dirty="0"/>
          </a:p>
        </p:txBody>
      </p:sp>
      <p:sp>
        <p:nvSpPr>
          <p:cNvPr id="14" name="TextBox 13"/>
          <p:cNvSpPr txBox="1"/>
          <p:nvPr/>
        </p:nvSpPr>
        <p:spPr>
          <a:xfrm>
            <a:off x="7870218" y="3197895"/>
            <a:ext cx="534121" cy="461665"/>
          </a:xfrm>
          <a:prstGeom prst="rect">
            <a:avLst/>
          </a:prstGeom>
          <a:noFill/>
        </p:spPr>
        <p:txBody>
          <a:bodyPr wrap="none" rtlCol="0">
            <a:spAutoFit/>
          </a:bodyPr>
          <a:lstStyle/>
          <a:p>
            <a:r>
              <a:rPr lang="en-US" sz="2400" b="1" dirty="0" smtClean="0"/>
              <a:t>CA</a:t>
            </a:r>
            <a:endParaRPr lang="en-US" b="1" dirty="0"/>
          </a:p>
        </p:txBody>
      </p:sp>
      <p:sp>
        <p:nvSpPr>
          <p:cNvPr id="15" name="TextBox 14"/>
          <p:cNvSpPr txBox="1"/>
          <p:nvPr/>
        </p:nvSpPr>
        <p:spPr>
          <a:xfrm>
            <a:off x="9121661" y="3318638"/>
            <a:ext cx="511679" cy="461665"/>
          </a:xfrm>
          <a:prstGeom prst="rect">
            <a:avLst/>
          </a:prstGeom>
          <a:noFill/>
        </p:spPr>
        <p:txBody>
          <a:bodyPr wrap="none" rtlCol="0">
            <a:spAutoFit/>
          </a:bodyPr>
          <a:lstStyle/>
          <a:p>
            <a:r>
              <a:rPr lang="en-US" sz="2400" b="1" dirty="0" smtClean="0"/>
              <a:t>CP</a:t>
            </a:r>
            <a:endParaRPr lang="en-US" b="1" dirty="0"/>
          </a:p>
        </p:txBody>
      </p:sp>
      <p:sp>
        <p:nvSpPr>
          <p:cNvPr id="16" name="Rounded Rectangular Callout 15"/>
          <p:cNvSpPr/>
          <p:nvPr/>
        </p:nvSpPr>
        <p:spPr>
          <a:xfrm>
            <a:off x="9778701" y="1398193"/>
            <a:ext cx="2185596" cy="795131"/>
          </a:xfrm>
          <a:prstGeom prst="wedgeRoundRectCallout">
            <a:avLst>
              <a:gd name="adj1" fmla="val -63920"/>
              <a:gd name="adj2" fmla="val 199394"/>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Single-Master: </a:t>
            </a:r>
            <a:r>
              <a:rPr lang="en-US" b="1" dirty="0" err="1" smtClean="0">
                <a:solidFill>
                  <a:schemeClr val="tx1"/>
                </a:solidFill>
                <a:effectLst>
                  <a:outerShdw blurRad="38100" dist="38100" dir="2700000" algn="tl">
                    <a:srgbClr val="000000">
                      <a:alpha val="43137"/>
                    </a:srgbClr>
                  </a:outerShdw>
                </a:effectLst>
              </a:rPr>
              <a:t>Hbase</a:t>
            </a:r>
            <a:r>
              <a:rPr lang="en-US" b="1" dirty="0" smtClean="0">
                <a:solidFill>
                  <a:schemeClr val="tx1"/>
                </a:solidFill>
                <a:effectLst>
                  <a:outerShdw blurRad="38100" dist="38100" dir="2700000" algn="tl">
                    <a:srgbClr val="000000">
                      <a:alpha val="43137"/>
                    </a:srgbClr>
                  </a:outerShdw>
                </a:effectLst>
              </a:rPr>
              <a:t>, MongoDB, </a:t>
            </a:r>
            <a:r>
              <a:rPr lang="en-US" b="1" dirty="0" err="1" smtClean="0">
                <a:solidFill>
                  <a:schemeClr val="tx1"/>
                </a:solidFill>
                <a:effectLst>
                  <a:outerShdw blurRad="38100" dist="38100" dir="2700000" algn="tl">
                    <a:srgbClr val="000000">
                      <a:alpha val="43137"/>
                    </a:srgbClr>
                  </a:outerShdw>
                </a:effectLst>
              </a:rPr>
              <a:t>Accumulo</a:t>
            </a:r>
            <a:r>
              <a:rPr lang="en-US" b="1" dirty="0" smtClean="0">
                <a:solidFill>
                  <a:schemeClr val="tx1"/>
                </a:solidFill>
                <a:effectLst>
                  <a:outerShdw blurRad="38100" dist="38100" dir="2700000" algn="tl">
                    <a:srgbClr val="000000">
                      <a:alpha val="43137"/>
                    </a:srgbClr>
                  </a:outerShdw>
                </a:effectLst>
              </a:rPr>
              <a:t>, HDFS</a:t>
            </a:r>
            <a:endParaRPr lang="en-US" b="1" dirty="0">
              <a:solidFill>
                <a:schemeClr val="tx1"/>
              </a:solidFill>
              <a:effectLst>
                <a:outerShdw blurRad="38100" dist="38100" dir="2700000" algn="tl">
                  <a:srgbClr val="000000">
                    <a:alpha val="43137"/>
                  </a:srgbClr>
                </a:outerShdw>
              </a:effectLst>
            </a:endParaRPr>
          </a:p>
        </p:txBody>
      </p:sp>
      <p:sp>
        <p:nvSpPr>
          <p:cNvPr id="17" name="Rounded Rectangular Callout 16"/>
          <p:cNvSpPr/>
          <p:nvPr/>
        </p:nvSpPr>
        <p:spPr>
          <a:xfrm>
            <a:off x="7508839" y="5413298"/>
            <a:ext cx="2583628" cy="992879"/>
          </a:xfrm>
          <a:prstGeom prst="wedgeRoundRectCallout">
            <a:avLst>
              <a:gd name="adj1" fmla="val -4565"/>
              <a:gd name="adj2" fmla="val -121042"/>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smtClean="0">
                <a:solidFill>
                  <a:schemeClr val="tx1"/>
                </a:solidFill>
                <a:effectLst>
                  <a:outerShdw blurRad="38100" dist="38100" dir="2700000" algn="tl">
                    <a:srgbClr val="000000">
                      <a:alpha val="43137"/>
                    </a:srgbClr>
                  </a:outerShdw>
                </a:effectLst>
              </a:rPr>
              <a:t>Eventual Consistency: </a:t>
            </a:r>
            <a:br>
              <a:rPr lang="en-US" b="1" dirty="0" smtClean="0">
                <a:solidFill>
                  <a:schemeClr val="tx1"/>
                </a:solidFill>
                <a:effectLst>
                  <a:outerShdw blurRad="38100" dist="38100" dir="2700000" algn="tl">
                    <a:srgbClr val="000000">
                      <a:alpha val="43137"/>
                    </a:srgbClr>
                  </a:outerShdw>
                </a:effectLst>
              </a:rPr>
            </a:br>
            <a:r>
              <a:rPr lang="en-US" b="1" dirty="0" smtClean="0">
                <a:solidFill>
                  <a:schemeClr val="tx1"/>
                </a:solidFill>
                <a:effectLst>
                  <a:outerShdw blurRad="38100" dist="38100" dir="2700000" algn="tl">
                    <a:srgbClr val="000000">
                      <a:alpha val="43137"/>
                    </a:srgbClr>
                  </a:outerShdw>
                </a:effectLst>
              </a:rPr>
              <a:t>Dynamo, Cassandra, </a:t>
            </a:r>
            <a:r>
              <a:rPr lang="en-US" b="1" dirty="0" err="1" smtClean="0">
                <a:solidFill>
                  <a:schemeClr val="tx1"/>
                </a:solidFill>
                <a:effectLst>
                  <a:outerShdw blurRad="38100" dist="38100" dir="2700000" algn="tl">
                    <a:srgbClr val="000000">
                      <a:alpha val="43137"/>
                    </a:srgbClr>
                  </a:outerShdw>
                </a:effectLst>
              </a:rPr>
              <a:t>CouchDb</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26048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Can’t You Have All Three? *</a:t>
            </a:r>
            <a:endParaRPr lang="en-US" dirty="0"/>
          </a:p>
        </p:txBody>
      </p:sp>
      <p:sp>
        <p:nvSpPr>
          <p:cNvPr id="6" name="Content Placeholder 5"/>
          <p:cNvSpPr>
            <a:spLocks noGrp="1"/>
          </p:cNvSpPr>
          <p:nvPr>
            <p:ph idx="1"/>
          </p:nvPr>
        </p:nvSpPr>
        <p:spPr>
          <a:xfrm>
            <a:off x="838200" y="2447280"/>
            <a:ext cx="10515600" cy="4308521"/>
          </a:xfrm>
        </p:spPr>
        <p:txBody>
          <a:bodyPr>
            <a:normAutofit fontScale="92500" lnSpcReduction="10000"/>
          </a:bodyPr>
          <a:lstStyle/>
          <a:p>
            <a:pPr marL="0" indent="0">
              <a:buNone/>
            </a:pPr>
            <a:r>
              <a:rPr lang="en-US" dirty="0" smtClean="0"/>
              <a:t>A Counterexample:</a:t>
            </a:r>
          </a:p>
          <a:p>
            <a:r>
              <a:rPr lang="en-US" dirty="0" smtClean="0"/>
              <a:t>Suppose we lose communication between nodes:</a:t>
            </a:r>
          </a:p>
          <a:p>
            <a:pPr lvl="1"/>
            <a:r>
              <a:rPr lang="en-US" dirty="0" smtClean="0"/>
              <a:t>We must ignore any updates the nodes receive, or sacrifice </a:t>
            </a:r>
            <a:r>
              <a:rPr lang="en-US" b="1" dirty="0" smtClean="0"/>
              <a:t>Consistency </a:t>
            </a:r>
            <a:r>
              <a:rPr lang="en-US" dirty="0" smtClean="0"/>
              <a:t>or we must deny service until it becomes </a:t>
            </a:r>
            <a:r>
              <a:rPr lang="en-US" b="1" i="1" dirty="0" smtClean="0"/>
              <a:t>Available</a:t>
            </a:r>
            <a:r>
              <a:rPr lang="en-US" dirty="0"/>
              <a:t> </a:t>
            </a:r>
            <a:r>
              <a:rPr lang="en-US" dirty="0" smtClean="0"/>
              <a:t>again.</a:t>
            </a:r>
          </a:p>
          <a:p>
            <a:r>
              <a:rPr lang="en-US" dirty="0" smtClean="0"/>
              <a:t>If we guarantee </a:t>
            </a:r>
            <a:r>
              <a:rPr lang="en-US" b="1" i="1" dirty="0" smtClean="0"/>
              <a:t>Availability</a:t>
            </a:r>
            <a:r>
              <a:rPr lang="en-US" dirty="0" smtClean="0"/>
              <a:t> of requests, despite the failure:</a:t>
            </a:r>
          </a:p>
          <a:p>
            <a:pPr lvl="1"/>
            <a:r>
              <a:rPr lang="en-US" dirty="0" smtClean="0"/>
              <a:t>We gain </a:t>
            </a:r>
            <a:r>
              <a:rPr lang="en-US" b="1" i="1" dirty="0" smtClean="0"/>
              <a:t>Partition Tolerance </a:t>
            </a:r>
            <a:r>
              <a:rPr lang="en-US" dirty="0" smtClean="0"/>
              <a:t>(the system still works), but lose </a:t>
            </a:r>
            <a:r>
              <a:rPr lang="en-US" b="1" i="1" dirty="0" smtClean="0"/>
              <a:t>Consistency</a:t>
            </a:r>
            <a:r>
              <a:rPr lang="en-US" b="1" dirty="0"/>
              <a:t> </a:t>
            </a:r>
            <a:r>
              <a:rPr lang="en-US" dirty="0" smtClean="0"/>
              <a:t>(nodes will get out of sync).</a:t>
            </a:r>
          </a:p>
          <a:p>
            <a:r>
              <a:rPr lang="en-US" dirty="0" smtClean="0"/>
              <a:t>If we guarantee </a:t>
            </a:r>
            <a:r>
              <a:rPr lang="en-US" b="1" dirty="0" smtClean="0"/>
              <a:t>Consistency</a:t>
            </a:r>
            <a:r>
              <a:rPr lang="en-US" dirty="0" smtClean="0"/>
              <a:t> of data, despite the failure:</a:t>
            </a:r>
          </a:p>
          <a:p>
            <a:pPr lvl="1"/>
            <a:r>
              <a:rPr lang="en-US" dirty="0" smtClean="0"/>
              <a:t>We gain </a:t>
            </a:r>
            <a:r>
              <a:rPr lang="en-US" b="1" i="1" dirty="0" smtClean="0"/>
              <a:t>Partition Tolerance</a:t>
            </a:r>
            <a:r>
              <a:rPr lang="en-US" dirty="0" smtClean="0"/>
              <a:t> (again, system works) but lose </a:t>
            </a:r>
            <a:r>
              <a:rPr lang="en-US" b="1" i="1" dirty="0" smtClean="0"/>
              <a:t>Availability </a:t>
            </a:r>
            <a:r>
              <a:rPr lang="en-US" dirty="0" smtClean="0"/>
              <a:t>(data on nodes cannot be changed failure is resolved).</a:t>
            </a:r>
            <a:br>
              <a:rPr lang="en-US" dirty="0" smtClean="0"/>
            </a:br>
            <a:endParaRPr lang="en-US" dirty="0" smtClean="0"/>
          </a:p>
          <a:p>
            <a:pPr marL="0" indent="0">
              <a:buNone/>
            </a:pPr>
            <a:r>
              <a:rPr lang="en-US" sz="2000" dirty="0" smtClean="0"/>
              <a:t>* You can have all three, just not at the same time.</a:t>
            </a:r>
            <a:endParaRPr lang="en-US" sz="2000" dirty="0"/>
          </a:p>
        </p:txBody>
      </p:sp>
      <p:sp>
        <p:nvSpPr>
          <p:cNvPr id="7" name="Rounded Rectangle 6"/>
          <p:cNvSpPr/>
          <p:nvPr/>
        </p:nvSpPr>
        <p:spPr>
          <a:xfrm>
            <a:off x="3356387" y="1658497"/>
            <a:ext cx="1409252" cy="523565"/>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Node 1</a:t>
            </a:r>
          </a:p>
        </p:txBody>
      </p:sp>
      <p:sp>
        <p:nvSpPr>
          <p:cNvPr id="8" name="Rounded Rectangle 7"/>
          <p:cNvSpPr/>
          <p:nvPr/>
        </p:nvSpPr>
        <p:spPr>
          <a:xfrm>
            <a:off x="6698429" y="1690688"/>
            <a:ext cx="1348292" cy="500229"/>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smtClean="0">
                <a:solidFill>
                  <a:schemeClr val="tx1"/>
                </a:solidFill>
                <a:effectLst>
                  <a:outerShdw blurRad="38100" dist="38100" dir="2700000" algn="tl">
                    <a:srgbClr val="000000">
                      <a:alpha val="43137"/>
                    </a:srgbClr>
                  </a:outerShdw>
                </a:effectLst>
              </a:rPr>
              <a:t>Node 2</a:t>
            </a:r>
            <a:endParaRPr lang="en-US" b="1" dirty="0">
              <a:solidFill>
                <a:schemeClr val="tx1"/>
              </a:solidFill>
              <a:effectLst>
                <a:outerShdw blurRad="38100" dist="38100" dir="2700000" algn="tl">
                  <a:srgbClr val="000000">
                    <a:alpha val="43137"/>
                  </a:srgbClr>
                </a:outerShdw>
              </a:effectLst>
            </a:endParaRPr>
          </a:p>
        </p:txBody>
      </p:sp>
      <p:sp>
        <p:nvSpPr>
          <p:cNvPr id="9" name="Left-Right Arrow 8"/>
          <p:cNvSpPr/>
          <p:nvPr/>
        </p:nvSpPr>
        <p:spPr>
          <a:xfrm>
            <a:off x="5111228" y="1864631"/>
            <a:ext cx="1241612" cy="1362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quot;No&quot; Symbol 9"/>
          <p:cNvSpPr/>
          <p:nvPr/>
        </p:nvSpPr>
        <p:spPr>
          <a:xfrm>
            <a:off x="5324587" y="1608265"/>
            <a:ext cx="740485" cy="665073"/>
          </a:xfrm>
          <a:prstGeom prst="noSmoking">
            <a:avLst>
              <a:gd name="adj" fmla="val 439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2994039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3084</TotalTime>
  <Words>2420</Words>
  <Application>Microsoft Office PowerPoint</Application>
  <PresentationFormat>Custom</PresentationFormat>
  <Paragraphs>460</Paragraphs>
  <Slides>46</Slides>
  <Notes>7</Notes>
  <HiddenSlides>1</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Big Data and The Data Warehouse</vt:lpstr>
      <vt:lpstr>Organizational Decision Making</vt:lpstr>
      <vt:lpstr>Slide 3</vt:lpstr>
      <vt:lpstr>The Rise of Enterprise Unstructured Data</vt:lpstr>
      <vt:lpstr>Timeline data volumes problem of big data</vt:lpstr>
      <vt:lpstr>Scaling Services: How do you address growth?</vt:lpstr>
      <vt:lpstr>Distributed Data</vt:lpstr>
      <vt:lpstr>CAP Theorem of Distributed Systems</vt:lpstr>
      <vt:lpstr>Why Can’t You Have All Three? *</vt:lpstr>
      <vt:lpstr>CAP: All Kinds of Database Systems.</vt:lpstr>
      <vt:lpstr>So What is Big Data?</vt:lpstr>
      <vt:lpstr>The Three V’s of Big Data</vt:lpstr>
      <vt:lpstr>Other V’s of Big Data</vt:lpstr>
      <vt:lpstr>Examples Big Data Applications</vt:lpstr>
      <vt:lpstr>Birthplace of Hadoop:</vt:lpstr>
      <vt:lpstr>But, I’m not Google. Do I Need This?</vt:lpstr>
      <vt:lpstr>Common Big Data Applications</vt:lpstr>
      <vt:lpstr>What is Hadoop?</vt:lpstr>
      <vt:lpstr>What Is Hadoop?</vt:lpstr>
      <vt:lpstr>Hadoop Handles Big Data By Scaling Out</vt:lpstr>
      <vt:lpstr>Hadoop is Designed to Use  Commodity Hardware</vt:lpstr>
      <vt:lpstr>An Example of the  “Hadoop Way of Doing Things”</vt:lpstr>
      <vt:lpstr>Collect and Store Data As-Is, Schema-less.</vt:lpstr>
      <vt:lpstr>Apply a Schema on Read</vt:lpstr>
      <vt:lpstr>Analyze Your Data</vt:lpstr>
      <vt:lpstr>How Does Hadoop Store, Process and Manage Big Data?</vt:lpstr>
      <vt:lpstr>Two Goals of Hadoop</vt:lpstr>
      <vt:lpstr>Hadoop Clusters</vt:lpstr>
      <vt:lpstr>How Does Hadoop Differ from Relational?</vt:lpstr>
      <vt:lpstr>What Exactly is “Schema on Read?” Again?</vt:lpstr>
      <vt:lpstr>The Hadoop Ecosystem: Open Source Tools</vt:lpstr>
      <vt:lpstr>An Over-Simplified Version of the Hadoop Ecosystem in Action</vt:lpstr>
      <vt:lpstr>HDFS: Hadoop Distributed File System</vt:lpstr>
      <vt:lpstr>HDFS At Work </vt:lpstr>
      <vt:lpstr>How do you get data into HDFS?</vt:lpstr>
      <vt:lpstr>YARN: The Data Operating System</vt:lpstr>
      <vt:lpstr>MapReduce</vt:lpstr>
      <vt:lpstr>MapReduce Example: Orders for each Month</vt:lpstr>
      <vt:lpstr>MapReduce: Total Orders by State</vt:lpstr>
      <vt:lpstr>Today’s Hadoop</vt:lpstr>
      <vt:lpstr>Hadoop Tools</vt:lpstr>
      <vt:lpstr>Pig</vt:lpstr>
      <vt:lpstr>Hive</vt:lpstr>
      <vt:lpstr>Spark</vt:lpstr>
      <vt:lpstr>Big Data == Data Warehouse Data</vt:lpstr>
      <vt:lpstr>Big Data and The Data Warehouse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HDFS Works</dc:title>
  <dc:creator>Michael Fudge</dc:creator>
  <cp:lastModifiedBy>SUNSHINE</cp:lastModifiedBy>
  <cp:revision>66</cp:revision>
  <dcterms:created xsi:type="dcterms:W3CDTF">2015-12-30T15:53:28Z</dcterms:created>
  <dcterms:modified xsi:type="dcterms:W3CDTF">2017-08-10T16:46:22Z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\\shared.ad.syr.edu\drive\IST\Hosting\websites\classes.ischool.syr.edu\ist722fudge\units\12\unit12-BigDataAndHadoop.pptx</vt:lpwstr>
  </property>
</Properties>
</file>