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256" r:id="rId2"/>
    <p:sldId id="288" r:id="rId3"/>
    <p:sldId id="286" r:id="rId4"/>
    <p:sldId id="296" r:id="rId5"/>
    <p:sldId id="293" r:id="rId6"/>
    <p:sldId id="292" r:id="rId7"/>
    <p:sldId id="297" r:id="rId8"/>
    <p:sldId id="306" r:id="rId9"/>
    <p:sldId id="298" r:id="rId10"/>
    <p:sldId id="308" r:id="rId11"/>
    <p:sldId id="299" r:id="rId12"/>
    <p:sldId id="300" r:id="rId13"/>
    <p:sldId id="301" r:id="rId14"/>
    <p:sldId id="307" r:id="rId15"/>
    <p:sldId id="302" r:id="rId16"/>
    <p:sldId id="303" r:id="rId17"/>
    <p:sldId id="318" r:id="rId18"/>
    <p:sldId id="304" r:id="rId19"/>
    <p:sldId id="305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226" y="-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33332-9CB6-4A7A-B51F-BF6A0E5DAAAC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AF2BB-AC68-4486-AB33-9F8E3219D9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109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Describes an approach for data warehouse projects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877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995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391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833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777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536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723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933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608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5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193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752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4849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609602"/>
            <a:ext cx="7772400" cy="2895599"/>
          </a:xfrm>
        </p:spPr>
        <p:txBody>
          <a:bodyPr/>
          <a:lstStyle/>
          <a:p>
            <a:r>
              <a:rPr lang="en-US" sz="7200" dirty="0"/>
              <a:t>IST722 </a:t>
            </a:r>
            <a:br>
              <a:rPr lang="en-US" sz="7200" dirty="0"/>
            </a:br>
            <a:r>
              <a:rPr lang="en-US" sz="7200" dirty="0"/>
              <a:t>Data Warehousing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1289" y="3733800"/>
            <a:ext cx="5305111" cy="176212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ETL Design and Development</a:t>
            </a:r>
          </a:p>
          <a:p>
            <a:endParaRPr lang="en-US" sz="2800" dirty="0"/>
          </a:p>
          <a:p>
            <a:r>
              <a:rPr lang="en-US" sz="2800" dirty="0"/>
              <a:t>Michael A. Fudge, Jr.</a:t>
            </a:r>
          </a:p>
        </p:txBody>
      </p:sp>
      <p:pic>
        <p:nvPicPr>
          <p:cNvPr id="1026" name="Picture 2" descr="no ph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1" y="3733801"/>
            <a:ext cx="1781489" cy="1762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xmlns="" val="24062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The Role of the </a:t>
            </a:r>
            <a:r>
              <a:rPr lang="en-US" sz="5400" dirty="0" smtClean="0">
                <a:solidFill>
                  <a:schemeClr val="accent3"/>
                </a:solidFill>
              </a:rPr>
              <a:t>Staging</a:t>
            </a:r>
            <a:endParaRPr lang="en-US" sz="54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8915400" cy="2064544"/>
          </a:xfrm>
        </p:spPr>
        <p:txBody>
          <a:bodyPr>
            <a:normAutofit/>
          </a:bodyPr>
          <a:lstStyle/>
          <a:p>
            <a:r>
              <a:rPr lang="en-US" dirty="0" smtClean="0"/>
              <a:t>Staging stores copies of source extracts</a:t>
            </a:r>
          </a:p>
          <a:p>
            <a:r>
              <a:rPr lang="en-US" dirty="0" smtClean="0"/>
              <a:t>This can be a Database or File Systems</a:t>
            </a:r>
          </a:p>
          <a:p>
            <a:r>
              <a:rPr lang="en-US" dirty="0" smtClean="0"/>
              <a:t>Can create a history when none exists.</a:t>
            </a:r>
          </a:p>
          <a:p>
            <a:r>
              <a:rPr lang="en-US" dirty="0" smtClean="0"/>
              <a:t>Reduces unnecessary processing of data source.</a:t>
            </a:r>
          </a:p>
          <a:p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874520" y="3962400"/>
            <a:ext cx="1447800" cy="22098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</a:t>
            </a:r>
            <a:br>
              <a:rPr lang="en-US" sz="2000" dirty="0"/>
            </a:br>
            <a:r>
              <a:rPr lang="en-US" sz="2000" dirty="0"/>
              <a:t>Sources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5341620" y="3962400"/>
            <a:ext cx="1447800" cy="22098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Staging</a:t>
            </a:r>
            <a:br>
              <a:rPr lang="en-US" sz="2000" dirty="0" smtClean="0"/>
            </a:br>
            <a:r>
              <a:rPr lang="en-US" sz="2000" dirty="0" smtClean="0"/>
              <a:t>File System</a:t>
            </a:r>
            <a:br>
              <a:rPr lang="en-US" sz="2000" dirty="0" smtClean="0"/>
            </a:br>
            <a:r>
              <a:rPr lang="en-US" sz="2000" dirty="0" smtClean="0"/>
              <a:t>or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Database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8839200" y="3962400"/>
            <a:ext cx="1447800" cy="22098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</a:t>
            </a:r>
            <a:br>
              <a:rPr lang="en-US" sz="2000" dirty="0"/>
            </a:br>
            <a:r>
              <a:rPr lang="en-US" sz="2000" dirty="0"/>
              <a:t>Warehouse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505200" y="4876800"/>
            <a:ext cx="1600200" cy="6096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EXTRACT</a:t>
            </a:r>
          </a:p>
        </p:txBody>
      </p:sp>
      <p:sp>
        <p:nvSpPr>
          <p:cNvPr id="8" name="Right Arrow 7"/>
          <p:cNvSpPr/>
          <p:nvPr/>
        </p:nvSpPr>
        <p:spPr>
          <a:xfrm>
            <a:off x="7025640" y="4876800"/>
            <a:ext cx="1600200" cy="6096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844948" y="3664744"/>
            <a:ext cx="2004060" cy="11049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ETL: </a:t>
            </a:r>
            <a:r>
              <a:rPr lang="en-US" sz="1600" dirty="0" smtClean="0"/>
              <a:t>TRANSFORM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(Tooling)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02780" y="5791200"/>
            <a:ext cx="1905000" cy="9906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ELT:</a:t>
            </a:r>
            <a:r>
              <a:rPr lang="en-US" sz="1600" dirty="0" smtClean="0"/>
              <a:t>TRANSFORM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(SQL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47302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Step 4 </a:t>
            </a:r>
            <a:r>
              <a:rPr lang="en-US" sz="4800" dirty="0" smtClean="0"/>
              <a:t>– Drill Down by Target Table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drilling down into the </a:t>
            </a:r>
            <a:r>
              <a:rPr lang="en-US" b="1" dirty="0"/>
              <a:t>detailed source to target flow </a:t>
            </a:r>
            <a:r>
              <a:rPr lang="en-US" dirty="0"/>
              <a:t>for each target dimension and fact table</a:t>
            </a:r>
          </a:p>
          <a:p>
            <a:r>
              <a:rPr lang="en-US" dirty="0"/>
              <a:t>Flowcharts and pseudo code are useful for building out your </a:t>
            </a:r>
            <a:r>
              <a:rPr lang="en-US" b="1" dirty="0"/>
              <a:t>transformation logic</a:t>
            </a:r>
            <a:r>
              <a:rPr lang="en-US" dirty="0"/>
              <a:t>.</a:t>
            </a:r>
          </a:p>
          <a:p>
            <a:r>
              <a:rPr lang="en-US" dirty="0"/>
              <a:t>ETL Tools allow you to build and document the data flow at the same time: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6742" y="5029200"/>
            <a:ext cx="8154538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046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Step 5 </a:t>
            </a:r>
            <a:r>
              <a:rPr lang="en-US" dirty="0"/>
              <a:t>– Populate </a:t>
            </a:r>
            <a:r>
              <a:rPr lang="en-US" dirty="0" smtClean="0"/>
              <a:t>Dimensions </a:t>
            </a:r>
            <a:br>
              <a:rPr lang="en-US" dirty="0" smtClean="0"/>
            </a:br>
            <a:r>
              <a:rPr lang="en-US" dirty="0" smtClean="0"/>
              <a:t>w</a:t>
            </a:r>
            <a:r>
              <a:rPr lang="en-US" dirty="0"/>
              <a:t>/ Historic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20400" cy="4727575"/>
          </a:xfrm>
        </p:spPr>
        <p:txBody>
          <a:bodyPr>
            <a:normAutofit/>
          </a:bodyPr>
          <a:lstStyle/>
          <a:p>
            <a:r>
              <a:rPr lang="en-US" sz="3200" dirty="0"/>
              <a:t>Part of the one-time historic processing step.</a:t>
            </a:r>
          </a:p>
          <a:p>
            <a:r>
              <a:rPr lang="en-US" sz="3200" dirty="0"/>
              <a:t>Start with the simplest dimension table (usually type 1 SCD’s)</a:t>
            </a:r>
          </a:p>
          <a:p>
            <a:r>
              <a:rPr lang="en-US" sz="3200" dirty="0"/>
              <a:t>Transformations</a:t>
            </a:r>
          </a:p>
          <a:p>
            <a:pPr lvl="1"/>
            <a:r>
              <a:rPr lang="en-US" dirty="0"/>
              <a:t>Combine from separate sources</a:t>
            </a:r>
          </a:p>
          <a:p>
            <a:pPr lvl="1"/>
            <a:r>
              <a:rPr lang="en-US" dirty="0"/>
              <a:t>Convert data ex. EBCDIC </a:t>
            </a:r>
            <a:r>
              <a:rPr lang="en-US" dirty="0">
                <a:sym typeface="Wingdings" panose="05000000000000000000" pitchFamily="2" charset="2"/>
              </a:rPr>
              <a:t> ASCII</a:t>
            </a:r>
            <a:endParaRPr lang="en-US" dirty="0"/>
          </a:p>
          <a:p>
            <a:pPr lvl="1"/>
            <a:r>
              <a:rPr lang="en-US" dirty="0"/>
              <a:t>Decode production codes ex.  TTT</a:t>
            </a:r>
            <a:r>
              <a:rPr lang="en-US" dirty="0">
                <a:sym typeface="Wingdings" panose="05000000000000000000" pitchFamily="2" charset="2"/>
              </a:rPr>
              <a:t> Track-Type Tractor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Verify rollups ex: Category  Product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Ensure a “Natural” or “Business” key exists for SCD’s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Assign Surrogate Keys to Dimension table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5053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Step 6 </a:t>
            </a:r>
            <a:r>
              <a:rPr lang="en-US" dirty="0" smtClean="0"/>
              <a:t>– Perform the Fact Table Historic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Part of the one-time historic processing step.</a:t>
            </a:r>
          </a:p>
          <a:p>
            <a:r>
              <a:rPr lang="en-US" sz="3200" dirty="0"/>
              <a:t>Transformations:</a:t>
            </a:r>
          </a:p>
          <a:p>
            <a:pPr lvl="1"/>
            <a:r>
              <a:rPr lang="en-US" sz="2800" dirty="0"/>
              <a:t>Replace special codes (</a:t>
            </a:r>
            <a:r>
              <a:rPr lang="en-US" sz="2800" dirty="0" err="1"/>
              <a:t>eg</a:t>
            </a:r>
            <a:r>
              <a:rPr lang="en-US" sz="2800" dirty="0"/>
              <a:t>. -1) with </a:t>
            </a:r>
            <a:r>
              <a:rPr lang="en-US" sz="2800" b="1" dirty="0"/>
              <a:t>NULL </a:t>
            </a:r>
            <a:r>
              <a:rPr lang="en-US" sz="2800" dirty="0"/>
              <a:t>on additive and semi- additive facts</a:t>
            </a:r>
          </a:p>
          <a:p>
            <a:pPr lvl="1"/>
            <a:r>
              <a:rPr lang="en-US" sz="2800" dirty="0"/>
              <a:t>Calculate and store </a:t>
            </a:r>
            <a:r>
              <a:rPr lang="en-US" sz="2800" b="1" dirty="0"/>
              <a:t>complex derived facts </a:t>
            </a:r>
            <a:r>
              <a:rPr lang="en-US" sz="2800" dirty="0"/>
              <a:t>ex: shipping amount is divided among the number of items on the order.</a:t>
            </a:r>
          </a:p>
          <a:p>
            <a:pPr lvl="1"/>
            <a:r>
              <a:rPr lang="en-US" sz="2800" dirty="0"/>
              <a:t>Pivot rows into columns ex: account type, amount </a:t>
            </a:r>
            <a:r>
              <a:rPr lang="en-US" sz="2800" dirty="0">
                <a:sym typeface="Wingdings" panose="05000000000000000000" pitchFamily="2" charset="2"/>
              </a:rPr>
              <a:t> checking amount, savings amount</a:t>
            </a:r>
            <a:endParaRPr lang="en-US" sz="2800" dirty="0"/>
          </a:p>
          <a:p>
            <a:pPr lvl="1"/>
            <a:r>
              <a:rPr lang="en-US" sz="2800" dirty="0"/>
              <a:t>Associate with Audit Dimension</a:t>
            </a:r>
          </a:p>
          <a:p>
            <a:pPr lvl="1"/>
            <a:r>
              <a:rPr lang="en-US" sz="2800" b="1" dirty="0"/>
              <a:t>Lookup Dimension Keys using Natural/Business Keys….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163885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Example </a:t>
            </a:r>
            <a:r>
              <a:rPr lang="en-US" sz="4800" dirty="0" smtClean="0">
                <a:solidFill>
                  <a:schemeClr val="accent6"/>
                </a:solidFill>
              </a:rPr>
              <a:t>Surrogate Key Pipeline</a:t>
            </a:r>
            <a:endParaRPr lang="en-US" sz="4800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2441" y="1516177"/>
            <a:ext cx="7965626" cy="4310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5971420"/>
            <a:ext cx="8907118" cy="809738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9144000" y="1371600"/>
            <a:ext cx="1295400" cy="914400"/>
          </a:xfrm>
          <a:prstGeom prst="wedgeRoundRectCallout">
            <a:avLst>
              <a:gd name="adj1" fmla="val -101715"/>
              <a:gd name="adj2" fmla="val 8169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Handles SCD’s</a:t>
            </a:r>
          </a:p>
        </p:txBody>
      </p:sp>
    </p:spTree>
    <p:extLst>
      <p:ext uri="{BB962C8B-B14F-4D97-AF65-F5344CB8AC3E}">
        <p14:creationId xmlns:p14="http://schemas.microsoft.com/office/powerpoint/2010/main" xmlns="" val="2897112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Step 7 </a:t>
            </a:r>
            <a:r>
              <a:rPr lang="en-US" dirty="0" smtClean="0"/>
              <a:t>– Dimension Table Incremental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Oftentimes the same logic used in the Historic load can be used.</a:t>
            </a:r>
          </a:p>
          <a:p>
            <a:r>
              <a:rPr lang="en-US" sz="3200" dirty="0"/>
              <a:t>Identify New/ Changed data based on different attributes for the same natural key</a:t>
            </a:r>
          </a:p>
          <a:p>
            <a:pPr lvl="1"/>
            <a:r>
              <a:rPr lang="en-US" sz="2800" dirty="0"/>
              <a:t>ETL tools usually can assist with this logic</a:t>
            </a:r>
            <a:r>
              <a:rPr lang="en-US" sz="2800" dirty="0" smtClean="0"/>
              <a:t>.</a:t>
            </a:r>
          </a:p>
          <a:p>
            <a:r>
              <a:rPr lang="en-US" sz="3200" dirty="0" smtClean="0"/>
              <a:t>CDC (Change Data Capture) Systems are popular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137260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Step 8 </a:t>
            </a:r>
            <a:r>
              <a:rPr lang="en-US" dirty="0" smtClean="0"/>
              <a:t>– Fact Table Incremental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complex ETL:</a:t>
            </a:r>
          </a:p>
          <a:p>
            <a:pPr lvl="1"/>
            <a:r>
              <a:rPr lang="en-US" dirty="0"/>
              <a:t>Can be difficult to determine which facts need to be processed?</a:t>
            </a:r>
          </a:p>
          <a:p>
            <a:pPr lvl="1"/>
            <a:r>
              <a:rPr lang="en-US" dirty="0"/>
              <a:t>What happens to a fact when it is re-processed?</a:t>
            </a:r>
          </a:p>
          <a:p>
            <a:pPr lvl="1"/>
            <a:r>
              <a:rPr lang="en-US" dirty="0"/>
              <a:t>What if a dimension key lookup fails?</a:t>
            </a:r>
          </a:p>
          <a:p>
            <a:r>
              <a:rPr lang="en-US" dirty="0"/>
              <a:t>Some ETL tool assist with processing this logic.</a:t>
            </a:r>
          </a:p>
          <a:p>
            <a:pPr lvl="1"/>
            <a:r>
              <a:rPr lang="en-US" dirty="0"/>
              <a:t>Degenerate dimensions can be used ex: transaction number in order summary</a:t>
            </a:r>
          </a:p>
          <a:p>
            <a:pPr lvl="1"/>
            <a:r>
              <a:rPr lang="en-US" dirty="0"/>
              <a:t>A combination of dimension keys ex: </a:t>
            </a:r>
            <a:r>
              <a:rPr lang="en-US" dirty="0" err="1"/>
              <a:t>StudentKey</a:t>
            </a:r>
            <a:r>
              <a:rPr lang="en-US" dirty="0"/>
              <a:t> and </a:t>
            </a:r>
            <a:r>
              <a:rPr lang="en-US" dirty="0" err="1"/>
              <a:t>ClassKey</a:t>
            </a:r>
            <a:r>
              <a:rPr lang="en-US" dirty="0"/>
              <a:t> for grade processing</a:t>
            </a:r>
            <a:r>
              <a:rPr lang="en-US" dirty="0" smtClean="0"/>
              <a:t>.</a:t>
            </a:r>
          </a:p>
          <a:p>
            <a:r>
              <a:rPr lang="en-US" dirty="0"/>
              <a:t>CDC (Change Data Capture) Systems are popular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2734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CDC </a:t>
            </a:r>
            <a:r>
              <a:rPr lang="en-US" sz="4800" dirty="0" smtClean="0">
                <a:solidFill>
                  <a:schemeClr val="accent3"/>
                </a:solidFill>
              </a:rPr>
              <a:t>Change Data Capture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1447799"/>
          </a:xfrm>
        </p:spPr>
        <p:txBody>
          <a:bodyPr>
            <a:normAutofit/>
          </a:bodyPr>
          <a:lstStyle/>
          <a:p>
            <a:r>
              <a:rPr lang="en-US" dirty="0" smtClean="0"/>
              <a:t>Data Change Events (Create, Update, Delete) are passed to the CDC System</a:t>
            </a:r>
          </a:p>
          <a:p>
            <a:r>
              <a:rPr lang="en-US" dirty="0" smtClean="0"/>
              <a:t>The system acts as a source for the ETL Process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762000" y="3200400"/>
            <a:ext cx="1295400" cy="16002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OLTP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3048000" y="3352800"/>
            <a:ext cx="1371600" cy="1295400"/>
          </a:xfrm>
          <a:prstGeom prst="foldedCorner">
            <a:avLst>
              <a:gd name="adj" fmla="val 320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Transaction Log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133600" y="3886200"/>
            <a:ext cx="8382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edefined Process 6"/>
          <p:cNvSpPr/>
          <p:nvPr/>
        </p:nvSpPr>
        <p:spPr>
          <a:xfrm>
            <a:off x="5562600" y="4191000"/>
            <a:ext cx="2209800" cy="1295400"/>
          </a:xfrm>
          <a:prstGeom prst="flowChartPredefined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CDC </a:t>
            </a:r>
          </a:p>
          <a:p>
            <a:pPr algn="ctr"/>
            <a:r>
              <a:rPr lang="en-US" sz="2400" dirty="0" smtClean="0"/>
              <a:t>System</a:t>
            </a:r>
            <a:endParaRPr lang="en-US" sz="2400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8964412" y="4191000"/>
            <a:ext cx="1905000" cy="1143000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ETL</a:t>
            </a:r>
            <a:br>
              <a:rPr lang="en-US" sz="2400" dirty="0" smtClean="0"/>
            </a:br>
            <a:r>
              <a:rPr lang="en-US" sz="2400" dirty="0" smtClean="0"/>
              <a:t>Job</a:t>
            </a:r>
            <a:endParaRPr lang="en-US" sz="2400" dirty="0"/>
          </a:p>
        </p:txBody>
      </p:sp>
      <p:sp>
        <p:nvSpPr>
          <p:cNvPr id="9" name="Flowchart: Process 8"/>
          <p:cNvSpPr/>
          <p:nvPr/>
        </p:nvSpPr>
        <p:spPr>
          <a:xfrm>
            <a:off x="2552700" y="5410200"/>
            <a:ext cx="1638300" cy="762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Msg</a:t>
            </a:r>
            <a:r>
              <a:rPr lang="en-US" dirty="0" smtClean="0"/>
              <a:t> Queue /</a:t>
            </a:r>
            <a:br>
              <a:rPr lang="en-US" dirty="0" smtClean="0"/>
            </a:br>
            <a:r>
              <a:rPr lang="en-US" dirty="0" smtClean="0"/>
              <a:t>Service Bus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20495717">
            <a:off x="4326802" y="5486400"/>
            <a:ext cx="8382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110440">
            <a:off x="4512240" y="4370648"/>
            <a:ext cx="8382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017441" y="4495801"/>
            <a:ext cx="8382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2598596">
            <a:off x="1659624" y="5043934"/>
            <a:ext cx="8382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99390" y="439316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1114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Step 9 </a:t>
            </a:r>
            <a:r>
              <a:rPr lang="en-US" dirty="0" smtClean="0"/>
              <a:t>– Aggregate Table and OLAP 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Further processing beyond the ROLAP star schema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Most ROLAPS Exist to feed the MOLAP Databases</a:t>
            </a:r>
            <a:endParaRPr lang="en-US" sz="3200" dirty="0"/>
          </a:p>
          <a:p>
            <a:r>
              <a:rPr lang="en-US" sz="3200" dirty="0"/>
              <a:t>Refresh / Reprocess </a:t>
            </a:r>
          </a:p>
          <a:p>
            <a:pPr lvl="1"/>
            <a:r>
              <a:rPr lang="en-US" sz="2800" dirty="0"/>
              <a:t>MOLAP cubes</a:t>
            </a:r>
          </a:p>
          <a:p>
            <a:pPr lvl="1"/>
            <a:r>
              <a:rPr lang="en-US" sz="2800" dirty="0"/>
              <a:t>INDEXED / MATERIALIZED views</a:t>
            </a:r>
          </a:p>
          <a:p>
            <a:pPr lvl="1"/>
            <a:r>
              <a:rPr lang="en-US" sz="2800" dirty="0"/>
              <a:t>Aggregate summary tables</a:t>
            </a:r>
          </a:p>
        </p:txBody>
      </p:sp>
    </p:spTree>
    <p:extLst>
      <p:ext uri="{BB962C8B-B14F-4D97-AF65-F5344CB8AC3E}">
        <p14:creationId xmlns:p14="http://schemas.microsoft.com/office/powerpoint/2010/main" xmlns="" val="2021388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Step 10 </a:t>
            </a:r>
            <a:r>
              <a:rPr lang="en-US" dirty="0" smtClean="0"/>
              <a:t>– ETL System Operation &amp;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Schedule jobs</a:t>
            </a:r>
          </a:p>
          <a:p>
            <a:r>
              <a:rPr lang="en-US" sz="3200" dirty="0"/>
              <a:t>Catch and Log errors / exceptions</a:t>
            </a:r>
          </a:p>
          <a:p>
            <a:r>
              <a:rPr lang="en-US" sz="3200" dirty="0"/>
              <a:t>Database management tasks:</a:t>
            </a:r>
          </a:p>
          <a:p>
            <a:pPr lvl="1"/>
            <a:r>
              <a:rPr lang="en-US" sz="2800" dirty="0"/>
              <a:t>Cleanup old data</a:t>
            </a:r>
          </a:p>
          <a:p>
            <a:pPr lvl="1"/>
            <a:r>
              <a:rPr lang="en-US" sz="2800" dirty="0"/>
              <a:t>Shrink Database</a:t>
            </a:r>
          </a:p>
          <a:p>
            <a:pPr lvl="1"/>
            <a:r>
              <a:rPr lang="en-US" sz="2800" dirty="0"/>
              <a:t>Rebuild indexes</a:t>
            </a:r>
          </a:p>
          <a:p>
            <a:pPr lvl="1"/>
            <a:r>
              <a:rPr lang="en-US" sz="2800" dirty="0"/>
              <a:t>Update </a:t>
            </a:r>
            <a:r>
              <a:rPr lang="en-US" sz="2800" dirty="0" smtClean="0"/>
              <a:t>Statistics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10645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Kimball Lifecycle</a:t>
            </a:r>
            <a:endParaRPr lang="en-US" dirty="0"/>
          </a:p>
        </p:txBody>
      </p:sp>
      <p:pic>
        <p:nvPicPr>
          <p:cNvPr id="1026" name="Picture 2" descr="http://www.kimballgroup.com/wp-content/uploads/2012/06/kimball-core-concepts-02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2361" y="1600200"/>
            <a:ext cx="8748584" cy="449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xtLst/>
        </p:spPr>
      </p:pic>
      <p:sp>
        <p:nvSpPr>
          <p:cNvPr id="3" name="Rectangle 2"/>
          <p:cNvSpPr/>
          <p:nvPr/>
        </p:nvSpPr>
        <p:spPr>
          <a:xfrm>
            <a:off x="6629400" y="3352800"/>
            <a:ext cx="1219200" cy="8382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133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609602"/>
            <a:ext cx="7772400" cy="2895599"/>
          </a:xfrm>
        </p:spPr>
        <p:txBody>
          <a:bodyPr/>
          <a:lstStyle/>
          <a:p>
            <a:r>
              <a:rPr lang="en-US" sz="7200" dirty="0"/>
              <a:t>IST722 </a:t>
            </a:r>
            <a:br>
              <a:rPr lang="en-US" sz="7200" dirty="0"/>
            </a:br>
            <a:r>
              <a:rPr lang="en-US" sz="7200" dirty="0"/>
              <a:t>Data Warehousing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1289" y="3733800"/>
            <a:ext cx="5305111" cy="1762125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ETL Design and Development</a:t>
            </a:r>
          </a:p>
          <a:p>
            <a:endParaRPr lang="en-US" sz="2800" dirty="0"/>
          </a:p>
          <a:p>
            <a:r>
              <a:rPr lang="en-US" sz="2800" dirty="0"/>
              <a:t>Michael A. Fudge, Jr.</a:t>
            </a:r>
          </a:p>
        </p:txBody>
      </p:sp>
      <p:pic>
        <p:nvPicPr>
          <p:cNvPr id="1026" name="Picture 2" descr="no ph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1" y="3733801"/>
            <a:ext cx="1781489" cy="1762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xmlns="" val="5106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05062"/>
          </a:xfrm>
        </p:spPr>
        <p:txBody>
          <a:bodyPr/>
          <a:lstStyle/>
          <a:p>
            <a:r>
              <a:rPr lang="en-US" sz="11500" dirty="0">
                <a:solidFill>
                  <a:schemeClr val="accent1"/>
                </a:solidFill>
              </a:rPr>
              <a:t>Objective: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246313" y="3962400"/>
            <a:ext cx="7772400" cy="2057401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Outline ETL design and development process.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A “Recipe” for </a:t>
            </a:r>
            <a:r>
              <a:rPr lang="en-US" sz="3200" dirty="0" smtClean="0"/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xmlns="" val="366959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4"/>
                </a:solidFill>
              </a:rPr>
              <a:t>Before You Begin</a:t>
            </a:r>
            <a:endParaRPr lang="en-US" sz="4800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Before you begin, you’ll need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Physical Design – </a:t>
            </a:r>
            <a:br>
              <a:rPr lang="en-US" sz="3200" b="1" dirty="0"/>
            </a:br>
            <a:r>
              <a:rPr lang="en-US" sz="3200" dirty="0"/>
              <a:t>Star Schema implementation in </a:t>
            </a:r>
            <a:r>
              <a:rPr lang="en-US" sz="3200" dirty="0" smtClean="0"/>
              <a:t>ROLAP, with initial load.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Architecture Plan </a:t>
            </a:r>
            <a:r>
              <a:rPr lang="en-US" sz="3200" dirty="0"/>
              <a:t>– understanding of your DW/BI architecture.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Source to Target Mapping –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Part of the detailed design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277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5067300" cy="18288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The Plan…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2133601"/>
            <a:ext cx="5334000" cy="3992563"/>
          </a:xfrm>
        </p:spPr>
        <p:txBody>
          <a:bodyPr>
            <a:normAutofit/>
          </a:bodyPr>
          <a:lstStyle/>
          <a:p>
            <a:r>
              <a:rPr lang="en-US" sz="3600" dirty="0"/>
              <a:t>How the 34 subsystems map </a:t>
            </a:r>
            <a:r>
              <a:rPr lang="en-US" sz="3600" dirty="0" smtClean="0"/>
              <a:t>and are related </a:t>
            </a:r>
            <a:r>
              <a:rPr lang="en-US" sz="3600" dirty="0"/>
              <a:t>to the 10 step plan. </a:t>
            </a:r>
            <a:endParaRPr lang="en-US" sz="3600" dirty="0" smtClean="0"/>
          </a:p>
          <a:p>
            <a:r>
              <a:rPr lang="en-US" sz="3600" dirty="0" smtClean="0"/>
              <a:t>According to Kimball.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5999" y="26597"/>
            <a:ext cx="4572001" cy="675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586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Step 1 </a:t>
            </a:r>
            <a:r>
              <a:rPr lang="en-US" sz="4800" dirty="0" smtClean="0"/>
              <a:t>– Draw The High Level Plan</a:t>
            </a:r>
            <a:endParaRPr lang="en-US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680126"/>
            <a:ext cx="6477000" cy="50376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772400" y="1825625"/>
            <a:ext cx="3581400" cy="4351338"/>
          </a:xfrm>
        </p:spPr>
        <p:txBody>
          <a:bodyPr/>
          <a:lstStyle/>
          <a:p>
            <a:r>
              <a:rPr lang="en-US" dirty="0" smtClean="0"/>
              <a:t>This is called a </a:t>
            </a:r>
            <a:r>
              <a:rPr lang="en-US" dirty="0" smtClean="0">
                <a:solidFill>
                  <a:schemeClr val="accent1"/>
                </a:solidFill>
              </a:rPr>
              <a:t>source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3"/>
                </a:solidFill>
              </a:rPr>
              <a:t>target</a:t>
            </a:r>
            <a:r>
              <a:rPr lang="en-US" dirty="0" smtClean="0"/>
              <a:t> map.</a:t>
            </a:r>
          </a:p>
          <a:p>
            <a:r>
              <a:rPr lang="en-US" dirty="0" smtClean="0"/>
              <a:t>Sources come from a variety of disparate areas.</a:t>
            </a:r>
          </a:p>
          <a:p>
            <a:r>
              <a:rPr lang="en-US" dirty="0" smtClean="0"/>
              <a:t>Targets are </a:t>
            </a:r>
            <a:r>
              <a:rPr lang="en-US" dirty="0" smtClean="0">
                <a:solidFill>
                  <a:schemeClr val="accent5"/>
                </a:solidFill>
              </a:rPr>
              <a:t>Dimension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/>
                </a:solidFill>
              </a:rPr>
              <a:t>Fact </a:t>
            </a:r>
            <a:r>
              <a:rPr lang="en-US" dirty="0" smtClean="0"/>
              <a:t>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240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Step 2 </a:t>
            </a:r>
            <a:r>
              <a:rPr lang="en-US" sz="4800" dirty="0" smtClean="0"/>
              <a:t>– Choose an ETL Tool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ETL tool is responsible for moving data from the various sources into the data warehouse.</a:t>
            </a:r>
          </a:p>
          <a:p>
            <a:r>
              <a:rPr lang="en-US" dirty="0"/>
              <a:t>Programming language vs. Graphical tool.</a:t>
            </a:r>
          </a:p>
          <a:p>
            <a:r>
              <a:rPr lang="en-US" dirty="0" smtClean="0"/>
              <a:t>Programming </a:t>
            </a:r>
            <a:r>
              <a:rPr lang="en-US" dirty="0">
                <a:sym typeface="Wingdings" panose="05000000000000000000" pitchFamily="2" charset="2"/>
              </a:rPr>
              <a:t> Flexibility, Customizable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Graphical  </a:t>
            </a:r>
            <a:r>
              <a:rPr lang="en-US" dirty="0">
                <a:sym typeface="Wingdings" panose="05000000000000000000" pitchFamily="2" charset="2"/>
              </a:rPr>
              <a:t>Self Documenting, Easy for </a:t>
            </a:r>
            <a:r>
              <a:rPr lang="en-US" dirty="0" smtClean="0">
                <a:sym typeface="Wingdings" panose="05000000000000000000" pitchFamily="2" charset="2"/>
              </a:rPr>
              <a:t>beginners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The best solution is somewhere in the middle.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035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ETL: Code vs Tool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377204" y="1825625"/>
            <a:ext cx="4103591" cy="435133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319669" y="1825625"/>
            <a:ext cx="3553163" cy="43513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71800" y="6176963"/>
            <a:ext cx="5948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Which of these is easier to understand?</a:t>
            </a:r>
          </a:p>
        </p:txBody>
      </p:sp>
    </p:spTree>
    <p:extLst>
      <p:ext uri="{BB962C8B-B14F-4D97-AF65-F5344CB8AC3E}">
        <p14:creationId xmlns:p14="http://schemas.microsoft.com/office/powerpoint/2010/main" xmlns="" val="255605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Step 3 </a:t>
            </a:r>
            <a:r>
              <a:rPr lang="en-US" sz="4800" dirty="0" smtClean="0"/>
              <a:t>– Develop Detailed Strategies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Data Extraction </a:t>
            </a:r>
            <a:r>
              <a:rPr lang="en-US" sz="3200" dirty="0"/>
              <a:t>&amp; </a:t>
            </a:r>
            <a:r>
              <a:rPr lang="en-US" sz="3200" b="1" dirty="0"/>
              <a:t>Archival </a:t>
            </a:r>
            <a:r>
              <a:rPr lang="en-US" sz="3200" dirty="0"/>
              <a:t>of Extracted Data</a:t>
            </a:r>
          </a:p>
          <a:p>
            <a:r>
              <a:rPr lang="en-US" sz="3200" b="1" dirty="0"/>
              <a:t>Data quality </a:t>
            </a:r>
            <a:r>
              <a:rPr lang="en-US" sz="3200" dirty="0"/>
              <a:t>checks on dimensions &amp; facts</a:t>
            </a:r>
          </a:p>
          <a:p>
            <a:r>
              <a:rPr lang="en-US" sz="3200" dirty="0"/>
              <a:t>Manage changes to </a:t>
            </a:r>
            <a:r>
              <a:rPr lang="en-US" sz="3200" b="1" dirty="0"/>
              <a:t>dimensions</a:t>
            </a:r>
          </a:p>
          <a:p>
            <a:r>
              <a:rPr lang="en-US" sz="3200" dirty="0"/>
              <a:t>Ensure the DW and ETL meet </a:t>
            </a:r>
            <a:r>
              <a:rPr lang="en-US" sz="3200" b="1" dirty="0"/>
              <a:t>systems availability </a:t>
            </a:r>
            <a:r>
              <a:rPr lang="en-US" sz="3200" dirty="0"/>
              <a:t>requirements</a:t>
            </a:r>
          </a:p>
          <a:p>
            <a:r>
              <a:rPr lang="en-US" sz="3200" dirty="0"/>
              <a:t>Design a </a:t>
            </a:r>
            <a:r>
              <a:rPr lang="en-US" sz="3200" b="1" dirty="0"/>
              <a:t>data auditing </a:t>
            </a:r>
            <a:r>
              <a:rPr lang="en-US" sz="3200" dirty="0"/>
              <a:t>subsystem</a:t>
            </a:r>
          </a:p>
          <a:p>
            <a:r>
              <a:rPr lang="en-US" sz="3200" dirty="0"/>
              <a:t>Organize the </a:t>
            </a:r>
            <a:r>
              <a:rPr lang="en-US" sz="3200" b="1" dirty="0"/>
              <a:t>staging </a:t>
            </a:r>
            <a:r>
              <a:rPr lang="en-US" sz="3200" b="1" dirty="0" smtClean="0"/>
              <a:t>data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216478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1625</TotalTime>
  <Words>724</Words>
  <Application>Microsoft Office PowerPoint</Application>
  <PresentationFormat>Custom</PresentationFormat>
  <Paragraphs>116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IST722  Data Warehousing</vt:lpstr>
      <vt:lpstr>Recall: Kimball Lifecycle</vt:lpstr>
      <vt:lpstr>Objective:</vt:lpstr>
      <vt:lpstr>Before You Begin</vt:lpstr>
      <vt:lpstr>The Plan…</vt:lpstr>
      <vt:lpstr>Step 1 – Draw The High Level Plan</vt:lpstr>
      <vt:lpstr>Step 2 – Choose an ETL Tool</vt:lpstr>
      <vt:lpstr>ETL: Code vs Tool</vt:lpstr>
      <vt:lpstr>Step 3 – Develop Detailed Strategies</vt:lpstr>
      <vt:lpstr>The Role of the Staging</vt:lpstr>
      <vt:lpstr>Step 4 – Drill Down by Target Table</vt:lpstr>
      <vt:lpstr>Step 5 – Populate Dimensions  w/ Historic Data</vt:lpstr>
      <vt:lpstr>Step 6 – Perform the Fact Table Historic Load</vt:lpstr>
      <vt:lpstr>Example Surrogate Key Pipeline</vt:lpstr>
      <vt:lpstr>Step 7 – Dimension Table Incremental Processing</vt:lpstr>
      <vt:lpstr>Step 8 – Fact Table Incremental Processing</vt:lpstr>
      <vt:lpstr>CDC Change Data Capture</vt:lpstr>
      <vt:lpstr>Step 9 – Aggregate Table and OLAP Loads</vt:lpstr>
      <vt:lpstr>Step 10 – ETL System Operation &amp; Automation</vt:lpstr>
      <vt:lpstr>IST722  Data Warehousing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IST722  Data Warehousing</dc:title>
  <dc:creator>Michael A Fudge Jr</dc:creator>
  <cp:lastModifiedBy>SUNSHINE</cp:lastModifiedBy>
  <cp:revision>101</cp:revision>
  <dcterms:created xsi:type="dcterms:W3CDTF">2006-08-16T00:00:00Z</dcterms:created>
  <dcterms:modified xsi:type="dcterms:W3CDTF">2017-08-10T16:25:36Z</dcterms:modified>
</cp:coreProperties>
</file>