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83815"/>
  </p:normalViewPr>
  <p:slideViewPr>
    <p:cSldViewPr snapToGrid="0" snapToObjects="1">
      <p:cViewPr varScale="1">
        <p:scale>
          <a:sx n="105" d="100"/>
          <a:sy n="10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3EF4B-FBB4-AA4D-9EC0-4C975DCF9974}" type="doc">
      <dgm:prSet loTypeId="urn:microsoft.com/office/officeart/2005/8/layout/chevron1" loCatId="" qsTypeId="urn:microsoft.com/office/officeart/2005/8/quickstyle/simple1" qsCatId="simple" csTypeId="urn:microsoft.com/office/officeart/2005/8/colors/accent5_1" csCatId="accent5" phldr="1"/>
      <dgm:spPr/>
    </dgm:pt>
    <dgm:pt modelId="{2C2F2467-B59A-A444-A8CF-8ED2317F46F4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7B34CF6-B4E5-A34A-8F54-51920CE8C37F}" type="parTrans" cxnId="{B70FA489-7688-BB49-8B3F-943A39169B01}">
      <dgm:prSet/>
      <dgm:spPr/>
      <dgm:t>
        <a:bodyPr/>
        <a:lstStyle/>
        <a:p>
          <a:endParaRPr lang="en-US"/>
        </a:p>
      </dgm:t>
    </dgm:pt>
    <dgm:pt modelId="{A1B2862E-F8B2-9C4C-B91D-189CE1FD1109}" type="sibTrans" cxnId="{B70FA489-7688-BB49-8B3F-943A39169B01}">
      <dgm:prSet/>
      <dgm:spPr/>
      <dgm:t>
        <a:bodyPr/>
        <a:lstStyle/>
        <a:p>
          <a:endParaRPr lang="en-US"/>
        </a:p>
      </dgm:t>
    </dgm:pt>
    <dgm:pt modelId="{797A0E0B-3C85-2D44-B6EF-C3E4FF409F20}">
      <dgm:prSet/>
      <dgm:spPr/>
      <dgm:t>
        <a:bodyPr/>
        <a:lstStyle/>
        <a:p>
          <a:r>
            <a:rPr lang="en-US" dirty="0"/>
            <a:t>1881</a:t>
          </a:r>
        </a:p>
      </dgm:t>
    </dgm:pt>
    <dgm:pt modelId="{94358402-2645-AE47-A09B-2BBCCFC5167F}" type="parTrans" cxnId="{CE6F322C-4A72-9E4A-B83D-8F32650D7F37}">
      <dgm:prSet/>
      <dgm:spPr/>
      <dgm:t>
        <a:bodyPr/>
        <a:lstStyle/>
        <a:p>
          <a:endParaRPr lang="en-US"/>
        </a:p>
      </dgm:t>
    </dgm:pt>
    <dgm:pt modelId="{FEFDFD6F-B320-404E-89FB-BE969DBBC1C6}" type="sibTrans" cxnId="{CE6F322C-4A72-9E4A-B83D-8F32650D7F37}">
      <dgm:prSet/>
      <dgm:spPr/>
      <dgm:t>
        <a:bodyPr/>
        <a:lstStyle/>
        <a:p>
          <a:endParaRPr lang="en-US"/>
        </a:p>
      </dgm:t>
    </dgm:pt>
    <dgm:pt modelId="{F397A6D5-0159-B840-9D44-F5BB3E28D38E}">
      <dgm:prSet/>
      <dgm:spPr/>
      <dgm:t>
        <a:bodyPr/>
        <a:lstStyle/>
        <a:p>
          <a:r>
            <a:rPr lang="en-US" dirty="0"/>
            <a:t>1930’s</a:t>
          </a:r>
        </a:p>
      </dgm:t>
    </dgm:pt>
    <dgm:pt modelId="{C055E7C8-CE91-8149-8E35-5C2CC7904CFD}" type="parTrans" cxnId="{B84A10F4-E5C1-9A43-9B8D-44B521CD218C}">
      <dgm:prSet/>
      <dgm:spPr/>
      <dgm:t>
        <a:bodyPr/>
        <a:lstStyle/>
        <a:p>
          <a:endParaRPr lang="en-US"/>
        </a:p>
      </dgm:t>
    </dgm:pt>
    <dgm:pt modelId="{F47BD2A9-E970-F141-8336-11F939625089}" type="sibTrans" cxnId="{B84A10F4-E5C1-9A43-9B8D-44B521CD218C}">
      <dgm:prSet/>
      <dgm:spPr/>
      <dgm:t>
        <a:bodyPr/>
        <a:lstStyle/>
        <a:p>
          <a:endParaRPr lang="en-US"/>
        </a:p>
      </dgm:t>
    </dgm:pt>
    <dgm:pt modelId="{A81A316A-A21D-ED43-BF82-CC9456D45365}">
      <dgm:prSet/>
      <dgm:spPr/>
      <dgm:t>
        <a:bodyPr/>
        <a:lstStyle/>
        <a:p>
          <a:r>
            <a:rPr lang="en-US" dirty="0"/>
            <a:t>2011</a:t>
          </a:r>
        </a:p>
      </dgm:t>
    </dgm:pt>
    <dgm:pt modelId="{188D3560-6AC3-BB4F-8057-BE2E8A0002F8}" type="parTrans" cxnId="{DAAAE72B-B178-974F-B1BB-896B8FC799F6}">
      <dgm:prSet/>
      <dgm:spPr/>
      <dgm:t>
        <a:bodyPr/>
        <a:lstStyle/>
        <a:p>
          <a:endParaRPr lang="en-US"/>
        </a:p>
      </dgm:t>
    </dgm:pt>
    <dgm:pt modelId="{5CB5F3DC-F9B8-A64A-9D92-02C3ECC21356}" type="sibTrans" cxnId="{DAAAE72B-B178-974F-B1BB-896B8FC799F6}">
      <dgm:prSet/>
      <dgm:spPr/>
      <dgm:t>
        <a:bodyPr/>
        <a:lstStyle/>
        <a:p>
          <a:endParaRPr lang="en-US"/>
        </a:p>
      </dgm:t>
    </dgm:pt>
    <dgm:pt modelId="{3763E194-A718-C647-AE98-110D409A2EFD}" type="pres">
      <dgm:prSet presAssocID="{CD93EF4B-FBB4-AA4D-9EC0-4C975DCF9974}" presName="Name0" presStyleCnt="0">
        <dgm:presLayoutVars>
          <dgm:dir/>
          <dgm:animLvl val="lvl"/>
          <dgm:resizeHandles val="exact"/>
        </dgm:presLayoutVars>
      </dgm:prSet>
      <dgm:spPr/>
    </dgm:pt>
    <dgm:pt modelId="{AE72FEDE-71FA-3544-9F97-2E56F4697866}" type="pres">
      <dgm:prSet presAssocID="{797A0E0B-3C85-2D44-B6EF-C3E4FF409F2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82C434-B8FB-2546-8B68-507EF7FD0A51}" type="pres">
      <dgm:prSet presAssocID="{FEFDFD6F-B320-404E-89FB-BE969DBBC1C6}" presName="parTxOnlySpace" presStyleCnt="0"/>
      <dgm:spPr/>
    </dgm:pt>
    <dgm:pt modelId="{71CB9E34-C604-B643-BFB2-20B059116AE8}" type="pres">
      <dgm:prSet presAssocID="{F397A6D5-0159-B840-9D44-F5BB3E28D38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F8D420-8212-AA43-957D-BFCC0C3FFB2D}" type="pres">
      <dgm:prSet presAssocID="{F47BD2A9-E970-F141-8336-11F939625089}" presName="parTxOnlySpace" presStyleCnt="0"/>
      <dgm:spPr/>
    </dgm:pt>
    <dgm:pt modelId="{6C050466-3789-4040-B257-612305F4E115}" type="pres">
      <dgm:prSet presAssocID="{A81A316A-A21D-ED43-BF82-CC9456D4536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B3799DE-E9E4-0B43-98B1-D4B25150E465}" type="pres">
      <dgm:prSet presAssocID="{5CB5F3DC-F9B8-A64A-9D92-02C3ECC21356}" presName="parTxOnlySpace" presStyleCnt="0"/>
      <dgm:spPr/>
    </dgm:pt>
    <dgm:pt modelId="{D9AE41FF-C219-4D48-88FB-161F2AB6AFE8}" type="pres">
      <dgm:prSet presAssocID="{2C2F2467-B59A-A444-A8CF-8ED2317F46F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AAAE72B-B178-974F-B1BB-896B8FC799F6}" srcId="{CD93EF4B-FBB4-AA4D-9EC0-4C975DCF9974}" destId="{A81A316A-A21D-ED43-BF82-CC9456D45365}" srcOrd="2" destOrd="0" parTransId="{188D3560-6AC3-BB4F-8057-BE2E8A0002F8}" sibTransId="{5CB5F3DC-F9B8-A64A-9D92-02C3ECC21356}"/>
    <dgm:cxn modelId="{CE6F322C-4A72-9E4A-B83D-8F32650D7F37}" srcId="{CD93EF4B-FBB4-AA4D-9EC0-4C975DCF9974}" destId="{797A0E0B-3C85-2D44-B6EF-C3E4FF409F20}" srcOrd="0" destOrd="0" parTransId="{94358402-2645-AE47-A09B-2BBCCFC5167F}" sibTransId="{FEFDFD6F-B320-404E-89FB-BE969DBBC1C6}"/>
    <dgm:cxn modelId="{54A4342F-CCD6-D44A-B8BF-3C075EACF79C}" type="presOf" srcId="{CD93EF4B-FBB4-AA4D-9EC0-4C975DCF9974}" destId="{3763E194-A718-C647-AE98-110D409A2EFD}" srcOrd="0" destOrd="0" presId="urn:microsoft.com/office/officeart/2005/8/layout/chevron1"/>
    <dgm:cxn modelId="{B70FA489-7688-BB49-8B3F-943A39169B01}" srcId="{CD93EF4B-FBB4-AA4D-9EC0-4C975DCF9974}" destId="{2C2F2467-B59A-A444-A8CF-8ED2317F46F4}" srcOrd="3" destOrd="0" parTransId="{C7B34CF6-B4E5-A34A-8F54-51920CE8C37F}" sibTransId="{A1B2862E-F8B2-9C4C-B91D-189CE1FD1109}"/>
    <dgm:cxn modelId="{57A415AF-C329-384D-8498-E7FEA2252680}" type="presOf" srcId="{A81A316A-A21D-ED43-BF82-CC9456D45365}" destId="{6C050466-3789-4040-B257-612305F4E115}" srcOrd="0" destOrd="0" presId="urn:microsoft.com/office/officeart/2005/8/layout/chevron1"/>
    <dgm:cxn modelId="{30008DB2-AFFD-154E-B504-5A5E16BACD85}" type="presOf" srcId="{F397A6D5-0159-B840-9D44-F5BB3E28D38E}" destId="{71CB9E34-C604-B643-BFB2-20B059116AE8}" srcOrd="0" destOrd="0" presId="urn:microsoft.com/office/officeart/2005/8/layout/chevron1"/>
    <dgm:cxn modelId="{BC4C7DD4-251D-1A47-971E-F5144BEAC3D1}" type="presOf" srcId="{797A0E0B-3C85-2D44-B6EF-C3E4FF409F20}" destId="{AE72FEDE-71FA-3544-9F97-2E56F4697866}" srcOrd="0" destOrd="0" presId="urn:microsoft.com/office/officeart/2005/8/layout/chevron1"/>
    <dgm:cxn modelId="{FC03C3EA-47C5-7C45-9893-222955BB014D}" type="presOf" srcId="{2C2F2467-B59A-A444-A8CF-8ED2317F46F4}" destId="{D9AE41FF-C219-4D48-88FB-161F2AB6AFE8}" srcOrd="0" destOrd="0" presId="urn:microsoft.com/office/officeart/2005/8/layout/chevron1"/>
    <dgm:cxn modelId="{B84A10F4-E5C1-9A43-9B8D-44B521CD218C}" srcId="{CD93EF4B-FBB4-AA4D-9EC0-4C975DCF9974}" destId="{F397A6D5-0159-B840-9D44-F5BB3E28D38E}" srcOrd="1" destOrd="0" parTransId="{C055E7C8-CE91-8149-8E35-5C2CC7904CFD}" sibTransId="{F47BD2A9-E970-F141-8336-11F939625089}"/>
    <dgm:cxn modelId="{A636AD31-F3FC-AE45-BDAB-1513A5320BB4}" type="presParOf" srcId="{3763E194-A718-C647-AE98-110D409A2EFD}" destId="{AE72FEDE-71FA-3544-9F97-2E56F4697866}" srcOrd="0" destOrd="0" presId="urn:microsoft.com/office/officeart/2005/8/layout/chevron1"/>
    <dgm:cxn modelId="{1881D31B-EF35-AF4A-8C7B-E113782C17BA}" type="presParOf" srcId="{3763E194-A718-C647-AE98-110D409A2EFD}" destId="{3782C434-B8FB-2546-8B68-507EF7FD0A51}" srcOrd="1" destOrd="0" presId="urn:microsoft.com/office/officeart/2005/8/layout/chevron1"/>
    <dgm:cxn modelId="{29AC89E6-394D-784C-A2A6-06A42E1CD4A1}" type="presParOf" srcId="{3763E194-A718-C647-AE98-110D409A2EFD}" destId="{71CB9E34-C604-B643-BFB2-20B059116AE8}" srcOrd="2" destOrd="0" presId="urn:microsoft.com/office/officeart/2005/8/layout/chevron1"/>
    <dgm:cxn modelId="{91459070-A693-3A49-9A8A-C51B72592371}" type="presParOf" srcId="{3763E194-A718-C647-AE98-110D409A2EFD}" destId="{EFF8D420-8212-AA43-957D-BFCC0C3FFB2D}" srcOrd="3" destOrd="0" presId="urn:microsoft.com/office/officeart/2005/8/layout/chevron1"/>
    <dgm:cxn modelId="{722C54C1-D67C-F34F-B303-F399957B6ACC}" type="presParOf" srcId="{3763E194-A718-C647-AE98-110D409A2EFD}" destId="{6C050466-3789-4040-B257-612305F4E115}" srcOrd="4" destOrd="0" presId="urn:microsoft.com/office/officeart/2005/8/layout/chevron1"/>
    <dgm:cxn modelId="{649646A5-AC7E-B64F-8885-D79777E429DE}" type="presParOf" srcId="{3763E194-A718-C647-AE98-110D409A2EFD}" destId="{4B3799DE-E9E4-0B43-98B1-D4B25150E465}" srcOrd="5" destOrd="0" presId="urn:microsoft.com/office/officeart/2005/8/layout/chevron1"/>
    <dgm:cxn modelId="{753DD0C8-B052-B143-96E5-A72D278140CF}" type="presParOf" srcId="{3763E194-A718-C647-AE98-110D409A2EFD}" destId="{D9AE41FF-C219-4D48-88FB-161F2AB6AF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2FEDE-71FA-3544-9F97-2E56F4697866}">
      <dsp:nvSpPr>
        <dsp:cNvPr id="0" name=""/>
        <dsp:cNvSpPr/>
      </dsp:nvSpPr>
      <dsp:spPr>
        <a:xfrm>
          <a:off x="4107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1881</a:t>
          </a:r>
        </a:p>
      </dsp:txBody>
      <dsp:txXfrm>
        <a:off x="482328" y="338075"/>
        <a:ext cx="1434663" cy="956442"/>
      </dsp:txXfrm>
    </dsp:sp>
    <dsp:sp modelId="{71CB9E34-C604-B643-BFB2-20B059116AE8}">
      <dsp:nvSpPr>
        <dsp:cNvPr id="0" name=""/>
        <dsp:cNvSpPr/>
      </dsp:nvSpPr>
      <dsp:spPr>
        <a:xfrm>
          <a:off x="2156102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1930’s</a:t>
          </a:r>
        </a:p>
      </dsp:txBody>
      <dsp:txXfrm>
        <a:off x="2634323" y="338075"/>
        <a:ext cx="1434663" cy="956442"/>
      </dsp:txXfrm>
    </dsp:sp>
    <dsp:sp modelId="{6C050466-3789-4040-B257-612305F4E115}">
      <dsp:nvSpPr>
        <dsp:cNvPr id="0" name=""/>
        <dsp:cNvSpPr/>
      </dsp:nvSpPr>
      <dsp:spPr>
        <a:xfrm>
          <a:off x="4308098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2011</a:t>
          </a:r>
        </a:p>
      </dsp:txBody>
      <dsp:txXfrm>
        <a:off x="4786319" y="338075"/>
        <a:ext cx="1434663" cy="956442"/>
      </dsp:txXfrm>
    </dsp:sp>
    <dsp:sp modelId="{D9AE41FF-C219-4D48-88FB-161F2AB6AFE8}">
      <dsp:nvSpPr>
        <dsp:cNvPr id="0" name=""/>
        <dsp:cNvSpPr/>
      </dsp:nvSpPr>
      <dsp:spPr>
        <a:xfrm>
          <a:off x="6460093" y="338075"/>
          <a:ext cx="2391105" cy="95644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2012</a:t>
          </a:r>
        </a:p>
      </dsp:txBody>
      <dsp:txXfrm>
        <a:off x="6938314" y="338075"/>
        <a:ext cx="1434663" cy="956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C331-DCD2-5E4B-8BA4-C5ABFE4984D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0D56-AF33-7D43-8573-C26567EA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originated from the ancient Greek meaning for Inflammation or lung itself.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1875 Edwin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Klebs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saw bacteria in the airways. It w as later discovered that this bacteria led to Pneumonia.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1881 Louis Pasteur and George Sternberg discovered the bacteria associated with pneumonia cases. </a:t>
            </a:r>
          </a:p>
          <a:p>
            <a:pPr marL="228600" lvl="0" indent="-228600">
              <a:buAutoNum type="arabicPeriod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1930-1940 ways to handle the ailment were discovered.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2010, $17 Billion was spent on pneumonia itself globally.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States estimates that it would take about $20 Billion more to help find a very accurate cure and eventual end to Pneumonia.</a:t>
            </a:r>
          </a:p>
          <a:p>
            <a:pPr marL="228600" lvl="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prediction model with promising results to cure Pneumonia.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Life expectancy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 can learn what characteristics in the filters are the most important.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saves a lot of time since we don't need as many parameters.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models main purpose is to get data into forms that are easier to process without losing the features that are important for figuring out what the data represents.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also makes them great candidates for handling huge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Incorporate modeling into disease analyzation.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0D56-AF33-7D43-8573-C26567EA5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AA9CE1-A5EA-8E4B-A2C6-12FEC9075F8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BFE4BC-FDC4-ED47-9808-AE611957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tiCakes59/Chest-X-Ray-Examination" TargetMode="External"/><Relationship Id="rId2" Type="http://schemas.openxmlformats.org/officeDocument/2006/relationships/hyperlink" Target="https://www.linkedin.com/in/patrick-ryan-a447652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9360-05C4-3049-8FB6-1400DD46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23989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Classifying Pneumonia:</a:t>
            </a:r>
            <a:br>
              <a:rPr lang="en-US" dirty="0"/>
            </a:br>
            <a:r>
              <a:rPr lang="en-US" sz="2900" dirty="0"/>
              <a:t>An analyzation of lung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E7CD-C187-A84E-BE24-653A92D8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sz="2800" dirty="0"/>
              <a:t>Patrick Ryan</a:t>
            </a:r>
          </a:p>
        </p:txBody>
      </p:sp>
    </p:spTree>
    <p:extLst>
      <p:ext uri="{BB962C8B-B14F-4D97-AF65-F5344CB8AC3E}">
        <p14:creationId xmlns:p14="http://schemas.microsoft.com/office/powerpoint/2010/main" val="232806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B5E-34BB-5542-9117-D945C3B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4082-20B7-6C48-AB85-2A72BDB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LinkedIn</a:t>
            </a:r>
            <a:endParaRPr lang="en-US" sz="2800" dirty="0"/>
          </a:p>
          <a:p>
            <a:r>
              <a:rPr lang="en-US" sz="2800" dirty="0">
                <a:hlinkClick r:id="rId3"/>
              </a:rPr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6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C46-7562-F64D-9D25-93AE090E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282"/>
            <a:ext cx="7729728" cy="55414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2F7-5D8F-CB4C-99B2-8D340DFC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7105"/>
            <a:ext cx="7729728" cy="40237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Historical Background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Business Plan/Opportunity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Data Understanding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Modeling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Evaluation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Recommendation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6888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10C-6122-EF43-8FF2-1D8A41A5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FBE9-EC5E-204F-86C6-3052BA17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an acute infection of the lungs.</a:t>
            </a:r>
          </a:p>
          <a:p>
            <a:r>
              <a:rPr lang="en-US" sz="2400" dirty="0"/>
              <a:t>First mentions of the disease appearing during early Greek civilization.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244313-84BC-8B41-9A7F-18D943FBD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75615"/>
              </p:ext>
            </p:extLst>
          </p:nvPr>
        </p:nvGraphicFramePr>
        <p:xfrm>
          <a:off x="1668346" y="4189035"/>
          <a:ext cx="8855307" cy="163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EB3-7ABC-634C-B152-48BDAB9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045C-344C-6E4E-BC42-645023A7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Technicians that read and process x-rays.</a:t>
            </a:r>
          </a:p>
          <a:p>
            <a:r>
              <a:rPr lang="en-US" sz="2600" dirty="0"/>
              <a:t>Increase in pneumonia cases.</a:t>
            </a:r>
          </a:p>
          <a:p>
            <a:r>
              <a:rPr lang="en-US" sz="2600" dirty="0">
                <a:latin typeface="+mj-lt"/>
              </a:rPr>
              <a:t>Specifically</a:t>
            </a:r>
            <a:r>
              <a:rPr lang="en-US" sz="2600" dirty="0"/>
              <a:t> in the older.</a:t>
            </a:r>
          </a:p>
          <a:p>
            <a:r>
              <a:rPr lang="en-US" sz="2600" dirty="0"/>
              <a:t>More products available for treatment.</a:t>
            </a:r>
          </a:p>
        </p:txBody>
      </p:sp>
    </p:spTree>
    <p:extLst>
      <p:ext uri="{BB962C8B-B14F-4D97-AF65-F5344CB8AC3E}">
        <p14:creationId xmlns:p14="http://schemas.microsoft.com/office/powerpoint/2010/main" val="16758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230-5485-574B-B1FF-5E46A96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47DD-E87A-8A48-8148-83A687DE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7900"/>
            <a:ext cx="7729728" cy="3101983"/>
          </a:xfrm>
        </p:spPr>
        <p:txBody>
          <a:bodyPr/>
          <a:lstStyle/>
          <a:p>
            <a:r>
              <a:rPr lang="en-US" sz="2400" dirty="0"/>
              <a:t>Data includes 5,863 images.</a:t>
            </a:r>
          </a:p>
          <a:p>
            <a:r>
              <a:rPr lang="en-US" sz="2400" dirty="0"/>
              <a:t>Provided by the Guangzhou Women and Children’s Medical Center.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72AA-D8E9-2A44-A1B4-A81E2CDA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21" y="3646449"/>
            <a:ext cx="8430358" cy="27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7565-05AB-3B4D-B37F-2194BFD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C9C5-4327-3447-8A50-F774E999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592" y="2791325"/>
            <a:ext cx="6693408" cy="3101983"/>
          </a:xfrm>
        </p:spPr>
        <p:txBody>
          <a:bodyPr/>
          <a:lstStyle/>
          <a:p>
            <a:r>
              <a:rPr lang="en-US" sz="2400" dirty="0"/>
              <a:t>Used a Convolutional Neural Network</a:t>
            </a:r>
          </a:p>
          <a:p>
            <a:pPr lvl="1"/>
            <a:r>
              <a:rPr lang="en-US" sz="2400" dirty="0"/>
              <a:t>Allowed a precision score to be obtained.</a:t>
            </a:r>
          </a:p>
          <a:p>
            <a:pPr lvl="1"/>
            <a:r>
              <a:rPr lang="en-US" sz="2400" dirty="0"/>
              <a:t>Needed to reduce false negatives.</a:t>
            </a:r>
          </a:p>
          <a:p>
            <a:pPr lvl="1"/>
            <a:r>
              <a:rPr lang="en-US" sz="2400" dirty="0"/>
              <a:t>Precision score for predicting normal: 88%.</a:t>
            </a:r>
          </a:p>
          <a:p>
            <a:pPr lvl="1"/>
            <a:r>
              <a:rPr lang="en-US" sz="2400" dirty="0"/>
              <a:t>Precision score for predicting pneumonia: 89%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5A33A-2DF4-CF4F-89DB-8195C51F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2602416"/>
            <a:ext cx="4508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C0C7-A0DE-0949-967A-A585DD8E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156"/>
            <a:ext cx="7729728" cy="118872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C27C0F-F2B1-4144-B2E1-9C4E620B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0" y="3037771"/>
            <a:ext cx="4038600" cy="1875605"/>
          </a:xfrm>
        </p:spPr>
        <p:txBody>
          <a:bodyPr>
            <a:normAutofit/>
          </a:bodyPr>
          <a:lstStyle/>
          <a:p>
            <a:r>
              <a:rPr lang="en-US" sz="2400" dirty="0"/>
              <a:t>Checked against random sample from internet.</a:t>
            </a:r>
          </a:p>
          <a:p>
            <a:r>
              <a:rPr lang="en-US" sz="2400" dirty="0"/>
              <a:t>Sample is claimed to be normal beforehand.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05C8CD-8DFE-AD4C-99D9-A6240C0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2" y="2055876"/>
            <a:ext cx="46101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106-0AF8-7A4C-9974-B2625824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4491-7C7F-EB44-8E53-FA85FB80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Early detection of pneumonia is crucial. </a:t>
            </a:r>
          </a:p>
          <a:p>
            <a:r>
              <a:rPr lang="en-US" sz="2800" dirty="0"/>
              <a:t>It can keep it from threatening the patient’s life.</a:t>
            </a:r>
          </a:p>
        </p:txBody>
      </p:sp>
    </p:spTree>
    <p:extLst>
      <p:ext uri="{BB962C8B-B14F-4D97-AF65-F5344CB8AC3E}">
        <p14:creationId xmlns:p14="http://schemas.microsoft.com/office/powerpoint/2010/main" val="15097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13E2-A16C-2D45-B8D0-53058053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128" y="867156"/>
            <a:ext cx="4047744" cy="729996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46773-D6D5-A64C-8B46-BD671D8C7814}"/>
              </a:ext>
            </a:extLst>
          </p:cNvPr>
          <p:cNvSpPr txBox="1"/>
          <p:nvPr/>
        </p:nvSpPr>
        <p:spPr>
          <a:xfrm>
            <a:off x="316992" y="2044005"/>
            <a:ext cx="3950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 more lung images from different age groups.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8D364-B980-384A-A0E7-78982E98386A}"/>
              </a:ext>
            </a:extLst>
          </p:cNvPr>
          <p:cNvSpPr txBox="1"/>
          <p:nvPr/>
        </p:nvSpPr>
        <p:spPr>
          <a:xfrm>
            <a:off x="7680960" y="4174962"/>
            <a:ext cx="3816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images from different parts of the world rather than just one area.</a:t>
            </a:r>
          </a:p>
        </p:txBody>
      </p:sp>
    </p:spTree>
    <p:extLst>
      <p:ext uri="{BB962C8B-B14F-4D97-AF65-F5344CB8AC3E}">
        <p14:creationId xmlns:p14="http://schemas.microsoft.com/office/powerpoint/2010/main" val="29336940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{D362E668-DDE9-0646-804B-85B1BFF06605}tf10001120</Template>
  <TotalTime>2731</TotalTime>
  <Words>389</Words>
  <Application>Microsoft Macintosh PowerPoint</Application>
  <PresentationFormat>Widescreen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Parcel</vt:lpstr>
      <vt:lpstr> Classifying Pneumonia: An analyzation of lung images </vt:lpstr>
      <vt:lpstr>Overview</vt:lpstr>
      <vt:lpstr>History of pneumonia</vt:lpstr>
      <vt:lpstr>Business opportunity</vt:lpstr>
      <vt:lpstr>Data understanding</vt:lpstr>
      <vt:lpstr>Modeling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Pneumonia: An analyzation of lung images </dc:title>
  <dc:creator>Patrick Ryan</dc:creator>
  <cp:lastModifiedBy>Patrick Ryan</cp:lastModifiedBy>
  <cp:revision>14</cp:revision>
  <dcterms:created xsi:type="dcterms:W3CDTF">2021-11-17T19:49:11Z</dcterms:created>
  <dcterms:modified xsi:type="dcterms:W3CDTF">2021-11-19T17:20:55Z</dcterms:modified>
</cp:coreProperties>
</file>