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14" r:id="rId1"/>
  </p:sldMasterIdLst>
  <p:notesMasterIdLst>
    <p:notesMasterId r:id="rId14"/>
  </p:notesMasterIdLst>
  <p:handoutMasterIdLst>
    <p:handoutMasterId r:id="rId15"/>
  </p:handoutMasterIdLst>
  <p:sldIdLst>
    <p:sldId id="2966" r:id="rId2"/>
    <p:sldId id="2972" r:id="rId3"/>
    <p:sldId id="2967" r:id="rId4"/>
    <p:sldId id="2971" r:id="rId5"/>
    <p:sldId id="2989" r:id="rId6"/>
    <p:sldId id="2992" r:id="rId7"/>
    <p:sldId id="2974" r:id="rId8"/>
    <p:sldId id="2990" r:id="rId9"/>
    <p:sldId id="2995" r:id="rId10"/>
    <p:sldId id="2983" r:id="rId11"/>
    <p:sldId id="2987" r:id="rId12"/>
    <p:sldId id="29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100"/>
    <a:srgbClr val="280071"/>
    <a:srgbClr val="59595B"/>
    <a:srgbClr val="C00D1E"/>
    <a:srgbClr val="64A70B"/>
    <a:srgbClr val="D1D2D4"/>
    <a:srgbClr val="818386"/>
    <a:srgbClr val="00A3E1"/>
    <a:srgbClr val="808284"/>
    <a:srgbClr val="D1D3D4"/>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89610" autoAdjust="0"/>
  </p:normalViewPr>
  <p:slideViewPr>
    <p:cSldViewPr snapToGrid="0">
      <p:cViewPr varScale="1">
        <p:scale>
          <a:sx n="56" d="100"/>
          <a:sy n="56" d="100"/>
        </p:scale>
        <p:origin x="1268" y="44"/>
      </p:cViewPr>
      <p:guideLst/>
    </p:cSldViewPr>
  </p:slideViewPr>
  <p:notesTextViewPr>
    <p:cViewPr>
      <p:scale>
        <a:sx n="3" d="2"/>
        <a:sy n="3" d="2"/>
      </p:scale>
      <p:origin x="0" y="0"/>
    </p:cViewPr>
  </p:notesTextViewPr>
  <p:sorterViewPr>
    <p:cViewPr>
      <p:scale>
        <a:sx n="160" d="100"/>
        <a:sy n="160" d="100"/>
      </p:scale>
      <p:origin x="0" y="-5292"/>
    </p:cViewPr>
  </p:sorterViewPr>
  <p:notesViewPr>
    <p:cSldViewPr snapToGrid="0">
      <p:cViewPr varScale="1">
        <p:scale>
          <a:sx n="60" d="100"/>
          <a:sy n="60" d="100"/>
        </p:scale>
        <p:origin x="2333"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38C50C-BDC5-D043-B3B4-B62CE30644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02725CD-9725-8340-A873-BC8AD831FA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AA68F3-1945-D04E-8B4C-41BE1D1EDD5A}" type="datetimeFigureOut">
              <a:rPr lang="en-US" smtClean="0"/>
              <a:t>8/24/2022</a:t>
            </a:fld>
            <a:endParaRPr lang="en-US"/>
          </a:p>
        </p:txBody>
      </p:sp>
      <p:sp>
        <p:nvSpPr>
          <p:cNvPr id="4" name="Footer Placeholder 3">
            <a:extLst>
              <a:ext uri="{FF2B5EF4-FFF2-40B4-BE49-F238E27FC236}">
                <a16:creationId xmlns:a16="http://schemas.microsoft.com/office/drawing/2014/main" id="{AF832F1B-E2FD-FC44-A501-3EC6B82C248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23DDA4C-D2D0-E84C-84DB-C85F38E50E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3DE395-7052-6646-9E9D-5134B5B00ED7}" type="slidenum">
              <a:rPr lang="en-US" smtClean="0"/>
              <a:t>‹#›</a:t>
            </a:fld>
            <a:endParaRPr lang="en-US"/>
          </a:p>
        </p:txBody>
      </p:sp>
    </p:spTree>
    <p:extLst>
      <p:ext uri="{BB962C8B-B14F-4D97-AF65-F5344CB8AC3E}">
        <p14:creationId xmlns:p14="http://schemas.microsoft.com/office/powerpoint/2010/main" val="22289304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BF96A-CBBD-4CCF-8C87-6E114B9E4329}" type="datetimeFigureOut">
              <a:rPr lang="en-US" smtClean="0"/>
              <a:t>8/23/2022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054870-0C88-4C71-9CDA-A7BCC1106D63}" type="slidenum">
              <a:rPr lang="en-US" smtClean="0"/>
              <a:t>‹#›</a:t>
            </a:fld>
            <a:endParaRPr lang="en-US"/>
          </a:p>
        </p:txBody>
      </p:sp>
    </p:spTree>
    <p:extLst>
      <p:ext uri="{BB962C8B-B14F-4D97-AF65-F5344CB8AC3E}">
        <p14:creationId xmlns:p14="http://schemas.microsoft.com/office/powerpoint/2010/main" val="2758115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報告的主題是應用機器學習</a:t>
            </a:r>
            <a:r>
              <a:rPr lang="en-US" altLang="zh-TW" dirty="0"/>
              <a:t>KNN</a:t>
            </a:r>
            <a:r>
              <a:rPr lang="zh-TW" altLang="en-US" dirty="0"/>
              <a:t>演算法來預測</a:t>
            </a:r>
            <a:r>
              <a:rPr lang="en-US" altLang="zh-TW" dirty="0"/>
              <a:t>ideal WIP</a:t>
            </a:r>
            <a:endParaRPr lang="zh-TW" altLang="en-US" dirty="0"/>
          </a:p>
        </p:txBody>
      </p:sp>
      <p:sp>
        <p:nvSpPr>
          <p:cNvPr id="4" name="投影片編號版面配置區 3"/>
          <p:cNvSpPr>
            <a:spLocks noGrp="1"/>
          </p:cNvSpPr>
          <p:nvPr>
            <p:ph type="sldNum" sz="quarter" idx="5"/>
          </p:nvPr>
        </p:nvSpPr>
        <p:spPr/>
        <p:txBody>
          <a:bodyPr/>
          <a:lstStyle/>
          <a:p>
            <a:fld id="{4A054870-0C88-4C71-9CDA-A7BCC1106D63}" type="slidenum">
              <a:rPr lang="en-US" smtClean="0"/>
              <a:t>1</a:t>
            </a:fld>
            <a:endParaRPr lang="en-US"/>
          </a:p>
        </p:txBody>
      </p:sp>
    </p:spTree>
    <p:extLst>
      <p:ext uri="{BB962C8B-B14F-4D97-AF65-F5344CB8AC3E}">
        <p14:creationId xmlns:p14="http://schemas.microsoft.com/office/powerpoint/2010/main" val="2136547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在結論與建議的部分，最後我們預測出來</a:t>
            </a:r>
            <a:r>
              <a:rPr lang="en-US" altLang="zh-TW" dirty="0"/>
              <a:t>Ideal</a:t>
            </a:r>
            <a:r>
              <a:rPr lang="zh-TW" altLang="en-US" dirty="0"/>
              <a:t> </a:t>
            </a:r>
            <a:r>
              <a:rPr lang="en-US" altLang="zh-TW" dirty="0"/>
              <a:t>WIP</a:t>
            </a:r>
            <a:r>
              <a:rPr lang="zh-TW" altLang="en-US" dirty="0"/>
              <a:t>分別在</a:t>
            </a:r>
            <a:r>
              <a:rPr lang="en-US" altLang="zh-TW" dirty="0"/>
              <a:t>IMM</a:t>
            </a:r>
            <a:r>
              <a:rPr lang="zh-TW" altLang="en-US" dirty="0"/>
              <a:t>有</a:t>
            </a:r>
            <a:r>
              <a:rPr lang="en-US" altLang="zh-TW" dirty="0"/>
              <a:t>87.8K</a:t>
            </a:r>
            <a:r>
              <a:rPr lang="zh-TW" altLang="en-US" dirty="0"/>
              <a:t>，</a:t>
            </a:r>
            <a:r>
              <a:rPr lang="en-US" altLang="zh-TW" dirty="0"/>
              <a:t>LK3</a:t>
            </a:r>
            <a:r>
              <a:rPr lang="zh-TW" altLang="en-US" dirty="0"/>
              <a:t>有</a:t>
            </a:r>
            <a:r>
              <a:rPr lang="en-US" altLang="zh-TW" dirty="0"/>
              <a:t>12.95K</a:t>
            </a:r>
            <a:r>
              <a:rPr lang="zh-TW" altLang="en-US" dirty="0"/>
              <a:t>，這是透過過去一年的歷史資料做分析，未來可以做</a:t>
            </a:r>
            <a:r>
              <a:rPr lang="en-US" altLang="zh-TW" dirty="0"/>
              <a:t>2</a:t>
            </a:r>
            <a:r>
              <a:rPr lang="zh-TW" altLang="en-US" dirty="0"/>
              <a:t>到</a:t>
            </a:r>
            <a:r>
              <a:rPr lang="en-US" altLang="zh-TW" dirty="0"/>
              <a:t>3</a:t>
            </a:r>
            <a:r>
              <a:rPr lang="zh-TW" altLang="en-US" dirty="0"/>
              <a:t>年在趨勢性上面可能會更加明顯，讓預測更加準確。</a:t>
            </a:r>
            <a:endParaRPr lang="en-US" altLang="zh-TW" dirty="0"/>
          </a:p>
          <a:p>
            <a:r>
              <a:rPr lang="zh-TW" altLang="en-US" dirty="0"/>
              <a:t>未來研究發展可以將這樣子的概念延伸到其他</a:t>
            </a:r>
            <a:r>
              <a:rPr lang="en-US" altLang="zh-TW" dirty="0"/>
              <a:t>AREA</a:t>
            </a:r>
            <a:r>
              <a:rPr lang="zh-TW" altLang="en-US" dirty="0"/>
              <a:t>的每個</a:t>
            </a:r>
            <a:r>
              <a:rPr lang="en-US" altLang="zh-TW" dirty="0"/>
              <a:t>WS</a:t>
            </a:r>
            <a:r>
              <a:rPr lang="zh-TW" altLang="en-US" dirty="0"/>
              <a:t>，用同樣分析手法去找到</a:t>
            </a:r>
            <a:r>
              <a:rPr lang="en-US" altLang="zh-TW" dirty="0"/>
              <a:t>ideal WIP</a:t>
            </a:r>
            <a:r>
              <a:rPr lang="zh-TW" altLang="en-US" dirty="0"/>
              <a:t>，最後再加總放大到每個</a:t>
            </a:r>
            <a:r>
              <a:rPr lang="en-US" altLang="zh-TW" dirty="0"/>
              <a:t>AREA</a:t>
            </a:r>
            <a:r>
              <a:rPr lang="zh-TW" altLang="en-US" dirty="0"/>
              <a:t>，最終到整個</a:t>
            </a:r>
            <a:r>
              <a:rPr lang="en-US" altLang="zh-TW" dirty="0"/>
              <a:t>fab</a:t>
            </a:r>
            <a:r>
              <a:rPr lang="zh-TW" altLang="en-US" dirty="0"/>
              <a:t>。</a:t>
            </a:r>
            <a:endParaRPr lang="en-US" altLang="zh-TW" dirty="0"/>
          </a:p>
          <a:p>
            <a:r>
              <a:rPr lang="zh-TW" altLang="en-US" dirty="0"/>
              <a:t>另外也可以加入其他影響因子</a:t>
            </a:r>
            <a:r>
              <a:rPr lang="en-US" altLang="zh-TW" dirty="0"/>
              <a:t>(MA</a:t>
            </a:r>
            <a:r>
              <a:rPr lang="zh-TW" altLang="en-US" dirty="0"/>
              <a:t>、</a:t>
            </a:r>
            <a:r>
              <a:rPr lang="en-US" altLang="zh-TW" dirty="0"/>
              <a:t>MU</a:t>
            </a:r>
            <a:r>
              <a:rPr lang="zh-TW" altLang="en-US" dirty="0"/>
              <a:t>、</a:t>
            </a:r>
            <a:r>
              <a:rPr lang="en-US" altLang="zh-TW" dirty="0"/>
              <a:t>idle</a:t>
            </a:r>
            <a:r>
              <a:rPr lang="zh-TW" altLang="en-US" dirty="0"/>
              <a:t>、</a:t>
            </a:r>
            <a:r>
              <a:rPr lang="en-US" altLang="zh-TW" dirty="0"/>
              <a:t>lost)</a:t>
            </a:r>
            <a:r>
              <a:rPr lang="zh-TW" altLang="en-US" dirty="0"/>
              <a:t>去做分析對於</a:t>
            </a:r>
            <a:r>
              <a:rPr lang="en-US" altLang="zh-TW" dirty="0"/>
              <a:t>move</a:t>
            </a:r>
            <a:r>
              <a:rPr lang="zh-TW" altLang="en-US" dirty="0"/>
              <a:t>的關係，可以套用其他統計手法</a:t>
            </a:r>
            <a:r>
              <a:rPr lang="en-US" altLang="zh-TW" dirty="0"/>
              <a:t>ex.</a:t>
            </a:r>
            <a:r>
              <a:rPr lang="zh-TW" altLang="en-US" dirty="0"/>
              <a:t>主成分分析去觀察在多個變數當中哪些自變數是影響應變數最大的，用最相關最少的關鍵因子去分析變數間的關係。</a:t>
            </a:r>
            <a:endParaRPr lang="en-US" altLang="zh-TW" dirty="0"/>
          </a:p>
        </p:txBody>
      </p:sp>
      <p:sp>
        <p:nvSpPr>
          <p:cNvPr id="4" name="投影片編號版面配置區 3"/>
          <p:cNvSpPr>
            <a:spLocks noGrp="1"/>
          </p:cNvSpPr>
          <p:nvPr>
            <p:ph type="sldNum" sz="quarter" idx="5"/>
          </p:nvPr>
        </p:nvSpPr>
        <p:spPr/>
        <p:txBody>
          <a:bodyPr/>
          <a:lstStyle/>
          <a:p>
            <a:fld id="{4A054870-0C88-4C71-9CDA-A7BCC1106D63}" type="slidenum">
              <a:rPr lang="en-US" smtClean="0"/>
              <a:t>10</a:t>
            </a:fld>
            <a:endParaRPr lang="en-US"/>
          </a:p>
        </p:txBody>
      </p:sp>
    </p:spTree>
    <p:extLst>
      <p:ext uri="{BB962C8B-B14F-4D97-AF65-F5344CB8AC3E}">
        <p14:creationId xmlns:p14="http://schemas.microsoft.com/office/powerpoint/2010/main" val="1016164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主要分為五個部分</a:t>
            </a:r>
          </a:p>
        </p:txBody>
      </p:sp>
      <p:sp>
        <p:nvSpPr>
          <p:cNvPr id="4" name="投影片編號版面配置區 3"/>
          <p:cNvSpPr>
            <a:spLocks noGrp="1"/>
          </p:cNvSpPr>
          <p:nvPr>
            <p:ph type="sldNum" sz="quarter" idx="5"/>
          </p:nvPr>
        </p:nvSpPr>
        <p:spPr/>
        <p:txBody>
          <a:bodyPr/>
          <a:lstStyle/>
          <a:p>
            <a:fld id="{4A054870-0C88-4C71-9CDA-A7BCC1106D63}" type="slidenum">
              <a:rPr lang="en-US" smtClean="0"/>
              <a:t>2</a:t>
            </a:fld>
            <a:endParaRPr lang="en-US"/>
          </a:p>
        </p:txBody>
      </p:sp>
    </p:spTree>
    <p:extLst>
      <p:ext uri="{BB962C8B-B14F-4D97-AF65-F5344CB8AC3E}">
        <p14:creationId xmlns:p14="http://schemas.microsoft.com/office/powerpoint/2010/main" val="3887989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dirty="0"/>
              <a:t>首先還介紹一下為什麼會想做這個題目，就我的觀察，在半導體製造部非常看重生產指標，每天都會面對到各式各樣的數據，所以我就以指標為出發點去想有什麼指標是有關聯性，可以讓我用所學的理論基礎去支持人為的經驗判斷，在與</a:t>
            </a:r>
            <a:r>
              <a:rPr lang="en-US" altLang="zh-TW" sz="1200" dirty="0"/>
              <a:t>mentor</a:t>
            </a:r>
            <a:r>
              <a:rPr lang="zh-TW" altLang="en-US" sz="1200" dirty="0"/>
              <a:t>、</a:t>
            </a:r>
            <a:r>
              <a:rPr lang="en-US" altLang="zh-TW" sz="1200" dirty="0"/>
              <a:t>M1</a:t>
            </a:r>
            <a:r>
              <a:rPr lang="zh-TW" altLang="en-US" sz="1200" dirty="0"/>
              <a:t>主管的多次討論過後，最後決定探討</a:t>
            </a:r>
            <a:r>
              <a:rPr lang="en-US" altLang="zh-TW" sz="1200" dirty="0"/>
              <a:t>WIP</a:t>
            </a:r>
            <a:r>
              <a:rPr lang="zh-TW" altLang="en-US" sz="1200" dirty="0"/>
              <a:t>跟</a:t>
            </a:r>
            <a:r>
              <a:rPr lang="en-US" altLang="zh-TW" sz="1200" dirty="0"/>
              <a:t>MOVE</a:t>
            </a:r>
            <a:r>
              <a:rPr lang="zh-TW" altLang="en-US" sz="1200" dirty="0"/>
              <a:t>之間的關係。目前面對到的問題是我們</a:t>
            </a:r>
            <a:r>
              <a:rPr lang="en-US" altLang="zh-TW" sz="1200" dirty="0"/>
              <a:t>WIP</a:t>
            </a:r>
            <a:r>
              <a:rPr lang="zh-TW" altLang="en-US" sz="1200" dirty="0"/>
              <a:t>不斷往上增加但</a:t>
            </a:r>
            <a:r>
              <a:rPr lang="en-US" altLang="zh-TW" sz="1200" dirty="0"/>
              <a:t>MOVE</a:t>
            </a:r>
            <a:r>
              <a:rPr lang="zh-TW" altLang="en-US" sz="1200" dirty="0"/>
              <a:t>卻會增加到一定的量之後就會趨近飽和。</a:t>
            </a:r>
          </a:p>
        </p:txBody>
      </p:sp>
      <p:sp>
        <p:nvSpPr>
          <p:cNvPr id="4" name="投影片編號版面配置區 3"/>
          <p:cNvSpPr>
            <a:spLocks noGrp="1"/>
          </p:cNvSpPr>
          <p:nvPr>
            <p:ph type="sldNum" sz="quarter" idx="5"/>
          </p:nvPr>
        </p:nvSpPr>
        <p:spPr/>
        <p:txBody>
          <a:bodyPr/>
          <a:lstStyle/>
          <a:p>
            <a:fld id="{4A054870-0C88-4C71-9CDA-A7BCC1106D63}" type="slidenum">
              <a:rPr lang="en-US" smtClean="0"/>
              <a:t>3</a:t>
            </a:fld>
            <a:endParaRPr lang="en-US"/>
          </a:p>
        </p:txBody>
      </p:sp>
    </p:spTree>
    <p:extLst>
      <p:ext uri="{BB962C8B-B14F-4D97-AF65-F5344CB8AC3E}">
        <p14:creationId xmlns:p14="http://schemas.microsoft.com/office/powerpoint/2010/main" val="4141900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研究目的</a:t>
            </a:r>
            <a:r>
              <a:rPr lang="en-US" altLang="zh-TW" dirty="0"/>
              <a:t>:</a:t>
            </a:r>
            <a:r>
              <a:rPr lang="zh-TW" altLang="en-US" dirty="0"/>
              <a:t>是希望透過實際資料分析去驗證我們到底</a:t>
            </a:r>
            <a:r>
              <a:rPr lang="en-US" altLang="zh-TW" dirty="0"/>
              <a:t>WIP</a:t>
            </a:r>
            <a:r>
              <a:rPr lang="zh-TW" altLang="en-US" dirty="0"/>
              <a:t>到哪個水位後，</a:t>
            </a:r>
            <a:r>
              <a:rPr lang="en-US" altLang="zh-TW" dirty="0"/>
              <a:t>MOVE</a:t>
            </a:r>
            <a:r>
              <a:rPr lang="zh-TW" altLang="en-US" dirty="0"/>
              <a:t>就會趨近飽和，就算下在多</a:t>
            </a:r>
            <a:r>
              <a:rPr lang="en-US" altLang="zh-TW" dirty="0"/>
              <a:t>WIP</a:t>
            </a:r>
            <a:r>
              <a:rPr lang="zh-TW" altLang="en-US" dirty="0"/>
              <a:t>，</a:t>
            </a:r>
            <a:r>
              <a:rPr lang="en-US" altLang="zh-TW" dirty="0"/>
              <a:t>MOVE</a:t>
            </a:r>
            <a:r>
              <a:rPr lang="zh-TW" altLang="en-US" dirty="0"/>
              <a:t>的極限值就在那。</a:t>
            </a:r>
            <a:br>
              <a:rPr lang="en-US" altLang="zh-TW" dirty="0"/>
            </a:br>
            <a:r>
              <a:rPr lang="zh-TW" altLang="en-US" dirty="0"/>
              <a:t>研究方法</a:t>
            </a:r>
            <a:r>
              <a:rPr lang="en-US" altLang="zh-TW" dirty="0"/>
              <a:t>:</a:t>
            </a:r>
            <a:r>
              <a:rPr lang="zh-TW" altLang="en-US" dirty="0"/>
              <a:t>是透過機器學習中</a:t>
            </a:r>
            <a:r>
              <a:rPr lang="en-US" altLang="zh-TW" dirty="0"/>
              <a:t>KNN</a:t>
            </a:r>
            <a:r>
              <a:rPr lang="zh-TW" altLang="en-US" dirty="0"/>
              <a:t>演算法和資料前處理的手法，將資料清洗乾淨再透過</a:t>
            </a:r>
            <a:r>
              <a:rPr lang="en-US" altLang="zh-TW" dirty="0"/>
              <a:t>model</a:t>
            </a:r>
            <a:r>
              <a:rPr lang="zh-TW" altLang="en-US" dirty="0"/>
              <a:t>訓練，預測出我們的結果。</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為何選擇</a:t>
            </a:r>
            <a:r>
              <a:rPr lang="en-US" altLang="zh-TW" dirty="0"/>
              <a:t>KNN?</a:t>
            </a:r>
          </a:p>
          <a:p>
            <a:r>
              <a:rPr lang="zh-TW" altLang="en-US" dirty="0"/>
              <a:t>在</a:t>
            </a:r>
            <a:r>
              <a:rPr lang="en-US" altLang="zh-TW" dirty="0"/>
              <a:t>ML</a:t>
            </a:r>
            <a:r>
              <a:rPr lang="zh-TW" altLang="en-US" dirty="0"/>
              <a:t>方法中有非常多模型可以選擇，但每個模型都有各自優缺點，也需要針對面臨什麼問題去提出相對應演算法。而</a:t>
            </a:r>
            <a:r>
              <a:rPr lang="en-US" altLang="zh-TW" dirty="0"/>
              <a:t>ML</a:t>
            </a:r>
            <a:r>
              <a:rPr lang="zh-TW" altLang="en-US" dirty="0"/>
              <a:t>主要分為兩大問題，一個是解決分類問題一個是預測問題，這次研究屬於預測問題，所以就限縮在找尋回歸演算法，就比較了三個模型</a:t>
            </a:r>
            <a:r>
              <a:rPr lang="en-US" altLang="zh-TW" dirty="0"/>
              <a:t>LR</a:t>
            </a:r>
            <a:r>
              <a:rPr lang="zh-TW" altLang="en-US" dirty="0"/>
              <a:t>、</a:t>
            </a:r>
            <a:r>
              <a:rPr lang="en-US" altLang="zh-TW" dirty="0"/>
              <a:t>SVR</a:t>
            </a:r>
            <a:r>
              <a:rPr lang="zh-TW" altLang="en-US" dirty="0"/>
              <a:t>、</a:t>
            </a:r>
            <a:r>
              <a:rPr lang="en-US" altLang="zh-TW" dirty="0" err="1"/>
              <a:t>KNNregresor</a:t>
            </a:r>
            <a:r>
              <a:rPr lang="zh-TW" altLang="en-US" dirty="0"/>
              <a:t>，因為比較</a:t>
            </a:r>
            <a:r>
              <a:rPr lang="en-US" altLang="zh-TW" dirty="0"/>
              <a:t>LR</a:t>
            </a:r>
            <a:r>
              <a:rPr lang="zh-TW" altLang="en-US" dirty="0"/>
              <a:t>、</a:t>
            </a:r>
            <a:r>
              <a:rPr lang="en-US" altLang="zh-TW" dirty="0"/>
              <a:t>SVR</a:t>
            </a:r>
            <a:r>
              <a:rPr lang="zh-TW" altLang="en-US" dirty="0"/>
              <a:t>、</a:t>
            </a:r>
            <a:r>
              <a:rPr lang="en-US" altLang="zh-TW" dirty="0"/>
              <a:t>KNN</a:t>
            </a:r>
            <a:r>
              <a:rPr lang="zh-TW" altLang="en-US" dirty="0"/>
              <a:t>之後</a:t>
            </a:r>
            <a:r>
              <a:rPr lang="en-US" altLang="zh-TW" dirty="0"/>
              <a:t>KNN</a:t>
            </a:r>
            <a:r>
              <a:rPr lang="zh-TW" altLang="en-US" dirty="0"/>
              <a:t>預測準確度效果較佳，所以選擇</a:t>
            </a:r>
            <a:r>
              <a:rPr lang="en-US" altLang="zh-TW" dirty="0"/>
              <a:t>KNN</a:t>
            </a:r>
            <a:r>
              <a:rPr lang="zh-TW" altLang="en-US" dirty="0"/>
              <a:t>，後續會針對評估指標做完整介紹。</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分析變數有哪些</a:t>
            </a:r>
            <a:r>
              <a:rPr lang="en-US" altLang="zh-TW" dirty="0"/>
              <a:t>?</a:t>
            </a:r>
            <a:r>
              <a:rPr lang="zh-TW" altLang="en-US" dirty="0"/>
              <a:t> 就目前的觀察影響的變數可能有</a:t>
            </a:r>
            <a:endParaRPr lang="en-US" altLang="zh-TW" dirty="0"/>
          </a:p>
          <a:p>
            <a:r>
              <a:rPr lang="en-US" altLang="zh-TW" dirty="0"/>
              <a:t>WIP</a:t>
            </a:r>
            <a:r>
              <a:rPr lang="zh-TW" altLang="en-US" dirty="0"/>
              <a:t>、</a:t>
            </a:r>
            <a:r>
              <a:rPr lang="en-US" altLang="zh-TW" dirty="0"/>
              <a:t>move</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在這次研究我們需要多少資料</a:t>
            </a:r>
            <a:r>
              <a:rPr lang="en-US" altLang="zh-TW" dirty="0"/>
              <a:t>? </a:t>
            </a:r>
            <a:r>
              <a:rPr lang="zh-TW" altLang="en-US" dirty="0"/>
              <a:t>我這邊是以過去一年的資料作為研究</a:t>
            </a:r>
            <a:endParaRPr lang="en-US" altLang="zh-TW" dirty="0"/>
          </a:p>
          <a:p>
            <a:endParaRPr lang="en-US" altLang="zh-TW" dirty="0"/>
          </a:p>
        </p:txBody>
      </p:sp>
      <p:sp>
        <p:nvSpPr>
          <p:cNvPr id="4" name="投影片編號版面配置區 3"/>
          <p:cNvSpPr>
            <a:spLocks noGrp="1"/>
          </p:cNvSpPr>
          <p:nvPr>
            <p:ph type="sldNum" sz="quarter" idx="5"/>
          </p:nvPr>
        </p:nvSpPr>
        <p:spPr/>
        <p:txBody>
          <a:bodyPr/>
          <a:lstStyle/>
          <a:p>
            <a:fld id="{4A054870-0C88-4C71-9CDA-A7BCC1106D63}" type="slidenum">
              <a:rPr lang="en-US" smtClean="0"/>
              <a:t>4</a:t>
            </a:fld>
            <a:endParaRPr lang="en-US"/>
          </a:p>
        </p:txBody>
      </p:sp>
    </p:spTree>
    <p:extLst>
      <p:ext uri="{BB962C8B-B14F-4D97-AF65-F5344CB8AC3E}">
        <p14:creationId xmlns:p14="http://schemas.microsoft.com/office/powerpoint/2010/main" val="821586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KNN </a:t>
            </a:r>
            <a:r>
              <a:rPr lang="zh-TW" altLang="en-US" dirty="0"/>
              <a:t>的全名 </a:t>
            </a:r>
            <a:r>
              <a:rPr lang="en-US" altLang="zh-TW" dirty="0"/>
              <a:t>K Nearest Neighbor(K</a:t>
            </a:r>
            <a:r>
              <a:rPr lang="zh-TW" altLang="en-US" dirty="0"/>
              <a:t>近鄰演算法</a:t>
            </a:r>
            <a:r>
              <a:rPr lang="en-US" altLang="zh-TW" dirty="0"/>
              <a:t>) </a:t>
            </a:r>
            <a:r>
              <a:rPr lang="zh-TW" altLang="en-US" dirty="0"/>
              <a:t>是屬於機器學習中的 </a:t>
            </a:r>
            <a:r>
              <a:rPr lang="en-US" altLang="zh-TW" dirty="0"/>
              <a:t>Supervised learning </a:t>
            </a:r>
            <a:r>
              <a:rPr lang="zh-TW" altLang="en-US" dirty="0"/>
              <a:t>其中一種算法，顧名思義就是 </a:t>
            </a:r>
            <a:r>
              <a:rPr lang="en-US" altLang="zh-TW" dirty="0"/>
              <a:t>k </a:t>
            </a:r>
            <a:r>
              <a:rPr lang="zh-TW" altLang="en-US" dirty="0"/>
              <a:t>個最接近你的鄰居，當</a:t>
            </a:r>
            <a:r>
              <a:rPr lang="en-US" altLang="zh-TW" dirty="0"/>
              <a:t>K=2</a:t>
            </a:r>
            <a:r>
              <a:rPr lang="zh-TW" altLang="en-US" dirty="0"/>
              <a:t>可以看到綠色點</a:t>
            </a:r>
            <a:r>
              <a:rPr lang="en-US" altLang="zh-TW" dirty="0"/>
              <a:t>(</a:t>
            </a:r>
            <a:r>
              <a:rPr lang="zh-TW" altLang="en-US" dirty="0"/>
              <a:t>預測值</a:t>
            </a:r>
            <a:r>
              <a:rPr lang="en-US" altLang="zh-TW" dirty="0"/>
              <a:t>)</a:t>
            </a:r>
            <a:r>
              <a:rPr lang="zh-TW" altLang="en-US" dirty="0"/>
              <a:t>是依據最接近的兩個點所算出來的。那為什麼綠色點會在那個位置</a:t>
            </a:r>
            <a:r>
              <a:rPr lang="en-US" altLang="zh-TW" dirty="0"/>
              <a:t>?</a:t>
            </a:r>
            <a:r>
              <a:rPr lang="zh-TW" altLang="en-US" dirty="0"/>
              <a:t>是因為</a:t>
            </a:r>
            <a:r>
              <a:rPr lang="en-US" altLang="zh-TW" dirty="0"/>
              <a:t>KNN</a:t>
            </a:r>
            <a:r>
              <a:rPr lang="zh-TW" altLang="en-US" dirty="0"/>
              <a:t>是透過距離計算的公式所計算出來。以下七個都是距離計算的公式，最常用到的就是第一項歐式距離。</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優點</a:t>
            </a:r>
            <a:r>
              <a:rPr lang="en-US" altLang="zh-TW" dirty="0"/>
              <a:t>:</a:t>
            </a:r>
            <a:r>
              <a:rPr lang="zh-TW" altLang="en-US" dirty="0"/>
              <a:t> </a:t>
            </a:r>
            <a:r>
              <a:rPr lang="en-US" altLang="zh-TW" dirty="0"/>
              <a:t>KNN</a:t>
            </a:r>
            <a:r>
              <a:rPr lang="zh-TW" altLang="en-US" dirty="0"/>
              <a:t>容易理解，效能表現也很好，不需要做太多的參數調整。主要調整的是</a:t>
            </a:r>
            <a:r>
              <a:rPr lang="en-US" altLang="zh-TW" dirty="0"/>
              <a:t>K</a:t>
            </a:r>
            <a:r>
              <a:rPr lang="zh-TW" altLang="en-US" dirty="0"/>
              <a:t>值跟距離公式的算法。</a:t>
            </a:r>
          </a:p>
          <a:p>
            <a:r>
              <a:rPr lang="zh-TW" altLang="en-US" dirty="0"/>
              <a:t>缺點</a:t>
            </a:r>
            <a:r>
              <a:rPr lang="en-US" altLang="zh-TW" dirty="0"/>
              <a:t>:</a:t>
            </a:r>
            <a:r>
              <a:rPr lang="zh-TW" altLang="en-US" dirty="0"/>
              <a:t>當資料變數過多時預測速度會很慢而且效果不好。</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4A054870-0C88-4C71-9CDA-A7BCC1106D63}" type="slidenum">
              <a:rPr lang="en-US" smtClean="0"/>
              <a:t>5</a:t>
            </a:fld>
            <a:endParaRPr lang="en-US"/>
          </a:p>
        </p:txBody>
      </p:sp>
    </p:spTree>
    <p:extLst>
      <p:ext uri="{BB962C8B-B14F-4D97-AF65-F5344CB8AC3E}">
        <p14:creationId xmlns:p14="http://schemas.microsoft.com/office/powerpoint/2010/main" val="1545461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1" dirty="0"/>
              <a:t>當我們在做回歸是做預測一個連續的值，這時候我們希望預測的值跟實際值越接近越好，以下三個指標是判斷模型好壞常見的指標。</a:t>
            </a:r>
            <a:endParaRPr lang="zh-TW" alt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ACC:</a:t>
            </a:r>
            <a:r>
              <a:rPr lang="zh-TW" altLang="en-US" dirty="0"/>
              <a:t>準確度在</a:t>
            </a:r>
            <a:r>
              <a:rPr lang="en-US" altLang="zh-TW" dirty="0"/>
              <a:t>0</a:t>
            </a:r>
            <a:r>
              <a:rPr lang="zh-TW" altLang="en-US" dirty="0"/>
              <a:t>到</a:t>
            </a:r>
            <a:r>
              <a:rPr lang="en-US" altLang="zh-TW" dirty="0"/>
              <a:t>1</a:t>
            </a:r>
            <a:r>
              <a:rPr lang="zh-TW" altLang="en-US" dirty="0"/>
              <a:t>之間，越接近</a:t>
            </a:r>
            <a:r>
              <a:rPr lang="en-US" altLang="zh-TW" dirty="0"/>
              <a:t>1</a:t>
            </a:r>
            <a:r>
              <a:rPr lang="zh-TW" altLang="en-US" dirty="0"/>
              <a:t>代表模型準確度越高。</a:t>
            </a:r>
          </a:p>
          <a:p>
            <a:r>
              <a:rPr lang="en-US" altLang="zh-TW" dirty="0"/>
              <a:t>MSE:</a:t>
            </a:r>
            <a:r>
              <a:rPr lang="zh-TW" altLang="en-US" dirty="0"/>
              <a:t>誤差越小越好</a:t>
            </a:r>
            <a:endParaRPr lang="en-US" altLang="zh-TW" dirty="0"/>
          </a:p>
          <a:p>
            <a:r>
              <a:rPr lang="en-US" altLang="zh-TW" dirty="0"/>
              <a:t>R2:</a:t>
            </a:r>
            <a:r>
              <a:rPr lang="zh-TW" altLang="en-US" dirty="0"/>
              <a:t>係數在</a:t>
            </a:r>
            <a:r>
              <a:rPr lang="en-US" altLang="zh-TW" dirty="0"/>
              <a:t>0</a:t>
            </a:r>
            <a:r>
              <a:rPr lang="zh-TW" altLang="en-US" dirty="0"/>
              <a:t>到</a:t>
            </a:r>
            <a:r>
              <a:rPr lang="en-US" altLang="zh-TW" dirty="0"/>
              <a:t>1</a:t>
            </a:r>
            <a:r>
              <a:rPr lang="zh-TW" altLang="en-US" dirty="0"/>
              <a:t>之間，用來解釋可解釋之變異佔總變異的百分比，係數越接近</a:t>
            </a:r>
            <a:r>
              <a:rPr lang="en-US" altLang="zh-TW" dirty="0"/>
              <a:t>1</a:t>
            </a:r>
            <a:r>
              <a:rPr lang="zh-TW" altLang="en-US" dirty="0"/>
              <a:t>越好。</a:t>
            </a:r>
          </a:p>
        </p:txBody>
      </p:sp>
      <p:sp>
        <p:nvSpPr>
          <p:cNvPr id="4" name="投影片編號版面配置區 3"/>
          <p:cNvSpPr>
            <a:spLocks noGrp="1"/>
          </p:cNvSpPr>
          <p:nvPr>
            <p:ph type="sldNum" sz="quarter" idx="5"/>
          </p:nvPr>
        </p:nvSpPr>
        <p:spPr/>
        <p:txBody>
          <a:bodyPr/>
          <a:lstStyle/>
          <a:p>
            <a:fld id="{4A054870-0C88-4C71-9CDA-A7BCC1106D63}" type="slidenum">
              <a:rPr lang="en-US" smtClean="0"/>
              <a:t>6</a:t>
            </a:fld>
            <a:endParaRPr lang="en-US"/>
          </a:p>
        </p:txBody>
      </p:sp>
    </p:spTree>
    <p:extLst>
      <p:ext uri="{BB962C8B-B14F-4D97-AF65-F5344CB8AC3E}">
        <p14:creationId xmlns:p14="http://schemas.microsoft.com/office/powerpoint/2010/main" val="3949257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這是我的研究架構流程，主要分為三大部分、資料蒐集、資料預處理、模型訓練結果評估</a:t>
            </a:r>
            <a:endParaRPr lang="en-US" altLang="zh-TW" dirty="0"/>
          </a:p>
          <a:p>
            <a:r>
              <a:rPr lang="zh-TW" altLang="en-US" dirty="0"/>
              <a:t>細項就從</a:t>
            </a:r>
            <a:r>
              <a:rPr lang="en-US" altLang="zh-TW" dirty="0"/>
              <a:t>SQL</a:t>
            </a:r>
            <a:r>
              <a:rPr lang="zh-TW" altLang="en-US" dirty="0"/>
              <a:t>撈取</a:t>
            </a:r>
            <a:r>
              <a:rPr lang="en-US" altLang="zh-TW" dirty="0"/>
              <a:t>DATA</a:t>
            </a:r>
            <a:r>
              <a:rPr lang="zh-TW" altLang="en-US" dirty="0"/>
              <a:t>在用</a:t>
            </a:r>
            <a:r>
              <a:rPr lang="en-US" altLang="zh-TW" dirty="0"/>
              <a:t>excel</a:t>
            </a:r>
            <a:r>
              <a:rPr lang="zh-TW" altLang="en-US" dirty="0"/>
              <a:t>做初步處理去除不必要的資料，然後我用的編譯器是</a:t>
            </a:r>
            <a:r>
              <a:rPr lang="en-US" altLang="zh-TW" dirty="0" err="1"/>
              <a:t>jupy</a:t>
            </a:r>
            <a:endParaRPr lang="en-US" altLang="zh-TW" dirty="0"/>
          </a:p>
          <a:p>
            <a:endParaRPr lang="zh-TW" altLang="en-US" dirty="0"/>
          </a:p>
        </p:txBody>
      </p:sp>
      <p:sp>
        <p:nvSpPr>
          <p:cNvPr id="4" name="投影片編號版面配置區 3"/>
          <p:cNvSpPr>
            <a:spLocks noGrp="1"/>
          </p:cNvSpPr>
          <p:nvPr>
            <p:ph type="sldNum" sz="quarter" idx="5"/>
          </p:nvPr>
        </p:nvSpPr>
        <p:spPr/>
        <p:txBody>
          <a:bodyPr/>
          <a:lstStyle/>
          <a:p>
            <a:fld id="{4A054870-0C88-4C71-9CDA-A7BCC1106D63}" type="slidenum">
              <a:rPr lang="en-US" smtClean="0"/>
              <a:t>7</a:t>
            </a:fld>
            <a:endParaRPr lang="en-US"/>
          </a:p>
        </p:txBody>
      </p:sp>
    </p:spTree>
    <p:extLst>
      <p:ext uri="{BB962C8B-B14F-4D97-AF65-F5344CB8AC3E}">
        <p14:creationId xmlns:p14="http://schemas.microsoft.com/office/powerpoint/2010/main" val="2898050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我這邊就以</a:t>
            </a:r>
            <a:r>
              <a:rPr lang="en-US" altLang="zh-TW" dirty="0"/>
              <a:t>LK3</a:t>
            </a:r>
            <a:r>
              <a:rPr lang="zh-TW" altLang="en-US" dirty="0"/>
              <a:t>為例子 </a:t>
            </a:r>
            <a:endParaRPr lang="en-US" altLang="zh-TW" dirty="0"/>
          </a:p>
          <a:p>
            <a:r>
              <a:rPr lang="zh-TW" altLang="en-US" dirty="0"/>
              <a:t>如何計算出個數字，先由</a:t>
            </a:r>
            <a:r>
              <a:rPr lang="en-US" altLang="zh-TW" dirty="0"/>
              <a:t>model</a:t>
            </a:r>
            <a:r>
              <a:rPr lang="zh-TW" altLang="en-US" dirty="0"/>
              <a:t>計算出來一組預測值，如中間圖所示，再來計算出方程式並對方程式做二階微分球極值，找到我們的</a:t>
            </a:r>
            <a:r>
              <a:rPr lang="en-US" altLang="zh-TW" dirty="0"/>
              <a:t>IDEAL</a:t>
            </a:r>
            <a:r>
              <a:rPr lang="zh-TW" altLang="en-US" dirty="0"/>
              <a:t> </a:t>
            </a:r>
            <a:r>
              <a:rPr lang="en-US" altLang="zh-TW" dirty="0"/>
              <a:t>WIP</a:t>
            </a:r>
            <a:r>
              <a:rPr lang="zh-TW" altLang="en-US" dirty="0"/>
              <a:t> </a:t>
            </a:r>
            <a:r>
              <a:rPr lang="en-US" altLang="zh-TW" dirty="0"/>
              <a:t>12.9</a:t>
            </a:r>
          </a:p>
        </p:txBody>
      </p:sp>
      <p:sp>
        <p:nvSpPr>
          <p:cNvPr id="4" name="投影片編號版面配置區 3"/>
          <p:cNvSpPr>
            <a:spLocks noGrp="1"/>
          </p:cNvSpPr>
          <p:nvPr>
            <p:ph type="sldNum" sz="quarter" idx="5"/>
          </p:nvPr>
        </p:nvSpPr>
        <p:spPr/>
        <p:txBody>
          <a:bodyPr/>
          <a:lstStyle/>
          <a:p>
            <a:fld id="{4A054870-0C88-4C71-9CDA-A7BCC1106D63}" type="slidenum">
              <a:rPr lang="en-US" smtClean="0"/>
              <a:t>8</a:t>
            </a:fld>
            <a:endParaRPr lang="en-US"/>
          </a:p>
        </p:txBody>
      </p:sp>
    </p:spTree>
    <p:extLst>
      <p:ext uri="{BB962C8B-B14F-4D97-AF65-F5344CB8AC3E}">
        <p14:creationId xmlns:p14="http://schemas.microsoft.com/office/powerpoint/2010/main" val="33305231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PH_IMM</a:t>
            </a:r>
            <a:r>
              <a:rPr lang="zh-TW" altLang="en-US" dirty="0"/>
              <a:t>是全場瓶頸因此想對此作深入探討</a:t>
            </a:r>
          </a:p>
        </p:txBody>
      </p:sp>
      <p:sp>
        <p:nvSpPr>
          <p:cNvPr id="4" name="投影片編號版面配置區 3"/>
          <p:cNvSpPr>
            <a:spLocks noGrp="1"/>
          </p:cNvSpPr>
          <p:nvPr>
            <p:ph type="sldNum" sz="quarter" idx="5"/>
          </p:nvPr>
        </p:nvSpPr>
        <p:spPr/>
        <p:txBody>
          <a:bodyPr/>
          <a:lstStyle/>
          <a:p>
            <a:fld id="{4A054870-0C88-4C71-9CDA-A7BCC1106D63}" type="slidenum">
              <a:rPr lang="en-US" smtClean="0"/>
              <a:t>9</a:t>
            </a:fld>
            <a:endParaRPr lang="en-US"/>
          </a:p>
        </p:txBody>
      </p:sp>
    </p:spTree>
    <p:extLst>
      <p:ext uri="{BB962C8B-B14F-4D97-AF65-F5344CB8AC3E}">
        <p14:creationId xmlns:p14="http://schemas.microsoft.com/office/powerpoint/2010/main" val="4082508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blue">
    <p:bg>
      <p:bgPr>
        <a:solidFill>
          <a:schemeClr val="tx2"/>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791DB10C-0BFA-EA44-870C-0E8416B3613E}"/>
              </a:ext>
            </a:extLst>
          </p:cNvPr>
          <p:cNvSpPr>
            <a:spLocks noGrp="1"/>
          </p:cNvSpPr>
          <p:nvPr>
            <p:ph type="dt" sz="half" idx="10"/>
          </p:nvPr>
        </p:nvSpPr>
        <p:spPr/>
        <p:txBody>
          <a:bodyPr/>
          <a:lstStyle>
            <a:lvl1pPr>
              <a:defRPr>
                <a:solidFill>
                  <a:schemeClr val="bg1"/>
                </a:solidFill>
              </a:defRPr>
            </a:lvl1pPr>
          </a:lstStyle>
          <a:p>
            <a:fld id="{B8FDEC20-994C-6747-9500-226CB0C467E7}" type="datetime4">
              <a:rPr lang="en-US" smtClean="0"/>
              <a:pPr/>
              <a:t>August 23, 2022</a:t>
            </a:fld>
            <a:endParaRPr lang="en-US" dirty="0"/>
          </a:p>
        </p:txBody>
      </p:sp>
      <p:sp>
        <p:nvSpPr>
          <p:cNvPr id="4" name="Footer Placeholder 3">
            <a:extLst>
              <a:ext uri="{FF2B5EF4-FFF2-40B4-BE49-F238E27FC236}">
                <a16:creationId xmlns:a16="http://schemas.microsoft.com/office/drawing/2014/main" id="{6234B5B2-FA61-CA4F-ACE9-4BA473C55137}"/>
              </a:ext>
            </a:extLst>
          </p:cNvPr>
          <p:cNvSpPr>
            <a:spLocks noGrp="1"/>
          </p:cNvSpPr>
          <p:nvPr>
            <p:ph type="ftr" sz="quarter" idx="11"/>
          </p:nvPr>
        </p:nvSpPr>
        <p:spPr/>
        <p:txBody>
          <a:bodyPr/>
          <a:lstStyle>
            <a:lvl1pPr>
              <a:defRPr>
                <a:solidFill>
                  <a:schemeClr val="bg1"/>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A76EBA66-063E-2E41-B529-E6DC2A2818AD}"/>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
        <p:nvSpPr>
          <p:cNvPr id="7" name="Text Placeholder 6">
            <a:extLst>
              <a:ext uri="{FF2B5EF4-FFF2-40B4-BE49-F238E27FC236}">
                <a16:creationId xmlns:a16="http://schemas.microsoft.com/office/drawing/2014/main" id="{A223CD91-7639-5D42-A1A5-A065F2BC5901}"/>
              </a:ext>
            </a:extLst>
          </p:cNvPr>
          <p:cNvSpPr>
            <a:spLocks noGrp="1"/>
          </p:cNvSpPr>
          <p:nvPr>
            <p:ph type="body" sz="quarter" idx="24" hasCustomPrompt="1"/>
          </p:nvPr>
        </p:nvSpPr>
        <p:spPr>
          <a:xfrm>
            <a:off x="342900" y="3622381"/>
            <a:ext cx="11506200" cy="423863"/>
          </a:xfrm>
          <a:prstGeom prst="rect">
            <a:avLst/>
          </a:prstGeom>
        </p:spPr>
        <p:txBody>
          <a:bodyPr tIns="0" anchor="t">
            <a:noAutofit/>
          </a:bodyPr>
          <a:lstStyle>
            <a:lvl1pPr>
              <a:lnSpc>
                <a:spcPct val="80000"/>
              </a:lnSpc>
              <a:spcBef>
                <a:spcPts val="0"/>
              </a:spcBef>
              <a:buFontTx/>
              <a:buNone/>
              <a:defRPr sz="2800" b="1" spc="0">
                <a:solidFill>
                  <a:schemeClr val="bg1"/>
                </a:solidFill>
                <a:effectLst>
                  <a:outerShdw blurRad="38100" dist="12700" dir="5400000" algn="ctr" rotWithShape="0">
                    <a:srgbClr val="000000">
                      <a:alpha val="10000"/>
                    </a:srgbClr>
                  </a:outerShdw>
                </a:effectLst>
              </a:defRPr>
            </a:lvl1pPr>
            <a:lvl2pPr>
              <a:spcAft>
                <a:spcPts val="0"/>
              </a:spcAft>
              <a:buFontTx/>
              <a:buNone/>
              <a:defRPr sz="2800" b="1"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800" b="1" spc="0">
                <a:solidFill>
                  <a:schemeClr val="bg1"/>
                </a:solidFill>
                <a:effectLst>
                  <a:outerShdw blurRad="38100" dist="12700" dir="5400000" algn="ctr" rotWithShape="0">
                    <a:srgbClr val="000000">
                      <a:alpha val="10000"/>
                    </a:srgbClr>
                  </a:outerShdw>
                </a:effectLst>
              </a:defRPr>
            </a:lvl3pPr>
            <a:lvl4pPr>
              <a:spcAft>
                <a:spcPts val="0"/>
              </a:spcAft>
              <a:buFontTx/>
              <a:buNone/>
              <a:defRPr sz="2800" b="1"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800" b="1" spc="0">
                <a:solidFill>
                  <a:schemeClr val="bg1"/>
                </a:solidFill>
                <a:effectLst>
                  <a:outerShdw blurRad="38100" dist="12700" dir="5400000" algn="ctr" rotWithShape="0">
                    <a:srgbClr val="000000">
                      <a:alpha val="10000"/>
                    </a:srgbClr>
                  </a:outerShdw>
                </a:effectLst>
              </a:defRPr>
            </a:lvl5pPr>
          </a:lstStyle>
          <a:p>
            <a:pPr lvl="0"/>
            <a:r>
              <a:rPr lang="en-US" dirty="0"/>
              <a:t>Subtitle</a:t>
            </a:r>
          </a:p>
        </p:txBody>
      </p:sp>
      <p:sp>
        <p:nvSpPr>
          <p:cNvPr id="8" name="Text Placeholder 9">
            <a:extLst>
              <a:ext uri="{FF2B5EF4-FFF2-40B4-BE49-F238E27FC236}">
                <a16:creationId xmlns:a16="http://schemas.microsoft.com/office/drawing/2014/main" id="{82FB3200-FC05-314C-817D-26A42C784B08}"/>
              </a:ext>
            </a:extLst>
          </p:cNvPr>
          <p:cNvSpPr>
            <a:spLocks noGrp="1"/>
          </p:cNvSpPr>
          <p:nvPr>
            <p:ph type="body" sz="quarter" idx="25" hasCustomPrompt="1"/>
          </p:nvPr>
        </p:nvSpPr>
        <p:spPr>
          <a:xfrm>
            <a:off x="342900" y="4070647"/>
            <a:ext cx="11506200" cy="898525"/>
          </a:xfrm>
          <a:prstGeom prst="rect">
            <a:avLst/>
          </a:prstGeom>
        </p:spPr>
        <p:txBody>
          <a:bodyPr>
            <a:noAutofit/>
          </a:bodyPr>
          <a:lstStyle>
            <a:lvl1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1pPr>
            <a:lvl2pPr>
              <a:spcAft>
                <a:spcPts val="0"/>
              </a:spcAft>
              <a:buFontTx/>
              <a:buNone/>
              <a:defRPr sz="2400" b="0" spc="0">
                <a:solidFill>
                  <a:schemeClr val="bg1"/>
                </a:solidFill>
                <a:effectLst>
                  <a:outerShdw blurRad="38100" dist="12700" dir="5400000" algn="ctr" rotWithShape="0">
                    <a:srgbClr val="000000">
                      <a:alpha val="10000"/>
                    </a:srgbClr>
                  </a:outerShdw>
                </a:effectLst>
              </a:defRPr>
            </a:lvl2pPr>
            <a:lvl3pPr>
              <a:lnSpc>
                <a:spcPct val="100000"/>
              </a:lnSpc>
              <a:spcBef>
                <a:spcPts val="0"/>
              </a:spcBef>
              <a:buFontTx/>
              <a:buNone/>
              <a:defRPr sz="2400" b="0" spc="0">
                <a:solidFill>
                  <a:schemeClr val="bg1"/>
                </a:solidFill>
                <a:effectLst>
                  <a:outerShdw blurRad="38100" dist="12700" dir="5400000" algn="ctr" rotWithShape="0">
                    <a:srgbClr val="000000">
                      <a:alpha val="10000"/>
                    </a:srgbClr>
                  </a:outerShdw>
                </a:effectLst>
              </a:defRPr>
            </a:lvl3pPr>
            <a:lvl4pPr>
              <a:spcAft>
                <a:spcPts val="0"/>
              </a:spcAft>
              <a:buFontTx/>
              <a:buNone/>
              <a:defRPr sz="2400" b="0" spc="0">
                <a:solidFill>
                  <a:schemeClr val="bg1"/>
                </a:solidFill>
                <a:effectLst>
                  <a:outerShdw blurRad="38100" dist="12700" dir="5400000" algn="ctr" rotWithShape="0">
                    <a:srgbClr val="000000">
                      <a:alpha val="10000"/>
                    </a:srgbClr>
                  </a:outerShdw>
                </a:effectLst>
              </a:defRPr>
            </a:lvl4pPr>
            <a:lvl5pPr marL="0" indent="0">
              <a:spcAft>
                <a:spcPts val="0"/>
              </a:spcAft>
              <a:buFontTx/>
              <a:buNone/>
              <a:defRPr sz="2400" b="0" spc="0">
                <a:solidFill>
                  <a:schemeClr val="bg1"/>
                </a:solidFill>
                <a:effectLst>
                  <a:outerShdw blurRad="38100" dist="12700" dir="5400000" algn="ctr" rotWithShape="0">
                    <a:srgbClr val="000000">
                      <a:alpha val="10000"/>
                    </a:srgbClr>
                  </a:outerShdw>
                </a:effectLst>
              </a:defRPr>
            </a:lvl5pPr>
          </a:lstStyle>
          <a:p>
            <a:pPr lvl="0"/>
            <a:r>
              <a:rPr lang="en-US" dirty="0"/>
              <a:t>Speaker or Date</a:t>
            </a:r>
          </a:p>
        </p:txBody>
      </p:sp>
      <p:sp>
        <p:nvSpPr>
          <p:cNvPr id="11" name="Title 5">
            <a:extLst>
              <a:ext uri="{FF2B5EF4-FFF2-40B4-BE49-F238E27FC236}">
                <a16:creationId xmlns:a16="http://schemas.microsoft.com/office/drawing/2014/main" id="{69ED4049-B7CA-DA44-9DB9-BBA76C135AE8}"/>
              </a:ext>
            </a:extLst>
          </p:cNvPr>
          <p:cNvSpPr>
            <a:spLocks noGrp="1"/>
          </p:cNvSpPr>
          <p:nvPr>
            <p:ph type="title" hasCustomPrompt="1"/>
          </p:nvPr>
        </p:nvSpPr>
        <p:spPr>
          <a:xfrm>
            <a:off x="342900" y="854777"/>
            <a:ext cx="11506200" cy="2743200"/>
          </a:xfrm>
        </p:spPr>
        <p:txBody>
          <a:bodyPr bIns="0" anchor="b">
            <a:noAutofit/>
          </a:bodyPr>
          <a:lstStyle>
            <a:lvl1pPr>
              <a:defRPr sz="5400" spc="-200" baseline="0">
                <a:solidFill>
                  <a:schemeClr val="bg1"/>
                </a:solidFill>
                <a:effectLst>
                  <a:outerShdw blurRad="38100" dist="12700" dir="5400000" algn="ctr" rotWithShape="0">
                    <a:srgbClr val="000000">
                      <a:alpha val="10000"/>
                    </a:srgbClr>
                  </a:outerShdw>
                </a:effectLst>
              </a:defRPr>
            </a:lvl1pPr>
          </a:lstStyle>
          <a:p>
            <a:r>
              <a:rPr lang="en-US" dirty="0"/>
              <a:t>Title</a:t>
            </a:r>
          </a:p>
        </p:txBody>
      </p:sp>
      <p:grpSp>
        <p:nvGrpSpPr>
          <p:cNvPr id="13" name="Group 12">
            <a:extLst>
              <a:ext uri="{FF2B5EF4-FFF2-40B4-BE49-F238E27FC236}">
                <a16:creationId xmlns:a16="http://schemas.microsoft.com/office/drawing/2014/main" id="{23DD6173-E698-614B-8F17-6AAD18AE435A}"/>
              </a:ext>
            </a:extLst>
          </p:cNvPr>
          <p:cNvGrpSpPr/>
          <p:nvPr userDrawn="1"/>
        </p:nvGrpSpPr>
        <p:grpSpPr>
          <a:xfrm>
            <a:off x="8761444" y="5451834"/>
            <a:ext cx="3023197" cy="824055"/>
            <a:chOff x="1233488" y="677863"/>
            <a:chExt cx="2882900" cy="785813"/>
          </a:xfrm>
          <a:solidFill>
            <a:schemeClr val="bg1"/>
          </a:solidFill>
        </p:grpSpPr>
        <p:sp>
          <p:nvSpPr>
            <p:cNvPr id="14" name="Freeform 35">
              <a:extLst>
                <a:ext uri="{FF2B5EF4-FFF2-40B4-BE49-F238E27FC236}">
                  <a16:creationId xmlns:a16="http://schemas.microsoft.com/office/drawing/2014/main" id="{349EA483-AACD-6D46-AF8B-2891771DF0B1}"/>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5" name="Freeform 36">
              <a:extLst>
                <a:ext uri="{FF2B5EF4-FFF2-40B4-BE49-F238E27FC236}">
                  <a16:creationId xmlns:a16="http://schemas.microsoft.com/office/drawing/2014/main" id="{D6A3C58A-EE4E-BF44-B3A8-0C90CD0449D1}"/>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6" name="Freeform 37">
              <a:extLst>
                <a:ext uri="{FF2B5EF4-FFF2-40B4-BE49-F238E27FC236}">
                  <a16:creationId xmlns:a16="http://schemas.microsoft.com/office/drawing/2014/main" id="{F9AFDAAF-C0EF-BD4B-9012-3147FF9B1D95}"/>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7" name="Rectangle 38">
              <a:extLst>
                <a:ext uri="{FF2B5EF4-FFF2-40B4-BE49-F238E27FC236}">
                  <a16:creationId xmlns:a16="http://schemas.microsoft.com/office/drawing/2014/main" id="{D3D395A6-C017-884D-B723-60609E9606B7}"/>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8" name="Freeform 39">
              <a:extLst>
                <a:ext uri="{FF2B5EF4-FFF2-40B4-BE49-F238E27FC236}">
                  <a16:creationId xmlns:a16="http://schemas.microsoft.com/office/drawing/2014/main" id="{3A7309D9-5BC7-8B48-9CCF-75217E13BE61}"/>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9" name="Freeform 40">
              <a:extLst>
                <a:ext uri="{FF2B5EF4-FFF2-40B4-BE49-F238E27FC236}">
                  <a16:creationId xmlns:a16="http://schemas.microsoft.com/office/drawing/2014/main" id="{EADCE241-9E88-1346-BED1-494C61C04F78}"/>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0" name="Freeform 41">
              <a:extLst>
                <a:ext uri="{FF2B5EF4-FFF2-40B4-BE49-F238E27FC236}">
                  <a16:creationId xmlns:a16="http://schemas.microsoft.com/office/drawing/2014/main" id="{CDE9E1A3-5866-AE48-831C-CAF7C5DA6382}"/>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1" name="Freeform 42">
              <a:extLst>
                <a:ext uri="{FF2B5EF4-FFF2-40B4-BE49-F238E27FC236}">
                  <a16:creationId xmlns:a16="http://schemas.microsoft.com/office/drawing/2014/main" id="{671B3B3E-DF7B-9F4D-89BB-6A75B82C225D}"/>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22" name="TextBox 5">
            <a:extLst>
              <a:ext uri="{FF2B5EF4-FFF2-40B4-BE49-F238E27FC236}">
                <a16:creationId xmlns:a16="http://schemas.microsoft.com/office/drawing/2014/main" id="{B858A17D-44F6-7B49-AC76-6991D065A16C}"/>
              </a:ext>
            </a:extLst>
          </p:cNvPr>
          <p:cNvSpPr txBox="1"/>
          <p:nvPr userDrawn="1"/>
        </p:nvSpPr>
        <p:spPr>
          <a:xfrm>
            <a:off x="346645" y="5565185"/>
            <a:ext cx="5538650" cy="5078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b="0" i="1" kern="1200" dirty="0">
                <a:solidFill>
                  <a:schemeClr val="bg2"/>
                </a:solidFill>
                <a:effectLst/>
                <a:latin typeface="+mn-lt"/>
                <a:ea typeface="+mn-ea"/>
                <a:cs typeface="+mn-cs"/>
              </a:rPr>
              <a:t>© 2022 Micron Technology, Inc. All rights reserved. Information, products, and/or specifications are subject to change without notice. Micron, the Micron logo, and all other Micron trademarks are the property of Micron Technology, Inc. All other trademarks are the property of their respective owners.</a:t>
            </a:r>
          </a:p>
        </p:txBody>
      </p:sp>
    </p:spTree>
    <p:extLst>
      <p:ext uri="{BB962C8B-B14F-4D97-AF65-F5344CB8AC3E}">
        <p14:creationId xmlns:p14="http://schemas.microsoft.com/office/powerpoint/2010/main" val="3901374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0F6D-6B1C-8544-A409-3BA71BB47F89}"/>
              </a:ext>
            </a:extLst>
          </p:cNvPr>
          <p:cNvSpPr>
            <a:spLocks noGrp="1"/>
          </p:cNvSpPr>
          <p:nvPr>
            <p:ph type="title"/>
          </p:nvPr>
        </p:nvSpPr>
        <p:spPr>
          <a:xfrm>
            <a:off x="342900" y="461528"/>
            <a:ext cx="11506200" cy="590931"/>
          </a:xfrm>
        </p:spPr>
        <p:txBody>
          <a:bodyPr anchor="t"/>
          <a:lstStyle>
            <a:lvl1pPr>
              <a:defRPr sz="3600" spc="-100" baseline="0"/>
            </a:lvl1pPr>
          </a:lstStyle>
          <a:p>
            <a:r>
              <a:rPr lang="en-US" dirty="0"/>
              <a:t>Click to edit Master title style</a:t>
            </a:r>
          </a:p>
        </p:txBody>
      </p:sp>
      <p:sp>
        <p:nvSpPr>
          <p:cNvPr id="3" name="Date Placeholder 2">
            <a:extLst>
              <a:ext uri="{FF2B5EF4-FFF2-40B4-BE49-F238E27FC236}">
                <a16:creationId xmlns:a16="http://schemas.microsoft.com/office/drawing/2014/main" id="{B28C68E1-4EE8-4949-A836-3FC1E429E9FC}"/>
              </a:ext>
            </a:extLst>
          </p:cNvPr>
          <p:cNvSpPr>
            <a:spLocks noGrp="1"/>
          </p:cNvSpPr>
          <p:nvPr>
            <p:ph type="dt" sz="half" idx="10"/>
          </p:nvPr>
        </p:nvSpPr>
        <p:spPr/>
        <p:txBody>
          <a:bodyPr/>
          <a:lstStyle/>
          <a:p>
            <a:fld id="{B1677013-9239-2E42-9A21-475D262F8D04}" type="datetime4">
              <a:rPr lang="en-US" smtClean="0"/>
              <a:t>August 23, 2022</a:t>
            </a:fld>
            <a:endParaRPr lang="en-US" dirty="0"/>
          </a:p>
        </p:txBody>
      </p:sp>
      <p:sp>
        <p:nvSpPr>
          <p:cNvPr id="4" name="Footer Placeholder 3">
            <a:extLst>
              <a:ext uri="{FF2B5EF4-FFF2-40B4-BE49-F238E27FC236}">
                <a16:creationId xmlns:a16="http://schemas.microsoft.com/office/drawing/2014/main" id="{FB48550C-E9C0-8B4F-9935-CAA409F0580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AC60F9BF-AFDF-254F-8A78-EEAD3A01981E}"/>
              </a:ext>
            </a:extLst>
          </p:cNvPr>
          <p:cNvSpPr>
            <a:spLocks noGrp="1"/>
          </p:cNvSpPr>
          <p:nvPr>
            <p:ph type="sldNum" sz="quarter" idx="12"/>
          </p:nvPr>
        </p:nvSpPr>
        <p:spPr/>
        <p:txBody>
          <a:bodyPr/>
          <a:lstStyle/>
          <a:p>
            <a:fld id="{B7E7695C-FCF1-4AA0-9B93-7941FED13DC4}" type="slidenum">
              <a:rPr lang="en-US" smtClean="0"/>
              <a:pPr/>
              <a:t>‹#›</a:t>
            </a:fld>
            <a:endParaRPr lang="en-US" dirty="0"/>
          </a:p>
        </p:txBody>
      </p:sp>
      <p:sp>
        <p:nvSpPr>
          <p:cNvPr id="9" name="Text Placeholder 2">
            <a:extLst>
              <a:ext uri="{FF2B5EF4-FFF2-40B4-BE49-F238E27FC236}">
                <a16:creationId xmlns:a16="http://schemas.microsoft.com/office/drawing/2014/main" id="{8A47592A-70EE-6B46-AD62-EBAE13AAE4C6}"/>
              </a:ext>
            </a:extLst>
          </p:cNvPr>
          <p:cNvSpPr>
            <a:spLocks noGrp="1"/>
          </p:cNvSpPr>
          <p:nvPr>
            <p:ph type="body" sz="quarter" idx="27" hasCustomPrompt="1"/>
          </p:nvPr>
        </p:nvSpPr>
        <p:spPr>
          <a:xfrm>
            <a:off x="344424" y="6091779"/>
            <a:ext cx="11503152" cy="232821"/>
          </a:xfrm>
          <a:prstGeom prst="rect">
            <a:avLst/>
          </a:prstGeom>
        </p:spPr>
        <p:txBody>
          <a:bodyPr wrap="square" anchor="b">
            <a:spAutoFit/>
          </a:bodyPr>
          <a:lstStyle>
            <a:lvl1pPr marL="0" indent="0">
              <a:lnSpc>
                <a:spcPct val="110000"/>
              </a:lnSpc>
              <a:buNone/>
              <a:defRPr sz="900" b="0" spc="0" baseline="0">
                <a:solidFill>
                  <a:schemeClr val="tx1">
                    <a:lumMod val="50000"/>
                    <a:lumOff val="50000"/>
                  </a:schemeClr>
                </a:solidFill>
              </a:defRPr>
            </a:lvl1pPr>
          </a:lstStyle>
          <a:p>
            <a:pPr lvl="0"/>
            <a:r>
              <a:rPr lang="en-US" dirty="0"/>
              <a:t>Click to add footnote</a:t>
            </a:r>
          </a:p>
        </p:txBody>
      </p:sp>
      <p:sp>
        <p:nvSpPr>
          <p:cNvPr id="18" name="Content Placeholder 14">
            <a:extLst>
              <a:ext uri="{FF2B5EF4-FFF2-40B4-BE49-F238E27FC236}">
                <a16:creationId xmlns:a16="http://schemas.microsoft.com/office/drawing/2014/main" id="{1AF1D174-53ED-A244-B836-03FA419D3354}"/>
              </a:ext>
            </a:extLst>
          </p:cNvPr>
          <p:cNvSpPr>
            <a:spLocks noGrp="1"/>
          </p:cNvSpPr>
          <p:nvPr>
            <p:ph sz="quarter" idx="29"/>
          </p:nvPr>
        </p:nvSpPr>
        <p:spPr>
          <a:xfrm>
            <a:off x="342900" y="1213631"/>
            <a:ext cx="11506200" cy="4700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4481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ransition blue">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40B2F18-BAFF-1F4A-BB9A-6578231AD6F5}"/>
              </a:ext>
            </a:extLst>
          </p:cNvPr>
          <p:cNvSpPr/>
          <p:nvPr userDrawn="1"/>
        </p:nvSpPr>
        <p:spPr>
          <a:xfrm>
            <a:off x="0" y="0"/>
            <a:ext cx="12192000" cy="45522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58AA2C-E391-3B48-B1E4-41E5C59580D4}"/>
              </a:ext>
            </a:extLst>
          </p:cNvPr>
          <p:cNvSpPr>
            <a:spLocks noGrp="1"/>
          </p:cNvSpPr>
          <p:nvPr>
            <p:ph type="title"/>
          </p:nvPr>
        </p:nvSpPr>
        <p:spPr>
          <a:xfrm>
            <a:off x="342900" y="4713098"/>
            <a:ext cx="11506200" cy="1530048"/>
          </a:xfrm>
          <a:noFill/>
          <a:ln w="25400">
            <a:noFill/>
          </a:ln>
        </p:spPr>
        <p:txBody>
          <a:bodyPr anchor="t">
            <a:normAutofit/>
          </a:bodyPr>
          <a:lstStyle>
            <a:lvl1pPr algn="l">
              <a:defRPr sz="5400" spc="-200" baseline="0">
                <a:solidFill>
                  <a:schemeClr val="tx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C36EEB7A-660B-2849-8784-03277EB4E374}"/>
              </a:ext>
            </a:extLst>
          </p:cNvPr>
          <p:cNvSpPr>
            <a:spLocks noGrp="1"/>
          </p:cNvSpPr>
          <p:nvPr>
            <p:ph type="dt" sz="half" idx="10"/>
          </p:nvPr>
        </p:nvSpPr>
        <p:spPr/>
        <p:txBody>
          <a:bodyPr/>
          <a:lstStyle>
            <a:lvl1pPr>
              <a:defRPr>
                <a:solidFill>
                  <a:schemeClr val="tx1"/>
                </a:solidFill>
              </a:defRPr>
            </a:lvl1pPr>
          </a:lstStyle>
          <a:p>
            <a:fld id="{B8FDEC20-994C-6747-9500-226CB0C467E7}" type="datetime4">
              <a:rPr lang="en-US" smtClean="0"/>
              <a:pPr/>
              <a:t>August 23, 2022</a:t>
            </a:fld>
            <a:endParaRPr lang="en-US" dirty="0"/>
          </a:p>
        </p:txBody>
      </p:sp>
      <p:sp>
        <p:nvSpPr>
          <p:cNvPr id="4" name="Footer Placeholder 3">
            <a:extLst>
              <a:ext uri="{FF2B5EF4-FFF2-40B4-BE49-F238E27FC236}">
                <a16:creationId xmlns:a16="http://schemas.microsoft.com/office/drawing/2014/main" id="{6668D113-2F65-3E46-BA2C-CF80CA12A67E}"/>
              </a:ext>
            </a:extLst>
          </p:cNvPr>
          <p:cNvSpPr>
            <a:spLocks noGrp="1"/>
          </p:cNvSpPr>
          <p:nvPr>
            <p:ph type="ftr" sz="quarter" idx="11"/>
          </p:nvPr>
        </p:nvSpPr>
        <p:spPr/>
        <p:txBody>
          <a:bodyPr/>
          <a:lstStyle>
            <a:lvl1pPr>
              <a:defRPr>
                <a:solidFill>
                  <a:schemeClr val="tx1"/>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22B4456-3C67-D24A-BA0A-BF1D03932040}"/>
              </a:ext>
            </a:extLst>
          </p:cNvPr>
          <p:cNvSpPr>
            <a:spLocks noGrp="1"/>
          </p:cNvSpPr>
          <p:nvPr>
            <p:ph type="sldNum" sz="quarter" idx="12"/>
          </p:nvPr>
        </p:nvSpPr>
        <p:spPr/>
        <p:txBody>
          <a:bodyPr/>
          <a:lstStyle>
            <a:lvl1pPr>
              <a:defRPr>
                <a:solidFill>
                  <a:schemeClr val="bg1"/>
                </a:solidFill>
              </a:defRPr>
            </a:lvl1pPr>
          </a:lstStyle>
          <a:p>
            <a:fld id="{B7E7695C-FCF1-4AA0-9B93-7941FED13DC4}" type="slidenum">
              <a:rPr lang="en-US" smtClean="0"/>
              <a:pPr/>
              <a:t>‹#›</a:t>
            </a:fld>
            <a:endParaRPr lang="en-US" dirty="0"/>
          </a:p>
        </p:txBody>
      </p:sp>
    </p:spTree>
    <p:extLst>
      <p:ext uri="{BB962C8B-B14F-4D97-AF65-F5344CB8AC3E}">
        <p14:creationId xmlns:p14="http://schemas.microsoft.com/office/powerpoint/2010/main" val="3031535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lose blue">
    <p:bg>
      <p:bgPr>
        <a:solidFill>
          <a:schemeClr val="tx2"/>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36EEB7A-660B-2849-8784-03277EB4E374}"/>
              </a:ext>
            </a:extLst>
          </p:cNvPr>
          <p:cNvSpPr>
            <a:spLocks noGrp="1"/>
          </p:cNvSpPr>
          <p:nvPr>
            <p:ph type="dt" sz="half" idx="10"/>
          </p:nvPr>
        </p:nvSpPr>
        <p:spPr/>
        <p:txBody>
          <a:bodyPr/>
          <a:lstStyle>
            <a:lvl1pPr>
              <a:defRPr>
                <a:solidFill>
                  <a:schemeClr val="tx2"/>
                </a:solidFill>
              </a:defRPr>
            </a:lvl1pPr>
          </a:lstStyle>
          <a:p>
            <a:fld id="{B8FDEC20-994C-6747-9500-226CB0C467E7}" type="datetime4">
              <a:rPr lang="en-US" smtClean="0"/>
              <a:pPr/>
              <a:t>August 23, 2022</a:t>
            </a:fld>
            <a:endParaRPr lang="en-US" dirty="0"/>
          </a:p>
        </p:txBody>
      </p:sp>
      <p:sp>
        <p:nvSpPr>
          <p:cNvPr id="4" name="Footer Placeholder 3">
            <a:extLst>
              <a:ext uri="{FF2B5EF4-FFF2-40B4-BE49-F238E27FC236}">
                <a16:creationId xmlns:a16="http://schemas.microsoft.com/office/drawing/2014/main" id="{6668D113-2F65-3E46-BA2C-CF80CA12A67E}"/>
              </a:ext>
            </a:extLst>
          </p:cNvPr>
          <p:cNvSpPr>
            <a:spLocks noGrp="1"/>
          </p:cNvSpPr>
          <p:nvPr>
            <p:ph type="ftr" sz="quarter" idx="11"/>
          </p:nvPr>
        </p:nvSpPr>
        <p:spPr/>
        <p:txBody>
          <a:bodyPr/>
          <a:lstStyle>
            <a:lvl1pPr>
              <a:defRPr>
                <a:solidFill>
                  <a:schemeClr val="tx2"/>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B22B4456-3C67-D24A-BA0A-BF1D03932040}"/>
              </a:ext>
            </a:extLst>
          </p:cNvPr>
          <p:cNvSpPr>
            <a:spLocks noGrp="1"/>
          </p:cNvSpPr>
          <p:nvPr>
            <p:ph type="sldNum" sz="quarter" idx="12"/>
          </p:nvPr>
        </p:nvSpPr>
        <p:spPr/>
        <p:txBody>
          <a:bodyPr/>
          <a:lstStyle>
            <a:lvl1pPr>
              <a:defRPr>
                <a:solidFill>
                  <a:schemeClr val="tx2"/>
                </a:solidFill>
              </a:defRPr>
            </a:lvl1pPr>
          </a:lstStyle>
          <a:p>
            <a:fld id="{B7E7695C-FCF1-4AA0-9B93-7941FED13DC4}" type="slidenum">
              <a:rPr lang="en-US" smtClean="0"/>
              <a:pPr/>
              <a:t>‹#›</a:t>
            </a:fld>
            <a:endParaRPr lang="en-US" dirty="0"/>
          </a:p>
        </p:txBody>
      </p:sp>
      <p:grpSp>
        <p:nvGrpSpPr>
          <p:cNvPr id="16" name="Group 15">
            <a:extLst>
              <a:ext uri="{FF2B5EF4-FFF2-40B4-BE49-F238E27FC236}">
                <a16:creationId xmlns:a16="http://schemas.microsoft.com/office/drawing/2014/main" id="{8DC4FCCB-CCBE-7E4B-A589-0FC338EFFA64}"/>
              </a:ext>
            </a:extLst>
          </p:cNvPr>
          <p:cNvGrpSpPr/>
          <p:nvPr userDrawn="1"/>
        </p:nvGrpSpPr>
        <p:grpSpPr>
          <a:xfrm>
            <a:off x="3556774" y="2736865"/>
            <a:ext cx="5078452" cy="1384271"/>
            <a:chOff x="1233488" y="677863"/>
            <a:chExt cx="2882900" cy="785813"/>
          </a:xfrm>
          <a:solidFill>
            <a:schemeClr val="bg1"/>
          </a:solidFill>
        </p:grpSpPr>
        <p:sp>
          <p:nvSpPr>
            <p:cNvPr id="17" name="Freeform 35">
              <a:extLst>
                <a:ext uri="{FF2B5EF4-FFF2-40B4-BE49-F238E27FC236}">
                  <a16:creationId xmlns:a16="http://schemas.microsoft.com/office/drawing/2014/main" id="{433A1FF5-AF6D-124A-ACAF-A3575D9C6CA4}"/>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8" name="Freeform 36">
              <a:extLst>
                <a:ext uri="{FF2B5EF4-FFF2-40B4-BE49-F238E27FC236}">
                  <a16:creationId xmlns:a16="http://schemas.microsoft.com/office/drawing/2014/main" id="{7CB889FE-2D70-0A49-B056-1C7476B8F792}"/>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19" name="Freeform 37">
              <a:extLst>
                <a:ext uri="{FF2B5EF4-FFF2-40B4-BE49-F238E27FC236}">
                  <a16:creationId xmlns:a16="http://schemas.microsoft.com/office/drawing/2014/main" id="{9ACEE2A6-AE3F-F143-9CD3-1095B2E3AB0A}"/>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0" name="Rectangle 38">
              <a:extLst>
                <a:ext uri="{FF2B5EF4-FFF2-40B4-BE49-F238E27FC236}">
                  <a16:creationId xmlns:a16="http://schemas.microsoft.com/office/drawing/2014/main" id="{C1C36DB5-919E-E848-851D-2F5763A28D2A}"/>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1" name="Freeform 39">
              <a:extLst>
                <a:ext uri="{FF2B5EF4-FFF2-40B4-BE49-F238E27FC236}">
                  <a16:creationId xmlns:a16="http://schemas.microsoft.com/office/drawing/2014/main" id="{811E474A-E647-AE4A-B519-971C7D685AD6}"/>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2" name="Freeform 40">
              <a:extLst>
                <a:ext uri="{FF2B5EF4-FFF2-40B4-BE49-F238E27FC236}">
                  <a16:creationId xmlns:a16="http://schemas.microsoft.com/office/drawing/2014/main" id="{FABAFA95-CC38-A146-A011-3F8E98911E8B}"/>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41">
              <a:extLst>
                <a:ext uri="{FF2B5EF4-FFF2-40B4-BE49-F238E27FC236}">
                  <a16:creationId xmlns:a16="http://schemas.microsoft.com/office/drawing/2014/main" id="{440278FE-D342-0247-8DFC-E3FD4498C7C1}"/>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Freeform 42">
              <a:extLst>
                <a:ext uri="{FF2B5EF4-FFF2-40B4-BE49-F238E27FC236}">
                  <a16:creationId xmlns:a16="http://schemas.microsoft.com/office/drawing/2014/main" id="{2BF1A0E8-A187-7C40-B895-3F4FF6B4888B}"/>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Tree>
    <p:extLst>
      <p:ext uri="{BB962C8B-B14F-4D97-AF65-F5344CB8AC3E}">
        <p14:creationId xmlns:p14="http://schemas.microsoft.com/office/powerpoint/2010/main" val="37783673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Master Title Style"/>
          <p:cNvSpPr>
            <a:spLocks noGrp="1"/>
          </p:cNvSpPr>
          <p:nvPr>
            <p:ph type="title"/>
          </p:nvPr>
        </p:nvSpPr>
        <p:spPr>
          <a:xfrm>
            <a:off x="342900" y="461528"/>
            <a:ext cx="11506200" cy="590931"/>
          </a:xfrm>
          <a:prstGeom prst="rect">
            <a:avLst/>
          </a:prstGeom>
        </p:spPr>
        <p:txBody>
          <a:bodyPr vert="horz" lIns="91440" tIns="45720" rIns="91440" bIns="45720" rtlCol="0" anchor="t">
            <a:spAutoFit/>
          </a:bodyPr>
          <a:lstStyle/>
          <a:p>
            <a:r>
              <a:rPr lang="en-US" dirty="0"/>
              <a:t>Click to edit Master title style</a:t>
            </a:r>
          </a:p>
        </p:txBody>
      </p:sp>
      <p:sp>
        <p:nvSpPr>
          <p:cNvPr id="18" name="Master Date">
            <a:extLst>
              <a:ext uri="{FF2B5EF4-FFF2-40B4-BE49-F238E27FC236}">
                <a16:creationId xmlns:a16="http://schemas.microsoft.com/office/drawing/2014/main" id="{A76C45AB-F56A-4B1F-AD3A-DA3800E4E5A7}"/>
              </a:ext>
            </a:extLst>
          </p:cNvPr>
          <p:cNvSpPr>
            <a:spLocks noGrp="1"/>
          </p:cNvSpPr>
          <p:nvPr>
            <p:ph type="dt" sz="half" idx="2"/>
          </p:nvPr>
        </p:nvSpPr>
        <p:spPr>
          <a:xfrm>
            <a:off x="342900" y="6404030"/>
            <a:ext cx="1710155" cy="230832"/>
          </a:xfrm>
          <a:prstGeom prst="rect">
            <a:avLst/>
          </a:prstGeom>
        </p:spPr>
        <p:txBody>
          <a:bodyPr vert="horz" lIns="91440" tIns="45720" rIns="91440" bIns="45720" rtlCol="0" anchor="ctr">
            <a:spAutoFit/>
          </a:bodyPr>
          <a:lstStyle>
            <a:lvl1pPr algn="l">
              <a:defRPr sz="900" b="1" i="0">
                <a:solidFill>
                  <a:srgbClr val="000000"/>
                </a:solidFill>
                <a:latin typeface="Arial" panose="020B0604020202020204" pitchFamily="34" charset="0"/>
                <a:cs typeface="Arial" panose="020B0604020202020204" pitchFamily="34" charset="0"/>
              </a:defRPr>
            </a:lvl1pPr>
          </a:lstStyle>
          <a:p>
            <a:fld id="{B8FDEC20-994C-6747-9500-226CB0C467E7}" type="datetime4">
              <a:rPr lang="en-US" smtClean="0"/>
              <a:t>August 23, 2022</a:t>
            </a:fld>
            <a:endParaRPr lang="en-US" dirty="0"/>
          </a:p>
        </p:txBody>
      </p:sp>
      <p:sp>
        <p:nvSpPr>
          <p:cNvPr id="19" name="Master Footer">
            <a:extLst>
              <a:ext uri="{FF2B5EF4-FFF2-40B4-BE49-F238E27FC236}">
                <a16:creationId xmlns:a16="http://schemas.microsoft.com/office/drawing/2014/main" id="{38AC271B-3920-4F49-A88C-092CEEECCDBD}"/>
              </a:ext>
            </a:extLst>
          </p:cNvPr>
          <p:cNvSpPr>
            <a:spLocks noGrp="1"/>
          </p:cNvSpPr>
          <p:nvPr>
            <p:ph type="ftr" sz="quarter" idx="3"/>
          </p:nvPr>
        </p:nvSpPr>
        <p:spPr>
          <a:xfrm>
            <a:off x="3326675" y="6404030"/>
            <a:ext cx="5538650" cy="230832"/>
          </a:xfrm>
          <a:prstGeom prst="rect">
            <a:avLst/>
          </a:prstGeom>
        </p:spPr>
        <p:txBody>
          <a:bodyPr vert="horz" wrap="square" lIns="91440" tIns="45720" rIns="91440" bIns="45720" rtlCol="0" anchor="ctr">
            <a:spAutoFit/>
          </a:bodyPr>
          <a:lstStyle>
            <a:lvl1pPr algn="ctr">
              <a:defRPr sz="900">
                <a:solidFill>
                  <a:srgbClr val="000000"/>
                </a:solidFill>
                <a:latin typeface="Arial" panose="020B0604020202020204" pitchFamily="34" charset="0"/>
                <a:cs typeface="Arial" panose="020B0604020202020204" pitchFamily="34" charset="0"/>
              </a:defRPr>
            </a:lvl1pPr>
          </a:lstStyle>
          <a:p>
            <a:r>
              <a:rPr lang="en-US"/>
              <a:t>Presentation Title</a:t>
            </a:r>
            <a:endParaRPr lang="en-US" dirty="0"/>
          </a:p>
        </p:txBody>
      </p:sp>
      <p:grpSp>
        <p:nvGrpSpPr>
          <p:cNvPr id="21" name="Micron Logo">
            <a:extLst>
              <a:ext uri="{FF2B5EF4-FFF2-40B4-BE49-F238E27FC236}">
                <a16:creationId xmlns:a16="http://schemas.microsoft.com/office/drawing/2014/main" id="{481C5C9B-6CA7-403F-BE9B-FB36EA54C818}"/>
              </a:ext>
            </a:extLst>
          </p:cNvPr>
          <p:cNvGrpSpPr/>
          <p:nvPr userDrawn="1"/>
        </p:nvGrpSpPr>
        <p:grpSpPr>
          <a:xfrm>
            <a:off x="10762690" y="6377049"/>
            <a:ext cx="1021952" cy="278561"/>
            <a:chOff x="1233488" y="677863"/>
            <a:chExt cx="2882900" cy="785813"/>
          </a:xfrm>
          <a:solidFill>
            <a:srgbClr val="0090DA"/>
          </a:solidFill>
        </p:grpSpPr>
        <p:sp>
          <p:nvSpPr>
            <p:cNvPr id="22" name="Freeform 35">
              <a:extLst>
                <a:ext uri="{FF2B5EF4-FFF2-40B4-BE49-F238E27FC236}">
                  <a16:creationId xmlns:a16="http://schemas.microsoft.com/office/drawing/2014/main" id="{9D7935E0-E3F3-45CE-AE66-E6414B1B701E}"/>
                </a:ext>
              </a:extLst>
            </p:cNvPr>
            <p:cNvSpPr>
              <a:spLocks/>
            </p:cNvSpPr>
            <p:nvPr/>
          </p:nvSpPr>
          <p:spPr bwMode="auto">
            <a:xfrm>
              <a:off x="2346326" y="944563"/>
              <a:ext cx="417513" cy="354013"/>
            </a:xfrm>
            <a:custGeom>
              <a:avLst/>
              <a:gdLst>
                <a:gd name="T0" fmla="*/ 310 w 525"/>
                <a:gd name="T1" fmla="*/ 445 h 445"/>
                <a:gd name="T2" fmla="*/ 250 w 525"/>
                <a:gd name="T3" fmla="*/ 440 h 445"/>
                <a:gd name="T4" fmla="*/ 193 w 525"/>
                <a:gd name="T5" fmla="*/ 428 h 445"/>
                <a:gd name="T6" fmla="*/ 140 w 525"/>
                <a:gd name="T7" fmla="*/ 409 h 445"/>
                <a:gd name="T8" fmla="*/ 94 w 525"/>
                <a:gd name="T9" fmla="*/ 383 h 445"/>
                <a:gd name="T10" fmla="*/ 55 w 525"/>
                <a:gd name="T11" fmla="*/ 350 h 445"/>
                <a:gd name="T12" fmla="*/ 25 w 525"/>
                <a:gd name="T13" fmla="*/ 313 h 445"/>
                <a:gd name="T14" fmla="*/ 14 w 525"/>
                <a:gd name="T15" fmla="*/ 291 h 445"/>
                <a:gd name="T16" fmla="*/ 7 w 525"/>
                <a:gd name="T17" fmla="*/ 269 h 445"/>
                <a:gd name="T18" fmla="*/ 1 w 525"/>
                <a:gd name="T19" fmla="*/ 246 h 445"/>
                <a:gd name="T20" fmla="*/ 0 w 525"/>
                <a:gd name="T21" fmla="*/ 222 h 445"/>
                <a:gd name="T22" fmla="*/ 0 w 525"/>
                <a:gd name="T23" fmla="*/ 210 h 445"/>
                <a:gd name="T24" fmla="*/ 3 w 525"/>
                <a:gd name="T25" fmla="*/ 187 h 445"/>
                <a:gd name="T26" fmla="*/ 11 w 525"/>
                <a:gd name="T27" fmla="*/ 164 h 445"/>
                <a:gd name="T28" fmla="*/ 19 w 525"/>
                <a:gd name="T29" fmla="*/ 143 h 445"/>
                <a:gd name="T30" fmla="*/ 38 w 525"/>
                <a:gd name="T31" fmla="*/ 113 h 445"/>
                <a:gd name="T32" fmla="*/ 73 w 525"/>
                <a:gd name="T33" fmla="*/ 78 h 445"/>
                <a:gd name="T34" fmla="*/ 116 w 525"/>
                <a:gd name="T35" fmla="*/ 48 h 445"/>
                <a:gd name="T36" fmla="*/ 166 w 525"/>
                <a:gd name="T37" fmla="*/ 25 h 445"/>
                <a:gd name="T38" fmla="*/ 221 w 525"/>
                <a:gd name="T39" fmla="*/ 9 h 445"/>
                <a:gd name="T40" fmla="*/ 281 w 525"/>
                <a:gd name="T41" fmla="*/ 1 h 445"/>
                <a:gd name="T42" fmla="*/ 311 w 525"/>
                <a:gd name="T43" fmla="*/ 0 h 445"/>
                <a:gd name="T44" fmla="*/ 364 w 525"/>
                <a:gd name="T45" fmla="*/ 3 h 445"/>
                <a:gd name="T46" fmla="*/ 416 w 525"/>
                <a:gd name="T47" fmla="*/ 14 h 445"/>
                <a:gd name="T48" fmla="*/ 468 w 525"/>
                <a:gd name="T49" fmla="*/ 32 h 445"/>
                <a:gd name="T50" fmla="*/ 523 w 525"/>
                <a:gd name="T51" fmla="*/ 58 h 445"/>
                <a:gd name="T52" fmla="*/ 471 w 525"/>
                <a:gd name="T53" fmla="*/ 124 h 445"/>
                <a:gd name="T54" fmla="*/ 434 w 525"/>
                <a:gd name="T55" fmla="*/ 108 h 445"/>
                <a:gd name="T56" fmla="*/ 396 w 525"/>
                <a:gd name="T57" fmla="*/ 98 h 445"/>
                <a:gd name="T58" fmla="*/ 355 w 525"/>
                <a:gd name="T59" fmla="*/ 90 h 445"/>
                <a:gd name="T60" fmla="*/ 311 w 525"/>
                <a:gd name="T61" fmla="*/ 88 h 445"/>
                <a:gd name="T62" fmla="*/ 298 w 525"/>
                <a:gd name="T63" fmla="*/ 89 h 445"/>
                <a:gd name="T64" fmla="*/ 271 w 525"/>
                <a:gd name="T65" fmla="*/ 93 h 445"/>
                <a:gd name="T66" fmla="*/ 246 w 525"/>
                <a:gd name="T67" fmla="*/ 100 h 445"/>
                <a:gd name="T68" fmla="*/ 222 w 525"/>
                <a:gd name="T69" fmla="*/ 112 h 445"/>
                <a:gd name="T70" fmla="*/ 200 w 525"/>
                <a:gd name="T71" fmla="*/ 128 h 445"/>
                <a:gd name="T72" fmla="*/ 182 w 525"/>
                <a:gd name="T73" fmla="*/ 150 h 445"/>
                <a:gd name="T74" fmla="*/ 170 w 525"/>
                <a:gd name="T75" fmla="*/ 175 h 445"/>
                <a:gd name="T76" fmla="*/ 163 w 525"/>
                <a:gd name="T77" fmla="*/ 205 h 445"/>
                <a:gd name="T78" fmla="*/ 162 w 525"/>
                <a:gd name="T79" fmla="*/ 222 h 445"/>
                <a:gd name="T80" fmla="*/ 165 w 525"/>
                <a:gd name="T81" fmla="*/ 256 h 445"/>
                <a:gd name="T82" fmla="*/ 175 w 525"/>
                <a:gd name="T83" fmla="*/ 284 h 445"/>
                <a:gd name="T84" fmla="*/ 191 w 525"/>
                <a:gd name="T85" fmla="*/ 306 h 445"/>
                <a:gd name="T86" fmla="*/ 210 w 525"/>
                <a:gd name="T87" fmla="*/ 326 h 445"/>
                <a:gd name="T88" fmla="*/ 233 w 525"/>
                <a:gd name="T89" fmla="*/ 339 h 445"/>
                <a:gd name="T90" fmla="*/ 258 w 525"/>
                <a:gd name="T91" fmla="*/ 349 h 445"/>
                <a:gd name="T92" fmla="*/ 285 w 525"/>
                <a:gd name="T93" fmla="*/ 355 h 445"/>
                <a:gd name="T94" fmla="*/ 311 w 525"/>
                <a:gd name="T95" fmla="*/ 357 h 445"/>
                <a:gd name="T96" fmla="*/ 333 w 525"/>
                <a:gd name="T97" fmla="*/ 356 h 445"/>
                <a:gd name="T98" fmla="*/ 375 w 525"/>
                <a:gd name="T99" fmla="*/ 352 h 445"/>
                <a:gd name="T100" fmla="*/ 416 w 525"/>
                <a:gd name="T101" fmla="*/ 344 h 445"/>
                <a:gd name="T102" fmla="*/ 455 w 525"/>
                <a:gd name="T103" fmla="*/ 332 h 445"/>
                <a:gd name="T104" fmla="*/ 525 w 525"/>
                <a:gd name="T105" fmla="*/ 393 h 445"/>
                <a:gd name="T106" fmla="*/ 501 w 525"/>
                <a:gd name="T107" fmla="*/ 405 h 445"/>
                <a:gd name="T108" fmla="*/ 451 w 525"/>
                <a:gd name="T109" fmla="*/ 425 h 445"/>
                <a:gd name="T110" fmla="*/ 397 w 525"/>
                <a:gd name="T111" fmla="*/ 438 h 445"/>
                <a:gd name="T112" fmla="*/ 340 w 525"/>
                <a:gd name="T113" fmla="*/ 444 h 445"/>
                <a:gd name="T114" fmla="*/ 310 w 525"/>
                <a:gd name="T11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5" h="445">
                  <a:moveTo>
                    <a:pt x="310" y="445"/>
                  </a:moveTo>
                  <a:lnTo>
                    <a:pt x="310" y="445"/>
                  </a:lnTo>
                  <a:lnTo>
                    <a:pt x="280" y="444"/>
                  </a:lnTo>
                  <a:lnTo>
                    <a:pt x="250" y="440"/>
                  </a:lnTo>
                  <a:lnTo>
                    <a:pt x="221" y="436"/>
                  </a:lnTo>
                  <a:lnTo>
                    <a:pt x="193" y="428"/>
                  </a:lnTo>
                  <a:lnTo>
                    <a:pt x="165" y="420"/>
                  </a:lnTo>
                  <a:lnTo>
                    <a:pt x="140" y="409"/>
                  </a:lnTo>
                  <a:lnTo>
                    <a:pt x="116" y="397"/>
                  </a:lnTo>
                  <a:lnTo>
                    <a:pt x="94" y="383"/>
                  </a:lnTo>
                  <a:lnTo>
                    <a:pt x="73" y="367"/>
                  </a:lnTo>
                  <a:lnTo>
                    <a:pt x="55" y="350"/>
                  </a:lnTo>
                  <a:lnTo>
                    <a:pt x="38" y="332"/>
                  </a:lnTo>
                  <a:lnTo>
                    <a:pt x="25" y="313"/>
                  </a:lnTo>
                  <a:lnTo>
                    <a:pt x="19" y="302"/>
                  </a:lnTo>
                  <a:lnTo>
                    <a:pt x="14" y="291"/>
                  </a:lnTo>
                  <a:lnTo>
                    <a:pt x="11" y="280"/>
                  </a:lnTo>
                  <a:lnTo>
                    <a:pt x="7" y="269"/>
                  </a:lnTo>
                  <a:lnTo>
                    <a:pt x="3" y="258"/>
                  </a:lnTo>
                  <a:lnTo>
                    <a:pt x="1" y="246"/>
                  </a:lnTo>
                  <a:lnTo>
                    <a:pt x="0" y="234"/>
                  </a:lnTo>
                  <a:lnTo>
                    <a:pt x="0" y="222"/>
                  </a:lnTo>
                  <a:lnTo>
                    <a:pt x="0" y="222"/>
                  </a:lnTo>
                  <a:lnTo>
                    <a:pt x="0" y="210"/>
                  </a:lnTo>
                  <a:lnTo>
                    <a:pt x="1" y="199"/>
                  </a:lnTo>
                  <a:lnTo>
                    <a:pt x="3" y="187"/>
                  </a:lnTo>
                  <a:lnTo>
                    <a:pt x="7" y="176"/>
                  </a:lnTo>
                  <a:lnTo>
                    <a:pt x="11" y="164"/>
                  </a:lnTo>
                  <a:lnTo>
                    <a:pt x="14" y="153"/>
                  </a:lnTo>
                  <a:lnTo>
                    <a:pt x="19" y="143"/>
                  </a:lnTo>
                  <a:lnTo>
                    <a:pt x="25" y="133"/>
                  </a:lnTo>
                  <a:lnTo>
                    <a:pt x="38" y="113"/>
                  </a:lnTo>
                  <a:lnTo>
                    <a:pt x="55" y="95"/>
                  </a:lnTo>
                  <a:lnTo>
                    <a:pt x="73" y="78"/>
                  </a:lnTo>
                  <a:lnTo>
                    <a:pt x="94" y="63"/>
                  </a:lnTo>
                  <a:lnTo>
                    <a:pt x="116" y="48"/>
                  </a:lnTo>
                  <a:lnTo>
                    <a:pt x="140" y="36"/>
                  </a:lnTo>
                  <a:lnTo>
                    <a:pt x="166" y="25"/>
                  </a:lnTo>
                  <a:lnTo>
                    <a:pt x="193" y="17"/>
                  </a:lnTo>
                  <a:lnTo>
                    <a:pt x="221" y="9"/>
                  </a:lnTo>
                  <a:lnTo>
                    <a:pt x="251" y="3"/>
                  </a:lnTo>
                  <a:lnTo>
                    <a:pt x="281" y="1"/>
                  </a:lnTo>
                  <a:lnTo>
                    <a:pt x="311" y="0"/>
                  </a:lnTo>
                  <a:lnTo>
                    <a:pt x="311" y="0"/>
                  </a:lnTo>
                  <a:lnTo>
                    <a:pt x="338" y="1"/>
                  </a:lnTo>
                  <a:lnTo>
                    <a:pt x="364" y="3"/>
                  </a:lnTo>
                  <a:lnTo>
                    <a:pt x="390" y="7"/>
                  </a:lnTo>
                  <a:lnTo>
                    <a:pt x="416" y="14"/>
                  </a:lnTo>
                  <a:lnTo>
                    <a:pt x="443" y="22"/>
                  </a:lnTo>
                  <a:lnTo>
                    <a:pt x="468" y="32"/>
                  </a:lnTo>
                  <a:lnTo>
                    <a:pt x="495" y="44"/>
                  </a:lnTo>
                  <a:lnTo>
                    <a:pt x="523" y="58"/>
                  </a:lnTo>
                  <a:lnTo>
                    <a:pt x="471" y="124"/>
                  </a:lnTo>
                  <a:lnTo>
                    <a:pt x="471" y="124"/>
                  </a:lnTo>
                  <a:lnTo>
                    <a:pt x="454" y="116"/>
                  </a:lnTo>
                  <a:lnTo>
                    <a:pt x="434" y="108"/>
                  </a:lnTo>
                  <a:lnTo>
                    <a:pt x="415" y="102"/>
                  </a:lnTo>
                  <a:lnTo>
                    <a:pt x="396" y="98"/>
                  </a:lnTo>
                  <a:lnTo>
                    <a:pt x="375" y="94"/>
                  </a:lnTo>
                  <a:lnTo>
                    <a:pt x="355" y="90"/>
                  </a:lnTo>
                  <a:lnTo>
                    <a:pt x="333" y="89"/>
                  </a:lnTo>
                  <a:lnTo>
                    <a:pt x="311" y="88"/>
                  </a:lnTo>
                  <a:lnTo>
                    <a:pt x="311" y="88"/>
                  </a:lnTo>
                  <a:lnTo>
                    <a:pt x="298" y="89"/>
                  </a:lnTo>
                  <a:lnTo>
                    <a:pt x="285" y="90"/>
                  </a:lnTo>
                  <a:lnTo>
                    <a:pt x="271" y="93"/>
                  </a:lnTo>
                  <a:lnTo>
                    <a:pt x="258" y="95"/>
                  </a:lnTo>
                  <a:lnTo>
                    <a:pt x="246" y="100"/>
                  </a:lnTo>
                  <a:lnTo>
                    <a:pt x="234" y="105"/>
                  </a:lnTo>
                  <a:lnTo>
                    <a:pt x="222" y="112"/>
                  </a:lnTo>
                  <a:lnTo>
                    <a:pt x="211" y="119"/>
                  </a:lnTo>
                  <a:lnTo>
                    <a:pt x="200" y="128"/>
                  </a:lnTo>
                  <a:lnTo>
                    <a:pt x="191" y="137"/>
                  </a:lnTo>
                  <a:lnTo>
                    <a:pt x="182" y="150"/>
                  </a:lnTo>
                  <a:lnTo>
                    <a:pt x="176" y="162"/>
                  </a:lnTo>
                  <a:lnTo>
                    <a:pt x="170" y="175"/>
                  </a:lnTo>
                  <a:lnTo>
                    <a:pt x="165" y="189"/>
                  </a:lnTo>
                  <a:lnTo>
                    <a:pt x="163" y="205"/>
                  </a:lnTo>
                  <a:lnTo>
                    <a:pt x="162" y="222"/>
                  </a:lnTo>
                  <a:lnTo>
                    <a:pt x="162" y="222"/>
                  </a:lnTo>
                  <a:lnTo>
                    <a:pt x="163" y="240"/>
                  </a:lnTo>
                  <a:lnTo>
                    <a:pt x="165" y="256"/>
                  </a:lnTo>
                  <a:lnTo>
                    <a:pt x="170" y="270"/>
                  </a:lnTo>
                  <a:lnTo>
                    <a:pt x="175" y="284"/>
                  </a:lnTo>
                  <a:lnTo>
                    <a:pt x="182" y="296"/>
                  </a:lnTo>
                  <a:lnTo>
                    <a:pt x="191" y="306"/>
                  </a:lnTo>
                  <a:lnTo>
                    <a:pt x="200" y="317"/>
                  </a:lnTo>
                  <a:lnTo>
                    <a:pt x="210" y="326"/>
                  </a:lnTo>
                  <a:lnTo>
                    <a:pt x="221" y="333"/>
                  </a:lnTo>
                  <a:lnTo>
                    <a:pt x="233" y="339"/>
                  </a:lnTo>
                  <a:lnTo>
                    <a:pt x="245" y="345"/>
                  </a:lnTo>
                  <a:lnTo>
                    <a:pt x="258" y="349"/>
                  </a:lnTo>
                  <a:lnTo>
                    <a:pt x="271" y="352"/>
                  </a:lnTo>
                  <a:lnTo>
                    <a:pt x="285" y="355"/>
                  </a:lnTo>
                  <a:lnTo>
                    <a:pt x="298" y="356"/>
                  </a:lnTo>
                  <a:lnTo>
                    <a:pt x="311" y="357"/>
                  </a:lnTo>
                  <a:lnTo>
                    <a:pt x="311" y="357"/>
                  </a:lnTo>
                  <a:lnTo>
                    <a:pt x="333" y="356"/>
                  </a:lnTo>
                  <a:lnTo>
                    <a:pt x="355" y="355"/>
                  </a:lnTo>
                  <a:lnTo>
                    <a:pt x="375" y="352"/>
                  </a:lnTo>
                  <a:lnTo>
                    <a:pt x="396" y="349"/>
                  </a:lnTo>
                  <a:lnTo>
                    <a:pt x="416" y="344"/>
                  </a:lnTo>
                  <a:lnTo>
                    <a:pt x="436" y="338"/>
                  </a:lnTo>
                  <a:lnTo>
                    <a:pt x="455" y="332"/>
                  </a:lnTo>
                  <a:lnTo>
                    <a:pt x="473" y="325"/>
                  </a:lnTo>
                  <a:lnTo>
                    <a:pt x="525" y="393"/>
                  </a:lnTo>
                  <a:lnTo>
                    <a:pt x="525" y="393"/>
                  </a:lnTo>
                  <a:lnTo>
                    <a:pt x="501" y="405"/>
                  </a:lnTo>
                  <a:lnTo>
                    <a:pt x="477" y="415"/>
                  </a:lnTo>
                  <a:lnTo>
                    <a:pt x="451" y="425"/>
                  </a:lnTo>
                  <a:lnTo>
                    <a:pt x="425" y="432"/>
                  </a:lnTo>
                  <a:lnTo>
                    <a:pt x="397" y="438"/>
                  </a:lnTo>
                  <a:lnTo>
                    <a:pt x="369" y="442"/>
                  </a:lnTo>
                  <a:lnTo>
                    <a:pt x="340" y="444"/>
                  </a:lnTo>
                  <a:lnTo>
                    <a:pt x="310" y="445"/>
                  </a:lnTo>
                  <a:lnTo>
                    <a:pt x="310" y="4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3" name="Freeform 36">
              <a:extLst>
                <a:ext uri="{FF2B5EF4-FFF2-40B4-BE49-F238E27FC236}">
                  <a16:creationId xmlns:a16="http://schemas.microsoft.com/office/drawing/2014/main" id="{74C07C8D-9A10-49B0-BEF9-C7DB3B3E4533}"/>
                </a:ext>
              </a:extLst>
            </p:cNvPr>
            <p:cNvSpPr>
              <a:spLocks noEditPoints="1"/>
            </p:cNvSpPr>
            <p:nvPr/>
          </p:nvSpPr>
          <p:spPr bwMode="auto">
            <a:xfrm>
              <a:off x="3087688" y="942976"/>
              <a:ext cx="493713" cy="355600"/>
            </a:xfrm>
            <a:custGeom>
              <a:avLst/>
              <a:gdLst>
                <a:gd name="T0" fmla="*/ 459 w 622"/>
                <a:gd name="T1" fmla="*/ 241 h 447"/>
                <a:gd name="T2" fmla="*/ 447 w 622"/>
                <a:gd name="T3" fmla="*/ 285 h 447"/>
                <a:gd name="T4" fmla="*/ 421 w 622"/>
                <a:gd name="T5" fmla="*/ 318 h 447"/>
                <a:gd name="T6" fmla="*/ 389 w 622"/>
                <a:gd name="T7" fmla="*/ 341 h 447"/>
                <a:gd name="T8" fmla="*/ 350 w 622"/>
                <a:gd name="T9" fmla="*/ 354 h 447"/>
                <a:gd name="T10" fmla="*/ 310 w 622"/>
                <a:gd name="T11" fmla="*/ 358 h 447"/>
                <a:gd name="T12" fmla="*/ 285 w 622"/>
                <a:gd name="T13" fmla="*/ 357 h 447"/>
                <a:gd name="T14" fmla="*/ 245 w 622"/>
                <a:gd name="T15" fmla="*/ 346 h 447"/>
                <a:gd name="T16" fmla="*/ 210 w 622"/>
                <a:gd name="T17" fmla="*/ 326 h 447"/>
                <a:gd name="T18" fmla="*/ 182 w 622"/>
                <a:gd name="T19" fmla="*/ 297 h 447"/>
                <a:gd name="T20" fmla="*/ 165 w 622"/>
                <a:gd name="T21" fmla="*/ 258 h 447"/>
                <a:gd name="T22" fmla="*/ 162 w 622"/>
                <a:gd name="T23" fmla="*/ 224 h 447"/>
                <a:gd name="T24" fmla="*/ 169 w 622"/>
                <a:gd name="T25" fmla="*/ 175 h 447"/>
                <a:gd name="T26" fmla="*/ 191 w 622"/>
                <a:gd name="T27" fmla="*/ 139 h 447"/>
                <a:gd name="T28" fmla="*/ 221 w 622"/>
                <a:gd name="T29" fmla="*/ 113 h 447"/>
                <a:gd name="T30" fmla="*/ 258 w 622"/>
                <a:gd name="T31" fmla="*/ 97 h 447"/>
                <a:gd name="T32" fmla="*/ 298 w 622"/>
                <a:gd name="T33" fmla="*/ 90 h 447"/>
                <a:gd name="T34" fmla="*/ 323 w 622"/>
                <a:gd name="T35" fmla="*/ 90 h 447"/>
                <a:gd name="T36" fmla="*/ 363 w 622"/>
                <a:gd name="T37" fmla="*/ 97 h 447"/>
                <a:gd name="T38" fmla="*/ 400 w 622"/>
                <a:gd name="T39" fmla="*/ 113 h 447"/>
                <a:gd name="T40" fmla="*/ 431 w 622"/>
                <a:gd name="T41" fmla="*/ 139 h 447"/>
                <a:gd name="T42" fmla="*/ 451 w 622"/>
                <a:gd name="T43" fmla="*/ 175 h 447"/>
                <a:gd name="T44" fmla="*/ 460 w 622"/>
                <a:gd name="T45" fmla="*/ 224 h 447"/>
                <a:gd name="T46" fmla="*/ 310 w 622"/>
                <a:gd name="T47" fmla="*/ 447 h 447"/>
                <a:gd name="T48" fmla="*/ 401 w 622"/>
                <a:gd name="T49" fmla="*/ 437 h 447"/>
                <a:gd name="T50" fmla="*/ 482 w 622"/>
                <a:gd name="T51" fmla="*/ 411 h 447"/>
                <a:gd name="T52" fmla="*/ 548 w 622"/>
                <a:gd name="T53" fmla="*/ 369 h 447"/>
                <a:gd name="T54" fmla="*/ 596 w 622"/>
                <a:gd name="T55" fmla="*/ 313 h 447"/>
                <a:gd name="T56" fmla="*/ 612 w 622"/>
                <a:gd name="T57" fmla="*/ 282 h 447"/>
                <a:gd name="T58" fmla="*/ 620 w 622"/>
                <a:gd name="T59" fmla="*/ 248 h 447"/>
                <a:gd name="T60" fmla="*/ 622 w 622"/>
                <a:gd name="T61" fmla="*/ 224 h 447"/>
                <a:gd name="T62" fmla="*/ 618 w 622"/>
                <a:gd name="T63" fmla="*/ 189 h 447"/>
                <a:gd name="T64" fmla="*/ 607 w 622"/>
                <a:gd name="T65" fmla="*/ 155 h 447"/>
                <a:gd name="T66" fmla="*/ 583 w 622"/>
                <a:gd name="T67" fmla="*/ 115 h 447"/>
                <a:gd name="T68" fmla="*/ 529 w 622"/>
                <a:gd name="T69" fmla="*/ 63 h 447"/>
                <a:gd name="T70" fmla="*/ 456 w 622"/>
                <a:gd name="T71" fmla="*/ 27 h 447"/>
                <a:gd name="T72" fmla="*/ 372 w 622"/>
                <a:gd name="T73" fmla="*/ 5 h 447"/>
                <a:gd name="T74" fmla="*/ 310 w 622"/>
                <a:gd name="T75" fmla="*/ 0 h 447"/>
                <a:gd name="T76" fmla="*/ 221 w 622"/>
                <a:gd name="T77" fmla="*/ 10 h 447"/>
                <a:gd name="T78" fmla="*/ 140 w 622"/>
                <a:gd name="T79" fmla="*/ 38 h 447"/>
                <a:gd name="T80" fmla="*/ 72 w 622"/>
                <a:gd name="T81" fmla="*/ 79 h 447"/>
                <a:gd name="T82" fmla="*/ 25 w 622"/>
                <a:gd name="T83" fmla="*/ 134 h 447"/>
                <a:gd name="T84" fmla="*/ 10 w 622"/>
                <a:gd name="T85" fmla="*/ 166 h 447"/>
                <a:gd name="T86" fmla="*/ 1 w 622"/>
                <a:gd name="T87" fmla="*/ 200 h 447"/>
                <a:gd name="T88" fmla="*/ 0 w 622"/>
                <a:gd name="T89" fmla="*/ 224 h 447"/>
                <a:gd name="T90" fmla="*/ 4 w 622"/>
                <a:gd name="T91" fmla="*/ 259 h 447"/>
                <a:gd name="T92" fmla="*/ 14 w 622"/>
                <a:gd name="T93" fmla="*/ 293 h 447"/>
                <a:gd name="T94" fmla="*/ 39 w 622"/>
                <a:gd name="T95" fmla="*/ 332 h 447"/>
                <a:gd name="T96" fmla="*/ 93 w 622"/>
                <a:gd name="T97" fmla="*/ 384 h 447"/>
                <a:gd name="T98" fmla="*/ 165 w 622"/>
                <a:gd name="T99" fmla="*/ 421 h 447"/>
                <a:gd name="T100" fmla="*/ 250 w 622"/>
                <a:gd name="T101" fmla="*/ 442 h 447"/>
                <a:gd name="T102" fmla="*/ 310 w 622"/>
                <a:gd name="T103" fmla="*/ 447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22" h="447">
                  <a:moveTo>
                    <a:pt x="460" y="224"/>
                  </a:moveTo>
                  <a:lnTo>
                    <a:pt x="460" y="224"/>
                  </a:lnTo>
                  <a:lnTo>
                    <a:pt x="459" y="241"/>
                  </a:lnTo>
                  <a:lnTo>
                    <a:pt x="456" y="258"/>
                  </a:lnTo>
                  <a:lnTo>
                    <a:pt x="451" y="272"/>
                  </a:lnTo>
                  <a:lnTo>
                    <a:pt x="447" y="285"/>
                  </a:lnTo>
                  <a:lnTo>
                    <a:pt x="439" y="297"/>
                  </a:lnTo>
                  <a:lnTo>
                    <a:pt x="431" y="308"/>
                  </a:lnTo>
                  <a:lnTo>
                    <a:pt x="421" y="318"/>
                  </a:lnTo>
                  <a:lnTo>
                    <a:pt x="412" y="326"/>
                  </a:lnTo>
                  <a:lnTo>
                    <a:pt x="400" y="335"/>
                  </a:lnTo>
                  <a:lnTo>
                    <a:pt x="389" y="341"/>
                  </a:lnTo>
                  <a:lnTo>
                    <a:pt x="375" y="346"/>
                  </a:lnTo>
                  <a:lnTo>
                    <a:pt x="363" y="351"/>
                  </a:lnTo>
                  <a:lnTo>
                    <a:pt x="350" y="354"/>
                  </a:lnTo>
                  <a:lnTo>
                    <a:pt x="337" y="357"/>
                  </a:lnTo>
                  <a:lnTo>
                    <a:pt x="323" y="358"/>
                  </a:lnTo>
                  <a:lnTo>
                    <a:pt x="310" y="358"/>
                  </a:lnTo>
                  <a:lnTo>
                    <a:pt x="310" y="358"/>
                  </a:lnTo>
                  <a:lnTo>
                    <a:pt x="298" y="358"/>
                  </a:lnTo>
                  <a:lnTo>
                    <a:pt x="285" y="357"/>
                  </a:lnTo>
                  <a:lnTo>
                    <a:pt x="272" y="354"/>
                  </a:lnTo>
                  <a:lnTo>
                    <a:pt x="258" y="351"/>
                  </a:lnTo>
                  <a:lnTo>
                    <a:pt x="245" y="346"/>
                  </a:lnTo>
                  <a:lnTo>
                    <a:pt x="233" y="341"/>
                  </a:lnTo>
                  <a:lnTo>
                    <a:pt x="221" y="335"/>
                  </a:lnTo>
                  <a:lnTo>
                    <a:pt x="210" y="326"/>
                  </a:lnTo>
                  <a:lnTo>
                    <a:pt x="200" y="318"/>
                  </a:lnTo>
                  <a:lnTo>
                    <a:pt x="191" y="308"/>
                  </a:lnTo>
                  <a:lnTo>
                    <a:pt x="182" y="297"/>
                  </a:lnTo>
                  <a:lnTo>
                    <a:pt x="175" y="285"/>
                  </a:lnTo>
                  <a:lnTo>
                    <a:pt x="169" y="272"/>
                  </a:lnTo>
                  <a:lnTo>
                    <a:pt x="165" y="258"/>
                  </a:lnTo>
                  <a:lnTo>
                    <a:pt x="163" y="241"/>
                  </a:lnTo>
                  <a:lnTo>
                    <a:pt x="162" y="224"/>
                  </a:lnTo>
                  <a:lnTo>
                    <a:pt x="162" y="224"/>
                  </a:lnTo>
                  <a:lnTo>
                    <a:pt x="163" y="207"/>
                  </a:lnTo>
                  <a:lnTo>
                    <a:pt x="165" y="191"/>
                  </a:lnTo>
                  <a:lnTo>
                    <a:pt x="169" y="175"/>
                  </a:lnTo>
                  <a:lnTo>
                    <a:pt x="175" y="162"/>
                  </a:lnTo>
                  <a:lnTo>
                    <a:pt x="182" y="150"/>
                  </a:lnTo>
                  <a:lnTo>
                    <a:pt x="191" y="139"/>
                  </a:lnTo>
                  <a:lnTo>
                    <a:pt x="200" y="130"/>
                  </a:lnTo>
                  <a:lnTo>
                    <a:pt x="210" y="121"/>
                  </a:lnTo>
                  <a:lnTo>
                    <a:pt x="221" y="113"/>
                  </a:lnTo>
                  <a:lnTo>
                    <a:pt x="233" y="107"/>
                  </a:lnTo>
                  <a:lnTo>
                    <a:pt x="245" y="102"/>
                  </a:lnTo>
                  <a:lnTo>
                    <a:pt x="258" y="97"/>
                  </a:lnTo>
                  <a:lnTo>
                    <a:pt x="272" y="93"/>
                  </a:lnTo>
                  <a:lnTo>
                    <a:pt x="285" y="91"/>
                  </a:lnTo>
                  <a:lnTo>
                    <a:pt x="298" y="90"/>
                  </a:lnTo>
                  <a:lnTo>
                    <a:pt x="310" y="90"/>
                  </a:lnTo>
                  <a:lnTo>
                    <a:pt x="310" y="90"/>
                  </a:lnTo>
                  <a:lnTo>
                    <a:pt x="323" y="90"/>
                  </a:lnTo>
                  <a:lnTo>
                    <a:pt x="337" y="91"/>
                  </a:lnTo>
                  <a:lnTo>
                    <a:pt x="350" y="93"/>
                  </a:lnTo>
                  <a:lnTo>
                    <a:pt x="363" y="97"/>
                  </a:lnTo>
                  <a:lnTo>
                    <a:pt x="375" y="102"/>
                  </a:lnTo>
                  <a:lnTo>
                    <a:pt x="389" y="107"/>
                  </a:lnTo>
                  <a:lnTo>
                    <a:pt x="400" y="113"/>
                  </a:lnTo>
                  <a:lnTo>
                    <a:pt x="412" y="121"/>
                  </a:lnTo>
                  <a:lnTo>
                    <a:pt x="421" y="130"/>
                  </a:lnTo>
                  <a:lnTo>
                    <a:pt x="431" y="139"/>
                  </a:lnTo>
                  <a:lnTo>
                    <a:pt x="439" y="150"/>
                  </a:lnTo>
                  <a:lnTo>
                    <a:pt x="447" y="162"/>
                  </a:lnTo>
                  <a:lnTo>
                    <a:pt x="451" y="175"/>
                  </a:lnTo>
                  <a:lnTo>
                    <a:pt x="456" y="191"/>
                  </a:lnTo>
                  <a:lnTo>
                    <a:pt x="459" y="207"/>
                  </a:lnTo>
                  <a:lnTo>
                    <a:pt x="460" y="224"/>
                  </a:lnTo>
                  <a:lnTo>
                    <a:pt x="460" y="224"/>
                  </a:lnTo>
                  <a:close/>
                  <a:moveTo>
                    <a:pt x="310" y="447"/>
                  </a:moveTo>
                  <a:lnTo>
                    <a:pt x="310" y="447"/>
                  </a:lnTo>
                  <a:lnTo>
                    <a:pt x="342" y="446"/>
                  </a:lnTo>
                  <a:lnTo>
                    <a:pt x="372" y="442"/>
                  </a:lnTo>
                  <a:lnTo>
                    <a:pt x="401" y="437"/>
                  </a:lnTo>
                  <a:lnTo>
                    <a:pt x="429" y="430"/>
                  </a:lnTo>
                  <a:lnTo>
                    <a:pt x="456" y="421"/>
                  </a:lnTo>
                  <a:lnTo>
                    <a:pt x="482" y="411"/>
                  </a:lnTo>
                  <a:lnTo>
                    <a:pt x="506" y="398"/>
                  </a:lnTo>
                  <a:lnTo>
                    <a:pt x="529" y="384"/>
                  </a:lnTo>
                  <a:lnTo>
                    <a:pt x="548" y="369"/>
                  </a:lnTo>
                  <a:lnTo>
                    <a:pt x="567" y="352"/>
                  </a:lnTo>
                  <a:lnTo>
                    <a:pt x="583" y="332"/>
                  </a:lnTo>
                  <a:lnTo>
                    <a:pt x="596" y="313"/>
                  </a:lnTo>
                  <a:lnTo>
                    <a:pt x="602" y="303"/>
                  </a:lnTo>
                  <a:lnTo>
                    <a:pt x="607" y="293"/>
                  </a:lnTo>
                  <a:lnTo>
                    <a:pt x="612" y="282"/>
                  </a:lnTo>
                  <a:lnTo>
                    <a:pt x="616" y="271"/>
                  </a:lnTo>
                  <a:lnTo>
                    <a:pt x="618" y="259"/>
                  </a:lnTo>
                  <a:lnTo>
                    <a:pt x="620" y="248"/>
                  </a:lnTo>
                  <a:lnTo>
                    <a:pt x="622" y="236"/>
                  </a:lnTo>
                  <a:lnTo>
                    <a:pt x="622" y="224"/>
                  </a:lnTo>
                  <a:lnTo>
                    <a:pt x="622" y="224"/>
                  </a:lnTo>
                  <a:lnTo>
                    <a:pt x="622" y="212"/>
                  </a:lnTo>
                  <a:lnTo>
                    <a:pt x="620" y="200"/>
                  </a:lnTo>
                  <a:lnTo>
                    <a:pt x="618" y="189"/>
                  </a:lnTo>
                  <a:lnTo>
                    <a:pt x="616" y="177"/>
                  </a:lnTo>
                  <a:lnTo>
                    <a:pt x="612" y="166"/>
                  </a:lnTo>
                  <a:lnTo>
                    <a:pt x="607" y="155"/>
                  </a:lnTo>
                  <a:lnTo>
                    <a:pt x="602" y="144"/>
                  </a:lnTo>
                  <a:lnTo>
                    <a:pt x="596" y="134"/>
                  </a:lnTo>
                  <a:lnTo>
                    <a:pt x="583" y="115"/>
                  </a:lnTo>
                  <a:lnTo>
                    <a:pt x="567" y="96"/>
                  </a:lnTo>
                  <a:lnTo>
                    <a:pt x="548" y="79"/>
                  </a:lnTo>
                  <a:lnTo>
                    <a:pt x="529" y="63"/>
                  </a:lnTo>
                  <a:lnTo>
                    <a:pt x="506" y="50"/>
                  </a:lnTo>
                  <a:lnTo>
                    <a:pt x="482" y="38"/>
                  </a:lnTo>
                  <a:lnTo>
                    <a:pt x="456" y="27"/>
                  </a:lnTo>
                  <a:lnTo>
                    <a:pt x="429" y="17"/>
                  </a:lnTo>
                  <a:lnTo>
                    <a:pt x="401" y="10"/>
                  </a:lnTo>
                  <a:lnTo>
                    <a:pt x="372" y="5"/>
                  </a:lnTo>
                  <a:lnTo>
                    <a:pt x="342" y="2"/>
                  </a:lnTo>
                  <a:lnTo>
                    <a:pt x="310" y="0"/>
                  </a:lnTo>
                  <a:lnTo>
                    <a:pt x="310" y="0"/>
                  </a:lnTo>
                  <a:lnTo>
                    <a:pt x="280" y="2"/>
                  </a:lnTo>
                  <a:lnTo>
                    <a:pt x="250" y="5"/>
                  </a:lnTo>
                  <a:lnTo>
                    <a:pt x="221" y="10"/>
                  </a:lnTo>
                  <a:lnTo>
                    <a:pt x="193" y="17"/>
                  </a:lnTo>
                  <a:lnTo>
                    <a:pt x="165" y="27"/>
                  </a:lnTo>
                  <a:lnTo>
                    <a:pt x="140" y="38"/>
                  </a:lnTo>
                  <a:lnTo>
                    <a:pt x="116" y="50"/>
                  </a:lnTo>
                  <a:lnTo>
                    <a:pt x="93" y="63"/>
                  </a:lnTo>
                  <a:lnTo>
                    <a:pt x="72" y="79"/>
                  </a:lnTo>
                  <a:lnTo>
                    <a:pt x="54" y="96"/>
                  </a:lnTo>
                  <a:lnTo>
                    <a:pt x="39" y="115"/>
                  </a:lnTo>
                  <a:lnTo>
                    <a:pt x="25" y="134"/>
                  </a:lnTo>
                  <a:lnTo>
                    <a:pt x="19" y="144"/>
                  </a:lnTo>
                  <a:lnTo>
                    <a:pt x="14" y="155"/>
                  </a:lnTo>
                  <a:lnTo>
                    <a:pt x="10" y="166"/>
                  </a:lnTo>
                  <a:lnTo>
                    <a:pt x="6" y="177"/>
                  </a:lnTo>
                  <a:lnTo>
                    <a:pt x="4" y="189"/>
                  </a:lnTo>
                  <a:lnTo>
                    <a:pt x="1" y="200"/>
                  </a:lnTo>
                  <a:lnTo>
                    <a:pt x="0" y="212"/>
                  </a:lnTo>
                  <a:lnTo>
                    <a:pt x="0" y="224"/>
                  </a:lnTo>
                  <a:lnTo>
                    <a:pt x="0" y="224"/>
                  </a:lnTo>
                  <a:lnTo>
                    <a:pt x="0" y="236"/>
                  </a:lnTo>
                  <a:lnTo>
                    <a:pt x="1" y="248"/>
                  </a:lnTo>
                  <a:lnTo>
                    <a:pt x="4" y="259"/>
                  </a:lnTo>
                  <a:lnTo>
                    <a:pt x="6" y="271"/>
                  </a:lnTo>
                  <a:lnTo>
                    <a:pt x="10" y="282"/>
                  </a:lnTo>
                  <a:lnTo>
                    <a:pt x="14" y="293"/>
                  </a:lnTo>
                  <a:lnTo>
                    <a:pt x="19" y="303"/>
                  </a:lnTo>
                  <a:lnTo>
                    <a:pt x="25" y="313"/>
                  </a:lnTo>
                  <a:lnTo>
                    <a:pt x="39" y="332"/>
                  </a:lnTo>
                  <a:lnTo>
                    <a:pt x="54" y="352"/>
                  </a:lnTo>
                  <a:lnTo>
                    <a:pt x="72" y="369"/>
                  </a:lnTo>
                  <a:lnTo>
                    <a:pt x="93" y="384"/>
                  </a:lnTo>
                  <a:lnTo>
                    <a:pt x="116" y="398"/>
                  </a:lnTo>
                  <a:lnTo>
                    <a:pt x="140" y="411"/>
                  </a:lnTo>
                  <a:lnTo>
                    <a:pt x="165" y="421"/>
                  </a:lnTo>
                  <a:lnTo>
                    <a:pt x="193" y="430"/>
                  </a:lnTo>
                  <a:lnTo>
                    <a:pt x="221" y="437"/>
                  </a:lnTo>
                  <a:lnTo>
                    <a:pt x="250" y="442"/>
                  </a:lnTo>
                  <a:lnTo>
                    <a:pt x="280" y="446"/>
                  </a:lnTo>
                  <a:lnTo>
                    <a:pt x="310" y="447"/>
                  </a:lnTo>
                  <a:lnTo>
                    <a:pt x="310" y="44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4" name="Freeform 37">
              <a:extLst>
                <a:ext uri="{FF2B5EF4-FFF2-40B4-BE49-F238E27FC236}">
                  <a16:creationId xmlns:a16="http://schemas.microsoft.com/office/drawing/2014/main" id="{16DC68CB-303A-4F2F-8B45-892DBBA9520A}"/>
                </a:ext>
              </a:extLst>
            </p:cNvPr>
            <p:cNvSpPr>
              <a:spLocks/>
            </p:cNvSpPr>
            <p:nvPr/>
          </p:nvSpPr>
          <p:spPr bwMode="auto">
            <a:xfrm>
              <a:off x="3633788" y="938213"/>
              <a:ext cx="360363" cy="350838"/>
            </a:xfrm>
            <a:custGeom>
              <a:avLst/>
              <a:gdLst>
                <a:gd name="T0" fmla="*/ 155 w 454"/>
                <a:gd name="T1" fmla="*/ 442 h 442"/>
                <a:gd name="T2" fmla="*/ 155 w 454"/>
                <a:gd name="T3" fmla="*/ 177 h 442"/>
                <a:gd name="T4" fmla="*/ 159 w 454"/>
                <a:gd name="T5" fmla="*/ 149 h 442"/>
                <a:gd name="T6" fmla="*/ 174 w 454"/>
                <a:gd name="T7" fmla="*/ 125 h 442"/>
                <a:gd name="T8" fmla="*/ 185 w 454"/>
                <a:gd name="T9" fmla="*/ 114 h 442"/>
                <a:gd name="T10" fmla="*/ 198 w 454"/>
                <a:gd name="T11" fmla="*/ 105 h 442"/>
                <a:gd name="T12" fmla="*/ 214 w 454"/>
                <a:gd name="T13" fmla="*/ 101 h 442"/>
                <a:gd name="T14" fmla="*/ 232 w 454"/>
                <a:gd name="T15" fmla="*/ 98 h 442"/>
                <a:gd name="T16" fmla="*/ 245 w 454"/>
                <a:gd name="T17" fmla="*/ 99 h 442"/>
                <a:gd name="T18" fmla="*/ 268 w 454"/>
                <a:gd name="T19" fmla="*/ 108 h 442"/>
                <a:gd name="T20" fmla="*/ 287 w 454"/>
                <a:gd name="T21" fmla="*/ 122 h 442"/>
                <a:gd name="T22" fmla="*/ 298 w 454"/>
                <a:gd name="T23" fmla="*/ 142 h 442"/>
                <a:gd name="T24" fmla="*/ 299 w 454"/>
                <a:gd name="T25" fmla="*/ 152 h 442"/>
                <a:gd name="T26" fmla="*/ 454 w 454"/>
                <a:gd name="T27" fmla="*/ 442 h 442"/>
                <a:gd name="T28" fmla="*/ 454 w 454"/>
                <a:gd name="T29" fmla="*/ 144 h 442"/>
                <a:gd name="T30" fmla="*/ 450 w 454"/>
                <a:gd name="T31" fmla="*/ 116 h 442"/>
                <a:gd name="T32" fmla="*/ 439 w 454"/>
                <a:gd name="T33" fmla="*/ 89 h 442"/>
                <a:gd name="T34" fmla="*/ 421 w 454"/>
                <a:gd name="T35" fmla="*/ 64 h 442"/>
                <a:gd name="T36" fmla="*/ 400 w 454"/>
                <a:gd name="T37" fmla="*/ 43 h 442"/>
                <a:gd name="T38" fmla="*/ 372 w 454"/>
                <a:gd name="T39" fmla="*/ 26 h 442"/>
                <a:gd name="T40" fmla="*/ 341 w 454"/>
                <a:gd name="T41" fmla="*/ 12 h 442"/>
                <a:gd name="T42" fmla="*/ 307 w 454"/>
                <a:gd name="T43" fmla="*/ 4 h 442"/>
                <a:gd name="T44" fmla="*/ 269 w 454"/>
                <a:gd name="T45" fmla="*/ 0 h 442"/>
                <a:gd name="T46" fmla="*/ 267 w 454"/>
                <a:gd name="T47" fmla="*/ 0 h 442"/>
                <a:gd name="T48" fmla="*/ 263 w 454"/>
                <a:gd name="T49" fmla="*/ 0 h 442"/>
                <a:gd name="T50" fmla="*/ 249 w 454"/>
                <a:gd name="T51" fmla="*/ 2 h 442"/>
                <a:gd name="T52" fmla="*/ 219 w 454"/>
                <a:gd name="T53" fmla="*/ 5 h 442"/>
                <a:gd name="T54" fmla="*/ 190 w 454"/>
                <a:gd name="T55" fmla="*/ 14 h 442"/>
                <a:gd name="T56" fmla="*/ 163 w 454"/>
                <a:gd name="T57" fmla="*/ 26 h 442"/>
                <a:gd name="T58" fmla="*/ 151 w 454"/>
                <a:gd name="T59" fmla="*/ 33 h 442"/>
                <a:gd name="T60" fmla="*/ 147 w 454"/>
                <a:gd name="T61" fmla="*/ 28 h 442"/>
                <a:gd name="T62" fmla="*/ 129 w 454"/>
                <a:gd name="T63" fmla="*/ 17 h 442"/>
                <a:gd name="T64" fmla="*/ 83 w 454"/>
                <a:gd name="T65" fmla="*/ 8 h 442"/>
                <a:gd name="T66" fmla="*/ 0 w 454"/>
                <a:gd name="T67" fmla="*/ 4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54" h="442">
                  <a:moveTo>
                    <a:pt x="0" y="442"/>
                  </a:moveTo>
                  <a:lnTo>
                    <a:pt x="155" y="442"/>
                  </a:lnTo>
                  <a:lnTo>
                    <a:pt x="155" y="177"/>
                  </a:lnTo>
                  <a:lnTo>
                    <a:pt x="155" y="177"/>
                  </a:lnTo>
                  <a:lnTo>
                    <a:pt x="156" y="163"/>
                  </a:lnTo>
                  <a:lnTo>
                    <a:pt x="159" y="149"/>
                  </a:lnTo>
                  <a:lnTo>
                    <a:pt x="165" y="136"/>
                  </a:lnTo>
                  <a:lnTo>
                    <a:pt x="174" y="125"/>
                  </a:lnTo>
                  <a:lnTo>
                    <a:pt x="180" y="119"/>
                  </a:lnTo>
                  <a:lnTo>
                    <a:pt x="185" y="114"/>
                  </a:lnTo>
                  <a:lnTo>
                    <a:pt x="192" y="109"/>
                  </a:lnTo>
                  <a:lnTo>
                    <a:pt x="198" y="105"/>
                  </a:lnTo>
                  <a:lnTo>
                    <a:pt x="207" y="103"/>
                  </a:lnTo>
                  <a:lnTo>
                    <a:pt x="214" y="101"/>
                  </a:lnTo>
                  <a:lnTo>
                    <a:pt x="222" y="99"/>
                  </a:lnTo>
                  <a:lnTo>
                    <a:pt x="232" y="98"/>
                  </a:lnTo>
                  <a:lnTo>
                    <a:pt x="232" y="98"/>
                  </a:lnTo>
                  <a:lnTo>
                    <a:pt x="245" y="99"/>
                  </a:lnTo>
                  <a:lnTo>
                    <a:pt x="257" y="103"/>
                  </a:lnTo>
                  <a:lnTo>
                    <a:pt x="268" y="108"/>
                  </a:lnTo>
                  <a:lnTo>
                    <a:pt x="279" y="114"/>
                  </a:lnTo>
                  <a:lnTo>
                    <a:pt x="287" y="122"/>
                  </a:lnTo>
                  <a:lnTo>
                    <a:pt x="295" y="132"/>
                  </a:lnTo>
                  <a:lnTo>
                    <a:pt x="298" y="142"/>
                  </a:lnTo>
                  <a:lnTo>
                    <a:pt x="299" y="146"/>
                  </a:lnTo>
                  <a:lnTo>
                    <a:pt x="299" y="152"/>
                  </a:lnTo>
                  <a:lnTo>
                    <a:pt x="299" y="442"/>
                  </a:lnTo>
                  <a:lnTo>
                    <a:pt x="454" y="442"/>
                  </a:lnTo>
                  <a:lnTo>
                    <a:pt x="454" y="144"/>
                  </a:lnTo>
                  <a:lnTo>
                    <a:pt x="454" y="144"/>
                  </a:lnTo>
                  <a:lnTo>
                    <a:pt x="453" y="130"/>
                  </a:lnTo>
                  <a:lnTo>
                    <a:pt x="450" y="116"/>
                  </a:lnTo>
                  <a:lnTo>
                    <a:pt x="446" y="102"/>
                  </a:lnTo>
                  <a:lnTo>
                    <a:pt x="439" y="89"/>
                  </a:lnTo>
                  <a:lnTo>
                    <a:pt x="431" y="76"/>
                  </a:lnTo>
                  <a:lnTo>
                    <a:pt x="421" y="64"/>
                  </a:lnTo>
                  <a:lnTo>
                    <a:pt x="411" y="53"/>
                  </a:lnTo>
                  <a:lnTo>
                    <a:pt x="400" y="43"/>
                  </a:lnTo>
                  <a:lnTo>
                    <a:pt x="386" y="34"/>
                  </a:lnTo>
                  <a:lnTo>
                    <a:pt x="372" y="26"/>
                  </a:lnTo>
                  <a:lnTo>
                    <a:pt x="356" y="18"/>
                  </a:lnTo>
                  <a:lnTo>
                    <a:pt x="341" y="12"/>
                  </a:lnTo>
                  <a:lnTo>
                    <a:pt x="324" y="8"/>
                  </a:lnTo>
                  <a:lnTo>
                    <a:pt x="307" y="4"/>
                  </a:lnTo>
                  <a:lnTo>
                    <a:pt x="289" y="2"/>
                  </a:lnTo>
                  <a:lnTo>
                    <a:pt x="269" y="0"/>
                  </a:lnTo>
                  <a:lnTo>
                    <a:pt x="269" y="0"/>
                  </a:lnTo>
                  <a:lnTo>
                    <a:pt x="267" y="0"/>
                  </a:lnTo>
                  <a:lnTo>
                    <a:pt x="267" y="0"/>
                  </a:lnTo>
                  <a:lnTo>
                    <a:pt x="263" y="0"/>
                  </a:lnTo>
                  <a:lnTo>
                    <a:pt x="263" y="0"/>
                  </a:lnTo>
                  <a:lnTo>
                    <a:pt x="249" y="2"/>
                  </a:lnTo>
                  <a:lnTo>
                    <a:pt x="233" y="3"/>
                  </a:lnTo>
                  <a:lnTo>
                    <a:pt x="219" y="5"/>
                  </a:lnTo>
                  <a:lnTo>
                    <a:pt x="204" y="9"/>
                  </a:lnTo>
                  <a:lnTo>
                    <a:pt x="190" y="14"/>
                  </a:lnTo>
                  <a:lnTo>
                    <a:pt x="176" y="20"/>
                  </a:lnTo>
                  <a:lnTo>
                    <a:pt x="163" y="26"/>
                  </a:lnTo>
                  <a:lnTo>
                    <a:pt x="151" y="33"/>
                  </a:lnTo>
                  <a:lnTo>
                    <a:pt x="151" y="33"/>
                  </a:lnTo>
                  <a:lnTo>
                    <a:pt x="150" y="32"/>
                  </a:lnTo>
                  <a:lnTo>
                    <a:pt x="147" y="28"/>
                  </a:lnTo>
                  <a:lnTo>
                    <a:pt x="140" y="23"/>
                  </a:lnTo>
                  <a:lnTo>
                    <a:pt x="129" y="17"/>
                  </a:lnTo>
                  <a:lnTo>
                    <a:pt x="110" y="12"/>
                  </a:lnTo>
                  <a:lnTo>
                    <a:pt x="83" y="8"/>
                  </a:lnTo>
                  <a:lnTo>
                    <a:pt x="47" y="5"/>
                  </a:lnTo>
                  <a:lnTo>
                    <a:pt x="0" y="4"/>
                  </a:lnTo>
                  <a:lnTo>
                    <a:pt x="0" y="4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5" name="Rectangle 38">
              <a:extLst>
                <a:ext uri="{FF2B5EF4-FFF2-40B4-BE49-F238E27FC236}">
                  <a16:creationId xmlns:a16="http://schemas.microsoft.com/office/drawing/2014/main" id="{14D01C02-09E8-45E4-A768-7D1CAF85806E}"/>
                </a:ext>
              </a:extLst>
            </p:cNvPr>
            <p:cNvSpPr>
              <a:spLocks noChangeArrowheads="1"/>
            </p:cNvSpPr>
            <p:nvPr/>
          </p:nvSpPr>
          <p:spPr bwMode="auto">
            <a:xfrm>
              <a:off x="2168526" y="952501"/>
              <a:ext cx="120650" cy="3365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6" name="Freeform 39">
              <a:extLst>
                <a:ext uri="{FF2B5EF4-FFF2-40B4-BE49-F238E27FC236}">
                  <a16:creationId xmlns:a16="http://schemas.microsoft.com/office/drawing/2014/main" id="{B3889485-AAE4-44B4-A000-4F05BA21A4AE}"/>
                </a:ext>
              </a:extLst>
            </p:cNvPr>
            <p:cNvSpPr>
              <a:spLocks/>
            </p:cNvSpPr>
            <p:nvPr/>
          </p:nvSpPr>
          <p:spPr bwMode="auto">
            <a:xfrm>
              <a:off x="2820988" y="946151"/>
              <a:ext cx="252413" cy="342900"/>
            </a:xfrm>
            <a:custGeom>
              <a:avLst/>
              <a:gdLst>
                <a:gd name="T0" fmla="*/ 0 w 319"/>
                <a:gd name="T1" fmla="*/ 432 h 432"/>
                <a:gd name="T2" fmla="*/ 151 w 319"/>
                <a:gd name="T3" fmla="*/ 432 h 432"/>
                <a:gd name="T4" fmla="*/ 151 w 319"/>
                <a:gd name="T5" fmla="*/ 175 h 432"/>
                <a:gd name="T6" fmla="*/ 151 w 319"/>
                <a:gd name="T7" fmla="*/ 175 h 432"/>
                <a:gd name="T8" fmla="*/ 152 w 319"/>
                <a:gd name="T9" fmla="*/ 167 h 432"/>
                <a:gd name="T10" fmla="*/ 153 w 319"/>
                <a:gd name="T11" fmla="*/ 159 h 432"/>
                <a:gd name="T12" fmla="*/ 156 w 319"/>
                <a:gd name="T13" fmla="*/ 153 h 432"/>
                <a:gd name="T14" fmla="*/ 159 w 319"/>
                <a:gd name="T15" fmla="*/ 146 h 432"/>
                <a:gd name="T16" fmla="*/ 164 w 319"/>
                <a:gd name="T17" fmla="*/ 140 h 432"/>
                <a:gd name="T18" fmla="*/ 169 w 319"/>
                <a:gd name="T19" fmla="*/ 134 h 432"/>
                <a:gd name="T20" fmla="*/ 175 w 319"/>
                <a:gd name="T21" fmla="*/ 128 h 432"/>
                <a:gd name="T22" fmla="*/ 181 w 319"/>
                <a:gd name="T23" fmla="*/ 123 h 432"/>
                <a:gd name="T24" fmla="*/ 196 w 319"/>
                <a:gd name="T25" fmla="*/ 114 h 432"/>
                <a:gd name="T26" fmla="*/ 213 w 319"/>
                <a:gd name="T27" fmla="*/ 107 h 432"/>
                <a:gd name="T28" fmla="*/ 231 w 319"/>
                <a:gd name="T29" fmla="*/ 103 h 432"/>
                <a:gd name="T30" fmla="*/ 240 w 319"/>
                <a:gd name="T31" fmla="*/ 101 h 432"/>
                <a:gd name="T32" fmla="*/ 250 w 319"/>
                <a:gd name="T33" fmla="*/ 101 h 432"/>
                <a:gd name="T34" fmla="*/ 250 w 319"/>
                <a:gd name="T35" fmla="*/ 101 h 432"/>
                <a:gd name="T36" fmla="*/ 268 w 319"/>
                <a:gd name="T37" fmla="*/ 103 h 432"/>
                <a:gd name="T38" fmla="*/ 286 w 319"/>
                <a:gd name="T39" fmla="*/ 105 h 432"/>
                <a:gd name="T40" fmla="*/ 303 w 319"/>
                <a:gd name="T41" fmla="*/ 110 h 432"/>
                <a:gd name="T42" fmla="*/ 319 w 319"/>
                <a:gd name="T43" fmla="*/ 116 h 432"/>
                <a:gd name="T44" fmla="*/ 319 w 319"/>
                <a:gd name="T45" fmla="*/ 116 h 432"/>
                <a:gd name="T46" fmla="*/ 319 w 319"/>
                <a:gd name="T47" fmla="*/ 4 h 432"/>
                <a:gd name="T48" fmla="*/ 319 w 319"/>
                <a:gd name="T49" fmla="*/ 4 h 432"/>
                <a:gd name="T50" fmla="*/ 291 w 319"/>
                <a:gd name="T51" fmla="*/ 1 h 432"/>
                <a:gd name="T52" fmla="*/ 265 w 319"/>
                <a:gd name="T53" fmla="*/ 0 h 432"/>
                <a:gd name="T54" fmla="*/ 265 w 319"/>
                <a:gd name="T55" fmla="*/ 0 h 432"/>
                <a:gd name="T56" fmla="*/ 250 w 319"/>
                <a:gd name="T57" fmla="*/ 0 h 432"/>
                <a:gd name="T58" fmla="*/ 234 w 319"/>
                <a:gd name="T59" fmla="*/ 2 h 432"/>
                <a:gd name="T60" fmla="*/ 220 w 319"/>
                <a:gd name="T61" fmla="*/ 5 h 432"/>
                <a:gd name="T62" fmla="*/ 205 w 319"/>
                <a:gd name="T63" fmla="*/ 8 h 432"/>
                <a:gd name="T64" fmla="*/ 191 w 319"/>
                <a:gd name="T65" fmla="*/ 12 h 432"/>
                <a:gd name="T66" fmla="*/ 176 w 319"/>
                <a:gd name="T67" fmla="*/ 18 h 432"/>
                <a:gd name="T68" fmla="*/ 163 w 319"/>
                <a:gd name="T69" fmla="*/ 24 h 432"/>
                <a:gd name="T70" fmla="*/ 151 w 319"/>
                <a:gd name="T71" fmla="*/ 31 h 432"/>
                <a:gd name="T72" fmla="*/ 151 w 319"/>
                <a:gd name="T73" fmla="*/ 31 h 432"/>
                <a:gd name="T74" fmla="*/ 149 w 319"/>
                <a:gd name="T75" fmla="*/ 29 h 432"/>
                <a:gd name="T76" fmla="*/ 144 w 319"/>
                <a:gd name="T77" fmla="*/ 24 h 432"/>
                <a:gd name="T78" fmla="*/ 137 w 319"/>
                <a:gd name="T79" fmla="*/ 19 h 432"/>
                <a:gd name="T80" fmla="*/ 123 w 319"/>
                <a:gd name="T81" fmla="*/ 15 h 432"/>
                <a:gd name="T82" fmla="*/ 104 w 319"/>
                <a:gd name="T83" fmla="*/ 10 h 432"/>
                <a:gd name="T84" fmla="*/ 79 w 319"/>
                <a:gd name="T85" fmla="*/ 6 h 432"/>
                <a:gd name="T86" fmla="*/ 44 w 319"/>
                <a:gd name="T87" fmla="*/ 4 h 432"/>
                <a:gd name="T88" fmla="*/ 0 w 319"/>
                <a:gd name="T89" fmla="*/ 2 h 432"/>
                <a:gd name="T90" fmla="*/ 0 w 319"/>
                <a:gd name="T91" fmla="*/ 432 h 4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19" h="432">
                  <a:moveTo>
                    <a:pt x="0" y="432"/>
                  </a:moveTo>
                  <a:lnTo>
                    <a:pt x="151" y="432"/>
                  </a:lnTo>
                  <a:lnTo>
                    <a:pt x="151" y="175"/>
                  </a:lnTo>
                  <a:lnTo>
                    <a:pt x="151" y="175"/>
                  </a:lnTo>
                  <a:lnTo>
                    <a:pt x="152" y="167"/>
                  </a:lnTo>
                  <a:lnTo>
                    <a:pt x="153" y="159"/>
                  </a:lnTo>
                  <a:lnTo>
                    <a:pt x="156" y="153"/>
                  </a:lnTo>
                  <a:lnTo>
                    <a:pt x="159" y="146"/>
                  </a:lnTo>
                  <a:lnTo>
                    <a:pt x="164" y="140"/>
                  </a:lnTo>
                  <a:lnTo>
                    <a:pt x="169" y="134"/>
                  </a:lnTo>
                  <a:lnTo>
                    <a:pt x="175" y="128"/>
                  </a:lnTo>
                  <a:lnTo>
                    <a:pt x="181" y="123"/>
                  </a:lnTo>
                  <a:lnTo>
                    <a:pt x="196" y="114"/>
                  </a:lnTo>
                  <a:lnTo>
                    <a:pt x="213" y="107"/>
                  </a:lnTo>
                  <a:lnTo>
                    <a:pt x="231" y="103"/>
                  </a:lnTo>
                  <a:lnTo>
                    <a:pt x="240" y="101"/>
                  </a:lnTo>
                  <a:lnTo>
                    <a:pt x="250" y="101"/>
                  </a:lnTo>
                  <a:lnTo>
                    <a:pt x="250" y="101"/>
                  </a:lnTo>
                  <a:lnTo>
                    <a:pt x="268" y="103"/>
                  </a:lnTo>
                  <a:lnTo>
                    <a:pt x="286" y="105"/>
                  </a:lnTo>
                  <a:lnTo>
                    <a:pt x="303" y="110"/>
                  </a:lnTo>
                  <a:lnTo>
                    <a:pt x="319" y="116"/>
                  </a:lnTo>
                  <a:lnTo>
                    <a:pt x="319" y="116"/>
                  </a:lnTo>
                  <a:lnTo>
                    <a:pt x="319" y="4"/>
                  </a:lnTo>
                  <a:lnTo>
                    <a:pt x="319" y="4"/>
                  </a:lnTo>
                  <a:lnTo>
                    <a:pt x="291" y="1"/>
                  </a:lnTo>
                  <a:lnTo>
                    <a:pt x="265" y="0"/>
                  </a:lnTo>
                  <a:lnTo>
                    <a:pt x="265" y="0"/>
                  </a:lnTo>
                  <a:lnTo>
                    <a:pt x="250" y="0"/>
                  </a:lnTo>
                  <a:lnTo>
                    <a:pt x="234" y="2"/>
                  </a:lnTo>
                  <a:lnTo>
                    <a:pt x="220" y="5"/>
                  </a:lnTo>
                  <a:lnTo>
                    <a:pt x="205" y="8"/>
                  </a:lnTo>
                  <a:lnTo>
                    <a:pt x="191" y="12"/>
                  </a:lnTo>
                  <a:lnTo>
                    <a:pt x="176" y="18"/>
                  </a:lnTo>
                  <a:lnTo>
                    <a:pt x="163" y="24"/>
                  </a:lnTo>
                  <a:lnTo>
                    <a:pt x="151" y="31"/>
                  </a:lnTo>
                  <a:lnTo>
                    <a:pt x="151" y="31"/>
                  </a:lnTo>
                  <a:lnTo>
                    <a:pt x="149" y="29"/>
                  </a:lnTo>
                  <a:lnTo>
                    <a:pt x="144" y="24"/>
                  </a:lnTo>
                  <a:lnTo>
                    <a:pt x="137" y="19"/>
                  </a:lnTo>
                  <a:lnTo>
                    <a:pt x="123" y="15"/>
                  </a:lnTo>
                  <a:lnTo>
                    <a:pt x="104" y="10"/>
                  </a:lnTo>
                  <a:lnTo>
                    <a:pt x="79" y="6"/>
                  </a:lnTo>
                  <a:lnTo>
                    <a:pt x="44" y="4"/>
                  </a:lnTo>
                  <a:lnTo>
                    <a:pt x="0" y="2"/>
                  </a:lnTo>
                  <a:lnTo>
                    <a:pt x="0" y="4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7" name="Freeform 40">
              <a:extLst>
                <a:ext uri="{FF2B5EF4-FFF2-40B4-BE49-F238E27FC236}">
                  <a16:creationId xmlns:a16="http://schemas.microsoft.com/office/drawing/2014/main" id="{AD8FF950-1BF2-4930-B1D8-0BBEAEDB4D61}"/>
                </a:ext>
              </a:extLst>
            </p:cNvPr>
            <p:cNvSpPr>
              <a:spLocks/>
            </p:cNvSpPr>
            <p:nvPr/>
          </p:nvSpPr>
          <p:spPr bwMode="auto">
            <a:xfrm>
              <a:off x="1701801" y="677863"/>
              <a:ext cx="522288" cy="635000"/>
            </a:xfrm>
            <a:custGeom>
              <a:avLst/>
              <a:gdLst>
                <a:gd name="T0" fmla="*/ 635 w 658"/>
                <a:gd name="T1" fmla="*/ 37 h 800"/>
                <a:gd name="T2" fmla="*/ 614 w 658"/>
                <a:gd name="T3" fmla="*/ 19 h 800"/>
                <a:gd name="T4" fmla="*/ 587 w 658"/>
                <a:gd name="T5" fmla="*/ 7 h 800"/>
                <a:gd name="T6" fmla="*/ 529 w 658"/>
                <a:gd name="T7" fmla="*/ 0 h 800"/>
                <a:gd name="T8" fmla="*/ 442 w 658"/>
                <a:gd name="T9" fmla="*/ 11 h 800"/>
                <a:gd name="T10" fmla="*/ 337 w 658"/>
                <a:gd name="T11" fmla="*/ 43 h 800"/>
                <a:gd name="T12" fmla="*/ 218 w 658"/>
                <a:gd name="T13" fmla="*/ 95 h 800"/>
                <a:gd name="T14" fmla="*/ 161 w 658"/>
                <a:gd name="T15" fmla="*/ 126 h 800"/>
                <a:gd name="T16" fmla="*/ 146 w 658"/>
                <a:gd name="T17" fmla="*/ 135 h 800"/>
                <a:gd name="T18" fmla="*/ 144 w 658"/>
                <a:gd name="T19" fmla="*/ 142 h 800"/>
                <a:gd name="T20" fmla="*/ 152 w 658"/>
                <a:gd name="T21" fmla="*/ 142 h 800"/>
                <a:gd name="T22" fmla="*/ 181 w 658"/>
                <a:gd name="T23" fmla="*/ 132 h 800"/>
                <a:gd name="T24" fmla="*/ 244 w 658"/>
                <a:gd name="T25" fmla="*/ 104 h 800"/>
                <a:gd name="T26" fmla="*/ 331 w 658"/>
                <a:gd name="T27" fmla="*/ 74 h 800"/>
                <a:gd name="T28" fmla="*/ 407 w 658"/>
                <a:gd name="T29" fmla="*/ 59 h 800"/>
                <a:gd name="T30" fmla="*/ 470 w 658"/>
                <a:gd name="T31" fmla="*/ 59 h 800"/>
                <a:gd name="T32" fmla="*/ 518 w 658"/>
                <a:gd name="T33" fmla="*/ 74 h 800"/>
                <a:gd name="T34" fmla="*/ 541 w 658"/>
                <a:gd name="T35" fmla="*/ 92 h 800"/>
                <a:gd name="T36" fmla="*/ 558 w 658"/>
                <a:gd name="T37" fmla="*/ 121 h 800"/>
                <a:gd name="T38" fmla="*/ 562 w 658"/>
                <a:gd name="T39" fmla="*/ 159 h 800"/>
                <a:gd name="T40" fmla="*/ 554 w 658"/>
                <a:gd name="T41" fmla="*/ 206 h 800"/>
                <a:gd name="T42" fmla="*/ 535 w 658"/>
                <a:gd name="T43" fmla="*/ 258 h 800"/>
                <a:gd name="T44" fmla="*/ 506 w 658"/>
                <a:gd name="T45" fmla="*/ 316 h 800"/>
                <a:gd name="T46" fmla="*/ 436 w 658"/>
                <a:gd name="T47" fmla="*/ 420 h 800"/>
                <a:gd name="T48" fmla="*/ 320 w 658"/>
                <a:gd name="T49" fmla="*/ 551 h 800"/>
                <a:gd name="T50" fmla="*/ 225 w 658"/>
                <a:gd name="T51" fmla="*/ 634 h 800"/>
                <a:gd name="T52" fmla="*/ 173 w 658"/>
                <a:gd name="T53" fmla="*/ 675 h 800"/>
                <a:gd name="T54" fmla="*/ 39 w 658"/>
                <a:gd name="T55" fmla="*/ 767 h 800"/>
                <a:gd name="T56" fmla="*/ 31 w 658"/>
                <a:gd name="T57" fmla="*/ 771 h 800"/>
                <a:gd name="T58" fmla="*/ 2 w 658"/>
                <a:gd name="T59" fmla="*/ 794 h 800"/>
                <a:gd name="T60" fmla="*/ 3 w 658"/>
                <a:gd name="T61" fmla="*/ 799 h 800"/>
                <a:gd name="T62" fmla="*/ 11 w 658"/>
                <a:gd name="T63" fmla="*/ 798 h 800"/>
                <a:gd name="T64" fmla="*/ 38 w 658"/>
                <a:gd name="T65" fmla="*/ 785 h 800"/>
                <a:gd name="T66" fmla="*/ 45 w 658"/>
                <a:gd name="T67" fmla="*/ 780 h 800"/>
                <a:gd name="T68" fmla="*/ 195 w 658"/>
                <a:gd name="T69" fmla="*/ 680 h 800"/>
                <a:gd name="T70" fmla="*/ 301 w 658"/>
                <a:gd name="T71" fmla="*/ 601 h 800"/>
                <a:gd name="T72" fmla="*/ 455 w 658"/>
                <a:gd name="T73" fmla="*/ 461 h 800"/>
                <a:gd name="T74" fmla="*/ 515 w 658"/>
                <a:gd name="T75" fmla="*/ 396 h 800"/>
                <a:gd name="T76" fmla="*/ 585 w 658"/>
                <a:gd name="T77" fmla="*/ 303 h 800"/>
                <a:gd name="T78" fmla="*/ 632 w 658"/>
                <a:gd name="T79" fmla="*/ 216 h 800"/>
                <a:gd name="T80" fmla="*/ 656 w 658"/>
                <a:gd name="T81" fmla="*/ 141 h 800"/>
                <a:gd name="T82" fmla="*/ 657 w 658"/>
                <a:gd name="T83" fmla="*/ 87 h 800"/>
                <a:gd name="T84" fmla="*/ 650 w 658"/>
                <a:gd name="T85" fmla="*/ 60 h 800"/>
                <a:gd name="T86" fmla="*/ 640 w 658"/>
                <a:gd name="T87" fmla="*/ 45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58" h="800">
                  <a:moveTo>
                    <a:pt x="640" y="45"/>
                  </a:moveTo>
                  <a:lnTo>
                    <a:pt x="640" y="45"/>
                  </a:lnTo>
                  <a:lnTo>
                    <a:pt x="635" y="37"/>
                  </a:lnTo>
                  <a:lnTo>
                    <a:pt x="628" y="30"/>
                  </a:lnTo>
                  <a:lnTo>
                    <a:pt x="621" y="24"/>
                  </a:lnTo>
                  <a:lnTo>
                    <a:pt x="614" y="19"/>
                  </a:lnTo>
                  <a:lnTo>
                    <a:pt x="605" y="14"/>
                  </a:lnTo>
                  <a:lnTo>
                    <a:pt x="597" y="11"/>
                  </a:lnTo>
                  <a:lnTo>
                    <a:pt x="587" y="7"/>
                  </a:lnTo>
                  <a:lnTo>
                    <a:pt x="576" y="5"/>
                  </a:lnTo>
                  <a:lnTo>
                    <a:pt x="553" y="1"/>
                  </a:lnTo>
                  <a:lnTo>
                    <a:pt x="529" y="0"/>
                  </a:lnTo>
                  <a:lnTo>
                    <a:pt x="503" y="1"/>
                  </a:lnTo>
                  <a:lnTo>
                    <a:pt x="474" y="5"/>
                  </a:lnTo>
                  <a:lnTo>
                    <a:pt x="442" y="11"/>
                  </a:lnTo>
                  <a:lnTo>
                    <a:pt x="408" y="19"/>
                  </a:lnTo>
                  <a:lnTo>
                    <a:pt x="373" y="30"/>
                  </a:lnTo>
                  <a:lnTo>
                    <a:pt x="337" y="43"/>
                  </a:lnTo>
                  <a:lnTo>
                    <a:pt x="299" y="59"/>
                  </a:lnTo>
                  <a:lnTo>
                    <a:pt x="260" y="76"/>
                  </a:lnTo>
                  <a:lnTo>
                    <a:pt x="218" y="95"/>
                  </a:lnTo>
                  <a:lnTo>
                    <a:pt x="175" y="117"/>
                  </a:lnTo>
                  <a:lnTo>
                    <a:pt x="175" y="117"/>
                  </a:lnTo>
                  <a:lnTo>
                    <a:pt x="161" y="126"/>
                  </a:lnTo>
                  <a:lnTo>
                    <a:pt x="150" y="133"/>
                  </a:lnTo>
                  <a:lnTo>
                    <a:pt x="150" y="133"/>
                  </a:lnTo>
                  <a:lnTo>
                    <a:pt x="146" y="135"/>
                  </a:lnTo>
                  <a:lnTo>
                    <a:pt x="144" y="138"/>
                  </a:lnTo>
                  <a:lnTo>
                    <a:pt x="144" y="140"/>
                  </a:lnTo>
                  <a:lnTo>
                    <a:pt x="144" y="142"/>
                  </a:lnTo>
                  <a:lnTo>
                    <a:pt x="145" y="144"/>
                  </a:lnTo>
                  <a:lnTo>
                    <a:pt x="148" y="144"/>
                  </a:lnTo>
                  <a:lnTo>
                    <a:pt x="152" y="142"/>
                  </a:lnTo>
                  <a:lnTo>
                    <a:pt x="152" y="142"/>
                  </a:lnTo>
                  <a:lnTo>
                    <a:pt x="167" y="138"/>
                  </a:lnTo>
                  <a:lnTo>
                    <a:pt x="181" y="132"/>
                  </a:lnTo>
                  <a:lnTo>
                    <a:pt x="181" y="132"/>
                  </a:lnTo>
                  <a:lnTo>
                    <a:pt x="214" y="116"/>
                  </a:lnTo>
                  <a:lnTo>
                    <a:pt x="244" y="104"/>
                  </a:lnTo>
                  <a:lnTo>
                    <a:pt x="274" y="92"/>
                  </a:lnTo>
                  <a:lnTo>
                    <a:pt x="303" y="82"/>
                  </a:lnTo>
                  <a:lnTo>
                    <a:pt x="331" y="74"/>
                  </a:lnTo>
                  <a:lnTo>
                    <a:pt x="358" y="68"/>
                  </a:lnTo>
                  <a:lnTo>
                    <a:pt x="383" y="63"/>
                  </a:lnTo>
                  <a:lnTo>
                    <a:pt x="407" y="59"/>
                  </a:lnTo>
                  <a:lnTo>
                    <a:pt x="429" y="58"/>
                  </a:lnTo>
                  <a:lnTo>
                    <a:pt x="451" y="58"/>
                  </a:lnTo>
                  <a:lnTo>
                    <a:pt x="470" y="59"/>
                  </a:lnTo>
                  <a:lnTo>
                    <a:pt x="488" y="62"/>
                  </a:lnTo>
                  <a:lnTo>
                    <a:pt x="504" y="66"/>
                  </a:lnTo>
                  <a:lnTo>
                    <a:pt x="518" y="74"/>
                  </a:lnTo>
                  <a:lnTo>
                    <a:pt x="530" y="82"/>
                  </a:lnTo>
                  <a:lnTo>
                    <a:pt x="541" y="92"/>
                  </a:lnTo>
                  <a:lnTo>
                    <a:pt x="541" y="92"/>
                  </a:lnTo>
                  <a:lnTo>
                    <a:pt x="548" y="100"/>
                  </a:lnTo>
                  <a:lnTo>
                    <a:pt x="554" y="110"/>
                  </a:lnTo>
                  <a:lnTo>
                    <a:pt x="558" y="121"/>
                  </a:lnTo>
                  <a:lnTo>
                    <a:pt x="560" y="133"/>
                  </a:lnTo>
                  <a:lnTo>
                    <a:pt x="562" y="146"/>
                  </a:lnTo>
                  <a:lnTo>
                    <a:pt x="562" y="159"/>
                  </a:lnTo>
                  <a:lnTo>
                    <a:pt x="560" y="174"/>
                  </a:lnTo>
                  <a:lnTo>
                    <a:pt x="558" y="190"/>
                  </a:lnTo>
                  <a:lnTo>
                    <a:pt x="554" y="206"/>
                  </a:lnTo>
                  <a:lnTo>
                    <a:pt x="548" y="223"/>
                  </a:lnTo>
                  <a:lnTo>
                    <a:pt x="542" y="240"/>
                  </a:lnTo>
                  <a:lnTo>
                    <a:pt x="535" y="258"/>
                  </a:lnTo>
                  <a:lnTo>
                    <a:pt x="527" y="278"/>
                  </a:lnTo>
                  <a:lnTo>
                    <a:pt x="517" y="297"/>
                  </a:lnTo>
                  <a:lnTo>
                    <a:pt x="506" y="316"/>
                  </a:lnTo>
                  <a:lnTo>
                    <a:pt x="494" y="337"/>
                  </a:lnTo>
                  <a:lnTo>
                    <a:pt x="468" y="378"/>
                  </a:lnTo>
                  <a:lnTo>
                    <a:pt x="436" y="420"/>
                  </a:lnTo>
                  <a:lnTo>
                    <a:pt x="401" y="464"/>
                  </a:lnTo>
                  <a:lnTo>
                    <a:pt x="362" y="507"/>
                  </a:lnTo>
                  <a:lnTo>
                    <a:pt x="320" y="551"/>
                  </a:lnTo>
                  <a:lnTo>
                    <a:pt x="274" y="593"/>
                  </a:lnTo>
                  <a:lnTo>
                    <a:pt x="250" y="613"/>
                  </a:lnTo>
                  <a:lnTo>
                    <a:pt x="225" y="634"/>
                  </a:lnTo>
                  <a:lnTo>
                    <a:pt x="200" y="654"/>
                  </a:lnTo>
                  <a:lnTo>
                    <a:pt x="173" y="675"/>
                  </a:lnTo>
                  <a:lnTo>
                    <a:pt x="173" y="675"/>
                  </a:lnTo>
                  <a:lnTo>
                    <a:pt x="107" y="723"/>
                  </a:lnTo>
                  <a:lnTo>
                    <a:pt x="70" y="747"/>
                  </a:lnTo>
                  <a:lnTo>
                    <a:pt x="39" y="767"/>
                  </a:lnTo>
                  <a:lnTo>
                    <a:pt x="39" y="767"/>
                  </a:lnTo>
                  <a:lnTo>
                    <a:pt x="31" y="771"/>
                  </a:lnTo>
                  <a:lnTo>
                    <a:pt x="31" y="771"/>
                  </a:lnTo>
                  <a:lnTo>
                    <a:pt x="5" y="790"/>
                  </a:lnTo>
                  <a:lnTo>
                    <a:pt x="5" y="790"/>
                  </a:lnTo>
                  <a:lnTo>
                    <a:pt x="2" y="794"/>
                  </a:lnTo>
                  <a:lnTo>
                    <a:pt x="0" y="797"/>
                  </a:lnTo>
                  <a:lnTo>
                    <a:pt x="2" y="798"/>
                  </a:lnTo>
                  <a:lnTo>
                    <a:pt x="3" y="799"/>
                  </a:lnTo>
                  <a:lnTo>
                    <a:pt x="4" y="800"/>
                  </a:lnTo>
                  <a:lnTo>
                    <a:pt x="8" y="800"/>
                  </a:lnTo>
                  <a:lnTo>
                    <a:pt x="11" y="798"/>
                  </a:lnTo>
                  <a:lnTo>
                    <a:pt x="11" y="798"/>
                  </a:lnTo>
                  <a:lnTo>
                    <a:pt x="24" y="792"/>
                  </a:lnTo>
                  <a:lnTo>
                    <a:pt x="38" y="785"/>
                  </a:lnTo>
                  <a:lnTo>
                    <a:pt x="38" y="785"/>
                  </a:lnTo>
                  <a:lnTo>
                    <a:pt x="45" y="780"/>
                  </a:lnTo>
                  <a:lnTo>
                    <a:pt x="45" y="780"/>
                  </a:lnTo>
                  <a:lnTo>
                    <a:pt x="80" y="758"/>
                  </a:lnTo>
                  <a:lnTo>
                    <a:pt x="120" y="732"/>
                  </a:lnTo>
                  <a:lnTo>
                    <a:pt x="195" y="680"/>
                  </a:lnTo>
                  <a:lnTo>
                    <a:pt x="195" y="680"/>
                  </a:lnTo>
                  <a:lnTo>
                    <a:pt x="249" y="641"/>
                  </a:lnTo>
                  <a:lnTo>
                    <a:pt x="301" y="601"/>
                  </a:lnTo>
                  <a:lnTo>
                    <a:pt x="301" y="770"/>
                  </a:lnTo>
                  <a:lnTo>
                    <a:pt x="455" y="770"/>
                  </a:lnTo>
                  <a:lnTo>
                    <a:pt x="455" y="461"/>
                  </a:lnTo>
                  <a:lnTo>
                    <a:pt x="455" y="461"/>
                  </a:lnTo>
                  <a:lnTo>
                    <a:pt x="486" y="429"/>
                  </a:lnTo>
                  <a:lnTo>
                    <a:pt x="515" y="396"/>
                  </a:lnTo>
                  <a:lnTo>
                    <a:pt x="540" y="365"/>
                  </a:lnTo>
                  <a:lnTo>
                    <a:pt x="563" y="333"/>
                  </a:lnTo>
                  <a:lnTo>
                    <a:pt x="585" y="303"/>
                  </a:lnTo>
                  <a:lnTo>
                    <a:pt x="603" y="273"/>
                  </a:lnTo>
                  <a:lnTo>
                    <a:pt x="618" y="244"/>
                  </a:lnTo>
                  <a:lnTo>
                    <a:pt x="632" y="216"/>
                  </a:lnTo>
                  <a:lnTo>
                    <a:pt x="643" y="190"/>
                  </a:lnTo>
                  <a:lnTo>
                    <a:pt x="651" y="164"/>
                  </a:lnTo>
                  <a:lnTo>
                    <a:pt x="656" y="141"/>
                  </a:lnTo>
                  <a:lnTo>
                    <a:pt x="658" y="118"/>
                  </a:lnTo>
                  <a:lnTo>
                    <a:pt x="658" y="98"/>
                  </a:lnTo>
                  <a:lnTo>
                    <a:pt x="657" y="87"/>
                  </a:lnTo>
                  <a:lnTo>
                    <a:pt x="656" y="78"/>
                  </a:lnTo>
                  <a:lnTo>
                    <a:pt x="652" y="69"/>
                  </a:lnTo>
                  <a:lnTo>
                    <a:pt x="650" y="60"/>
                  </a:lnTo>
                  <a:lnTo>
                    <a:pt x="645" y="52"/>
                  </a:lnTo>
                  <a:lnTo>
                    <a:pt x="640" y="45"/>
                  </a:lnTo>
                  <a:lnTo>
                    <a:pt x="640"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8" name="Freeform 41">
              <a:extLst>
                <a:ext uri="{FF2B5EF4-FFF2-40B4-BE49-F238E27FC236}">
                  <a16:creationId xmlns:a16="http://schemas.microsoft.com/office/drawing/2014/main" id="{7AB2BF0D-4CC6-4852-B3C9-DBA71CDB2D7B}"/>
                </a:ext>
              </a:extLst>
            </p:cNvPr>
            <p:cNvSpPr>
              <a:spLocks/>
            </p:cNvSpPr>
            <p:nvPr/>
          </p:nvSpPr>
          <p:spPr bwMode="auto">
            <a:xfrm>
              <a:off x="1233488" y="814388"/>
              <a:ext cx="819150" cy="649288"/>
            </a:xfrm>
            <a:custGeom>
              <a:avLst/>
              <a:gdLst>
                <a:gd name="T0" fmla="*/ 442 w 1032"/>
                <a:gd name="T1" fmla="*/ 660 h 819"/>
                <a:gd name="T2" fmla="*/ 582 w 1032"/>
                <a:gd name="T3" fmla="*/ 569 h 819"/>
                <a:gd name="T4" fmla="*/ 598 w 1032"/>
                <a:gd name="T5" fmla="*/ 553 h 819"/>
                <a:gd name="T6" fmla="*/ 594 w 1032"/>
                <a:gd name="T7" fmla="*/ 549 h 819"/>
                <a:gd name="T8" fmla="*/ 560 w 1032"/>
                <a:gd name="T9" fmla="*/ 567 h 819"/>
                <a:gd name="T10" fmla="*/ 397 w 1032"/>
                <a:gd name="T11" fmla="*/ 661 h 819"/>
                <a:gd name="T12" fmla="*/ 264 w 1032"/>
                <a:gd name="T13" fmla="*/ 713 h 819"/>
                <a:gd name="T14" fmla="*/ 175 w 1032"/>
                <a:gd name="T15" fmla="*/ 722 h 819"/>
                <a:gd name="T16" fmla="*/ 138 w 1032"/>
                <a:gd name="T17" fmla="*/ 713 h 819"/>
                <a:gd name="T18" fmla="*/ 107 w 1032"/>
                <a:gd name="T19" fmla="*/ 692 h 819"/>
                <a:gd name="T20" fmla="*/ 94 w 1032"/>
                <a:gd name="T21" fmla="*/ 670 h 819"/>
                <a:gd name="T22" fmla="*/ 87 w 1032"/>
                <a:gd name="T23" fmla="*/ 639 h 819"/>
                <a:gd name="T24" fmla="*/ 106 w 1032"/>
                <a:gd name="T25" fmla="*/ 559 h 819"/>
                <a:gd name="T26" fmla="*/ 167 w 1032"/>
                <a:gd name="T27" fmla="*/ 463 h 819"/>
                <a:gd name="T28" fmla="*/ 260 w 1032"/>
                <a:gd name="T29" fmla="*/ 354 h 819"/>
                <a:gd name="T30" fmla="*/ 322 w 1032"/>
                <a:gd name="T31" fmla="*/ 668 h 819"/>
                <a:gd name="T32" fmla="*/ 442 w 1032"/>
                <a:gd name="T33" fmla="*/ 281 h 819"/>
                <a:gd name="T34" fmla="*/ 491 w 1032"/>
                <a:gd name="T35" fmla="*/ 381 h 819"/>
                <a:gd name="T36" fmla="*/ 530 w 1032"/>
                <a:gd name="T37" fmla="*/ 428 h 819"/>
                <a:gd name="T38" fmla="*/ 578 w 1032"/>
                <a:gd name="T39" fmla="*/ 460 h 819"/>
                <a:gd name="T40" fmla="*/ 635 w 1032"/>
                <a:gd name="T41" fmla="*/ 479 h 819"/>
                <a:gd name="T42" fmla="*/ 682 w 1032"/>
                <a:gd name="T43" fmla="*/ 480 h 819"/>
                <a:gd name="T44" fmla="*/ 741 w 1032"/>
                <a:gd name="T45" fmla="*/ 466 h 819"/>
                <a:gd name="T46" fmla="*/ 792 w 1032"/>
                <a:gd name="T47" fmla="*/ 437 h 819"/>
                <a:gd name="T48" fmla="*/ 833 w 1032"/>
                <a:gd name="T49" fmla="*/ 394 h 819"/>
                <a:gd name="T50" fmla="*/ 891 w 1032"/>
                <a:gd name="T51" fmla="*/ 281 h 819"/>
                <a:gd name="T52" fmla="*/ 967 w 1032"/>
                <a:gd name="T53" fmla="*/ 284 h 819"/>
                <a:gd name="T54" fmla="*/ 1029 w 1032"/>
                <a:gd name="T55" fmla="*/ 206 h 819"/>
                <a:gd name="T56" fmla="*/ 1031 w 1032"/>
                <a:gd name="T57" fmla="*/ 188 h 819"/>
                <a:gd name="T58" fmla="*/ 994 w 1032"/>
                <a:gd name="T59" fmla="*/ 139 h 819"/>
                <a:gd name="T60" fmla="*/ 939 w 1032"/>
                <a:gd name="T61" fmla="*/ 110 h 819"/>
                <a:gd name="T62" fmla="*/ 897 w 1032"/>
                <a:gd name="T63" fmla="*/ 104 h 819"/>
                <a:gd name="T64" fmla="*/ 866 w 1032"/>
                <a:gd name="T65" fmla="*/ 108 h 819"/>
                <a:gd name="T66" fmla="*/ 818 w 1032"/>
                <a:gd name="T67" fmla="*/ 127 h 819"/>
                <a:gd name="T68" fmla="*/ 764 w 1032"/>
                <a:gd name="T69" fmla="*/ 186 h 819"/>
                <a:gd name="T70" fmla="*/ 694 w 1032"/>
                <a:gd name="T71" fmla="*/ 332 h 819"/>
                <a:gd name="T72" fmla="*/ 666 w 1032"/>
                <a:gd name="T73" fmla="*/ 344 h 819"/>
                <a:gd name="T74" fmla="*/ 643 w 1032"/>
                <a:gd name="T75" fmla="*/ 336 h 819"/>
                <a:gd name="T76" fmla="*/ 569 w 1032"/>
                <a:gd name="T77" fmla="*/ 186 h 819"/>
                <a:gd name="T78" fmla="*/ 546 w 1032"/>
                <a:gd name="T79" fmla="*/ 153 h 819"/>
                <a:gd name="T80" fmla="*/ 549 w 1032"/>
                <a:gd name="T81" fmla="*/ 99 h 819"/>
                <a:gd name="T82" fmla="*/ 652 w 1032"/>
                <a:gd name="T83" fmla="*/ 28 h 819"/>
                <a:gd name="T84" fmla="*/ 682 w 1032"/>
                <a:gd name="T85" fmla="*/ 6 h 819"/>
                <a:gd name="T86" fmla="*/ 678 w 1032"/>
                <a:gd name="T87" fmla="*/ 0 h 819"/>
                <a:gd name="T88" fmla="*/ 658 w 1032"/>
                <a:gd name="T89" fmla="*/ 8 h 819"/>
                <a:gd name="T90" fmla="*/ 540 w 1032"/>
                <a:gd name="T91" fmla="*/ 80 h 819"/>
                <a:gd name="T92" fmla="*/ 489 w 1032"/>
                <a:gd name="T93" fmla="*/ 114 h 819"/>
                <a:gd name="T94" fmla="*/ 436 w 1032"/>
                <a:gd name="T95" fmla="*/ 104 h 819"/>
                <a:gd name="T96" fmla="*/ 391 w 1032"/>
                <a:gd name="T97" fmla="*/ 111 h 819"/>
                <a:gd name="T98" fmla="*/ 342 w 1032"/>
                <a:gd name="T99" fmla="*/ 138 h 819"/>
                <a:gd name="T100" fmla="*/ 305 w 1032"/>
                <a:gd name="T101" fmla="*/ 182 h 819"/>
                <a:gd name="T102" fmla="*/ 289 w 1032"/>
                <a:gd name="T103" fmla="*/ 237 h 819"/>
                <a:gd name="T104" fmla="*/ 249 w 1032"/>
                <a:gd name="T105" fmla="*/ 308 h 819"/>
                <a:gd name="T106" fmla="*/ 116 w 1032"/>
                <a:gd name="T107" fmla="*/ 451 h 819"/>
                <a:gd name="T108" fmla="*/ 31 w 1032"/>
                <a:gd name="T109" fmla="*/ 580 h 819"/>
                <a:gd name="T110" fmla="*/ 2 w 1032"/>
                <a:gd name="T111" fmla="*/ 662 h 819"/>
                <a:gd name="T112" fmla="*/ 1 w 1032"/>
                <a:gd name="T113" fmla="*/ 708 h 819"/>
                <a:gd name="T114" fmla="*/ 16 w 1032"/>
                <a:gd name="T115" fmla="*/ 745 h 819"/>
                <a:gd name="T116" fmla="*/ 46 w 1032"/>
                <a:gd name="T117" fmla="*/ 772 h 819"/>
                <a:gd name="T118" fmla="*/ 104 w 1032"/>
                <a:gd name="T119" fmla="*/ 786 h 819"/>
                <a:gd name="T120" fmla="*/ 179 w 1032"/>
                <a:gd name="T121" fmla="*/ 777 h 819"/>
                <a:gd name="T122" fmla="*/ 289 w 1032"/>
                <a:gd name="T123" fmla="*/ 739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32" h="819">
                  <a:moveTo>
                    <a:pt x="289" y="819"/>
                  </a:moveTo>
                  <a:lnTo>
                    <a:pt x="442" y="819"/>
                  </a:lnTo>
                  <a:lnTo>
                    <a:pt x="442" y="660"/>
                  </a:lnTo>
                  <a:lnTo>
                    <a:pt x="442" y="660"/>
                  </a:lnTo>
                  <a:lnTo>
                    <a:pt x="506" y="620"/>
                  </a:lnTo>
                  <a:lnTo>
                    <a:pt x="569" y="579"/>
                  </a:lnTo>
                  <a:lnTo>
                    <a:pt x="569" y="579"/>
                  </a:lnTo>
                  <a:lnTo>
                    <a:pt x="582" y="569"/>
                  </a:lnTo>
                  <a:lnTo>
                    <a:pt x="593" y="559"/>
                  </a:lnTo>
                  <a:lnTo>
                    <a:pt x="593" y="559"/>
                  </a:lnTo>
                  <a:lnTo>
                    <a:pt x="596" y="557"/>
                  </a:lnTo>
                  <a:lnTo>
                    <a:pt x="598" y="553"/>
                  </a:lnTo>
                  <a:lnTo>
                    <a:pt x="598" y="551"/>
                  </a:lnTo>
                  <a:lnTo>
                    <a:pt x="598" y="550"/>
                  </a:lnTo>
                  <a:lnTo>
                    <a:pt x="595" y="549"/>
                  </a:lnTo>
                  <a:lnTo>
                    <a:pt x="594" y="549"/>
                  </a:lnTo>
                  <a:lnTo>
                    <a:pt x="588" y="550"/>
                  </a:lnTo>
                  <a:lnTo>
                    <a:pt x="588" y="550"/>
                  </a:lnTo>
                  <a:lnTo>
                    <a:pt x="560" y="567"/>
                  </a:lnTo>
                  <a:lnTo>
                    <a:pt x="560" y="567"/>
                  </a:lnTo>
                  <a:lnTo>
                    <a:pt x="517" y="593"/>
                  </a:lnTo>
                  <a:lnTo>
                    <a:pt x="474" y="619"/>
                  </a:lnTo>
                  <a:lnTo>
                    <a:pt x="435" y="640"/>
                  </a:lnTo>
                  <a:lnTo>
                    <a:pt x="397" y="661"/>
                  </a:lnTo>
                  <a:lnTo>
                    <a:pt x="361" y="678"/>
                  </a:lnTo>
                  <a:lnTo>
                    <a:pt x="326" y="692"/>
                  </a:lnTo>
                  <a:lnTo>
                    <a:pt x="295" y="703"/>
                  </a:lnTo>
                  <a:lnTo>
                    <a:pt x="264" y="713"/>
                  </a:lnTo>
                  <a:lnTo>
                    <a:pt x="237" y="719"/>
                  </a:lnTo>
                  <a:lnTo>
                    <a:pt x="210" y="722"/>
                  </a:lnTo>
                  <a:lnTo>
                    <a:pt x="187" y="724"/>
                  </a:lnTo>
                  <a:lnTo>
                    <a:pt x="175" y="722"/>
                  </a:lnTo>
                  <a:lnTo>
                    <a:pt x="165" y="721"/>
                  </a:lnTo>
                  <a:lnTo>
                    <a:pt x="156" y="720"/>
                  </a:lnTo>
                  <a:lnTo>
                    <a:pt x="146" y="716"/>
                  </a:lnTo>
                  <a:lnTo>
                    <a:pt x="138" y="713"/>
                  </a:lnTo>
                  <a:lnTo>
                    <a:pt x="129" y="709"/>
                  </a:lnTo>
                  <a:lnTo>
                    <a:pt x="121" y="704"/>
                  </a:lnTo>
                  <a:lnTo>
                    <a:pt x="115" y="698"/>
                  </a:lnTo>
                  <a:lnTo>
                    <a:pt x="107" y="692"/>
                  </a:lnTo>
                  <a:lnTo>
                    <a:pt x="101" y="685"/>
                  </a:lnTo>
                  <a:lnTo>
                    <a:pt x="101" y="685"/>
                  </a:lnTo>
                  <a:lnTo>
                    <a:pt x="98" y="678"/>
                  </a:lnTo>
                  <a:lnTo>
                    <a:pt x="94" y="670"/>
                  </a:lnTo>
                  <a:lnTo>
                    <a:pt x="91" y="663"/>
                  </a:lnTo>
                  <a:lnTo>
                    <a:pt x="89" y="655"/>
                  </a:lnTo>
                  <a:lnTo>
                    <a:pt x="87" y="648"/>
                  </a:lnTo>
                  <a:lnTo>
                    <a:pt x="87" y="639"/>
                  </a:lnTo>
                  <a:lnTo>
                    <a:pt x="88" y="621"/>
                  </a:lnTo>
                  <a:lnTo>
                    <a:pt x="92" y="602"/>
                  </a:lnTo>
                  <a:lnTo>
                    <a:pt x="98" y="581"/>
                  </a:lnTo>
                  <a:lnTo>
                    <a:pt x="106" y="559"/>
                  </a:lnTo>
                  <a:lnTo>
                    <a:pt x="118" y="536"/>
                  </a:lnTo>
                  <a:lnTo>
                    <a:pt x="132" y="512"/>
                  </a:lnTo>
                  <a:lnTo>
                    <a:pt x="148" y="488"/>
                  </a:lnTo>
                  <a:lnTo>
                    <a:pt x="167" y="463"/>
                  </a:lnTo>
                  <a:lnTo>
                    <a:pt x="187" y="436"/>
                  </a:lnTo>
                  <a:lnTo>
                    <a:pt x="210" y="410"/>
                  </a:lnTo>
                  <a:lnTo>
                    <a:pt x="234" y="383"/>
                  </a:lnTo>
                  <a:lnTo>
                    <a:pt x="260" y="354"/>
                  </a:lnTo>
                  <a:lnTo>
                    <a:pt x="289" y="326"/>
                  </a:lnTo>
                  <a:lnTo>
                    <a:pt x="289" y="681"/>
                  </a:lnTo>
                  <a:lnTo>
                    <a:pt x="289" y="681"/>
                  </a:lnTo>
                  <a:lnTo>
                    <a:pt x="322" y="668"/>
                  </a:lnTo>
                  <a:lnTo>
                    <a:pt x="359" y="652"/>
                  </a:lnTo>
                  <a:lnTo>
                    <a:pt x="400" y="633"/>
                  </a:lnTo>
                  <a:lnTo>
                    <a:pt x="442" y="610"/>
                  </a:lnTo>
                  <a:lnTo>
                    <a:pt x="442" y="281"/>
                  </a:lnTo>
                  <a:lnTo>
                    <a:pt x="476" y="353"/>
                  </a:lnTo>
                  <a:lnTo>
                    <a:pt x="476" y="353"/>
                  </a:lnTo>
                  <a:lnTo>
                    <a:pt x="483" y="367"/>
                  </a:lnTo>
                  <a:lnTo>
                    <a:pt x="491" y="381"/>
                  </a:lnTo>
                  <a:lnTo>
                    <a:pt x="500" y="394"/>
                  </a:lnTo>
                  <a:lnTo>
                    <a:pt x="509" y="406"/>
                  </a:lnTo>
                  <a:lnTo>
                    <a:pt x="519" y="418"/>
                  </a:lnTo>
                  <a:lnTo>
                    <a:pt x="530" y="428"/>
                  </a:lnTo>
                  <a:lnTo>
                    <a:pt x="541" y="437"/>
                  </a:lnTo>
                  <a:lnTo>
                    <a:pt x="553" y="446"/>
                  </a:lnTo>
                  <a:lnTo>
                    <a:pt x="565" y="454"/>
                  </a:lnTo>
                  <a:lnTo>
                    <a:pt x="578" y="460"/>
                  </a:lnTo>
                  <a:lnTo>
                    <a:pt x="592" y="466"/>
                  </a:lnTo>
                  <a:lnTo>
                    <a:pt x="606" y="471"/>
                  </a:lnTo>
                  <a:lnTo>
                    <a:pt x="621" y="475"/>
                  </a:lnTo>
                  <a:lnTo>
                    <a:pt x="635" y="479"/>
                  </a:lnTo>
                  <a:lnTo>
                    <a:pt x="651" y="480"/>
                  </a:lnTo>
                  <a:lnTo>
                    <a:pt x="666" y="480"/>
                  </a:lnTo>
                  <a:lnTo>
                    <a:pt x="666" y="480"/>
                  </a:lnTo>
                  <a:lnTo>
                    <a:pt x="682" y="480"/>
                  </a:lnTo>
                  <a:lnTo>
                    <a:pt x="698" y="479"/>
                  </a:lnTo>
                  <a:lnTo>
                    <a:pt x="712" y="475"/>
                  </a:lnTo>
                  <a:lnTo>
                    <a:pt x="727" y="471"/>
                  </a:lnTo>
                  <a:lnTo>
                    <a:pt x="741" y="466"/>
                  </a:lnTo>
                  <a:lnTo>
                    <a:pt x="755" y="460"/>
                  </a:lnTo>
                  <a:lnTo>
                    <a:pt x="768" y="454"/>
                  </a:lnTo>
                  <a:lnTo>
                    <a:pt x="780" y="446"/>
                  </a:lnTo>
                  <a:lnTo>
                    <a:pt x="792" y="437"/>
                  </a:lnTo>
                  <a:lnTo>
                    <a:pt x="803" y="428"/>
                  </a:lnTo>
                  <a:lnTo>
                    <a:pt x="814" y="418"/>
                  </a:lnTo>
                  <a:lnTo>
                    <a:pt x="823" y="406"/>
                  </a:lnTo>
                  <a:lnTo>
                    <a:pt x="833" y="394"/>
                  </a:lnTo>
                  <a:lnTo>
                    <a:pt x="841" y="381"/>
                  </a:lnTo>
                  <a:lnTo>
                    <a:pt x="850" y="367"/>
                  </a:lnTo>
                  <a:lnTo>
                    <a:pt x="857" y="353"/>
                  </a:lnTo>
                  <a:lnTo>
                    <a:pt x="891" y="281"/>
                  </a:lnTo>
                  <a:lnTo>
                    <a:pt x="891" y="365"/>
                  </a:lnTo>
                  <a:lnTo>
                    <a:pt x="891" y="365"/>
                  </a:lnTo>
                  <a:lnTo>
                    <a:pt x="931" y="324"/>
                  </a:lnTo>
                  <a:lnTo>
                    <a:pt x="967" y="284"/>
                  </a:lnTo>
                  <a:lnTo>
                    <a:pt x="1000" y="246"/>
                  </a:lnTo>
                  <a:lnTo>
                    <a:pt x="1015" y="225"/>
                  </a:lnTo>
                  <a:lnTo>
                    <a:pt x="1029" y="206"/>
                  </a:lnTo>
                  <a:lnTo>
                    <a:pt x="1029" y="206"/>
                  </a:lnTo>
                  <a:lnTo>
                    <a:pt x="1031" y="201"/>
                  </a:lnTo>
                  <a:lnTo>
                    <a:pt x="1032" y="197"/>
                  </a:lnTo>
                  <a:lnTo>
                    <a:pt x="1032" y="192"/>
                  </a:lnTo>
                  <a:lnTo>
                    <a:pt x="1031" y="188"/>
                  </a:lnTo>
                  <a:lnTo>
                    <a:pt x="1031" y="188"/>
                  </a:lnTo>
                  <a:lnTo>
                    <a:pt x="1020" y="171"/>
                  </a:lnTo>
                  <a:lnTo>
                    <a:pt x="1008" y="154"/>
                  </a:lnTo>
                  <a:lnTo>
                    <a:pt x="994" y="139"/>
                  </a:lnTo>
                  <a:lnTo>
                    <a:pt x="977" y="127"/>
                  </a:lnTo>
                  <a:lnTo>
                    <a:pt x="959" y="118"/>
                  </a:lnTo>
                  <a:lnTo>
                    <a:pt x="950" y="114"/>
                  </a:lnTo>
                  <a:lnTo>
                    <a:pt x="939" y="110"/>
                  </a:lnTo>
                  <a:lnTo>
                    <a:pt x="930" y="108"/>
                  </a:lnTo>
                  <a:lnTo>
                    <a:pt x="919" y="105"/>
                  </a:lnTo>
                  <a:lnTo>
                    <a:pt x="908" y="104"/>
                  </a:lnTo>
                  <a:lnTo>
                    <a:pt x="897" y="104"/>
                  </a:lnTo>
                  <a:lnTo>
                    <a:pt x="897" y="104"/>
                  </a:lnTo>
                  <a:lnTo>
                    <a:pt x="886" y="104"/>
                  </a:lnTo>
                  <a:lnTo>
                    <a:pt x="876" y="105"/>
                  </a:lnTo>
                  <a:lnTo>
                    <a:pt x="866" y="108"/>
                  </a:lnTo>
                  <a:lnTo>
                    <a:pt x="856" y="110"/>
                  </a:lnTo>
                  <a:lnTo>
                    <a:pt x="845" y="114"/>
                  </a:lnTo>
                  <a:lnTo>
                    <a:pt x="837" y="118"/>
                  </a:lnTo>
                  <a:lnTo>
                    <a:pt x="818" y="127"/>
                  </a:lnTo>
                  <a:lnTo>
                    <a:pt x="802" y="139"/>
                  </a:lnTo>
                  <a:lnTo>
                    <a:pt x="787" y="154"/>
                  </a:lnTo>
                  <a:lnTo>
                    <a:pt x="775" y="169"/>
                  </a:lnTo>
                  <a:lnTo>
                    <a:pt x="764" y="186"/>
                  </a:lnTo>
                  <a:lnTo>
                    <a:pt x="700" y="324"/>
                  </a:lnTo>
                  <a:lnTo>
                    <a:pt x="700" y="324"/>
                  </a:lnTo>
                  <a:lnTo>
                    <a:pt x="697" y="329"/>
                  </a:lnTo>
                  <a:lnTo>
                    <a:pt x="694" y="332"/>
                  </a:lnTo>
                  <a:lnTo>
                    <a:pt x="691" y="336"/>
                  </a:lnTo>
                  <a:lnTo>
                    <a:pt x="686" y="340"/>
                  </a:lnTo>
                  <a:lnTo>
                    <a:pt x="677" y="343"/>
                  </a:lnTo>
                  <a:lnTo>
                    <a:pt x="666" y="344"/>
                  </a:lnTo>
                  <a:lnTo>
                    <a:pt x="666" y="344"/>
                  </a:lnTo>
                  <a:lnTo>
                    <a:pt x="657" y="343"/>
                  </a:lnTo>
                  <a:lnTo>
                    <a:pt x="647" y="340"/>
                  </a:lnTo>
                  <a:lnTo>
                    <a:pt x="643" y="336"/>
                  </a:lnTo>
                  <a:lnTo>
                    <a:pt x="639" y="332"/>
                  </a:lnTo>
                  <a:lnTo>
                    <a:pt x="636" y="329"/>
                  </a:lnTo>
                  <a:lnTo>
                    <a:pt x="634" y="324"/>
                  </a:lnTo>
                  <a:lnTo>
                    <a:pt x="569" y="186"/>
                  </a:lnTo>
                  <a:lnTo>
                    <a:pt x="569" y="186"/>
                  </a:lnTo>
                  <a:lnTo>
                    <a:pt x="564" y="178"/>
                  </a:lnTo>
                  <a:lnTo>
                    <a:pt x="558" y="169"/>
                  </a:lnTo>
                  <a:lnTo>
                    <a:pt x="546" y="153"/>
                  </a:lnTo>
                  <a:lnTo>
                    <a:pt x="530" y="139"/>
                  </a:lnTo>
                  <a:lnTo>
                    <a:pt x="514" y="127"/>
                  </a:lnTo>
                  <a:lnTo>
                    <a:pt x="514" y="127"/>
                  </a:lnTo>
                  <a:lnTo>
                    <a:pt x="549" y="99"/>
                  </a:lnTo>
                  <a:lnTo>
                    <a:pt x="583" y="74"/>
                  </a:lnTo>
                  <a:lnTo>
                    <a:pt x="618" y="50"/>
                  </a:lnTo>
                  <a:lnTo>
                    <a:pt x="652" y="28"/>
                  </a:lnTo>
                  <a:lnTo>
                    <a:pt x="652" y="28"/>
                  </a:lnTo>
                  <a:lnTo>
                    <a:pt x="666" y="19"/>
                  </a:lnTo>
                  <a:lnTo>
                    <a:pt x="678" y="10"/>
                  </a:lnTo>
                  <a:lnTo>
                    <a:pt x="678" y="10"/>
                  </a:lnTo>
                  <a:lnTo>
                    <a:pt x="682" y="6"/>
                  </a:lnTo>
                  <a:lnTo>
                    <a:pt x="682" y="4"/>
                  </a:lnTo>
                  <a:lnTo>
                    <a:pt x="682" y="2"/>
                  </a:lnTo>
                  <a:lnTo>
                    <a:pt x="681" y="0"/>
                  </a:lnTo>
                  <a:lnTo>
                    <a:pt x="678" y="0"/>
                  </a:lnTo>
                  <a:lnTo>
                    <a:pt x="675" y="0"/>
                  </a:lnTo>
                  <a:lnTo>
                    <a:pt x="671" y="2"/>
                  </a:lnTo>
                  <a:lnTo>
                    <a:pt x="671" y="2"/>
                  </a:lnTo>
                  <a:lnTo>
                    <a:pt x="658" y="8"/>
                  </a:lnTo>
                  <a:lnTo>
                    <a:pt x="643" y="16"/>
                  </a:lnTo>
                  <a:lnTo>
                    <a:pt x="643" y="16"/>
                  </a:lnTo>
                  <a:lnTo>
                    <a:pt x="575" y="58"/>
                  </a:lnTo>
                  <a:lnTo>
                    <a:pt x="540" y="80"/>
                  </a:lnTo>
                  <a:lnTo>
                    <a:pt x="506" y="103"/>
                  </a:lnTo>
                  <a:lnTo>
                    <a:pt x="506" y="103"/>
                  </a:lnTo>
                  <a:lnTo>
                    <a:pt x="489" y="114"/>
                  </a:lnTo>
                  <a:lnTo>
                    <a:pt x="489" y="114"/>
                  </a:lnTo>
                  <a:lnTo>
                    <a:pt x="477" y="110"/>
                  </a:lnTo>
                  <a:lnTo>
                    <a:pt x="464" y="107"/>
                  </a:lnTo>
                  <a:lnTo>
                    <a:pt x="450" y="105"/>
                  </a:lnTo>
                  <a:lnTo>
                    <a:pt x="436" y="104"/>
                  </a:lnTo>
                  <a:lnTo>
                    <a:pt x="436" y="104"/>
                  </a:lnTo>
                  <a:lnTo>
                    <a:pt x="420" y="105"/>
                  </a:lnTo>
                  <a:lnTo>
                    <a:pt x="406" y="108"/>
                  </a:lnTo>
                  <a:lnTo>
                    <a:pt x="391" y="111"/>
                  </a:lnTo>
                  <a:lnTo>
                    <a:pt x="378" y="116"/>
                  </a:lnTo>
                  <a:lnTo>
                    <a:pt x="366" y="122"/>
                  </a:lnTo>
                  <a:lnTo>
                    <a:pt x="353" y="130"/>
                  </a:lnTo>
                  <a:lnTo>
                    <a:pt x="342" y="138"/>
                  </a:lnTo>
                  <a:lnTo>
                    <a:pt x="331" y="148"/>
                  </a:lnTo>
                  <a:lnTo>
                    <a:pt x="321" y="159"/>
                  </a:lnTo>
                  <a:lnTo>
                    <a:pt x="313" y="169"/>
                  </a:lnTo>
                  <a:lnTo>
                    <a:pt x="305" y="182"/>
                  </a:lnTo>
                  <a:lnTo>
                    <a:pt x="299" y="195"/>
                  </a:lnTo>
                  <a:lnTo>
                    <a:pt x="295" y="208"/>
                  </a:lnTo>
                  <a:lnTo>
                    <a:pt x="291" y="223"/>
                  </a:lnTo>
                  <a:lnTo>
                    <a:pt x="289" y="237"/>
                  </a:lnTo>
                  <a:lnTo>
                    <a:pt x="289" y="252"/>
                  </a:lnTo>
                  <a:lnTo>
                    <a:pt x="289" y="272"/>
                  </a:lnTo>
                  <a:lnTo>
                    <a:pt x="289" y="272"/>
                  </a:lnTo>
                  <a:lnTo>
                    <a:pt x="249" y="308"/>
                  </a:lnTo>
                  <a:lnTo>
                    <a:pt x="211" y="344"/>
                  </a:lnTo>
                  <a:lnTo>
                    <a:pt x="176" y="381"/>
                  </a:lnTo>
                  <a:lnTo>
                    <a:pt x="145" y="416"/>
                  </a:lnTo>
                  <a:lnTo>
                    <a:pt x="116" y="451"/>
                  </a:lnTo>
                  <a:lnTo>
                    <a:pt x="91" y="485"/>
                  </a:lnTo>
                  <a:lnTo>
                    <a:pt x="68" y="517"/>
                  </a:lnTo>
                  <a:lnTo>
                    <a:pt x="47" y="550"/>
                  </a:lnTo>
                  <a:lnTo>
                    <a:pt x="31" y="580"/>
                  </a:lnTo>
                  <a:lnTo>
                    <a:pt x="18" y="609"/>
                  </a:lnTo>
                  <a:lnTo>
                    <a:pt x="8" y="637"/>
                  </a:lnTo>
                  <a:lnTo>
                    <a:pt x="5" y="650"/>
                  </a:lnTo>
                  <a:lnTo>
                    <a:pt x="2" y="662"/>
                  </a:lnTo>
                  <a:lnTo>
                    <a:pt x="0" y="674"/>
                  </a:lnTo>
                  <a:lnTo>
                    <a:pt x="0" y="686"/>
                  </a:lnTo>
                  <a:lnTo>
                    <a:pt x="0" y="697"/>
                  </a:lnTo>
                  <a:lnTo>
                    <a:pt x="1" y="708"/>
                  </a:lnTo>
                  <a:lnTo>
                    <a:pt x="4" y="718"/>
                  </a:lnTo>
                  <a:lnTo>
                    <a:pt x="6" y="727"/>
                  </a:lnTo>
                  <a:lnTo>
                    <a:pt x="11" y="737"/>
                  </a:lnTo>
                  <a:lnTo>
                    <a:pt x="16" y="745"/>
                  </a:lnTo>
                  <a:lnTo>
                    <a:pt x="16" y="745"/>
                  </a:lnTo>
                  <a:lnTo>
                    <a:pt x="24" y="756"/>
                  </a:lnTo>
                  <a:lnTo>
                    <a:pt x="35" y="765"/>
                  </a:lnTo>
                  <a:lnTo>
                    <a:pt x="46" y="772"/>
                  </a:lnTo>
                  <a:lnTo>
                    <a:pt x="59" y="778"/>
                  </a:lnTo>
                  <a:lnTo>
                    <a:pt x="72" y="783"/>
                  </a:lnTo>
                  <a:lnTo>
                    <a:pt x="88" y="785"/>
                  </a:lnTo>
                  <a:lnTo>
                    <a:pt x="104" y="786"/>
                  </a:lnTo>
                  <a:lnTo>
                    <a:pt x="122" y="786"/>
                  </a:lnTo>
                  <a:lnTo>
                    <a:pt x="140" y="784"/>
                  </a:lnTo>
                  <a:lnTo>
                    <a:pt x="158" y="782"/>
                  </a:lnTo>
                  <a:lnTo>
                    <a:pt x="179" y="777"/>
                  </a:lnTo>
                  <a:lnTo>
                    <a:pt x="199" y="772"/>
                  </a:lnTo>
                  <a:lnTo>
                    <a:pt x="220" y="765"/>
                  </a:lnTo>
                  <a:lnTo>
                    <a:pt x="243" y="757"/>
                  </a:lnTo>
                  <a:lnTo>
                    <a:pt x="289" y="739"/>
                  </a:lnTo>
                  <a:lnTo>
                    <a:pt x="289" y="8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sp>
          <p:nvSpPr>
            <p:cNvPr id="29" name="Freeform 42">
              <a:extLst>
                <a:ext uri="{FF2B5EF4-FFF2-40B4-BE49-F238E27FC236}">
                  <a16:creationId xmlns:a16="http://schemas.microsoft.com/office/drawing/2014/main" id="{56C7A310-29E8-4B60-8472-5698069530B2}"/>
                </a:ext>
              </a:extLst>
            </p:cNvPr>
            <p:cNvSpPr>
              <a:spLocks noEditPoints="1"/>
            </p:cNvSpPr>
            <p:nvPr/>
          </p:nvSpPr>
          <p:spPr bwMode="auto">
            <a:xfrm>
              <a:off x="4046538" y="938213"/>
              <a:ext cx="69850" cy="68263"/>
            </a:xfrm>
            <a:custGeom>
              <a:avLst/>
              <a:gdLst>
                <a:gd name="T0" fmla="*/ 0 w 87"/>
                <a:gd name="T1" fmla="*/ 44 h 87"/>
                <a:gd name="T2" fmla="*/ 4 w 87"/>
                <a:gd name="T3" fmla="*/ 27 h 87"/>
                <a:gd name="T4" fmla="*/ 14 w 87"/>
                <a:gd name="T5" fmla="*/ 12 h 87"/>
                <a:gd name="T6" fmla="*/ 27 w 87"/>
                <a:gd name="T7" fmla="*/ 4 h 87"/>
                <a:gd name="T8" fmla="*/ 44 w 87"/>
                <a:gd name="T9" fmla="*/ 0 h 87"/>
                <a:gd name="T10" fmla="*/ 52 w 87"/>
                <a:gd name="T11" fmla="*/ 0 h 87"/>
                <a:gd name="T12" fmla="*/ 68 w 87"/>
                <a:gd name="T13" fmla="*/ 7 h 87"/>
                <a:gd name="T14" fmla="*/ 80 w 87"/>
                <a:gd name="T15" fmla="*/ 19 h 87"/>
                <a:gd name="T16" fmla="*/ 86 w 87"/>
                <a:gd name="T17" fmla="*/ 35 h 87"/>
                <a:gd name="T18" fmla="*/ 87 w 87"/>
                <a:gd name="T19" fmla="*/ 44 h 87"/>
                <a:gd name="T20" fmla="*/ 84 w 87"/>
                <a:gd name="T21" fmla="*/ 61 h 87"/>
                <a:gd name="T22" fmla="*/ 75 w 87"/>
                <a:gd name="T23" fmla="*/ 74 h 87"/>
                <a:gd name="T24" fmla="*/ 61 w 87"/>
                <a:gd name="T25" fmla="*/ 83 h 87"/>
                <a:gd name="T26" fmla="*/ 44 w 87"/>
                <a:gd name="T27" fmla="*/ 87 h 87"/>
                <a:gd name="T28" fmla="*/ 35 w 87"/>
                <a:gd name="T29" fmla="*/ 86 h 87"/>
                <a:gd name="T30" fmla="*/ 20 w 87"/>
                <a:gd name="T31" fmla="*/ 80 h 87"/>
                <a:gd name="T32" fmla="*/ 8 w 87"/>
                <a:gd name="T33" fmla="*/ 68 h 87"/>
                <a:gd name="T34" fmla="*/ 2 w 87"/>
                <a:gd name="T35" fmla="*/ 52 h 87"/>
                <a:gd name="T36" fmla="*/ 0 w 87"/>
                <a:gd name="T37" fmla="*/ 44 h 87"/>
                <a:gd name="T38" fmla="*/ 76 w 87"/>
                <a:gd name="T39" fmla="*/ 44 h 87"/>
                <a:gd name="T40" fmla="*/ 74 w 87"/>
                <a:gd name="T41" fmla="*/ 29 h 87"/>
                <a:gd name="T42" fmla="*/ 67 w 87"/>
                <a:gd name="T43" fmla="*/ 18 h 87"/>
                <a:gd name="T44" fmla="*/ 57 w 87"/>
                <a:gd name="T45" fmla="*/ 11 h 87"/>
                <a:gd name="T46" fmla="*/ 44 w 87"/>
                <a:gd name="T47" fmla="*/ 9 h 87"/>
                <a:gd name="T48" fmla="*/ 38 w 87"/>
                <a:gd name="T49" fmla="*/ 9 h 87"/>
                <a:gd name="T50" fmla="*/ 26 w 87"/>
                <a:gd name="T51" fmla="*/ 13 h 87"/>
                <a:gd name="T52" fmla="*/ 16 w 87"/>
                <a:gd name="T53" fmla="*/ 23 h 87"/>
                <a:gd name="T54" fmla="*/ 11 w 87"/>
                <a:gd name="T55" fmla="*/ 36 h 87"/>
                <a:gd name="T56" fmla="*/ 11 w 87"/>
                <a:gd name="T57" fmla="*/ 44 h 87"/>
                <a:gd name="T58" fmla="*/ 14 w 87"/>
                <a:gd name="T59" fmla="*/ 57 h 87"/>
                <a:gd name="T60" fmla="*/ 21 w 87"/>
                <a:gd name="T61" fmla="*/ 69 h 87"/>
                <a:gd name="T62" fmla="*/ 31 w 87"/>
                <a:gd name="T63" fmla="*/ 76 h 87"/>
                <a:gd name="T64" fmla="*/ 44 w 87"/>
                <a:gd name="T65" fmla="*/ 79 h 87"/>
                <a:gd name="T66" fmla="*/ 51 w 87"/>
                <a:gd name="T67" fmla="*/ 77 h 87"/>
                <a:gd name="T68" fmla="*/ 62 w 87"/>
                <a:gd name="T69" fmla="*/ 73 h 87"/>
                <a:gd name="T70" fmla="*/ 72 w 87"/>
                <a:gd name="T71" fmla="*/ 63 h 87"/>
                <a:gd name="T72" fmla="*/ 76 w 87"/>
                <a:gd name="T73" fmla="*/ 51 h 87"/>
                <a:gd name="T74" fmla="*/ 76 w 87"/>
                <a:gd name="T75" fmla="*/ 44 h 87"/>
                <a:gd name="T76" fmla="*/ 45 w 87"/>
                <a:gd name="T77" fmla="*/ 18 h 87"/>
                <a:gd name="T78" fmla="*/ 53 w 87"/>
                <a:gd name="T79" fmla="*/ 19 h 87"/>
                <a:gd name="T80" fmla="*/ 61 w 87"/>
                <a:gd name="T81" fmla="*/ 24 h 87"/>
                <a:gd name="T82" fmla="*/ 63 w 87"/>
                <a:gd name="T83" fmla="*/ 33 h 87"/>
                <a:gd name="T84" fmla="*/ 63 w 87"/>
                <a:gd name="T85" fmla="*/ 39 h 87"/>
                <a:gd name="T86" fmla="*/ 56 w 87"/>
                <a:gd name="T87" fmla="*/ 45 h 87"/>
                <a:gd name="T88" fmla="*/ 64 w 87"/>
                <a:gd name="T89" fmla="*/ 68 h 87"/>
                <a:gd name="T90" fmla="*/ 41 w 87"/>
                <a:gd name="T91" fmla="*/ 47 h 87"/>
                <a:gd name="T92" fmla="*/ 37 w 87"/>
                <a:gd name="T93" fmla="*/ 68 h 87"/>
                <a:gd name="T94" fmla="*/ 27 w 87"/>
                <a:gd name="T95" fmla="*/ 18 h 87"/>
                <a:gd name="T96" fmla="*/ 44 w 87"/>
                <a:gd name="T97" fmla="*/ 40 h 87"/>
                <a:gd name="T98" fmla="*/ 49 w 87"/>
                <a:gd name="T99" fmla="*/ 40 h 87"/>
                <a:gd name="T100" fmla="*/ 53 w 87"/>
                <a:gd name="T101" fmla="*/ 36 h 87"/>
                <a:gd name="T102" fmla="*/ 55 w 87"/>
                <a:gd name="T103" fmla="*/ 33 h 87"/>
                <a:gd name="T104" fmla="*/ 51 w 87"/>
                <a:gd name="T105" fmla="*/ 27 h 87"/>
                <a:gd name="T106" fmla="*/ 45 w 87"/>
                <a:gd name="T107" fmla="*/ 26 h 87"/>
                <a:gd name="T108" fmla="*/ 37 w 87"/>
                <a:gd name="T109" fmla="*/ 4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7" h="87">
                  <a:moveTo>
                    <a:pt x="0" y="44"/>
                  </a:moveTo>
                  <a:lnTo>
                    <a:pt x="0" y="44"/>
                  </a:lnTo>
                  <a:lnTo>
                    <a:pt x="2" y="35"/>
                  </a:lnTo>
                  <a:lnTo>
                    <a:pt x="4" y="27"/>
                  </a:lnTo>
                  <a:lnTo>
                    <a:pt x="8" y="19"/>
                  </a:lnTo>
                  <a:lnTo>
                    <a:pt x="14" y="12"/>
                  </a:lnTo>
                  <a:lnTo>
                    <a:pt x="20" y="7"/>
                  </a:lnTo>
                  <a:lnTo>
                    <a:pt x="27" y="4"/>
                  </a:lnTo>
                  <a:lnTo>
                    <a:pt x="35" y="0"/>
                  </a:lnTo>
                  <a:lnTo>
                    <a:pt x="44" y="0"/>
                  </a:lnTo>
                  <a:lnTo>
                    <a:pt x="44" y="0"/>
                  </a:lnTo>
                  <a:lnTo>
                    <a:pt x="52" y="0"/>
                  </a:lnTo>
                  <a:lnTo>
                    <a:pt x="61" y="4"/>
                  </a:lnTo>
                  <a:lnTo>
                    <a:pt x="68" y="7"/>
                  </a:lnTo>
                  <a:lnTo>
                    <a:pt x="75" y="12"/>
                  </a:lnTo>
                  <a:lnTo>
                    <a:pt x="80" y="19"/>
                  </a:lnTo>
                  <a:lnTo>
                    <a:pt x="84" y="27"/>
                  </a:lnTo>
                  <a:lnTo>
                    <a:pt x="86" y="35"/>
                  </a:lnTo>
                  <a:lnTo>
                    <a:pt x="87" y="44"/>
                  </a:lnTo>
                  <a:lnTo>
                    <a:pt x="87" y="44"/>
                  </a:lnTo>
                  <a:lnTo>
                    <a:pt x="86" y="52"/>
                  </a:lnTo>
                  <a:lnTo>
                    <a:pt x="84" y="61"/>
                  </a:lnTo>
                  <a:lnTo>
                    <a:pt x="80" y="68"/>
                  </a:lnTo>
                  <a:lnTo>
                    <a:pt x="75" y="74"/>
                  </a:lnTo>
                  <a:lnTo>
                    <a:pt x="68" y="80"/>
                  </a:lnTo>
                  <a:lnTo>
                    <a:pt x="61" y="83"/>
                  </a:lnTo>
                  <a:lnTo>
                    <a:pt x="52" y="86"/>
                  </a:lnTo>
                  <a:lnTo>
                    <a:pt x="44" y="87"/>
                  </a:lnTo>
                  <a:lnTo>
                    <a:pt x="44" y="87"/>
                  </a:lnTo>
                  <a:lnTo>
                    <a:pt x="35" y="86"/>
                  </a:lnTo>
                  <a:lnTo>
                    <a:pt x="27" y="83"/>
                  </a:lnTo>
                  <a:lnTo>
                    <a:pt x="20" y="80"/>
                  </a:lnTo>
                  <a:lnTo>
                    <a:pt x="14" y="74"/>
                  </a:lnTo>
                  <a:lnTo>
                    <a:pt x="8" y="68"/>
                  </a:lnTo>
                  <a:lnTo>
                    <a:pt x="4" y="61"/>
                  </a:lnTo>
                  <a:lnTo>
                    <a:pt x="2" y="52"/>
                  </a:lnTo>
                  <a:lnTo>
                    <a:pt x="0" y="44"/>
                  </a:lnTo>
                  <a:lnTo>
                    <a:pt x="0" y="44"/>
                  </a:lnTo>
                  <a:close/>
                  <a:moveTo>
                    <a:pt x="76" y="44"/>
                  </a:moveTo>
                  <a:lnTo>
                    <a:pt x="76" y="44"/>
                  </a:lnTo>
                  <a:lnTo>
                    <a:pt x="76" y="36"/>
                  </a:lnTo>
                  <a:lnTo>
                    <a:pt x="74" y="29"/>
                  </a:lnTo>
                  <a:lnTo>
                    <a:pt x="72" y="23"/>
                  </a:lnTo>
                  <a:lnTo>
                    <a:pt x="67" y="18"/>
                  </a:lnTo>
                  <a:lnTo>
                    <a:pt x="62" y="13"/>
                  </a:lnTo>
                  <a:lnTo>
                    <a:pt x="57" y="11"/>
                  </a:lnTo>
                  <a:lnTo>
                    <a:pt x="51" y="9"/>
                  </a:lnTo>
                  <a:lnTo>
                    <a:pt x="44" y="9"/>
                  </a:lnTo>
                  <a:lnTo>
                    <a:pt x="44" y="9"/>
                  </a:lnTo>
                  <a:lnTo>
                    <a:pt x="38" y="9"/>
                  </a:lnTo>
                  <a:lnTo>
                    <a:pt x="31" y="11"/>
                  </a:lnTo>
                  <a:lnTo>
                    <a:pt x="26" y="13"/>
                  </a:lnTo>
                  <a:lnTo>
                    <a:pt x="21" y="18"/>
                  </a:lnTo>
                  <a:lnTo>
                    <a:pt x="16" y="23"/>
                  </a:lnTo>
                  <a:lnTo>
                    <a:pt x="14" y="29"/>
                  </a:lnTo>
                  <a:lnTo>
                    <a:pt x="11" y="36"/>
                  </a:lnTo>
                  <a:lnTo>
                    <a:pt x="11" y="44"/>
                  </a:lnTo>
                  <a:lnTo>
                    <a:pt x="11" y="44"/>
                  </a:lnTo>
                  <a:lnTo>
                    <a:pt x="11" y="51"/>
                  </a:lnTo>
                  <a:lnTo>
                    <a:pt x="14" y="57"/>
                  </a:lnTo>
                  <a:lnTo>
                    <a:pt x="16" y="63"/>
                  </a:lnTo>
                  <a:lnTo>
                    <a:pt x="21" y="69"/>
                  </a:lnTo>
                  <a:lnTo>
                    <a:pt x="26" y="73"/>
                  </a:lnTo>
                  <a:lnTo>
                    <a:pt x="31" y="76"/>
                  </a:lnTo>
                  <a:lnTo>
                    <a:pt x="38" y="77"/>
                  </a:lnTo>
                  <a:lnTo>
                    <a:pt x="44" y="79"/>
                  </a:lnTo>
                  <a:lnTo>
                    <a:pt x="44" y="79"/>
                  </a:lnTo>
                  <a:lnTo>
                    <a:pt x="51" y="77"/>
                  </a:lnTo>
                  <a:lnTo>
                    <a:pt x="57" y="76"/>
                  </a:lnTo>
                  <a:lnTo>
                    <a:pt x="62" y="73"/>
                  </a:lnTo>
                  <a:lnTo>
                    <a:pt x="67" y="69"/>
                  </a:lnTo>
                  <a:lnTo>
                    <a:pt x="72" y="63"/>
                  </a:lnTo>
                  <a:lnTo>
                    <a:pt x="74" y="57"/>
                  </a:lnTo>
                  <a:lnTo>
                    <a:pt x="76" y="51"/>
                  </a:lnTo>
                  <a:lnTo>
                    <a:pt x="76" y="44"/>
                  </a:lnTo>
                  <a:lnTo>
                    <a:pt x="76" y="44"/>
                  </a:lnTo>
                  <a:close/>
                  <a:moveTo>
                    <a:pt x="27" y="18"/>
                  </a:moveTo>
                  <a:lnTo>
                    <a:pt x="45" y="18"/>
                  </a:lnTo>
                  <a:lnTo>
                    <a:pt x="45" y="18"/>
                  </a:lnTo>
                  <a:lnTo>
                    <a:pt x="53" y="19"/>
                  </a:lnTo>
                  <a:lnTo>
                    <a:pt x="60" y="22"/>
                  </a:lnTo>
                  <a:lnTo>
                    <a:pt x="61" y="24"/>
                  </a:lnTo>
                  <a:lnTo>
                    <a:pt x="62" y="27"/>
                  </a:lnTo>
                  <a:lnTo>
                    <a:pt x="63" y="33"/>
                  </a:lnTo>
                  <a:lnTo>
                    <a:pt x="63" y="33"/>
                  </a:lnTo>
                  <a:lnTo>
                    <a:pt x="63" y="39"/>
                  </a:lnTo>
                  <a:lnTo>
                    <a:pt x="61" y="42"/>
                  </a:lnTo>
                  <a:lnTo>
                    <a:pt x="56" y="45"/>
                  </a:lnTo>
                  <a:lnTo>
                    <a:pt x="51" y="46"/>
                  </a:lnTo>
                  <a:lnTo>
                    <a:pt x="64" y="68"/>
                  </a:lnTo>
                  <a:lnTo>
                    <a:pt x="55" y="68"/>
                  </a:lnTo>
                  <a:lnTo>
                    <a:pt x="41" y="47"/>
                  </a:lnTo>
                  <a:lnTo>
                    <a:pt x="37" y="47"/>
                  </a:lnTo>
                  <a:lnTo>
                    <a:pt x="37" y="68"/>
                  </a:lnTo>
                  <a:lnTo>
                    <a:pt x="27" y="68"/>
                  </a:lnTo>
                  <a:lnTo>
                    <a:pt x="27" y="18"/>
                  </a:lnTo>
                  <a:close/>
                  <a:moveTo>
                    <a:pt x="37" y="40"/>
                  </a:moveTo>
                  <a:lnTo>
                    <a:pt x="44" y="40"/>
                  </a:lnTo>
                  <a:lnTo>
                    <a:pt x="44" y="40"/>
                  </a:lnTo>
                  <a:lnTo>
                    <a:pt x="49" y="40"/>
                  </a:lnTo>
                  <a:lnTo>
                    <a:pt x="51" y="39"/>
                  </a:lnTo>
                  <a:lnTo>
                    <a:pt x="53" y="36"/>
                  </a:lnTo>
                  <a:lnTo>
                    <a:pt x="55" y="33"/>
                  </a:lnTo>
                  <a:lnTo>
                    <a:pt x="55" y="33"/>
                  </a:lnTo>
                  <a:lnTo>
                    <a:pt x="53" y="29"/>
                  </a:lnTo>
                  <a:lnTo>
                    <a:pt x="51" y="27"/>
                  </a:lnTo>
                  <a:lnTo>
                    <a:pt x="49" y="26"/>
                  </a:lnTo>
                  <a:lnTo>
                    <a:pt x="45" y="26"/>
                  </a:lnTo>
                  <a:lnTo>
                    <a:pt x="37" y="26"/>
                  </a:lnTo>
                  <a:lnTo>
                    <a:pt x="37"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8595B"/>
                </a:solidFill>
                <a:effectLst/>
                <a:uLnTx/>
                <a:uFillTx/>
                <a:latin typeface="Arial" panose="020B0604020202020204"/>
                <a:ea typeface="+mn-ea"/>
                <a:cs typeface="+mn-cs"/>
              </a:endParaRPr>
            </a:p>
          </p:txBody>
        </p:sp>
      </p:grpSp>
      <p:sp>
        <p:nvSpPr>
          <p:cNvPr id="34" name="Master Slide Number">
            <a:extLst>
              <a:ext uri="{FF2B5EF4-FFF2-40B4-BE49-F238E27FC236}">
                <a16:creationId xmlns:a16="http://schemas.microsoft.com/office/drawing/2014/main" id="{B054D46E-B6DC-5F49-8EDE-4B7AD93A85CF}"/>
              </a:ext>
            </a:extLst>
          </p:cNvPr>
          <p:cNvSpPr>
            <a:spLocks noGrp="1"/>
          </p:cNvSpPr>
          <p:nvPr>
            <p:ph type="sldNum" sz="quarter" idx="4"/>
          </p:nvPr>
        </p:nvSpPr>
        <p:spPr>
          <a:xfrm>
            <a:off x="11255731" y="221540"/>
            <a:ext cx="587019" cy="230832"/>
          </a:xfrm>
          <a:prstGeom prst="rect">
            <a:avLst/>
          </a:prstGeom>
        </p:spPr>
        <p:txBody>
          <a:bodyPr/>
          <a:lstStyle>
            <a:lvl1pPr algn="r">
              <a:defRPr sz="900" b="1"/>
            </a:lvl1pPr>
          </a:lstStyle>
          <a:p>
            <a:fld id="{B7E7695C-FCF1-4AA0-9B93-7941FED13DC4}" type="slidenum">
              <a:rPr lang="en-US" smtClean="0"/>
              <a:pPr/>
              <a:t>‹#›</a:t>
            </a:fld>
            <a:endParaRPr lang="en-US" dirty="0"/>
          </a:p>
        </p:txBody>
      </p:sp>
      <p:sp>
        <p:nvSpPr>
          <p:cNvPr id="3" name="Text Placeholder 2">
            <a:extLst>
              <a:ext uri="{FF2B5EF4-FFF2-40B4-BE49-F238E27FC236}">
                <a16:creationId xmlns:a16="http://schemas.microsoft.com/office/drawing/2014/main" id="{CA7FE24E-B8F5-1F45-9252-6731E9BF08CF}"/>
              </a:ext>
            </a:extLst>
          </p:cNvPr>
          <p:cNvSpPr>
            <a:spLocks noGrp="1"/>
          </p:cNvSpPr>
          <p:nvPr>
            <p:ph type="body" idx="1"/>
          </p:nvPr>
        </p:nvSpPr>
        <p:spPr>
          <a:xfrm>
            <a:off x="342900" y="1207906"/>
            <a:ext cx="11506200" cy="496124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MSIPCMContentMarking" descr="{&quot;HashCode&quot;:258068599,&quot;Placement&quot;:&quot;Header&quot;,&quot;Top&quot;:0.0,&quot;Left&quot;:0.0,&quot;SlideWidth&quot;:960,&quot;SlideHeight&quot;:540}">
            <a:extLst>
              <a:ext uri="{FF2B5EF4-FFF2-40B4-BE49-F238E27FC236}">
                <a16:creationId xmlns:a16="http://schemas.microsoft.com/office/drawing/2014/main" id="{38A4BD03-75BB-44D8-8FAF-666820CFC46B}"/>
              </a:ext>
            </a:extLst>
          </p:cNvPr>
          <p:cNvSpPr txBox="1"/>
          <p:nvPr userDrawn="1"/>
        </p:nvSpPr>
        <p:spPr>
          <a:xfrm>
            <a:off x="0" y="0"/>
            <a:ext cx="1194628" cy="245254"/>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000000"/>
                </a:solidFill>
                <a:latin typeface="Calibri" panose="020F0502020204030204" pitchFamily="34" charset="0"/>
              </a:rPr>
              <a:t>Micron Confidential</a:t>
            </a:r>
          </a:p>
        </p:txBody>
      </p:sp>
      <p:sp>
        <p:nvSpPr>
          <p:cNvPr id="5" name="MSIPCMContentMarking" descr="{&quot;HashCode&quot;:282206168,&quot;Placement&quot;:&quot;Footer&quot;,&quot;Top&quot;:520.68866,&quot;Left&quot;:0.0,&quot;SlideWidth&quot;:960,&quot;SlideHeight&quot;:540}">
            <a:extLst>
              <a:ext uri="{FF2B5EF4-FFF2-40B4-BE49-F238E27FC236}">
                <a16:creationId xmlns:a16="http://schemas.microsoft.com/office/drawing/2014/main" id="{B1C3DBF8-ABEB-42A4-8BAC-ADF44C26A336}"/>
              </a:ext>
            </a:extLst>
          </p:cNvPr>
          <p:cNvSpPr txBox="1"/>
          <p:nvPr userDrawn="1"/>
        </p:nvSpPr>
        <p:spPr>
          <a:xfrm>
            <a:off x="0" y="6612746"/>
            <a:ext cx="1194628" cy="245254"/>
          </a:xfrm>
          <a:prstGeom prst="rect">
            <a:avLst/>
          </a:prstGeom>
          <a:noFill/>
        </p:spPr>
        <p:txBody>
          <a:bodyPr vert="horz" wrap="square" lIns="0" tIns="0" rIns="0" bIns="0" rtlCol="0" anchor="ctr" anchorCtr="1">
            <a:spAutoFit/>
          </a:bodyPr>
          <a:lstStyle/>
          <a:p>
            <a:pPr algn="l">
              <a:spcBef>
                <a:spcPts val="0"/>
              </a:spcBef>
              <a:spcAft>
                <a:spcPts val="0"/>
              </a:spcAft>
            </a:pPr>
            <a:r>
              <a:rPr lang="en-US" sz="900">
                <a:solidFill>
                  <a:srgbClr val="000000"/>
                </a:solidFill>
                <a:latin typeface="Calibri" panose="020F0502020204030204" pitchFamily="34" charset="0"/>
              </a:rPr>
              <a:t>Micron Confidential</a:t>
            </a:r>
          </a:p>
        </p:txBody>
      </p:sp>
    </p:spTree>
    <p:extLst>
      <p:ext uri="{BB962C8B-B14F-4D97-AF65-F5344CB8AC3E}">
        <p14:creationId xmlns:p14="http://schemas.microsoft.com/office/powerpoint/2010/main" val="3348096331"/>
      </p:ext>
    </p:extLst>
  </p:cSld>
  <p:clrMap bg1="lt1" tx1="dk1" bg2="lt2" tx2="dk2" accent1="accent1" accent2="accent2" accent3="accent3" accent4="accent4" accent5="accent5" accent6="accent6" hlink="hlink" folHlink="folHlink"/>
  <p:sldLayoutIdLst>
    <p:sldLayoutId id="2147483815" r:id="rId1"/>
    <p:sldLayoutId id="2147483818" r:id="rId2"/>
    <p:sldLayoutId id="2147483820" r:id="rId3"/>
    <p:sldLayoutId id="2147483832" r:id="rId4"/>
  </p:sldLayoutIdLst>
  <p:hf hdr="0" ftr="0" dt="0"/>
  <p:txStyles>
    <p:titleStyle>
      <a:lvl1pPr algn="l" defTabSz="914400" rtl="0" eaLnBrk="1" latinLnBrk="0" hangingPunct="1">
        <a:lnSpc>
          <a:spcPct val="90000"/>
        </a:lnSpc>
        <a:spcBef>
          <a:spcPct val="0"/>
        </a:spcBef>
        <a:buNone/>
        <a:defRPr sz="3600" b="1" kern="1200" spc="-100" baseline="0">
          <a:solidFill>
            <a:srgbClr val="000000"/>
          </a:solidFill>
          <a:latin typeface="+mj-lt"/>
          <a:ea typeface="+mj-ea"/>
          <a:cs typeface="+mj-cs"/>
        </a:defRPr>
      </a:lvl1pPr>
    </p:titleStyle>
    <p:bodyStyle>
      <a:lvl1pPr marL="182880" marR="0" indent="-182880" algn="l" defTabSz="914400" rtl="0" eaLnBrk="1" fontAlgn="auto" latinLnBrk="0" hangingPunct="1">
        <a:lnSpc>
          <a:spcPct val="100000"/>
        </a:lnSpc>
        <a:spcBef>
          <a:spcPts val="0"/>
        </a:spcBef>
        <a:spcAft>
          <a:spcPts val="0"/>
        </a:spcAft>
        <a:buClrTx/>
        <a:buSzPct val="75000"/>
        <a:buFont typeface="Wingdings" pitchFamily="2" charset="2"/>
        <a:buChar char="§"/>
        <a:tabLst/>
        <a:defRPr sz="2000" b="0" kern="1200" spc="0" baseline="0">
          <a:solidFill>
            <a:schemeClr val="tx1"/>
          </a:solidFill>
          <a:latin typeface="+mn-lt"/>
          <a:ea typeface="+mn-ea"/>
          <a:cs typeface="+mn-cs"/>
        </a:defRPr>
      </a:lvl1pPr>
      <a:lvl2pPr marL="457200" marR="0" indent="-182880" algn="l" defTabSz="914400" rtl="0" eaLnBrk="1" fontAlgn="auto" latinLnBrk="0" hangingPunct="1">
        <a:lnSpc>
          <a:spcPct val="100000"/>
        </a:lnSpc>
        <a:spcBef>
          <a:spcPts val="0"/>
        </a:spcBef>
        <a:spcAft>
          <a:spcPts val="400"/>
        </a:spcAft>
        <a:buClrTx/>
        <a:buSzTx/>
        <a:buFont typeface="Apple Symbols" panose="02000000000000000000" pitchFamily="2" charset="-79"/>
        <a:buChar char="⎻"/>
        <a:tabLst/>
        <a:defRPr sz="1800" b="0" kern="1200" spc="0" baseline="0">
          <a:solidFill>
            <a:schemeClr val="tx1"/>
          </a:solidFill>
          <a:latin typeface="+mn-lt"/>
          <a:ea typeface="+mn-ea"/>
          <a:cs typeface="+mn-cs"/>
        </a:defRPr>
      </a:lvl2pPr>
      <a:lvl3pPr marL="73152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600" b="0" kern="1200" spc="0">
          <a:solidFill>
            <a:schemeClr val="tx1"/>
          </a:solidFill>
          <a:latin typeface="+mn-lt"/>
          <a:ea typeface="+mn-ea"/>
          <a:cs typeface="+mn-cs"/>
        </a:defRPr>
      </a:lvl3pPr>
      <a:lvl4pPr marL="1005840" marR="0" indent="-182880" algn="l" defTabSz="914400" rtl="0" eaLnBrk="1" fontAlgn="auto" latinLnBrk="0" hangingPunct="1">
        <a:lnSpc>
          <a:spcPct val="100000"/>
        </a:lnSpc>
        <a:spcBef>
          <a:spcPts val="0"/>
        </a:spcBef>
        <a:spcAft>
          <a:spcPts val="400"/>
        </a:spcAft>
        <a:buClrTx/>
        <a:buSzTx/>
        <a:buFont typeface="Apple Symbols" panose="02000000000000000000" pitchFamily="2" charset="-79"/>
        <a:buChar char="⎻"/>
        <a:tabLst/>
        <a:defRPr sz="1400" b="0" kern="1200" spc="0">
          <a:solidFill>
            <a:schemeClr val="tx1"/>
          </a:solidFill>
          <a:latin typeface="+mn-lt"/>
          <a:ea typeface="+mn-ea"/>
          <a:cs typeface="+mn-cs"/>
        </a:defRPr>
      </a:lvl4pPr>
      <a:lvl5pPr marL="128016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200" b="0" kern="1200" spc="0">
          <a:solidFill>
            <a:schemeClr val="tx1"/>
          </a:solidFill>
          <a:latin typeface="+mn-lt"/>
          <a:ea typeface="+mn-ea"/>
          <a:cs typeface="+mn-cs"/>
        </a:defRPr>
      </a:lvl5pPr>
      <a:lvl6pPr marL="54864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600" kern="1200">
          <a:solidFill>
            <a:srgbClr val="000000"/>
          </a:solidFill>
          <a:latin typeface="+mn-lt"/>
          <a:ea typeface="+mn-ea"/>
          <a:cs typeface="+mn-cs"/>
        </a:defRPr>
      </a:lvl6pPr>
      <a:lvl7pPr marL="731520" marR="0" indent="-182880" algn="l" defTabSz="914400" rtl="0" eaLnBrk="1" fontAlgn="auto" latinLnBrk="0" hangingPunct="1">
        <a:lnSpc>
          <a:spcPct val="100000"/>
        </a:lnSpc>
        <a:spcBef>
          <a:spcPts val="0"/>
        </a:spcBef>
        <a:spcAft>
          <a:spcPts val="400"/>
        </a:spcAft>
        <a:buClrTx/>
        <a:buSzPct val="100000"/>
        <a:buFont typeface="System Font Regular"/>
        <a:buChar char="‒"/>
        <a:tabLst/>
        <a:defRPr sz="1600" b="0" kern="1200">
          <a:solidFill>
            <a:schemeClr val="tx1"/>
          </a:solidFill>
          <a:latin typeface="+mn-lt"/>
          <a:ea typeface="+mn-ea"/>
          <a:cs typeface="+mn-cs"/>
        </a:defRPr>
      </a:lvl7pPr>
      <a:lvl8pPr marL="91440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400" kern="1200">
          <a:solidFill>
            <a:schemeClr val="tx1"/>
          </a:solidFill>
          <a:latin typeface="+mn-lt"/>
          <a:ea typeface="+mn-ea"/>
          <a:cs typeface="+mn-cs"/>
        </a:defRPr>
      </a:lvl8pPr>
      <a:lvl9pPr marL="1097280" marR="0" indent="-182880" algn="l" defTabSz="914400" rtl="0" eaLnBrk="1" fontAlgn="auto" latinLnBrk="0" hangingPunct="1">
        <a:lnSpc>
          <a:spcPct val="100000"/>
        </a:lnSpc>
        <a:spcBef>
          <a:spcPts val="0"/>
        </a:spcBef>
        <a:spcAft>
          <a:spcPts val="400"/>
        </a:spcAft>
        <a:buClrTx/>
        <a:buSzPct val="100000"/>
        <a:buFont typeface="System Font Regular"/>
        <a:buChar char="‒"/>
        <a:tabLst/>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p15:clr>
            <a:srgbClr val="F26B43"/>
          </p15:clr>
        </p15:guide>
        <p15:guide id="2" pos="288">
          <p15:clr>
            <a:srgbClr val="F26B43"/>
          </p15:clr>
        </p15:guide>
        <p15:guide id="3" pos="7464">
          <p15:clr>
            <a:srgbClr val="F26B43"/>
          </p15:clr>
        </p15:guide>
        <p15:guide id="6" pos="3840">
          <p15:clr>
            <a:srgbClr val="F26B43"/>
          </p15:clr>
        </p15:guide>
        <p15:guide id="7" orient="horz" pos="4032">
          <p15:clr>
            <a:srgbClr val="F26B43"/>
          </p15:clr>
        </p15:guide>
        <p15:guide id="8" orient="horz" pos="240">
          <p15:clr>
            <a:srgbClr val="F26B43"/>
          </p15:clr>
        </p15:guide>
        <p15:guide id="9" pos="216">
          <p15:clr>
            <a:srgbClr val="F26B43"/>
          </p15:clr>
        </p15:guide>
        <p15:guide id="10" pos="7392">
          <p15:clr>
            <a:srgbClr val="F26B43"/>
          </p15:clr>
        </p15:guide>
        <p15:guide id="11" orient="horz" pos="4080">
          <p15:clr>
            <a:srgbClr val="F26B43"/>
          </p15:clr>
        </p15:guide>
        <p15:guide id="12" orient="horz" pos="39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thelp.ithome.com.tw/articles/10269826" TargetMode="External"/><Relationship Id="rId7" Type="http://schemas.openxmlformats.org/officeDocument/2006/relationships/hyperlink" Target="https://medium.com/@s716419/%E6%A9%9F%E5%99%A8%E5%AD%B8%E7%BF%92%E6%A8%A1%E5%9E%8B%E8%A9%95%E4%BC%B0%E6%8C%87%E6%A8%99-confusion-matrix-precision-and-recall-e9d64ff14d81" TargetMode="External"/><Relationship Id="rId2" Type="http://schemas.openxmlformats.org/officeDocument/2006/relationships/hyperlink" Target="https://mathsolver.microsoft.com/zh-Hant" TargetMode="External"/><Relationship Id="rId1" Type="http://schemas.openxmlformats.org/officeDocument/2006/relationships/slideLayout" Target="../slideLayouts/slideLayout2.xml"/><Relationship Id="rId6" Type="http://schemas.openxmlformats.org/officeDocument/2006/relationships/hyperlink" Target="https://jason-chen-1992.weebly.com/home/-confusion-matrix" TargetMode="External"/><Relationship Id="rId5" Type="http://schemas.openxmlformats.org/officeDocument/2006/relationships/hyperlink" Target="http://yltang.net/tutorial/dsml/12/" TargetMode="External"/><Relationship Id="rId4" Type="http://schemas.openxmlformats.org/officeDocument/2006/relationships/hyperlink" Target="https://ithelp.ithome.com.tw/articles/1018490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00688-0DC5-F440-ADB9-BB1B73B75BDB}"/>
              </a:ext>
            </a:extLst>
          </p:cNvPr>
          <p:cNvSpPr>
            <a:spLocks noGrp="1"/>
          </p:cNvSpPr>
          <p:nvPr>
            <p:ph type="title"/>
          </p:nvPr>
        </p:nvSpPr>
        <p:spPr/>
        <p:txBody>
          <a:bodyPr>
            <a:normAutofit fontScale="90000"/>
          </a:bodyPr>
          <a:lstStyle/>
          <a:p>
            <a:r>
              <a:rPr lang="en-US" altLang="zh-TW" sz="5400" dirty="0">
                <a:latin typeface="Times New Roman" panose="02020603050405020304" pitchFamily="18" charset="0"/>
                <a:ea typeface="標楷體" panose="03000509000000000000" pitchFamily="65" charset="-120"/>
                <a:cs typeface="Times New Roman" panose="02020603050405020304" pitchFamily="18" charset="0"/>
              </a:rPr>
              <a:t>Application of Machine Learning and KNN Algorithm to Predict Ideal WIP</a:t>
            </a:r>
            <a:endParaRPr lang="en-US" dirty="0"/>
          </a:p>
        </p:txBody>
      </p:sp>
      <p:sp>
        <p:nvSpPr>
          <p:cNvPr id="3" name="Slide Number Placeholder 2">
            <a:extLst>
              <a:ext uri="{FF2B5EF4-FFF2-40B4-BE49-F238E27FC236}">
                <a16:creationId xmlns:a16="http://schemas.microsoft.com/office/drawing/2014/main" id="{E4478182-4EAC-7542-90CD-BDB1756EDD9A}"/>
              </a:ext>
            </a:extLst>
          </p:cNvPr>
          <p:cNvSpPr>
            <a:spLocks noGrp="1"/>
          </p:cNvSpPr>
          <p:nvPr>
            <p:ph type="sldNum" sz="quarter" idx="12"/>
          </p:nvPr>
        </p:nvSpPr>
        <p:spPr/>
        <p:txBody>
          <a:bodyPr/>
          <a:lstStyle/>
          <a:p>
            <a:fld id="{B7E7695C-FCF1-4AA0-9B93-7941FED13DC4}" type="slidenum">
              <a:rPr lang="en-US" smtClean="0"/>
              <a:pPr/>
              <a:t>1</a:t>
            </a:fld>
            <a:endParaRPr lang="en-US" dirty="0"/>
          </a:p>
        </p:txBody>
      </p:sp>
      <p:sp>
        <p:nvSpPr>
          <p:cNvPr id="4" name="Content Placeholder 1">
            <a:extLst>
              <a:ext uri="{FF2B5EF4-FFF2-40B4-BE49-F238E27FC236}">
                <a16:creationId xmlns:a16="http://schemas.microsoft.com/office/drawing/2014/main" id="{CE3A3466-607F-96A2-F080-1924C2CAF7BC}"/>
              </a:ext>
            </a:extLst>
          </p:cNvPr>
          <p:cNvSpPr txBox="1">
            <a:spLocks/>
          </p:cNvSpPr>
          <p:nvPr/>
        </p:nvSpPr>
        <p:spPr>
          <a:xfrm>
            <a:off x="342900" y="1288973"/>
            <a:ext cx="11506200" cy="1068637"/>
          </a:xfrm>
          <a:prstGeom prst="rect">
            <a:avLst/>
          </a:prstGeom>
        </p:spPr>
        <p:txBody>
          <a:bodyPr/>
          <a:lstStyle>
            <a:lvl1pPr marL="182880" marR="0" indent="-182880" algn="l" defTabSz="914400" rtl="0" eaLnBrk="1" fontAlgn="auto" latinLnBrk="0" hangingPunct="1">
              <a:lnSpc>
                <a:spcPct val="100000"/>
              </a:lnSpc>
              <a:spcBef>
                <a:spcPts val="0"/>
              </a:spcBef>
              <a:spcAft>
                <a:spcPts val="0"/>
              </a:spcAft>
              <a:buClrTx/>
              <a:buSzPct val="75000"/>
              <a:buFont typeface="Wingdings" pitchFamily="2" charset="2"/>
              <a:buChar char="§"/>
              <a:tabLst/>
              <a:defRPr sz="2000" b="0" kern="1200" spc="0" baseline="0">
                <a:solidFill>
                  <a:schemeClr val="tx1"/>
                </a:solidFill>
                <a:latin typeface="+mn-lt"/>
                <a:ea typeface="+mn-ea"/>
                <a:cs typeface="+mn-cs"/>
              </a:defRPr>
            </a:lvl1pPr>
            <a:lvl2pPr marL="457200" marR="0" indent="-182880" algn="l" defTabSz="914400" rtl="0" eaLnBrk="1" fontAlgn="auto" latinLnBrk="0" hangingPunct="1">
              <a:lnSpc>
                <a:spcPct val="100000"/>
              </a:lnSpc>
              <a:spcBef>
                <a:spcPts val="0"/>
              </a:spcBef>
              <a:spcAft>
                <a:spcPts val="400"/>
              </a:spcAft>
              <a:buClrTx/>
              <a:buSzTx/>
              <a:buFont typeface="Apple Symbols" panose="02000000000000000000" pitchFamily="2" charset="-79"/>
              <a:buChar char="⎻"/>
              <a:tabLst/>
              <a:defRPr sz="1800" b="0" kern="1200" spc="0" baseline="0">
                <a:solidFill>
                  <a:schemeClr val="tx1"/>
                </a:solidFill>
                <a:latin typeface="+mn-lt"/>
                <a:ea typeface="+mn-ea"/>
                <a:cs typeface="+mn-cs"/>
              </a:defRPr>
            </a:lvl2pPr>
            <a:lvl3pPr marL="73152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600" b="0" kern="1200" spc="0">
                <a:solidFill>
                  <a:schemeClr val="tx1"/>
                </a:solidFill>
                <a:latin typeface="+mn-lt"/>
                <a:ea typeface="+mn-ea"/>
                <a:cs typeface="+mn-cs"/>
              </a:defRPr>
            </a:lvl3pPr>
            <a:lvl4pPr marL="1005840" marR="0" indent="-182880" algn="l" defTabSz="914400" rtl="0" eaLnBrk="1" fontAlgn="auto" latinLnBrk="0" hangingPunct="1">
              <a:lnSpc>
                <a:spcPct val="100000"/>
              </a:lnSpc>
              <a:spcBef>
                <a:spcPts val="0"/>
              </a:spcBef>
              <a:spcAft>
                <a:spcPts val="400"/>
              </a:spcAft>
              <a:buClrTx/>
              <a:buSzTx/>
              <a:buFont typeface="Apple Symbols" panose="02000000000000000000" pitchFamily="2" charset="-79"/>
              <a:buChar char="⎻"/>
              <a:tabLst/>
              <a:defRPr sz="1400" b="0" kern="1200" spc="0">
                <a:solidFill>
                  <a:schemeClr val="tx1"/>
                </a:solidFill>
                <a:latin typeface="+mn-lt"/>
                <a:ea typeface="+mn-ea"/>
                <a:cs typeface="+mn-cs"/>
              </a:defRPr>
            </a:lvl4pPr>
            <a:lvl5pPr marL="128016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200" b="0" kern="1200" spc="0">
                <a:solidFill>
                  <a:schemeClr val="tx1"/>
                </a:solidFill>
                <a:latin typeface="+mn-lt"/>
                <a:ea typeface="+mn-ea"/>
                <a:cs typeface="+mn-cs"/>
              </a:defRPr>
            </a:lvl5pPr>
            <a:lvl6pPr marL="54864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600" kern="1200">
                <a:solidFill>
                  <a:srgbClr val="000000"/>
                </a:solidFill>
                <a:latin typeface="+mn-lt"/>
                <a:ea typeface="+mn-ea"/>
                <a:cs typeface="+mn-cs"/>
              </a:defRPr>
            </a:lvl6pPr>
            <a:lvl7pPr marL="731520" marR="0" indent="-182880" algn="l" defTabSz="914400" rtl="0" eaLnBrk="1" fontAlgn="auto" latinLnBrk="0" hangingPunct="1">
              <a:lnSpc>
                <a:spcPct val="100000"/>
              </a:lnSpc>
              <a:spcBef>
                <a:spcPts val="0"/>
              </a:spcBef>
              <a:spcAft>
                <a:spcPts val="400"/>
              </a:spcAft>
              <a:buClrTx/>
              <a:buSzPct val="100000"/>
              <a:buFont typeface="System Font Regular"/>
              <a:buChar char="‒"/>
              <a:tabLst/>
              <a:defRPr sz="1600" b="0" kern="1200">
                <a:solidFill>
                  <a:schemeClr val="tx1"/>
                </a:solidFill>
                <a:latin typeface="+mn-lt"/>
                <a:ea typeface="+mn-ea"/>
                <a:cs typeface="+mn-cs"/>
              </a:defRPr>
            </a:lvl7pPr>
            <a:lvl8pPr marL="91440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400" kern="1200">
                <a:solidFill>
                  <a:schemeClr val="tx1"/>
                </a:solidFill>
                <a:latin typeface="+mn-lt"/>
                <a:ea typeface="+mn-ea"/>
                <a:cs typeface="+mn-cs"/>
              </a:defRPr>
            </a:lvl8pPr>
            <a:lvl9pPr marL="1097280" marR="0" indent="-182880" algn="l" defTabSz="914400" rtl="0" eaLnBrk="1" fontAlgn="auto" latinLnBrk="0" hangingPunct="1">
              <a:lnSpc>
                <a:spcPct val="100000"/>
              </a:lnSpc>
              <a:spcBef>
                <a:spcPts val="0"/>
              </a:spcBef>
              <a:spcAft>
                <a:spcPts val="400"/>
              </a:spcAft>
              <a:buClrTx/>
              <a:buSzPct val="100000"/>
              <a:buFont typeface="System Font Regular"/>
              <a:buChar char="‒"/>
              <a:tabLst/>
              <a:defRPr sz="1400" kern="1200">
                <a:solidFill>
                  <a:schemeClr val="tx1"/>
                </a:solidFill>
                <a:latin typeface="+mn-lt"/>
                <a:ea typeface="+mn-ea"/>
                <a:cs typeface="+mn-cs"/>
              </a:defRPr>
            </a:lvl9pPr>
          </a:lstStyle>
          <a:p>
            <a:r>
              <a:rPr lang="en-US" dirty="0"/>
              <a:t>Position : F16 ME PROD shift team intern</a:t>
            </a:r>
          </a:p>
          <a:p>
            <a:r>
              <a:rPr lang="en-US" dirty="0"/>
              <a:t>Name : Cheng-Yan Yang</a:t>
            </a:r>
          </a:p>
          <a:p>
            <a:r>
              <a:rPr lang="en-US" altLang="zh-TW" dirty="0"/>
              <a:t>Updated Aug 2022</a:t>
            </a:r>
          </a:p>
          <a:p>
            <a:endParaRPr lang="en-US" dirty="0"/>
          </a:p>
        </p:txBody>
      </p:sp>
      <p:sp>
        <p:nvSpPr>
          <p:cNvPr id="5" name="Title 2">
            <a:extLst>
              <a:ext uri="{FF2B5EF4-FFF2-40B4-BE49-F238E27FC236}">
                <a16:creationId xmlns:a16="http://schemas.microsoft.com/office/drawing/2014/main" id="{6DF6EE99-1C83-CF81-0257-42A75FF8D186}"/>
              </a:ext>
            </a:extLst>
          </p:cNvPr>
          <p:cNvSpPr txBox="1">
            <a:spLocks/>
          </p:cNvSpPr>
          <p:nvPr/>
        </p:nvSpPr>
        <p:spPr>
          <a:xfrm>
            <a:off x="342900" y="687629"/>
            <a:ext cx="11506200" cy="601344"/>
          </a:xfrm>
          <a:prstGeom prst="rect">
            <a:avLst/>
          </a:prstGeom>
          <a:noFill/>
          <a:ln w="25400">
            <a:noFill/>
          </a:ln>
        </p:spPr>
        <p:txBody>
          <a:bodyPr vert="horz" lIns="91440" tIns="45720" rIns="91440" bIns="45720" rtlCol="0" anchor="t">
            <a:normAutofit/>
          </a:bodyPr>
          <a:lstStyle>
            <a:lvl1pPr algn="l" defTabSz="914400" rtl="0" eaLnBrk="1" latinLnBrk="0" hangingPunct="1">
              <a:lnSpc>
                <a:spcPct val="90000"/>
              </a:lnSpc>
              <a:spcBef>
                <a:spcPct val="0"/>
              </a:spcBef>
              <a:buNone/>
              <a:defRPr sz="5400" b="1" kern="1200" spc="-200" baseline="0">
                <a:solidFill>
                  <a:schemeClr val="tx1"/>
                </a:solidFill>
                <a:latin typeface="+mj-lt"/>
                <a:ea typeface="+mj-ea"/>
                <a:cs typeface="+mj-cs"/>
              </a:defRPr>
            </a:lvl1pPr>
          </a:lstStyle>
          <a:p>
            <a:r>
              <a:rPr lang="en-US" sz="3200" dirty="0"/>
              <a:t>Micron Internship</a:t>
            </a:r>
            <a:r>
              <a:rPr lang="zh-TW" altLang="en-US" sz="3200" dirty="0"/>
              <a:t> </a:t>
            </a:r>
            <a:r>
              <a:rPr lang="en-US" altLang="zh-TW" sz="3200" dirty="0"/>
              <a:t>Final Presentation</a:t>
            </a:r>
            <a:endParaRPr lang="en-US" sz="3200" dirty="0"/>
          </a:p>
        </p:txBody>
      </p:sp>
      <p:sp>
        <p:nvSpPr>
          <p:cNvPr id="6" name="Text Placeholder 3">
            <a:extLst>
              <a:ext uri="{FF2B5EF4-FFF2-40B4-BE49-F238E27FC236}">
                <a16:creationId xmlns:a16="http://schemas.microsoft.com/office/drawing/2014/main" id="{B8B2C165-43BD-1873-3032-788C23C900FB}"/>
              </a:ext>
            </a:extLst>
          </p:cNvPr>
          <p:cNvSpPr txBox="1">
            <a:spLocks/>
          </p:cNvSpPr>
          <p:nvPr/>
        </p:nvSpPr>
        <p:spPr>
          <a:xfrm>
            <a:off x="342900" y="1890317"/>
            <a:ext cx="2876714" cy="228585"/>
          </a:xfrm>
          <a:prstGeom prst="rect">
            <a:avLst/>
          </a:prstGeom>
        </p:spPr>
        <p:txBody>
          <a:bodyPr/>
          <a:lstStyle>
            <a:lvl1pPr marL="182880" marR="0" indent="-182880" algn="l" defTabSz="914400" rtl="0" eaLnBrk="1" fontAlgn="auto" latinLnBrk="0" hangingPunct="1">
              <a:lnSpc>
                <a:spcPct val="100000"/>
              </a:lnSpc>
              <a:spcBef>
                <a:spcPts val="0"/>
              </a:spcBef>
              <a:spcAft>
                <a:spcPts val="0"/>
              </a:spcAft>
              <a:buClrTx/>
              <a:buSzPct val="75000"/>
              <a:buFont typeface="Wingdings" pitchFamily="2" charset="2"/>
              <a:buChar char="§"/>
              <a:tabLst/>
              <a:defRPr sz="2000" b="0" kern="1200" spc="0" baseline="0">
                <a:solidFill>
                  <a:schemeClr val="tx1"/>
                </a:solidFill>
                <a:latin typeface="+mn-lt"/>
                <a:ea typeface="+mn-ea"/>
                <a:cs typeface="+mn-cs"/>
              </a:defRPr>
            </a:lvl1pPr>
            <a:lvl2pPr marL="457200" marR="0" indent="-182880" algn="l" defTabSz="914400" rtl="0" eaLnBrk="1" fontAlgn="auto" latinLnBrk="0" hangingPunct="1">
              <a:lnSpc>
                <a:spcPct val="100000"/>
              </a:lnSpc>
              <a:spcBef>
                <a:spcPts val="0"/>
              </a:spcBef>
              <a:spcAft>
                <a:spcPts val="400"/>
              </a:spcAft>
              <a:buClrTx/>
              <a:buSzTx/>
              <a:buFont typeface="Apple Symbols" panose="02000000000000000000" pitchFamily="2" charset="-79"/>
              <a:buChar char="⎻"/>
              <a:tabLst/>
              <a:defRPr sz="1800" b="0" kern="1200" spc="0" baseline="0">
                <a:solidFill>
                  <a:schemeClr val="tx1"/>
                </a:solidFill>
                <a:latin typeface="+mn-lt"/>
                <a:ea typeface="+mn-ea"/>
                <a:cs typeface="+mn-cs"/>
              </a:defRPr>
            </a:lvl2pPr>
            <a:lvl3pPr marL="73152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600" b="0" kern="1200" spc="0">
                <a:solidFill>
                  <a:schemeClr val="tx1"/>
                </a:solidFill>
                <a:latin typeface="+mn-lt"/>
                <a:ea typeface="+mn-ea"/>
                <a:cs typeface="+mn-cs"/>
              </a:defRPr>
            </a:lvl3pPr>
            <a:lvl4pPr marL="1005840" marR="0" indent="-182880" algn="l" defTabSz="914400" rtl="0" eaLnBrk="1" fontAlgn="auto" latinLnBrk="0" hangingPunct="1">
              <a:lnSpc>
                <a:spcPct val="100000"/>
              </a:lnSpc>
              <a:spcBef>
                <a:spcPts val="0"/>
              </a:spcBef>
              <a:spcAft>
                <a:spcPts val="400"/>
              </a:spcAft>
              <a:buClrTx/>
              <a:buSzTx/>
              <a:buFont typeface="Apple Symbols" panose="02000000000000000000" pitchFamily="2" charset="-79"/>
              <a:buChar char="⎻"/>
              <a:tabLst/>
              <a:defRPr sz="1400" b="0" kern="1200" spc="0">
                <a:solidFill>
                  <a:schemeClr val="tx1"/>
                </a:solidFill>
                <a:latin typeface="+mn-lt"/>
                <a:ea typeface="+mn-ea"/>
                <a:cs typeface="+mn-cs"/>
              </a:defRPr>
            </a:lvl4pPr>
            <a:lvl5pPr marL="128016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200" b="0" kern="1200" spc="0">
                <a:solidFill>
                  <a:schemeClr val="tx1"/>
                </a:solidFill>
                <a:latin typeface="+mn-lt"/>
                <a:ea typeface="+mn-ea"/>
                <a:cs typeface="+mn-cs"/>
              </a:defRPr>
            </a:lvl5pPr>
            <a:lvl6pPr marL="54864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600" kern="1200">
                <a:solidFill>
                  <a:srgbClr val="000000"/>
                </a:solidFill>
                <a:latin typeface="+mn-lt"/>
                <a:ea typeface="+mn-ea"/>
                <a:cs typeface="+mn-cs"/>
              </a:defRPr>
            </a:lvl6pPr>
            <a:lvl7pPr marL="731520" marR="0" indent="-182880" algn="l" defTabSz="914400" rtl="0" eaLnBrk="1" fontAlgn="auto" latinLnBrk="0" hangingPunct="1">
              <a:lnSpc>
                <a:spcPct val="100000"/>
              </a:lnSpc>
              <a:spcBef>
                <a:spcPts val="0"/>
              </a:spcBef>
              <a:spcAft>
                <a:spcPts val="400"/>
              </a:spcAft>
              <a:buClrTx/>
              <a:buSzPct val="100000"/>
              <a:buFont typeface="System Font Regular"/>
              <a:buChar char="‒"/>
              <a:tabLst/>
              <a:defRPr sz="1600" b="0" kern="1200">
                <a:solidFill>
                  <a:schemeClr val="tx1"/>
                </a:solidFill>
                <a:latin typeface="+mn-lt"/>
                <a:ea typeface="+mn-ea"/>
                <a:cs typeface="+mn-cs"/>
              </a:defRPr>
            </a:lvl7pPr>
            <a:lvl8pPr marL="91440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400" kern="1200">
                <a:solidFill>
                  <a:schemeClr val="tx1"/>
                </a:solidFill>
                <a:latin typeface="+mn-lt"/>
                <a:ea typeface="+mn-ea"/>
                <a:cs typeface="+mn-cs"/>
              </a:defRPr>
            </a:lvl8pPr>
            <a:lvl9pPr marL="1097280" marR="0" indent="-182880" algn="l" defTabSz="914400" rtl="0" eaLnBrk="1" fontAlgn="auto" latinLnBrk="0" hangingPunct="1">
              <a:lnSpc>
                <a:spcPct val="100000"/>
              </a:lnSpc>
              <a:spcBef>
                <a:spcPts val="0"/>
              </a:spcBef>
              <a:spcAft>
                <a:spcPts val="400"/>
              </a:spcAft>
              <a:buClrTx/>
              <a:buSzPct val="100000"/>
              <a:buFont typeface="System Font Regular"/>
              <a:buChar char="‒"/>
              <a:tabLst/>
              <a:defRPr sz="14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638490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8C42FD9-B7D1-10F9-2CA3-D882290AD8BE}"/>
              </a:ext>
            </a:extLst>
          </p:cNvPr>
          <p:cNvSpPr>
            <a:spLocks noGrp="1"/>
          </p:cNvSpPr>
          <p:nvPr>
            <p:ph type="title"/>
          </p:nvPr>
        </p:nvSpPr>
        <p:spPr>
          <a:xfrm>
            <a:off x="342900" y="461528"/>
            <a:ext cx="11506200" cy="1089529"/>
          </a:xfrm>
        </p:spPr>
        <p:txBody>
          <a:bodyPr/>
          <a:lstStyle/>
          <a:p>
            <a:r>
              <a:rPr lang="en-US" altLang="zh-TW" dirty="0"/>
              <a:t>5. Conclusions and Future Research</a:t>
            </a:r>
            <a:br>
              <a:rPr lang="en-US" altLang="zh-TW" sz="3600" dirty="0">
                <a:latin typeface="Times New Roman" panose="02020603050405020304" pitchFamily="18" charset="0"/>
                <a:cs typeface="Times New Roman" panose="02020603050405020304" pitchFamily="18" charset="0"/>
              </a:rPr>
            </a:br>
            <a:endParaRPr lang="zh-TW" altLang="en-US" dirty="0"/>
          </a:p>
        </p:txBody>
      </p:sp>
      <p:sp>
        <p:nvSpPr>
          <p:cNvPr id="3" name="投影片編號版面配置區 2">
            <a:extLst>
              <a:ext uri="{FF2B5EF4-FFF2-40B4-BE49-F238E27FC236}">
                <a16:creationId xmlns:a16="http://schemas.microsoft.com/office/drawing/2014/main" id="{6B8DCB8E-677F-E4D8-C3AE-10A8A81669B6}"/>
              </a:ext>
            </a:extLst>
          </p:cNvPr>
          <p:cNvSpPr>
            <a:spLocks noGrp="1"/>
          </p:cNvSpPr>
          <p:nvPr>
            <p:ph type="sldNum" sz="quarter" idx="12"/>
          </p:nvPr>
        </p:nvSpPr>
        <p:spPr/>
        <p:txBody>
          <a:bodyPr/>
          <a:lstStyle/>
          <a:p>
            <a:fld id="{B7E7695C-FCF1-4AA0-9B93-7941FED13DC4}" type="slidenum">
              <a:rPr lang="en-US" smtClean="0"/>
              <a:pPr/>
              <a:t>10</a:t>
            </a:fld>
            <a:endParaRPr lang="en-US" dirty="0"/>
          </a:p>
        </p:txBody>
      </p:sp>
      <p:graphicFrame>
        <p:nvGraphicFramePr>
          <p:cNvPr id="6" name="表格 6">
            <a:extLst>
              <a:ext uri="{FF2B5EF4-FFF2-40B4-BE49-F238E27FC236}">
                <a16:creationId xmlns:a16="http://schemas.microsoft.com/office/drawing/2014/main" id="{3B4AC756-ABAF-3A63-E544-52451011C920}"/>
              </a:ext>
            </a:extLst>
          </p:cNvPr>
          <p:cNvGraphicFramePr>
            <a:graphicFrameLocks noGrp="1"/>
          </p:cNvGraphicFramePr>
          <p:nvPr>
            <p:ph sz="quarter" idx="29"/>
            <p:extLst>
              <p:ext uri="{D42A27DB-BD31-4B8C-83A1-F6EECF244321}">
                <p14:modId xmlns:p14="http://schemas.microsoft.com/office/powerpoint/2010/main" val="2399072695"/>
              </p:ext>
            </p:extLst>
          </p:nvPr>
        </p:nvGraphicFramePr>
        <p:xfrm>
          <a:off x="1008214" y="1511682"/>
          <a:ext cx="6675285" cy="1944375"/>
        </p:xfrm>
        <a:graphic>
          <a:graphicData uri="http://schemas.openxmlformats.org/drawingml/2006/table">
            <a:tbl>
              <a:tblPr firstRow="1" bandRow="1">
                <a:tableStyleId>{073A0DAA-6AF3-43AB-8588-CEC1D06C72B9}</a:tableStyleId>
              </a:tblPr>
              <a:tblGrid>
                <a:gridCol w="1353986">
                  <a:extLst>
                    <a:ext uri="{9D8B030D-6E8A-4147-A177-3AD203B41FA5}">
                      <a16:colId xmlns:a16="http://schemas.microsoft.com/office/drawing/2014/main" val="1719605604"/>
                    </a:ext>
                  </a:extLst>
                </a:gridCol>
                <a:gridCol w="1422400">
                  <a:extLst>
                    <a:ext uri="{9D8B030D-6E8A-4147-A177-3AD203B41FA5}">
                      <a16:colId xmlns:a16="http://schemas.microsoft.com/office/drawing/2014/main" val="3135899945"/>
                    </a:ext>
                  </a:extLst>
                </a:gridCol>
                <a:gridCol w="3898899">
                  <a:extLst>
                    <a:ext uri="{9D8B030D-6E8A-4147-A177-3AD203B41FA5}">
                      <a16:colId xmlns:a16="http://schemas.microsoft.com/office/drawing/2014/main" val="21314958"/>
                    </a:ext>
                  </a:extLst>
                </a:gridCol>
              </a:tblGrid>
              <a:tr h="592713">
                <a:tc>
                  <a:txBody>
                    <a:bodyPr/>
                    <a:lstStyle/>
                    <a:p>
                      <a:r>
                        <a:rPr lang="en-US" altLang="zh-TW" sz="2400" dirty="0"/>
                        <a:t>AREA</a:t>
                      </a:r>
                      <a:endParaRPr lang="zh-TW" altLang="en-US" sz="2400" dirty="0"/>
                    </a:p>
                  </a:txBody>
                  <a:tcPr/>
                </a:tc>
                <a:tc>
                  <a:txBody>
                    <a:bodyPr/>
                    <a:lstStyle/>
                    <a:p>
                      <a:r>
                        <a:rPr lang="en-US" altLang="zh-TW" sz="2400" dirty="0"/>
                        <a:t>WSG</a:t>
                      </a:r>
                      <a:endParaRPr lang="zh-TW" altLang="en-US" sz="2400" dirty="0"/>
                    </a:p>
                  </a:txBody>
                  <a:tcPr/>
                </a:tc>
                <a:tc>
                  <a:txBody>
                    <a:bodyPr/>
                    <a:lstStyle/>
                    <a:p>
                      <a:r>
                        <a:rPr lang="en-US" altLang="zh-TW" sz="2400" dirty="0"/>
                        <a:t>Ideal WIP</a:t>
                      </a:r>
                      <a:endParaRPr lang="zh-TW" altLang="en-US" sz="2400" dirty="0"/>
                    </a:p>
                  </a:txBody>
                  <a:tcPr/>
                </a:tc>
                <a:extLst>
                  <a:ext uri="{0D108BD9-81ED-4DB2-BD59-A6C34878D82A}">
                    <a16:rowId xmlns:a16="http://schemas.microsoft.com/office/drawing/2014/main" val="1231127308"/>
                  </a:ext>
                </a:extLst>
              </a:tr>
              <a:tr h="675831">
                <a:tc>
                  <a:txBody>
                    <a:bodyPr/>
                    <a:lstStyle/>
                    <a:p>
                      <a:pPr algn="l"/>
                      <a:r>
                        <a:rPr lang="en-US" altLang="zh-TW" dirty="0"/>
                        <a:t>PH</a:t>
                      </a:r>
                      <a:endParaRPr lang="zh-TW" altLang="en-US" dirty="0"/>
                    </a:p>
                  </a:txBody>
                  <a:tcPr/>
                </a:tc>
                <a:tc>
                  <a:txBody>
                    <a:bodyPr/>
                    <a:lstStyle/>
                    <a:p>
                      <a:pPr algn="ctr"/>
                      <a:r>
                        <a:rPr lang="en-US" altLang="zh-TW" dirty="0"/>
                        <a:t>IMM</a:t>
                      </a:r>
                      <a:endParaRPr lang="zh-TW" altLang="en-US" dirty="0"/>
                    </a:p>
                  </a:txBody>
                  <a:tcPr/>
                </a:tc>
                <a:tc>
                  <a:txBody>
                    <a:bodyPr/>
                    <a:lstStyle/>
                    <a:p>
                      <a:pPr algn="ctr"/>
                      <a:r>
                        <a:rPr lang="en-US" altLang="zh-TW" dirty="0"/>
                        <a:t>87.8K</a:t>
                      </a:r>
                      <a:endParaRPr lang="zh-TW" altLang="en-US" dirty="0"/>
                    </a:p>
                  </a:txBody>
                  <a:tcPr/>
                </a:tc>
                <a:extLst>
                  <a:ext uri="{0D108BD9-81ED-4DB2-BD59-A6C34878D82A}">
                    <a16:rowId xmlns:a16="http://schemas.microsoft.com/office/drawing/2014/main" val="3863729617"/>
                  </a:ext>
                </a:extLst>
              </a:tr>
              <a:tr h="675831">
                <a:tc>
                  <a:txBody>
                    <a:bodyPr/>
                    <a:lstStyle/>
                    <a:p>
                      <a:pPr algn="l"/>
                      <a:r>
                        <a:rPr lang="en-US" altLang="zh-TW" dirty="0"/>
                        <a:t>Dry Etch</a:t>
                      </a:r>
                      <a:endParaRPr lang="zh-TW" altLang="en-US" dirty="0"/>
                    </a:p>
                  </a:txBody>
                  <a:tcPr/>
                </a:tc>
                <a:tc>
                  <a:txBody>
                    <a:bodyPr/>
                    <a:lstStyle/>
                    <a:p>
                      <a:pPr algn="ctr"/>
                      <a:r>
                        <a:rPr lang="en-US" altLang="zh-TW" dirty="0"/>
                        <a:t>LK3</a:t>
                      </a:r>
                      <a:endParaRPr lang="zh-TW" altLang="en-US" dirty="0"/>
                    </a:p>
                  </a:txBody>
                  <a:tcPr/>
                </a:tc>
                <a:tc>
                  <a:txBody>
                    <a:bodyPr/>
                    <a:lstStyle/>
                    <a:p>
                      <a:pPr algn="ctr"/>
                      <a:r>
                        <a:rPr lang="en-US" altLang="zh-TW" dirty="0"/>
                        <a:t>12.95K</a:t>
                      </a:r>
                      <a:endParaRPr lang="zh-TW" altLang="en-US" dirty="0"/>
                    </a:p>
                  </a:txBody>
                  <a:tcPr/>
                </a:tc>
                <a:extLst>
                  <a:ext uri="{0D108BD9-81ED-4DB2-BD59-A6C34878D82A}">
                    <a16:rowId xmlns:a16="http://schemas.microsoft.com/office/drawing/2014/main" val="3249052733"/>
                  </a:ext>
                </a:extLst>
              </a:tr>
            </a:tbl>
          </a:graphicData>
        </a:graphic>
      </p:graphicFrame>
      <p:sp>
        <p:nvSpPr>
          <p:cNvPr id="11" name="內容版面配置區 2">
            <a:extLst>
              <a:ext uri="{FF2B5EF4-FFF2-40B4-BE49-F238E27FC236}">
                <a16:creationId xmlns:a16="http://schemas.microsoft.com/office/drawing/2014/main" id="{6042D076-556C-12E8-C4B2-EDD2BFC6C008}"/>
              </a:ext>
            </a:extLst>
          </p:cNvPr>
          <p:cNvSpPr txBox="1">
            <a:spLocks/>
          </p:cNvSpPr>
          <p:nvPr/>
        </p:nvSpPr>
        <p:spPr>
          <a:xfrm>
            <a:off x="664875" y="3863842"/>
            <a:ext cx="10424052" cy="1944376"/>
          </a:xfrm>
          <a:prstGeom prst="rect">
            <a:avLst/>
          </a:prstGeom>
        </p:spPr>
        <p:txBody>
          <a:bodyPr>
            <a:normAutofit/>
          </a:bodyPr>
          <a:lstStyle>
            <a:lvl1pPr marL="182880" marR="0" indent="-182880" algn="l" defTabSz="914400" rtl="0" eaLnBrk="1" fontAlgn="auto" latinLnBrk="0" hangingPunct="1">
              <a:lnSpc>
                <a:spcPct val="100000"/>
              </a:lnSpc>
              <a:spcBef>
                <a:spcPts val="0"/>
              </a:spcBef>
              <a:spcAft>
                <a:spcPts val="0"/>
              </a:spcAft>
              <a:buClrTx/>
              <a:buSzPct val="75000"/>
              <a:buFont typeface="Wingdings" pitchFamily="2" charset="2"/>
              <a:buChar char="§"/>
              <a:tabLst/>
              <a:defRPr sz="2000" b="0" kern="1200" spc="0" baseline="0">
                <a:solidFill>
                  <a:schemeClr val="tx1"/>
                </a:solidFill>
                <a:latin typeface="+mn-lt"/>
                <a:ea typeface="+mn-ea"/>
                <a:cs typeface="+mn-cs"/>
              </a:defRPr>
            </a:lvl1pPr>
            <a:lvl2pPr marL="457200" marR="0" indent="-182880" algn="l" defTabSz="914400" rtl="0" eaLnBrk="1" fontAlgn="auto" latinLnBrk="0" hangingPunct="1">
              <a:lnSpc>
                <a:spcPct val="100000"/>
              </a:lnSpc>
              <a:spcBef>
                <a:spcPts val="0"/>
              </a:spcBef>
              <a:spcAft>
                <a:spcPts val="400"/>
              </a:spcAft>
              <a:buClrTx/>
              <a:buSzTx/>
              <a:buFont typeface="Apple Symbols" panose="02000000000000000000" pitchFamily="2" charset="-79"/>
              <a:buChar char="⎻"/>
              <a:tabLst/>
              <a:defRPr sz="1800" b="0" kern="1200" spc="0" baseline="0">
                <a:solidFill>
                  <a:schemeClr val="tx1"/>
                </a:solidFill>
                <a:latin typeface="+mn-lt"/>
                <a:ea typeface="+mn-ea"/>
                <a:cs typeface="+mn-cs"/>
              </a:defRPr>
            </a:lvl2pPr>
            <a:lvl3pPr marL="73152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600" b="0" kern="1200" spc="0">
                <a:solidFill>
                  <a:schemeClr val="tx1"/>
                </a:solidFill>
                <a:latin typeface="+mn-lt"/>
                <a:ea typeface="+mn-ea"/>
                <a:cs typeface="+mn-cs"/>
              </a:defRPr>
            </a:lvl3pPr>
            <a:lvl4pPr marL="1005840" marR="0" indent="-182880" algn="l" defTabSz="914400" rtl="0" eaLnBrk="1" fontAlgn="auto" latinLnBrk="0" hangingPunct="1">
              <a:lnSpc>
                <a:spcPct val="100000"/>
              </a:lnSpc>
              <a:spcBef>
                <a:spcPts val="0"/>
              </a:spcBef>
              <a:spcAft>
                <a:spcPts val="400"/>
              </a:spcAft>
              <a:buClrTx/>
              <a:buSzTx/>
              <a:buFont typeface="Apple Symbols" panose="02000000000000000000" pitchFamily="2" charset="-79"/>
              <a:buChar char="⎻"/>
              <a:tabLst/>
              <a:defRPr sz="1400" b="0" kern="1200" spc="0">
                <a:solidFill>
                  <a:schemeClr val="tx1"/>
                </a:solidFill>
                <a:latin typeface="+mn-lt"/>
                <a:ea typeface="+mn-ea"/>
                <a:cs typeface="+mn-cs"/>
              </a:defRPr>
            </a:lvl4pPr>
            <a:lvl5pPr marL="128016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200" b="0" kern="1200" spc="0">
                <a:solidFill>
                  <a:schemeClr val="tx1"/>
                </a:solidFill>
                <a:latin typeface="+mn-lt"/>
                <a:ea typeface="+mn-ea"/>
                <a:cs typeface="+mn-cs"/>
              </a:defRPr>
            </a:lvl5pPr>
            <a:lvl6pPr marL="54864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600" kern="1200">
                <a:solidFill>
                  <a:srgbClr val="000000"/>
                </a:solidFill>
                <a:latin typeface="+mn-lt"/>
                <a:ea typeface="+mn-ea"/>
                <a:cs typeface="+mn-cs"/>
              </a:defRPr>
            </a:lvl6pPr>
            <a:lvl7pPr marL="731520" marR="0" indent="-182880" algn="l" defTabSz="914400" rtl="0" eaLnBrk="1" fontAlgn="auto" latinLnBrk="0" hangingPunct="1">
              <a:lnSpc>
                <a:spcPct val="100000"/>
              </a:lnSpc>
              <a:spcBef>
                <a:spcPts val="0"/>
              </a:spcBef>
              <a:spcAft>
                <a:spcPts val="400"/>
              </a:spcAft>
              <a:buClrTx/>
              <a:buSzPct val="100000"/>
              <a:buFont typeface="System Font Regular"/>
              <a:buChar char="‒"/>
              <a:tabLst/>
              <a:defRPr sz="1600" b="0" kern="1200">
                <a:solidFill>
                  <a:schemeClr val="tx1"/>
                </a:solidFill>
                <a:latin typeface="+mn-lt"/>
                <a:ea typeface="+mn-ea"/>
                <a:cs typeface="+mn-cs"/>
              </a:defRPr>
            </a:lvl7pPr>
            <a:lvl8pPr marL="914400" marR="0" indent="-182880" algn="l" defTabSz="914400" rtl="0" eaLnBrk="1" fontAlgn="auto" latinLnBrk="0" hangingPunct="1">
              <a:lnSpc>
                <a:spcPct val="100000"/>
              </a:lnSpc>
              <a:spcBef>
                <a:spcPts val="0"/>
              </a:spcBef>
              <a:spcAft>
                <a:spcPts val="400"/>
              </a:spcAft>
              <a:buClrTx/>
              <a:buSzPct val="75000"/>
              <a:buFont typeface="Wingdings" pitchFamily="2" charset="2"/>
              <a:buChar char="§"/>
              <a:tabLst/>
              <a:defRPr sz="1400" kern="1200">
                <a:solidFill>
                  <a:schemeClr val="tx1"/>
                </a:solidFill>
                <a:latin typeface="+mn-lt"/>
                <a:ea typeface="+mn-ea"/>
                <a:cs typeface="+mn-cs"/>
              </a:defRPr>
            </a:lvl8pPr>
            <a:lvl9pPr marL="1097280" marR="0" indent="-182880" algn="l" defTabSz="914400" rtl="0" eaLnBrk="1" fontAlgn="auto" latinLnBrk="0" hangingPunct="1">
              <a:lnSpc>
                <a:spcPct val="100000"/>
              </a:lnSpc>
              <a:spcBef>
                <a:spcPts val="0"/>
              </a:spcBef>
              <a:spcAft>
                <a:spcPts val="400"/>
              </a:spcAft>
              <a:buClrTx/>
              <a:buSzPct val="100000"/>
              <a:buFont typeface="System Font Regular"/>
              <a:buChar char="‒"/>
              <a:tabLst/>
              <a:defRPr sz="1400" kern="1200">
                <a:solidFill>
                  <a:schemeClr val="tx1"/>
                </a:solidFill>
                <a:latin typeface="+mn-lt"/>
                <a:ea typeface="+mn-ea"/>
                <a:cs typeface="+mn-cs"/>
              </a:defRPr>
            </a:lvl9pPr>
          </a:lstStyle>
          <a:p>
            <a:pPr marL="342900" indent="-342900" algn="just">
              <a:lnSpc>
                <a:spcPct val="150000"/>
              </a:lnSpc>
              <a:buFont typeface="+mj-lt"/>
              <a:buAutoNum type="arabicPeriod"/>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The concept is extended to each WS of other Area, and the same analysis method is used to find the ideal WIP.</a:t>
            </a:r>
          </a:p>
          <a:p>
            <a:pPr marL="342900" indent="-342900" algn="just">
              <a:lnSpc>
                <a:spcPct val="150000"/>
              </a:lnSpc>
              <a:buFont typeface="+mj-lt"/>
              <a:buAutoNum type="arabicPeriod"/>
            </a:pPr>
            <a:r>
              <a:rPr lang="en-US" altLang="zh-TW" dirty="0">
                <a:latin typeface="Times New Roman" panose="02020603050405020304" pitchFamily="18" charset="0"/>
                <a:ea typeface="標楷體" panose="03000509000000000000" pitchFamily="65" charset="-120"/>
                <a:cs typeface="Times New Roman" panose="02020603050405020304" pitchFamily="18" charset="0"/>
              </a:rPr>
              <a:t>Add other factor analysis (MA</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MU</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idle</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lost) ,using (Principal components analysis, PCA) Achieve data dimensionality reduction and find key factors.</a:t>
            </a:r>
          </a:p>
          <a:p>
            <a:pPr marL="342900" indent="-342900" algn="just">
              <a:lnSpc>
                <a:spcPct val="150000"/>
              </a:lnSpc>
              <a:buFont typeface="+mj-lt"/>
              <a:buAutoNum type="arabicPeriod"/>
            </a:pPr>
            <a:endParaRPr lang="zh-TW" altLang="en-US" sz="18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4211327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54A10B-93C7-737A-A867-1BE771E734DA}"/>
              </a:ext>
            </a:extLst>
          </p:cNvPr>
          <p:cNvSpPr>
            <a:spLocks noGrp="1"/>
          </p:cNvSpPr>
          <p:nvPr>
            <p:ph type="title"/>
          </p:nvPr>
        </p:nvSpPr>
        <p:spPr/>
        <p:txBody>
          <a:bodyPr/>
          <a:lstStyle/>
          <a:p>
            <a:r>
              <a:rPr lang="en-US" altLang="zh-TW" dirty="0"/>
              <a:t>References</a:t>
            </a:r>
            <a:endParaRPr lang="zh-TW" altLang="en-US" dirty="0"/>
          </a:p>
        </p:txBody>
      </p:sp>
      <p:sp>
        <p:nvSpPr>
          <p:cNvPr id="3" name="投影片編號版面配置區 2">
            <a:extLst>
              <a:ext uri="{FF2B5EF4-FFF2-40B4-BE49-F238E27FC236}">
                <a16:creationId xmlns:a16="http://schemas.microsoft.com/office/drawing/2014/main" id="{32981181-A71F-5573-2DA2-51FC28471D82}"/>
              </a:ext>
            </a:extLst>
          </p:cNvPr>
          <p:cNvSpPr>
            <a:spLocks noGrp="1"/>
          </p:cNvSpPr>
          <p:nvPr>
            <p:ph type="sldNum" sz="quarter" idx="12"/>
          </p:nvPr>
        </p:nvSpPr>
        <p:spPr/>
        <p:txBody>
          <a:bodyPr/>
          <a:lstStyle/>
          <a:p>
            <a:fld id="{B7E7695C-FCF1-4AA0-9B93-7941FED13DC4}" type="slidenum">
              <a:rPr lang="en-US" smtClean="0"/>
              <a:pPr/>
              <a:t>11</a:t>
            </a:fld>
            <a:endParaRPr lang="en-US" dirty="0"/>
          </a:p>
        </p:txBody>
      </p:sp>
      <p:sp>
        <p:nvSpPr>
          <p:cNvPr id="5" name="內容版面配置區 4">
            <a:extLst>
              <a:ext uri="{FF2B5EF4-FFF2-40B4-BE49-F238E27FC236}">
                <a16:creationId xmlns:a16="http://schemas.microsoft.com/office/drawing/2014/main" id="{63DAA5D5-7D0E-C800-07FE-E4BA52AEA250}"/>
              </a:ext>
            </a:extLst>
          </p:cNvPr>
          <p:cNvSpPr>
            <a:spLocks noGrp="1"/>
          </p:cNvSpPr>
          <p:nvPr>
            <p:ph sz="quarter" idx="29"/>
          </p:nvPr>
        </p:nvSpPr>
        <p:spPr>
          <a:xfrm>
            <a:off x="342900" y="1213630"/>
            <a:ext cx="11658600" cy="5290040"/>
          </a:xfrm>
        </p:spPr>
        <p:txBody>
          <a:bodyPr>
            <a:normAutofit lnSpcReduction="10000"/>
          </a:bodyPr>
          <a:lstStyle/>
          <a:p>
            <a:pPr>
              <a:lnSpc>
                <a:spcPct val="150000"/>
              </a:lnSpc>
            </a:pPr>
            <a:r>
              <a:rPr lang="en-US" altLang="zh-TW" sz="1800" dirty="0">
                <a:latin typeface="Times New Roman" panose="02020603050405020304" pitchFamily="18" charset="0"/>
                <a:ea typeface="標楷體" panose="03000509000000000000" pitchFamily="65" charset="-120"/>
              </a:rPr>
              <a:t>Math Solver : </a:t>
            </a:r>
            <a:r>
              <a:rPr lang="en-US" altLang="zh-TW" sz="1800" dirty="0">
                <a:latin typeface="Times New Roman" panose="02020603050405020304" pitchFamily="18" charset="0"/>
                <a:ea typeface="標楷體" panose="03000509000000000000" pitchFamily="65" charset="-120"/>
                <a:hlinkClick r:id="rId2"/>
              </a:rPr>
              <a:t>https://mathsolver.microsoft.com/zh-Hant</a:t>
            </a:r>
            <a:endParaRPr lang="en-US" altLang="zh-TW" sz="1800" dirty="0">
              <a:latin typeface="Times New Roman" panose="02020603050405020304" pitchFamily="18" charset="0"/>
              <a:ea typeface="標楷體" panose="03000509000000000000" pitchFamily="65" charset="-120"/>
            </a:endParaRPr>
          </a:p>
          <a:p>
            <a:pPr>
              <a:lnSpc>
                <a:spcPct val="150000"/>
              </a:lnSpc>
            </a:pPr>
            <a:r>
              <a:rPr lang="en-US" altLang="zh-TW" sz="1800" dirty="0">
                <a:latin typeface="Times New Roman" panose="02020603050405020304" pitchFamily="18" charset="0"/>
                <a:ea typeface="標楷體" panose="03000509000000000000" pitchFamily="65" charset="-120"/>
              </a:rPr>
              <a:t>KNN</a:t>
            </a:r>
            <a:r>
              <a:rPr lang="zh-TW" altLang="en-US" sz="1800" dirty="0">
                <a:latin typeface="Times New Roman" panose="02020603050405020304" pitchFamily="18" charset="0"/>
                <a:ea typeface="標楷體" panose="03000509000000000000" pitchFamily="65" charset="-120"/>
              </a:rPr>
              <a:t>回歸演算法 </a:t>
            </a:r>
            <a:r>
              <a:rPr lang="en-US" altLang="zh-TW" sz="1800" dirty="0">
                <a:latin typeface="Times New Roman" panose="02020603050405020304" pitchFamily="18" charset="0"/>
                <a:ea typeface="標楷體" panose="03000509000000000000" pitchFamily="65" charset="-120"/>
                <a:hlinkClick r:id="rId3"/>
              </a:rPr>
              <a:t>https://ithelp.ithome.com.tw/articles/10269826</a:t>
            </a:r>
            <a:endParaRPr lang="en-US" altLang="zh-TW" sz="1800" dirty="0">
              <a:latin typeface="Times New Roman" panose="02020603050405020304" pitchFamily="18" charset="0"/>
              <a:ea typeface="標楷體" panose="03000509000000000000" pitchFamily="65" charset="-120"/>
            </a:endParaRPr>
          </a:p>
          <a:p>
            <a:pPr>
              <a:lnSpc>
                <a:spcPct val="150000"/>
              </a:lnSpc>
            </a:pPr>
            <a:r>
              <a:rPr lang="zh-TW" altLang="en-US" sz="1800" dirty="0">
                <a:latin typeface="Times New Roman" panose="02020603050405020304" pitchFamily="18" charset="0"/>
                <a:ea typeface="標楷體" panose="03000509000000000000" pitchFamily="65" charset="-120"/>
              </a:rPr>
              <a:t>資料分析流程 </a:t>
            </a:r>
            <a:r>
              <a:rPr lang="en-US" altLang="zh-TW" sz="1800" dirty="0">
                <a:latin typeface="Times New Roman" panose="02020603050405020304" pitchFamily="18" charset="0"/>
                <a:ea typeface="標楷體" panose="03000509000000000000" pitchFamily="65" charset="-120"/>
                <a:hlinkClick r:id="rId4"/>
              </a:rPr>
              <a:t>https://ithelp.ithome.com.tw/articles/10184905</a:t>
            </a:r>
            <a:endParaRPr lang="en-US" altLang="zh-TW" sz="1800" dirty="0">
              <a:latin typeface="Times New Roman" panose="02020603050405020304" pitchFamily="18" charset="0"/>
              <a:ea typeface="標楷體" panose="03000509000000000000" pitchFamily="65" charset="-120"/>
            </a:endParaRPr>
          </a:p>
          <a:p>
            <a:pPr>
              <a:lnSpc>
                <a:spcPct val="150000"/>
              </a:lnSpc>
            </a:pPr>
            <a:r>
              <a:rPr lang="zh-TW" altLang="en-US" sz="1800" dirty="0">
                <a:latin typeface="Times New Roman" panose="02020603050405020304" pitchFamily="18" charset="0"/>
                <a:ea typeface="標楷體" panose="03000509000000000000" pitchFamily="65" charset="-120"/>
              </a:rPr>
              <a:t>機器學習 </a:t>
            </a:r>
            <a:r>
              <a:rPr lang="en-US" altLang="zh-TW" sz="1800" dirty="0">
                <a:latin typeface="Times New Roman" panose="02020603050405020304" pitchFamily="18" charset="0"/>
                <a:ea typeface="標楷體" panose="03000509000000000000" pitchFamily="65" charset="-120"/>
                <a:hlinkClick r:id="rId5"/>
              </a:rPr>
              <a:t>http://yltang.net/tutorial/dsml/12/</a:t>
            </a:r>
            <a:endParaRPr lang="en-US" altLang="zh-TW" sz="1800" dirty="0">
              <a:latin typeface="Times New Roman" panose="02020603050405020304" pitchFamily="18" charset="0"/>
              <a:ea typeface="標楷體" panose="03000509000000000000" pitchFamily="65" charset="-120"/>
            </a:endParaRPr>
          </a:p>
          <a:p>
            <a:pPr>
              <a:lnSpc>
                <a:spcPct val="150000"/>
              </a:lnSpc>
            </a:pPr>
            <a:r>
              <a:rPr lang="zh-TW" altLang="en-US" sz="1800" dirty="0">
                <a:latin typeface="Times New Roman" panose="02020603050405020304" pitchFamily="18" charset="0"/>
                <a:ea typeface="標楷體" panose="03000509000000000000" pitchFamily="65" charset="-120"/>
              </a:rPr>
              <a:t>混淆矩陣 指標評估 </a:t>
            </a:r>
            <a:r>
              <a:rPr lang="en-US" altLang="zh-TW" sz="1800" dirty="0">
                <a:latin typeface="Times New Roman" panose="02020603050405020304" pitchFamily="18" charset="0"/>
                <a:ea typeface="標楷體" panose="03000509000000000000" pitchFamily="65" charset="-120"/>
                <a:hlinkClick r:id="rId6"/>
              </a:rPr>
              <a:t>https://jason-chen-1992.weebly.com/home/-confusion-matrix</a:t>
            </a:r>
            <a:endParaRPr lang="en-US" altLang="zh-TW" sz="1800" dirty="0">
              <a:latin typeface="Times New Roman" panose="02020603050405020304" pitchFamily="18" charset="0"/>
              <a:ea typeface="標楷體" panose="03000509000000000000" pitchFamily="65" charset="-120"/>
            </a:endParaRPr>
          </a:p>
          <a:p>
            <a:pPr>
              <a:lnSpc>
                <a:spcPct val="150000"/>
              </a:lnSpc>
            </a:pPr>
            <a:r>
              <a:rPr lang="en-US" altLang="zh-TW" sz="1800" dirty="0">
                <a:latin typeface="Times New Roman" panose="02020603050405020304" pitchFamily="18" charset="0"/>
                <a:ea typeface="標楷體" panose="03000509000000000000" pitchFamily="65" charset="-120"/>
                <a:hlinkClick r:id="rId7"/>
              </a:rPr>
              <a:t>https://medium.com/@s716419/%E6%A9%9F%E5%99%A8%E5%AD%B8%E7%BF%92%E6%A8%A1%E5%9E%8B%E8%A9%95%E4%BC%B0%E6%8C%87%E6%A8%99-confusion-matrix-precision-and-recall-e9d64ff14d81</a:t>
            </a:r>
            <a:endParaRPr lang="en-US" altLang="zh-TW" sz="1800" dirty="0">
              <a:latin typeface="Times New Roman" panose="02020603050405020304" pitchFamily="18" charset="0"/>
              <a:ea typeface="標楷體" panose="03000509000000000000" pitchFamily="65" charset="-120"/>
            </a:endParaRPr>
          </a:p>
          <a:p>
            <a:pPr marL="0" indent="0">
              <a:lnSpc>
                <a:spcPct val="150000"/>
              </a:lnSpc>
              <a:buNone/>
            </a:pPr>
            <a:endParaRPr lang="en-US" altLang="zh-TW" sz="1800" dirty="0"/>
          </a:p>
          <a:p>
            <a:pPr>
              <a:lnSpc>
                <a:spcPct val="150000"/>
              </a:lnSpc>
            </a:pPr>
            <a:r>
              <a:rPr lang="en-US" altLang="zh-TW" sz="1600" b="0" i="0" dirty="0" err="1">
                <a:solidFill>
                  <a:srgbClr val="222222"/>
                </a:solidFill>
                <a:effectLst/>
                <a:latin typeface="Times New Roman" panose="02020603050405020304" pitchFamily="18" charset="0"/>
                <a:cs typeface="Times New Roman" panose="02020603050405020304" pitchFamily="18" charset="0"/>
              </a:rPr>
              <a:t>Chien</a:t>
            </a:r>
            <a:r>
              <a:rPr lang="en-US" altLang="zh-TW" sz="1600" b="0" i="0" dirty="0">
                <a:solidFill>
                  <a:srgbClr val="222222"/>
                </a:solidFill>
                <a:effectLst/>
                <a:latin typeface="Times New Roman" panose="02020603050405020304" pitchFamily="18" charset="0"/>
                <a:cs typeface="Times New Roman" panose="02020603050405020304" pitchFamily="18" charset="0"/>
              </a:rPr>
              <a:t>, C. F., Hsu, C. Y., &amp; Hsiao, C. W. (2012). Manufacturing intelligence to forecast and reduce semiconductor cycle time. </a:t>
            </a:r>
            <a:r>
              <a:rPr lang="en-US" altLang="zh-TW" sz="1600" b="0" i="1" dirty="0">
                <a:solidFill>
                  <a:srgbClr val="222222"/>
                </a:solidFill>
                <a:effectLst/>
                <a:latin typeface="Times New Roman" panose="02020603050405020304" pitchFamily="18" charset="0"/>
                <a:cs typeface="Times New Roman" panose="02020603050405020304" pitchFamily="18" charset="0"/>
              </a:rPr>
              <a:t>Journal of Intelligent Manufacturing</a:t>
            </a:r>
            <a:r>
              <a:rPr lang="en-US" altLang="zh-TW" sz="1600" b="0" i="0" dirty="0">
                <a:solidFill>
                  <a:srgbClr val="222222"/>
                </a:solidFill>
                <a:effectLst/>
                <a:latin typeface="Times New Roman" panose="02020603050405020304" pitchFamily="18" charset="0"/>
                <a:cs typeface="Times New Roman" panose="02020603050405020304" pitchFamily="18" charset="0"/>
              </a:rPr>
              <a:t>, </a:t>
            </a:r>
            <a:r>
              <a:rPr lang="en-US" altLang="zh-TW" sz="1600" b="0" i="1" dirty="0">
                <a:solidFill>
                  <a:srgbClr val="222222"/>
                </a:solidFill>
                <a:effectLst/>
                <a:latin typeface="Times New Roman" panose="02020603050405020304" pitchFamily="18" charset="0"/>
                <a:cs typeface="Times New Roman" panose="02020603050405020304" pitchFamily="18" charset="0"/>
              </a:rPr>
              <a:t>23</a:t>
            </a:r>
            <a:r>
              <a:rPr lang="en-US" altLang="zh-TW" sz="1600" b="0" i="0" dirty="0">
                <a:solidFill>
                  <a:srgbClr val="222222"/>
                </a:solidFill>
                <a:effectLst/>
                <a:latin typeface="Times New Roman" panose="02020603050405020304" pitchFamily="18" charset="0"/>
                <a:cs typeface="Times New Roman" panose="02020603050405020304" pitchFamily="18" charset="0"/>
              </a:rPr>
              <a:t>(6), 2281-2294.</a:t>
            </a:r>
            <a:r>
              <a:rPr lang="en-US" altLang="zh-TW" sz="1800" b="0" i="0" dirty="0">
                <a:solidFill>
                  <a:srgbClr val="222222"/>
                </a:solidFill>
                <a:effectLst/>
                <a:latin typeface="Times New Roman" panose="02020603050405020304" pitchFamily="18" charset="0"/>
                <a:cs typeface="Times New Roman" panose="02020603050405020304" pitchFamily="18" charset="0"/>
              </a:rPr>
              <a:t>.</a:t>
            </a:r>
          </a:p>
          <a:p>
            <a:pPr>
              <a:lnSpc>
                <a:spcPct val="150000"/>
              </a:lnSpc>
            </a:pPr>
            <a:r>
              <a:rPr lang="en-US" altLang="zh-TW" sz="1400" b="0" i="0" dirty="0">
                <a:solidFill>
                  <a:srgbClr val="222222"/>
                </a:solidFill>
                <a:effectLst/>
                <a:latin typeface="Times New Roman" panose="02020603050405020304" pitchFamily="18" charset="0"/>
                <a:cs typeface="Times New Roman" panose="02020603050405020304" pitchFamily="18" charset="0"/>
              </a:rPr>
              <a:t>Hsu, C. Y., Yang, C. S., Yu, L. C., Lin, C. F., Yao, H. H., Chen, D. Y., ... &amp; Chang, P. C. (2015). Development of a cloud-based service framework for energy conservation in a sustainable intelligent transportation system. </a:t>
            </a:r>
            <a:r>
              <a:rPr lang="en-US" altLang="zh-TW" sz="1400" b="0" i="1" dirty="0">
                <a:solidFill>
                  <a:srgbClr val="222222"/>
                </a:solidFill>
                <a:effectLst/>
                <a:latin typeface="Times New Roman" panose="02020603050405020304" pitchFamily="18" charset="0"/>
                <a:cs typeface="Times New Roman" panose="02020603050405020304" pitchFamily="18" charset="0"/>
              </a:rPr>
              <a:t>International Journal of Production Economics</a:t>
            </a:r>
            <a:r>
              <a:rPr lang="en-US" altLang="zh-TW" sz="1400" b="0" i="0" dirty="0">
                <a:solidFill>
                  <a:srgbClr val="222222"/>
                </a:solidFill>
                <a:effectLst/>
                <a:latin typeface="Times New Roman" panose="02020603050405020304" pitchFamily="18" charset="0"/>
                <a:cs typeface="Times New Roman" panose="02020603050405020304" pitchFamily="18" charset="0"/>
              </a:rPr>
              <a:t>, </a:t>
            </a:r>
            <a:r>
              <a:rPr lang="en-US" altLang="zh-TW" sz="1400" b="0" i="1" dirty="0">
                <a:solidFill>
                  <a:srgbClr val="222222"/>
                </a:solidFill>
                <a:effectLst/>
                <a:latin typeface="Times New Roman" panose="02020603050405020304" pitchFamily="18" charset="0"/>
                <a:cs typeface="Times New Roman" panose="02020603050405020304" pitchFamily="18" charset="0"/>
              </a:rPr>
              <a:t>164</a:t>
            </a:r>
            <a:r>
              <a:rPr lang="en-US" altLang="zh-TW" sz="1400" b="0" i="0" dirty="0">
                <a:solidFill>
                  <a:srgbClr val="222222"/>
                </a:solidFill>
                <a:effectLst/>
                <a:latin typeface="Times New Roman" panose="02020603050405020304" pitchFamily="18" charset="0"/>
                <a:cs typeface="Times New Roman" panose="02020603050405020304" pitchFamily="18" charset="0"/>
              </a:rPr>
              <a:t>, 454-461</a:t>
            </a:r>
            <a:r>
              <a:rPr lang="en-US" altLang="zh-TW" sz="1600" b="0" i="0" dirty="0">
                <a:solidFill>
                  <a:srgbClr val="222222"/>
                </a:solidFill>
                <a:effectLst/>
                <a:latin typeface="Times New Roman" panose="02020603050405020304" pitchFamily="18" charset="0"/>
                <a:cs typeface="Times New Roman" panose="02020603050405020304" pitchFamily="18" charset="0"/>
              </a:rPr>
              <a:t>.</a:t>
            </a:r>
          </a:p>
          <a:p>
            <a:pPr>
              <a:lnSpc>
                <a:spcPct val="150000"/>
              </a:lnSpc>
            </a:pPr>
            <a:r>
              <a:rPr lang="en-US" altLang="zh-TW" sz="1600" b="0" i="0" dirty="0" err="1">
                <a:solidFill>
                  <a:srgbClr val="222222"/>
                </a:solidFill>
                <a:effectLst/>
                <a:latin typeface="Times New Roman" panose="02020603050405020304" pitchFamily="18" charset="0"/>
                <a:cs typeface="Times New Roman" panose="02020603050405020304" pitchFamily="18" charset="0"/>
              </a:rPr>
              <a:t>Chien</a:t>
            </a:r>
            <a:r>
              <a:rPr lang="en-US" altLang="zh-TW" sz="1600" b="0" i="0" dirty="0">
                <a:solidFill>
                  <a:srgbClr val="222222"/>
                </a:solidFill>
                <a:effectLst/>
                <a:latin typeface="Times New Roman" panose="02020603050405020304" pitchFamily="18" charset="0"/>
                <a:cs typeface="Times New Roman" panose="02020603050405020304" pitchFamily="18" charset="0"/>
              </a:rPr>
              <a:t>, C. F., Hsu, C. Y., &amp; Chen, P. N. (2013). Semiconductor fault detection and classification for yield enhancement and manufacturing intelligence. </a:t>
            </a:r>
            <a:r>
              <a:rPr lang="en-US" altLang="zh-TW" sz="1600" b="0" i="1" dirty="0">
                <a:solidFill>
                  <a:srgbClr val="222222"/>
                </a:solidFill>
                <a:effectLst/>
                <a:latin typeface="Times New Roman" panose="02020603050405020304" pitchFamily="18" charset="0"/>
                <a:cs typeface="Times New Roman" panose="02020603050405020304" pitchFamily="18" charset="0"/>
              </a:rPr>
              <a:t>Flexible Services and Manufacturing Journal</a:t>
            </a:r>
            <a:r>
              <a:rPr lang="en-US" altLang="zh-TW" sz="1600" b="0" i="0" dirty="0">
                <a:solidFill>
                  <a:srgbClr val="222222"/>
                </a:solidFill>
                <a:effectLst/>
                <a:latin typeface="Times New Roman" panose="02020603050405020304" pitchFamily="18" charset="0"/>
                <a:cs typeface="Times New Roman" panose="02020603050405020304" pitchFamily="18" charset="0"/>
              </a:rPr>
              <a:t>, </a:t>
            </a:r>
            <a:r>
              <a:rPr lang="en-US" altLang="zh-TW" sz="1600" b="0" i="1" dirty="0">
                <a:solidFill>
                  <a:srgbClr val="222222"/>
                </a:solidFill>
                <a:effectLst/>
                <a:latin typeface="Times New Roman" panose="02020603050405020304" pitchFamily="18" charset="0"/>
                <a:cs typeface="Times New Roman" panose="02020603050405020304" pitchFamily="18" charset="0"/>
              </a:rPr>
              <a:t>25</a:t>
            </a:r>
            <a:r>
              <a:rPr lang="en-US" altLang="zh-TW" sz="1600" b="0" i="0" dirty="0">
                <a:solidFill>
                  <a:srgbClr val="222222"/>
                </a:solidFill>
                <a:effectLst/>
                <a:latin typeface="Times New Roman" panose="02020603050405020304" pitchFamily="18" charset="0"/>
                <a:cs typeface="Times New Roman" panose="02020603050405020304" pitchFamily="18" charset="0"/>
              </a:rPr>
              <a:t>(3), 367-388.</a:t>
            </a:r>
            <a:endParaRPr lang="zh-TW"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478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51D3B5-18F7-844D-82CE-4686F80E47A2}"/>
              </a:ext>
            </a:extLst>
          </p:cNvPr>
          <p:cNvSpPr>
            <a:spLocks noGrp="1"/>
          </p:cNvSpPr>
          <p:nvPr>
            <p:ph type="sldNum" sz="quarter" idx="12"/>
          </p:nvPr>
        </p:nvSpPr>
        <p:spPr/>
        <p:txBody>
          <a:bodyPr/>
          <a:lstStyle/>
          <a:p>
            <a:fld id="{B7E7695C-FCF1-4AA0-9B93-7941FED13DC4}" type="slidenum">
              <a:rPr lang="en-US" smtClean="0"/>
              <a:pPr/>
              <a:t>12</a:t>
            </a:fld>
            <a:endParaRPr lang="en-US" dirty="0"/>
          </a:p>
        </p:txBody>
      </p:sp>
    </p:spTree>
    <p:extLst>
      <p:ext uri="{BB962C8B-B14F-4D97-AF65-F5344CB8AC3E}">
        <p14:creationId xmlns:p14="http://schemas.microsoft.com/office/powerpoint/2010/main" val="1027862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DF0CBB5-B1EC-278F-04D1-81D24E7A6D11}"/>
              </a:ext>
            </a:extLst>
          </p:cNvPr>
          <p:cNvSpPr>
            <a:spLocks noGrp="1"/>
          </p:cNvSpPr>
          <p:nvPr>
            <p:ph type="title"/>
          </p:nvPr>
        </p:nvSpPr>
        <p:spPr>
          <a:xfrm>
            <a:off x="342900" y="461528"/>
            <a:ext cx="11506200" cy="701731"/>
          </a:xfrm>
        </p:spPr>
        <p:txBody>
          <a:bodyPr/>
          <a:lstStyle/>
          <a:p>
            <a:r>
              <a:rPr lang="en-US" altLang="zh-TW" sz="4400" dirty="0">
                <a:latin typeface="Times New Roman" panose="02020603050405020304" pitchFamily="18" charset="0"/>
              </a:rPr>
              <a:t>Outline</a:t>
            </a:r>
            <a:endParaRPr lang="zh-TW" altLang="en-US" sz="4400" dirty="0">
              <a:latin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038C454A-3158-C270-E55A-A99526E5B4AA}"/>
              </a:ext>
            </a:extLst>
          </p:cNvPr>
          <p:cNvSpPr>
            <a:spLocks noGrp="1"/>
          </p:cNvSpPr>
          <p:nvPr>
            <p:ph type="sldNum" sz="quarter" idx="12"/>
          </p:nvPr>
        </p:nvSpPr>
        <p:spPr/>
        <p:txBody>
          <a:bodyPr/>
          <a:lstStyle/>
          <a:p>
            <a:fld id="{B7E7695C-FCF1-4AA0-9B93-7941FED13DC4}" type="slidenum">
              <a:rPr lang="en-US" smtClean="0"/>
              <a:pPr/>
              <a:t>2</a:t>
            </a:fld>
            <a:endParaRPr lang="en-US" dirty="0"/>
          </a:p>
        </p:txBody>
      </p:sp>
      <p:sp>
        <p:nvSpPr>
          <p:cNvPr id="5" name="內容版面配置區 4">
            <a:extLst>
              <a:ext uri="{FF2B5EF4-FFF2-40B4-BE49-F238E27FC236}">
                <a16:creationId xmlns:a16="http://schemas.microsoft.com/office/drawing/2014/main" id="{563E5AC7-0C15-9463-52FF-DE4CF88E4278}"/>
              </a:ext>
            </a:extLst>
          </p:cNvPr>
          <p:cNvSpPr>
            <a:spLocks noGrp="1"/>
          </p:cNvSpPr>
          <p:nvPr>
            <p:ph sz="quarter" idx="29"/>
          </p:nvPr>
        </p:nvSpPr>
        <p:spPr>
          <a:xfrm>
            <a:off x="891436" y="1163259"/>
            <a:ext cx="6360264" cy="5122788"/>
          </a:xfrm>
        </p:spPr>
        <p:txBody>
          <a:bodyPr>
            <a:normAutofit fontScale="85000" lnSpcReduction="10000"/>
          </a:bodyPr>
          <a:lstStyle/>
          <a:p>
            <a:pPr marL="514350" indent="-360000">
              <a:lnSpc>
                <a:spcPct val="150000"/>
              </a:lnSpc>
              <a:buSzPct val="80000"/>
              <a:buFont typeface="+mj-lt"/>
              <a:buAutoNum type="arabicPeriod"/>
            </a:pPr>
            <a:r>
              <a:rPr lang="en-US" altLang="zh-TW" sz="3200" dirty="0">
                <a:latin typeface="Times New Roman" panose="02020603050405020304" pitchFamily="18" charset="0"/>
                <a:cs typeface="Times New Roman" panose="02020603050405020304" pitchFamily="18" charset="0"/>
              </a:rPr>
              <a:t>Introduction</a:t>
            </a:r>
          </a:p>
          <a:p>
            <a:pPr marL="788670" lvl="1" indent="-360000">
              <a:lnSpc>
                <a:spcPct val="150000"/>
              </a:lnSpc>
              <a:buSzPct val="80000"/>
              <a:buFont typeface="Arial" panose="020B0604020202020204" pitchFamily="34" charset="0"/>
              <a:buChar char="•"/>
            </a:pPr>
            <a:r>
              <a:rPr lang="en-US" altLang="zh-TW" sz="2100" dirty="0">
                <a:latin typeface="Times New Roman" panose="02020603050405020304" pitchFamily="18" charset="0"/>
                <a:cs typeface="Times New Roman" panose="02020603050405020304" pitchFamily="18" charset="0"/>
              </a:rPr>
              <a:t>Purpose</a:t>
            </a:r>
          </a:p>
          <a:p>
            <a:pPr marL="788670" lvl="1" indent="-360000">
              <a:lnSpc>
                <a:spcPct val="150000"/>
              </a:lnSpc>
              <a:buSzPct val="80000"/>
              <a:buFont typeface="Arial" panose="020B0604020202020204" pitchFamily="34" charset="0"/>
              <a:buChar char="•"/>
            </a:pPr>
            <a:r>
              <a:rPr lang="en-US" altLang="zh-TW" sz="1900" dirty="0">
                <a:latin typeface="Times New Roman" panose="02020603050405020304" pitchFamily="18" charset="0"/>
                <a:cs typeface="Times New Roman" panose="02020603050405020304" pitchFamily="18" charset="0"/>
              </a:rPr>
              <a:t>Method</a:t>
            </a:r>
          </a:p>
          <a:p>
            <a:pPr marL="514350" indent="-360000">
              <a:lnSpc>
                <a:spcPct val="150000"/>
              </a:lnSpc>
              <a:buFont typeface="+mj-lt"/>
              <a:buAutoNum type="arabicPeriod"/>
            </a:pPr>
            <a:r>
              <a:rPr lang="en-US" altLang="zh-TW" sz="3200" dirty="0">
                <a:latin typeface="Times New Roman" panose="02020603050405020304" pitchFamily="18" charset="0"/>
                <a:cs typeface="Times New Roman" panose="02020603050405020304" pitchFamily="18" charset="0"/>
              </a:rPr>
              <a:t>Literature Review</a:t>
            </a:r>
          </a:p>
          <a:p>
            <a:pPr marL="788670" lvl="1" indent="-360000">
              <a:lnSpc>
                <a:spcPct val="150000"/>
              </a:lnSpc>
              <a:buFont typeface="Arial" panose="020B0604020202020204" pitchFamily="34" charset="0"/>
              <a:buChar char="•"/>
            </a:pPr>
            <a:r>
              <a:rPr lang="en-US" altLang="zh-TW" sz="1900" dirty="0">
                <a:latin typeface="Times New Roman" panose="02020603050405020304" pitchFamily="18" charset="0"/>
                <a:cs typeface="Times New Roman" panose="02020603050405020304" pitchFamily="18" charset="0"/>
              </a:rPr>
              <a:t>KNN</a:t>
            </a:r>
            <a:r>
              <a:rPr lang="zh-TW" altLang="en-US" sz="1900" dirty="0">
                <a:latin typeface="Times New Roman" panose="02020603050405020304" pitchFamily="18" charset="0"/>
                <a:cs typeface="Times New Roman" panose="02020603050405020304" pitchFamily="18" charset="0"/>
              </a:rPr>
              <a:t> </a:t>
            </a:r>
            <a:r>
              <a:rPr lang="en-US" altLang="zh-TW" sz="1900" dirty="0">
                <a:latin typeface="Times New Roman" panose="02020603050405020304" pitchFamily="18" charset="0"/>
                <a:cs typeface="Times New Roman" panose="02020603050405020304" pitchFamily="18" charset="0"/>
              </a:rPr>
              <a:t>algorithms</a:t>
            </a:r>
          </a:p>
          <a:p>
            <a:pPr marL="788670" lvl="1" indent="-360000">
              <a:lnSpc>
                <a:spcPct val="120000"/>
              </a:lnSpc>
              <a:buFont typeface="Arial" panose="020B0604020202020204" pitchFamily="34" charset="0"/>
              <a:buChar char="•"/>
            </a:pPr>
            <a:r>
              <a:rPr lang="en-US" altLang="zh-TW" sz="1900" dirty="0">
                <a:latin typeface="Times New Roman" panose="02020603050405020304" pitchFamily="18" charset="0"/>
                <a:cs typeface="Times New Roman" panose="02020603050405020304" pitchFamily="18" charset="0"/>
              </a:rPr>
              <a:t>Accuracy</a:t>
            </a:r>
            <a:r>
              <a:rPr lang="zh-TW" altLang="en-US" sz="1900" dirty="0">
                <a:latin typeface="Times New Roman" panose="02020603050405020304" pitchFamily="18" charset="0"/>
                <a:cs typeface="Times New Roman" panose="02020603050405020304" pitchFamily="18" charset="0"/>
              </a:rPr>
              <a:t>、</a:t>
            </a:r>
            <a:r>
              <a:rPr lang="en-US" altLang="zh-TW" sz="1900" dirty="0">
                <a:latin typeface="Times New Roman" panose="02020603050405020304" pitchFamily="18" charset="0"/>
                <a:cs typeface="Times New Roman" panose="02020603050405020304" pitchFamily="18" charset="0"/>
              </a:rPr>
              <a:t>MSE</a:t>
            </a:r>
            <a:r>
              <a:rPr lang="zh-TW" altLang="en-US" sz="1900" dirty="0">
                <a:latin typeface="Times New Roman" panose="02020603050405020304" pitchFamily="18" charset="0"/>
                <a:cs typeface="Times New Roman" panose="02020603050405020304" pitchFamily="18" charset="0"/>
              </a:rPr>
              <a:t>、</a:t>
            </a:r>
            <a:r>
              <a:rPr lang="en-US" altLang="zh-TW" sz="1900" dirty="0">
                <a:latin typeface="Times New Roman" panose="02020603050405020304" pitchFamily="18" charset="0"/>
                <a:cs typeface="Times New Roman" panose="02020603050405020304" pitchFamily="18" charset="0"/>
              </a:rPr>
              <a:t>R Square</a:t>
            </a:r>
          </a:p>
          <a:p>
            <a:pPr marL="514350" indent="-360000">
              <a:lnSpc>
                <a:spcPct val="150000"/>
              </a:lnSpc>
              <a:buFont typeface="+mj-lt"/>
              <a:buAutoNum type="arabicPeriod"/>
            </a:pPr>
            <a:r>
              <a:rPr lang="en-US" altLang="zh-TW" sz="3200" dirty="0">
                <a:latin typeface="Times New Roman" panose="02020603050405020304" pitchFamily="18" charset="0"/>
                <a:cs typeface="Times New Roman" panose="02020603050405020304" pitchFamily="18" charset="0"/>
              </a:rPr>
              <a:t>Research Framework</a:t>
            </a:r>
          </a:p>
          <a:p>
            <a:pPr marL="514350" indent="-360000">
              <a:lnSpc>
                <a:spcPct val="150000"/>
              </a:lnSpc>
              <a:buFont typeface="+mj-lt"/>
              <a:buAutoNum type="arabicPeriod"/>
            </a:pPr>
            <a:r>
              <a:rPr lang="en-US" altLang="zh-TW" sz="3200" dirty="0">
                <a:latin typeface="Times New Roman" panose="02020603050405020304" pitchFamily="18" charset="0"/>
                <a:cs typeface="Times New Roman" panose="02020603050405020304" pitchFamily="18" charset="0"/>
              </a:rPr>
              <a:t>Experimental Results</a:t>
            </a:r>
          </a:p>
          <a:p>
            <a:pPr marL="885870" lvl="1" indent="-457200">
              <a:lnSpc>
                <a:spcPct val="12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DE_LK3</a:t>
            </a:r>
          </a:p>
          <a:p>
            <a:pPr marL="885870" lvl="1" indent="-457200">
              <a:lnSpc>
                <a:spcPct val="120000"/>
              </a:lnSpc>
              <a:buFont typeface="Arial" panose="020B0604020202020204" pitchFamily="34" charset="0"/>
              <a:buChar char="•"/>
            </a:pPr>
            <a:r>
              <a:rPr lang="en-US" altLang="zh-TW" dirty="0">
                <a:latin typeface="Times New Roman" panose="02020603050405020304" pitchFamily="18" charset="0"/>
                <a:cs typeface="Times New Roman" panose="02020603050405020304" pitchFamily="18" charset="0"/>
              </a:rPr>
              <a:t>PH_IMM</a:t>
            </a:r>
          </a:p>
          <a:p>
            <a:pPr marL="514350" indent="-360000">
              <a:lnSpc>
                <a:spcPct val="150000"/>
              </a:lnSpc>
              <a:buFont typeface="+mj-lt"/>
              <a:buAutoNum type="arabicPeriod"/>
            </a:pPr>
            <a:r>
              <a:rPr lang="en-US" altLang="zh-TW" sz="3200" dirty="0">
                <a:latin typeface="Times New Roman" panose="02020603050405020304" pitchFamily="18" charset="0"/>
                <a:cs typeface="Times New Roman" panose="02020603050405020304" pitchFamily="18" charset="0"/>
              </a:rPr>
              <a:t>Conclusions and Future Research</a:t>
            </a:r>
          </a:p>
          <a:p>
            <a:endParaRPr lang="zh-TW" altLang="en-US" dirty="0"/>
          </a:p>
        </p:txBody>
      </p:sp>
    </p:spTree>
    <p:extLst>
      <p:ext uri="{BB962C8B-B14F-4D97-AF65-F5344CB8AC3E}">
        <p14:creationId xmlns:p14="http://schemas.microsoft.com/office/powerpoint/2010/main" val="1947509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圖片 7">
            <a:extLst>
              <a:ext uri="{FF2B5EF4-FFF2-40B4-BE49-F238E27FC236}">
                <a16:creationId xmlns:a16="http://schemas.microsoft.com/office/drawing/2014/main" id="{BB788568-5C8E-7D9A-AF96-159BFD18E3C2}"/>
              </a:ext>
            </a:extLst>
          </p:cNvPr>
          <p:cNvPicPr>
            <a:picLocks noChangeAspect="1"/>
          </p:cNvPicPr>
          <p:nvPr/>
        </p:nvPicPr>
        <p:blipFill>
          <a:blip r:embed="rId3"/>
          <a:stretch>
            <a:fillRect/>
          </a:stretch>
        </p:blipFill>
        <p:spPr>
          <a:xfrm>
            <a:off x="4285858" y="4430351"/>
            <a:ext cx="2807485" cy="1621392"/>
          </a:xfrm>
          <a:prstGeom prst="rect">
            <a:avLst/>
          </a:prstGeom>
        </p:spPr>
      </p:pic>
      <p:sp>
        <p:nvSpPr>
          <p:cNvPr id="2" name="Title 1">
            <a:extLst>
              <a:ext uri="{FF2B5EF4-FFF2-40B4-BE49-F238E27FC236}">
                <a16:creationId xmlns:a16="http://schemas.microsoft.com/office/drawing/2014/main" id="{B22D3C60-F3B2-5947-8D4C-E38CC0E8F304}"/>
              </a:ext>
            </a:extLst>
          </p:cNvPr>
          <p:cNvSpPr>
            <a:spLocks noGrp="1"/>
          </p:cNvSpPr>
          <p:nvPr>
            <p:ph type="title"/>
          </p:nvPr>
        </p:nvSpPr>
        <p:spPr>
          <a:xfrm>
            <a:off x="342900" y="452372"/>
            <a:ext cx="11506200" cy="590931"/>
          </a:xfrm>
        </p:spPr>
        <p:txBody>
          <a:bodyPr/>
          <a:lstStyle/>
          <a:p>
            <a:r>
              <a:rPr lang="en-US" altLang="zh-TW" dirty="0"/>
              <a:t>1. Introduction</a:t>
            </a:r>
          </a:p>
        </p:txBody>
      </p:sp>
      <p:sp>
        <p:nvSpPr>
          <p:cNvPr id="3" name="Slide Number Placeholder 2">
            <a:extLst>
              <a:ext uri="{FF2B5EF4-FFF2-40B4-BE49-F238E27FC236}">
                <a16:creationId xmlns:a16="http://schemas.microsoft.com/office/drawing/2014/main" id="{0335F943-ED3C-C44E-94BD-241AD18F8C8B}"/>
              </a:ext>
            </a:extLst>
          </p:cNvPr>
          <p:cNvSpPr>
            <a:spLocks noGrp="1"/>
          </p:cNvSpPr>
          <p:nvPr>
            <p:ph type="sldNum" sz="quarter" idx="12"/>
          </p:nvPr>
        </p:nvSpPr>
        <p:spPr/>
        <p:txBody>
          <a:bodyPr/>
          <a:lstStyle/>
          <a:p>
            <a:fld id="{B7E7695C-FCF1-4AA0-9B93-7941FED13DC4}" type="slidenum">
              <a:rPr lang="en-US" smtClean="0"/>
              <a:pPr/>
              <a:t>3</a:t>
            </a:fld>
            <a:endParaRPr lang="en-US" dirty="0"/>
          </a:p>
        </p:txBody>
      </p:sp>
      <p:sp>
        <p:nvSpPr>
          <p:cNvPr id="5" name="Content Placeholder 4">
            <a:extLst>
              <a:ext uri="{FF2B5EF4-FFF2-40B4-BE49-F238E27FC236}">
                <a16:creationId xmlns:a16="http://schemas.microsoft.com/office/drawing/2014/main" id="{EDC00540-8200-874F-BF7A-9BCA97ECEF0E}"/>
              </a:ext>
            </a:extLst>
          </p:cNvPr>
          <p:cNvSpPr>
            <a:spLocks noGrp="1"/>
          </p:cNvSpPr>
          <p:nvPr>
            <p:ph sz="quarter" idx="29"/>
          </p:nvPr>
        </p:nvSpPr>
        <p:spPr>
          <a:xfrm>
            <a:off x="871875" y="1312783"/>
            <a:ext cx="10365495" cy="4700784"/>
          </a:xfrm>
        </p:spPr>
        <p:txBody>
          <a:bodyPr>
            <a:normAutofit/>
          </a:bodyPr>
          <a:lstStyle/>
          <a:p>
            <a:pPr algn="just">
              <a:lnSpc>
                <a:spcPct val="150000"/>
              </a:lnSpc>
              <a:buFont typeface="Wingdings" panose="05000000000000000000" pitchFamily="2" charset="2"/>
              <a:buChar char="Ø"/>
            </a:pPr>
            <a:r>
              <a:rPr lang="en-US" altLang="zh-TW" dirty="0">
                <a:latin typeface="Times New Roman" panose="02020603050405020304" pitchFamily="18" charset="0"/>
              </a:rPr>
              <a:t>During wafer fabrication, process data, equipment data</a:t>
            </a:r>
            <a:r>
              <a:rPr lang="zh-TW" altLang="en-US" dirty="0">
                <a:latin typeface="Times New Roman" panose="02020603050405020304" pitchFamily="18" charset="0"/>
              </a:rPr>
              <a:t> </a:t>
            </a:r>
            <a:r>
              <a:rPr lang="en-US" altLang="zh-TW" dirty="0">
                <a:latin typeface="Times New Roman" panose="02020603050405020304" pitchFamily="18" charset="0"/>
              </a:rPr>
              <a:t>will be automatically recorded and accumulated in database for monitoring the process, diagnosing faults.</a:t>
            </a:r>
          </a:p>
          <a:p>
            <a:pPr algn="just">
              <a:lnSpc>
                <a:spcPct val="150000"/>
              </a:lnSpc>
              <a:buFont typeface="Wingdings" panose="05000000000000000000" pitchFamily="2" charset="2"/>
              <a:buChar char="Ø"/>
            </a:pPr>
            <a:r>
              <a:rPr lang="en-US" altLang="zh-TW" dirty="0">
                <a:latin typeface="Times New Roman" panose="02020603050405020304" pitchFamily="18" charset="0"/>
              </a:rPr>
              <a:t>However, in semiconductor manufacturing industry, </a:t>
            </a:r>
            <a:r>
              <a:rPr lang="en-US" altLang="zh-TW" dirty="0">
                <a:solidFill>
                  <a:srgbClr val="0070C0"/>
                </a:solidFill>
                <a:latin typeface="Times New Roman" panose="02020603050405020304" pitchFamily="18" charset="0"/>
              </a:rPr>
              <a:t>many factors that are interrelated affect the yield of fabricated wafers</a:t>
            </a:r>
            <a:r>
              <a:rPr lang="en-US" altLang="zh-TW" dirty="0">
                <a:latin typeface="Times New Roman" panose="02020603050405020304" pitchFamily="18" charset="0"/>
              </a:rPr>
              <a:t>.</a:t>
            </a:r>
          </a:p>
          <a:p>
            <a:pPr algn="just">
              <a:lnSpc>
                <a:spcPct val="150000"/>
              </a:lnSpc>
              <a:buFont typeface="Wingdings" panose="05000000000000000000" pitchFamily="2" charset="2"/>
              <a:buChar char="Ø"/>
            </a:pPr>
            <a:r>
              <a:rPr lang="en-US" altLang="zh-TW" dirty="0">
                <a:latin typeface="Times New Roman" panose="02020603050405020304" pitchFamily="18" charset="0"/>
              </a:rPr>
              <a:t>Therefore, this study uses Machine Learning methods to analyze </a:t>
            </a:r>
            <a:r>
              <a:rPr lang="en-US" altLang="zh-TW" dirty="0">
                <a:solidFill>
                  <a:srgbClr val="0070C0"/>
                </a:solidFill>
                <a:latin typeface="Times New Roman" panose="02020603050405020304" pitchFamily="18" charset="0"/>
              </a:rPr>
              <a:t>when WIP raise to a certain level, MOVE will approach saturation.</a:t>
            </a:r>
            <a:endParaRPr lang="zh-TW" altLang="en-US" dirty="0">
              <a:solidFill>
                <a:srgbClr val="0070C0"/>
              </a:solidFill>
              <a:latin typeface="Times New Roman" panose="02020603050405020304" pitchFamily="18" charset="0"/>
            </a:endParaRPr>
          </a:p>
        </p:txBody>
      </p:sp>
      <p:sp>
        <p:nvSpPr>
          <p:cNvPr id="7" name="橢圓 6">
            <a:extLst>
              <a:ext uri="{FF2B5EF4-FFF2-40B4-BE49-F238E27FC236}">
                <a16:creationId xmlns:a16="http://schemas.microsoft.com/office/drawing/2014/main" id="{BCE22928-B0F8-5E9A-F471-3879C2CAEDFC}"/>
              </a:ext>
            </a:extLst>
          </p:cNvPr>
          <p:cNvSpPr/>
          <p:nvPr/>
        </p:nvSpPr>
        <p:spPr>
          <a:xfrm>
            <a:off x="5219701" y="4572000"/>
            <a:ext cx="939800" cy="4572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形 8" descr="問號 以實心填滿">
            <a:extLst>
              <a:ext uri="{FF2B5EF4-FFF2-40B4-BE49-F238E27FC236}">
                <a16:creationId xmlns:a16="http://schemas.microsoft.com/office/drawing/2014/main" id="{7C2AA25C-6358-4D5C-562A-849F8C8BF0A0}"/>
              </a:ext>
            </a:extLst>
          </p:cNvPr>
          <p:cNvPicPr>
            <a:picLocks noChangeAspect="1"/>
          </p:cNvPicPr>
          <p:nvPr/>
        </p:nvPicPr>
        <p:blipFill>
          <a:blip r:embed="rId4" cstate="screen">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775357" y="4184561"/>
            <a:ext cx="311088" cy="311088"/>
          </a:xfrm>
          <a:prstGeom prst="rect">
            <a:avLst/>
          </a:prstGeom>
        </p:spPr>
      </p:pic>
    </p:spTree>
    <p:extLst>
      <p:ext uri="{BB962C8B-B14F-4D97-AF65-F5344CB8AC3E}">
        <p14:creationId xmlns:p14="http://schemas.microsoft.com/office/powerpoint/2010/main" val="3238029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1AC2619F-8E5A-9F81-22D6-A14C758A3737}"/>
              </a:ext>
            </a:extLst>
          </p:cNvPr>
          <p:cNvSpPr>
            <a:spLocks noGrp="1"/>
          </p:cNvSpPr>
          <p:nvPr>
            <p:ph type="sldNum" sz="quarter" idx="12"/>
          </p:nvPr>
        </p:nvSpPr>
        <p:spPr/>
        <p:txBody>
          <a:bodyPr/>
          <a:lstStyle/>
          <a:p>
            <a:fld id="{B7E7695C-FCF1-4AA0-9B93-7941FED13DC4}" type="slidenum">
              <a:rPr lang="en-US" smtClean="0"/>
              <a:pPr/>
              <a:t>4</a:t>
            </a:fld>
            <a:endParaRPr lang="en-US" dirty="0"/>
          </a:p>
        </p:txBody>
      </p:sp>
      <p:sp>
        <p:nvSpPr>
          <p:cNvPr id="5" name="內容版面配置區 4">
            <a:extLst>
              <a:ext uri="{FF2B5EF4-FFF2-40B4-BE49-F238E27FC236}">
                <a16:creationId xmlns:a16="http://schemas.microsoft.com/office/drawing/2014/main" id="{3B5FF980-9DE4-099C-42B5-CE55C9407468}"/>
              </a:ext>
            </a:extLst>
          </p:cNvPr>
          <p:cNvSpPr>
            <a:spLocks noGrp="1"/>
          </p:cNvSpPr>
          <p:nvPr>
            <p:ph sz="quarter" idx="29"/>
          </p:nvPr>
        </p:nvSpPr>
        <p:spPr>
          <a:xfrm>
            <a:off x="572876" y="1279661"/>
            <a:ext cx="10494025" cy="4700784"/>
          </a:xfrm>
        </p:spPr>
        <p:txBody>
          <a:bodyPr/>
          <a:lstStyle/>
          <a:p>
            <a:pPr>
              <a:lnSpc>
                <a:spcPct val="150000"/>
              </a:lnSpc>
            </a:pPr>
            <a:r>
              <a:rPr lang="en-US" altLang="zh-TW" sz="2400" dirty="0">
                <a:latin typeface="Times New Roman" panose="02020603050405020304" pitchFamily="18" charset="0"/>
                <a:cs typeface="Times New Roman" panose="02020603050405020304" pitchFamily="18" charset="0"/>
              </a:rPr>
              <a:t>Purpose</a:t>
            </a:r>
            <a:r>
              <a:rPr lang="en-US" altLang="zh-TW" dirty="0">
                <a:latin typeface="Times New Roman" panose="02020603050405020304" pitchFamily="18" charset="0"/>
                <a:cs typeface="Times New Roman" panose="02020603050405020304" pitchFamily="18" charset="0"/>
              </a:rPr>
              <a:t>: Hope to find ideal WIP through Machine Learning methods.</a:t>
            </a:r>
          </a:p>
          <a:p>
            <a:pPr>
              <a:lnSpc>
                <a:spcPct val="150000"/>
              </a:lnSpc>
            </a:pPr>
            <a:r>
              <a:rPr lang="en-US" altLang="zh-TW" sz="2400" dirty="0">
                <a:latin typeface="Times New Roman" panose="02020603050405020304" pitchFamily="18" charset="0"/>
                <a:cs typeface="Times New Roman" panose="02020603050405020304" pitchFamily="18" charset="0"/>
              </a:rPr>
              <a:t>Methods</a:t>
            </a:r>
            <a:r>
              <a:rPr lang="en-US" altLang="zh-TW" dirty="0">
                <a:latin typeface="Times New Roman" panose="02020603050405020304" pitchFamily="18" charset="0"/>
                <a:cs typeface="Times New Roman" panose="02020603050405020304" pitchFamily="18" charset="0"/>
              </a:rPr>
              <a:t>: Using KNN algorithm and data analysis process to analyze and predict ideal WIP.</a:t>
            </a:r>
          </a:p>
          <a:p>
            <a:pPr>
              <a:lnSpc>
                <a:spcPct val="150000"/>
              </a:lnSpc>
            </a:pPr>
            <a:r>
              <a:rPr lang="en-US" altLang="zh-TW" sz="2400" dirty="0">
                <a:latin typeface="Times New Roman" panose="02020603050405020304" pitchFamily="18" charset="0"/>
                <a:cs typeface="Times New Roman" panose="02020603050405020304" pitchFamily="18" charset="0"/>
              </a:rPr>
              <a:t>Analysis Tools</a:t>
            </a:r>
            <a:r>
              <a:rPr lang="en-US" altLang="zh-TW" dirty="0">
                <a:latin typeface="Times New Roman" panose="02020603050405020304" pitchFamily="18" charset="0"/>
                <a:cs typeface="Times New Roman" panose="02020603050405020304" pitchFamily="18" charset="0"/>
              </a:rPr>
              <a:t>: Python</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SQL</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Excel</a:t>
            </a:r>
          </a:p>
          <a:p>
            <a:pPr>
              <a:lnSpc>
                <a:spcPct val="150000"/>
              </a:lnSpc>
            </a:pPr>
            <a:endParaRPr lang="en-US" altLang="zh-TW" dirty="0">
              <a:latin typeface="Times New Roman" panose="02020603050405020304" pitchFamily="18" charset="0"/>
              <a:cs typeface="Times New Roman" panose="02020603050405020304" pitchFamily="18" charset="0"/>
            </a:endParaRPr>
          </a:p>
          <a:p>
            <a:pPr>
              <a:lnSpc>
                <a:spcPct val="150000"/>
              </a:lnSpc>
            </a:pPr>
            <a:endParaRPr lang="en-US" altLang="zh-TW"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altLang="zh-TW" dirty="0">
                <a:latin typeface="Times New Roman" panose="02020603050405020304" pitchFamily="18" charset="0"/>
                <a:cs typeface="Times New Roman" panose="02020603050405020304" pitchFamily="18" charset="0"/>
              </a:rPr>
              <a:t>Why choose KNN model?   (Accuracy, MSE…)</a:t>
            </a:r>
          </a:p>
          <a:p>
            <a:pPr>
              <a:lnSpc>
                <a:spcPct val="150000"/>
              </a:lnSpc>
              <a:buFont typeface="Wingdings" panose="05000000000000000000" pitchFamily="2" charset="2"/>
              <a:buChar char="Ø"/>
            </a:pPr>
            <a:r>
              <a:rPr lang="en-US" altLang="zh-TW" dirty="0">
                <a:latin typeface="Times New Roman" panose="02020603050405020304" pitchFamily="18" charset="0"/>
                <a:cs typeface="Times New Roman" panose="02020603050405020304" pitchFamily="18" charset="0"/>
              </a:rPr>
              <a:t>What are the analysis variables?   (WIP, MOVE)</a:t>
            </a:r>
          </a:p>
          <a:p>
            <a:pPr>
              <a:lnSpc>
                <a:spcPct val="150000"/>
              </a:lnSpc>
              <a:buFont typeface="Wingdings" panose="05000000000000000000" pitchFamily="2" charset="2"/>
              <a:buChar char="Ø"/>
            </a:pPr>
            <a:r>
              <a:rPr lang="en-US" altLang="zh-TW" dirty="0">
                <a:latin typeface="Times New Roman" panose="02020603050405020304" pitchFamily="18" charset="0"/>
                <a:cs typeface="Times New Roman" panose="02020603050405020304" pitchFamily="18" charset="0"/>
              </a:rPr>
              <a:t>How many data do we need in  this research?   </a:t>
            </a:r>
          </a:p>
          <a:p>
            <a:pPr marL="0" indent="0">
              <a:lnSpc>
                <a:spcPct val="150000"/>
              </a:lnSpc>
              <a:buNone/>
            </a:pPr>
            <a:r>
              <a:rPr lang="en-US" altLang="zh-TW" dirty="0">
                <a:latin typeface="Times New Roman" panose="02020603050405020304" pitchFamily="18" charset="0"/>
                <a:cs typeface="Times New Roman" panose="02020603050405020304" pitchFamily="18" charset="0"/>
              </a:rPr>
              <a:t>				(One year data)</a:t>
            </a:r>
          </a:p>
          <a:p>
            <a:endParaRPr lang="zh-TW" altLang="en-US"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9B479514-3EE7-6273-9D90-3D66183183FC}"/>
              </a:ext>
            </a:extLst>
          </p:cNvPr>
          <p:cNvSpPr>
            <a:spLocks noGrp="1"/>
          </p:cNvSpPr>
          <p:nvPr>
            <p:ph type="title"/>
          </p:nvPr>
        </p:nvSpPr>
        <p:spPr>
          <a:xfrm>
            <a:off x="342900" y="461963"/>
            <a:ext cx="11506200" cy="590550"/>
          </a:xfrm>
        </p:spPr>
        <p:txBody>
          <a:bodyPr/>
          <a:lstStyle/>
          <a:p>
            <a:r>
              <a:rPr lang="en-US" altLang="zh-TW" dirty="0"/>
              <a:t>1. Introduction</a:t>
            </a:r>
          </a:p>
        </p:txBody>
      </p:sp>
      <p:graphicFrame>
        <p:nvGraphicFramePr>
          <p:cNvPr id="4" name="表格 7">
            <a:extLst>
              <a:ext uri="{FF2B5EF4-FFF2-40B4-BE49-F238E27FC236}">
                <a16:creationId xmlns:a16="http://schemas.microsoft.com/office/drawing/2014/main" id="{4063DE07-AD3E-9115-98FA-57680D7BE3A9}"/>
              </a:ext>
            </a:extLst>
          </p:cNvPr>
          <p:cNvGraphicFramePr>
            <a:graphicFrameLocks noGrp="1"/>
          </p:cNvGraphicFramePr>
          <p:nvPr>
            <p:extLst>
              <p:ext uri="{D42A27DB-BD31-4B8C-83A1-F6EECF244321}">
                <p14:modId xmlns:p14="http://schemas.microsoft.com/office/powerpoint/2010/main" val="160499393"/>
              </p:ext>
            </p:extLst>
          </p:nvPr>
        </p:nvGraphicFramePr>
        <p:xfrm>
          <a:off x="6263640" y="3166110"/>
          <a:ext cx="5772149" cy="2860248"/>
        </p:xfrm>
        <a:graphic>
          <a:graphicData uri="http://schemas.openxmlformats.org/drawingml/2006/table">
            <a:tbl>
              <a:tblPr firstRow="1" bandRow="1">
                <a:tableStyleId>{073A0DAA-6AF3-43AB-8588-CEC1D06C72B9}</a:tableStyleId>
              </a:tblPr>
              <a:tblGrid>
                <a:gridCol w="1738796">
                  <a:extLst>
                    <a:ext uri="{9D8B030D-6E8A-4147-A177-3AD203B41FA5}">
                      <a16:colId xmlns:a16="http://schemas.microsoft.com/office/drawing/2014/main" val="2797149627"/>
                    </a:ext>
                  </a:extLst>
                </a:gridCol>
                <a:gridCol w="1610194">
                  <a:extLst>
                    <a:ext uri="{9D8B030D-6E8A-4147-A177-3AD203B41FA5}">
                      <a16:colId xmlns:a16="http://schemas.microsoft.com/office/drawing/2014/main" val="1931873902"/>
                    </a:ext>
                  </a:extLst>
                </a:gridCol>
                <a:gridCol w="1078708">
                  <a:extLst>
                    <a:ext uri="{9D8B030D-6E8A-4147-A177-3AD203B41FA5}">
                      <a16:colId xmlns:a16="http://schemas.microsoft.com/office/drawing/2014/main" val="3809098044"/>
                    </a:ext>
                  </a:extLst>
                </a:gridCol>
                <a:gridCol w="1344451">
                  <a:extLst>
                    <a:ext uri="{9D8B030D-6E8A-4147-A177-3AD203B41FA5}">
                      <a16:colId xmlns:a16="http://schemas.microsoft.com/office/drawing/2014/main" val="1983601865"/>
                    </a:ext>
                  </a:extLst>
                </a:gridCol>
              </a:tblGrid>
              <a:tr h="748463">
                <a:tc>
                  <a:txBody>
                    <a:bodyPr/>
                    <a:lstStyle/>
                    <a:p>
                      <a:endParaRPr lang="zh-TW" altLang="en-US" dirty="0"/>
                    </a:p>
                  </a:txBody>
                  <a:tcPr/>
                </a:tc>
                <a:tc>
                  <a:txBody>
                    <a:bodyPr/>
                    <a:lstStyle/>
                    <a:p>
                      <a:r>
                        <a:rPr lang="en-US" altLang="zh-TW" sz="2400" dirty="0">
                          <a:latin typeface="Times New Roman" panose="02020603050405020304" pitchFamily="18" charset="0"/>
                          <a:cs typeface="Times New Roman" panose="02020603050405020304" pitchFamily="18" charset="0"/>
                        </a:rPr>
                        <a:t>Accuracy</a:t>
                      </a:r>
                      <a:endParaRPr lang="zh-TW" altLang="en-US" dirty="0"/>
                    </a:p>
                  </a:txBody>
                  <a:tcPr/>
                </a:tc>
                <a:tc>
                  <a:txBody>
                    <a:bodyPr/>
                    <a:lstStyle/>
                    <a:p>
                      <a:r>
                        <a:rPr lang="en-US" altLang="zh-TW" sz="2400" b="1" kern="1200" dirty="0">
                          <a:solidFill>
                            <a:schemeClr val="lt1"/>
                          </a:solidFill>
                          <a:latin typeface="Times New Roman" panose="02020603050405020304" pitchFamily="18" charset="0"/>
                          <a:ea typeface="+mn-ea"/>
                          <a:cs typeface="Times New Roman" panose="02020603050405020304" pitchFamily="18" charset="0"/>
                        </a:rPr>
                        <a:t>MSE</a:t>
                      </a:r>
                      <a:endParaRPr lang="zh-TW" altLang="en-US" sz="2400" b="1" kern="1200" dirty="0">
                        <a:solidFill>
                          <a:schemeClr val="lt1"/>
                        </a:solidFill>
                        <a:latin typeface="Times New Roman" panose="02020603050405020304" pitchFamily="18" charset="0"/>
                        <a:ea typeface="+mn-ea"/>
                        <a:cs typeface="Times New Roman" panose="02020603050405020304" pitchFamily="18" charset="0"/>
                      </a:endParaRPr>
                    </a:p>
                  </a:txBody>
                  <a:tcPr/>
                </a:tc>
                <a:tc>
                  <a:txBody>
                    <a:bodyPr/>
                    <a:lstStyle/>
                    <a:p>
                      <a:r>
                        <a:rPr lang="en-US" altLang="zh-TW" dirty="0"/>
                        <a:t>Data type</a:t>
                      </a:r>
                      <a:endParaRPr lang="zh-TW" altLang="en-US" dirty="0"/>
                    </a:p>
                  </a:txBody>
                  <a:tcPr/>
                </a:tc>
                <a:extLst>
                  <a:ext uri="{0D108BD9-81ED-4DB2-BD59-A6C34878D82A}">
                    <a16:rowId xmlns:a16="http://schemas.microsoft.com/office/drawing/2014/main" val="4227866794"/>
                  </a:ext>
                </a:extLst>
              </a:tr>
              <a:tr h="582138">
                <a:tc>
                  <a:txBody>
                    <a:bodyPr/>
                    <a:lstStyle/>
                    <a:p>
                      <a:r>
                        <a:rPr lang="en-US" altLang="zh-TW" dirty="0"/>
                        <a:t>K Nearest Neighbors</a:t>
                      </a:r>
                      <a:endParaRPr lang="zh-TW" altLang="en-US" dirty="0"/>
                    </a:p>
                  </a:txBody>
                  <a:tcPr/>
                </a:tc>
                <a:tc>
                  <a:txBody>
                    <a:bodyPr/>
                    <a:lstStyle/>
                    <a:p>
                      <a:r>
                        <a:rPr lang="en-US" altLang="zh-TW" dirty="0"/>
                        <a:t>0.93</a:t>
                      </a:r>
                      <a:endParaRPr lang="zh-TW" altLang="en-US" dirty="0"/>
                    </a:p>
                  </a:txBody>
                  <a:tcPr/>
                </a:tc>
                <a:tc>
                  <a:txBody>
                    <a:bodyPr/>
                    <a:lstStyle/>
                    <a:p>
                      <a:r>
                        <a:rPr lang="en-US" altLang="zh-TW" dirty="0"/>
                        <a:t>0.69</a:t>
                      </a:r>
                      <a:endParaRPr lang="zh-TW" altLang="en-US" dirty="0"/>
                    </a:p>
                  </a:txBody>
                  <a:tcPr/>
                </a:tc>
                <a:tc>
                  <a:txBody>
                    <a:bodyPr/>
                    <a:lstStyle/>
                    <a:p>
                      <a:r>
                        <a:rPr lang="en-US" altLang="zh-TW" dirty="0"/>
                        <a:t>Nonlinear</a:t>
                      </a:r>
                      <a:endParaRPr lang="zh-TW" altLang="en-US" dirty="0"/>
                    </a:p>
                  </a:txBody>
                  <a:tcPr/>
                </a:tc>
                <a:extLst>
                  <a:ext uri="{0D108BD9-81ED-4DB2-BD59-A6C34878D82A}">
                    <a16:rowId xmlns:a16="http://schemas.microsoft.com/office/drawing/2014/main" val="3481384770"/>
                  </a:ext>
                </a:extLst>
              </a:tr>
              <a:tr h="5821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Linear Regression</a:t>
                      </a:r>
                      <a:endParaRPr lang="zh-TW" altLang="en-US" dirty="0"/>
                    </a:p>
                  </a:txBody>
                  <a:tcPr/>
                </a:tc>
                <a:tc>
                  <a:txBody>
                    <a:bodyPr/>
                    <a:lstStyle/>
                    <a:p>
                      <a:r>
                        <a:rPr lang="en-US" altLang="zh-TW" dirty="0"/>
                        <a:t>0.65</a:t>
                      </a:r>
                      <a:endParaRPr lang="zh-TW" altLang="en-US" dirty="0"/>
                    </a:p>
                  </a:txBody>
                  <a:tcPr/>
                </a:tc>
                <a:tc>
                  <a:txBody>
                    <a:bodyPr/>
                    <a:lstStyle/>
                    <a:p>
                      <a:r>
                        <a:rPr lang="en-US" altLang="zh-TW" dirty="0"/>
                        <a:t>3.67</a:t>
                      </a:r>
                      <a:endParaRPr lang="zh-TW" altLang="en-US" dirty="0"/>
                    </a:p>
                  </a:txBody>
                  <a:tcPr/>
                </a:tc>
                <a:tc>
                  <a:txBody>
                    <a:bodyPr/>
                    <a:lstStyle/>
                    <a:p>
                      <a:r>
                        <a:rPr lang="en-US" altLang="zh-TW" dirty="0"/>
                        <a:t>linear</a:t>
                      </a:r>
                      <a:endParaRPr lang="zh-TW" altLang="en-US" dirty="0"/>
                    </a:p>
                  </a:txBody>
                  <a:tcPr/>
                </a:tc>
                <a:extLst>
                  <a:ext uri="{0D108BD9-81ED-4DB2-BD59-A6C34878D82A}">
                    <a16:rowId xmlns:a16="http://schemas.microsoft.com/office/drawing/2014/main" val="1570616725"/>
                  </a:ext>
                </a:extLst>
              </a:tr>
              <a:tr h="831625">
                <a:tc>
                  <a:txBody>
                    <a:bodyPr/>
                    <a:lstStyle/>
                    <a:p>
                      <a:r>
                        <a:rPr lang="en-US" altLang="zh-TW" dirty="0"/>
                        <a:t>Support Vector Regression</a:t>
                      </a:r>
                      <a:endParaRPr lang="zh-TW" altLang="en-US" dirty="0"/>
                    </a:p>
                  </a:txBody>
                  <a:tcPr/>
                </a:tc>
                <a:tc>
                  <a:txBody>
                    <a:bodyPr/>
                    <a:lstStyle/>
                    <a:p>
                      <a:r>
                        <a:rPr lang="en-US" altLang="zh-TW" dirty="0"/>
                        <a:t>0.78</a:t>
                      </a:r>
                      <a:endParaRPr lang="zh-TW" altLang="en-US" dirty="0"/>
                    </a:p>
                  </a:txBody>
                  <a:tcPr/>
                </a:tc>
                <a:tc>
                  <a:txBody>
                    <a:bodyPr/>
                    <a:lstStyle/>
                    <a:p>
                      <a:r>
                        <a:rPr lang="en-US" altLang="zh-TW" dirty="0"/>
                        <a:t>2.26</a:t>
                      </a:r>
                      <a:endParaRPr lang="zh-TW"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Nonlinear</a:t>
                      </a:r>
                      <a:endParaRPr lang="zh-TW" altLang="en-US" dirty="0"/>
                    </a:p>
                    <a:p>
                      <a:endParaRPr lang="zh-TW" altLang="en-US" dirty="0"/>
                    </a:p>
                  </a:txBody>
                  <a:tcPr/>
                </a:tc>
                <a:extLst>
                  <a:ext uri="{0D108BD9-81ED-4DB2-BD59-A6C34878D82A}">
                    <a16:rowId xmlns:a16="http://schemas.microsoft.com/office/drawing/2014/main" val="414236239"/>
                  </a:ext>
                </a:extLst>
              </a:tr>
            </a:tbl>
          </a:graphicData>
        </a:graphic>
      </p:graphicFrame>
      <p:sp>
        <p:nvSpPr>
          <p:cNvPr id="10" name="爆炸: 十四角 9">
            <a:extLst>
              <a:ext uri="{FF2B5EF4-FFF2-40B4-BE49-F238E27FC236}">
                <a16:creationId xmlns:a16="http://schemas.microsoft.com/office/drawing/2014/main" id="{C67A7E9E-716E-9CF0-5ABC-E6FBF19F8C8F}"/>
              </a:ext>
            </a:extLst>
          </p:cNvPr>
          <p:cNvSpPr/>
          <p:nvPr/>
        </p:nvSpPr>
        <p:spPr>
          <a:xfrm>
            <a:off x="7304945" y="3630053"/>
            <a:ext cx="1212571" cy="407139"/>
          </a:xfrm>
          <a:prstGeom prst="irregularSeal2">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WIN</a:t>
            </a:r>
            <a:endParaRPr lang="zh-TW" altLang="en-US" sz="1200" dirty="0">
              <a:solidFill>
                <a:schemeClr val="tx1"/>
              </a:solidFill>
            </a:endParaRPr>
          </a:p>
        </p:txBody>
      </p:sp>
      <p:sp>
        <p:nvSpPr>
          <p:cNvPr id="12" name="爆炸: 十四角 11">
            <a:extLst>
              <a:ext uri="{FF2B5EF4-FFF2-40B4-BE49-F238E27FC236}">
                <a16:creationId xmlns:a16="http://schemas.microsoft.com/office/drawing/2014/main" id="{C829F82C-2C60-9223-0386-5AD9F2BCF04A}"/>
              </a:ext>
            </a:extLst>
          </p:cNvPr>
          <p:cNvSpPr/>
          <p:nvPr/>
        </p:nvSpPr>
        <p:spPr>
          <a:xfrm>
            <a:off x="8952535" y="3614282"/>
            <a:ext cx="1212571" cy="422910"/>
          </a:xfrm>
          <a:prstGeom prst="irregularSeal2">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WIN</a:t>
            </a:r>
            <a:endParaRPr lang="zh-TW" altLang="en-US" sz="1200" dirty="0">
              <a:solidFill>
                <a:schemeClr val="tx1"/>
              </a:solidFill>
            </a:endParaRPr>
          </a:p>
        </p:txBody>
      </p:sp>
    </p:spTree>
    <p:extLst>
      <p:ext uri="{BB962C8B-B14F-4D97-AF65-F5344CB8AC3E}">
        <p14:creationId xmlns:p14="http://schemas.microsoft.com/office/powerpoint/2010/main" val="357132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1205C8B-C3B6-B27A-1631-6626E45114D8}"/>
              </a:ext>
            </a:extLst>
          </p:cNvPr>
          <p:cNvSpPr>
            <a:spLocks noGrp="1"/>
          </p:cNvSpPr>
          <p:nvPr>
            <p:ph type="title"/>
          </p:nvPr>
        </p:nvSpPr>
        <p:spPr>
          <a:xfrm>
            <a:off x="342900" y="461528"/>
            <a:ext cx="11506200" cy="590931"/>
          </a:xfrm>
        </p:spPr>
        <p:txBody>
          <a:bodyPr/>
          <a:lstStyle/>
          <a:p>
            <a:r>
              <a:rPr lang="en-US" altLang="zh-TW" dirty="0"/>
              <a:t>2. Literature Review - KNN algorithms</a:t>
            </a:r>
            <a:endParaRPr lang="zh-TW" altLang="en-US" dirty="0"/>
          </a:p>
        </p:txBody>
      </p:sp>
      <p:sp>
        <p:nvSpPr>
          <p:cNvPr id="3" name="投影片編號版面配置區 2">
            <a:extLst>
              <a:ext uri="{FF2B5EF4-FFF2-40B4-BE49-F238E27FC236}">
                <a16:creationId xmlns:a16="http://schemas.microsoft.com/office/drawing/2014/main" id="{D4161AB9-CAF9-4209-A4D5-4B62A1E81CD1}"/>
              </a:ext>
            </a:extLst>
          </p:cNvPr>
          <p:cNvSpPr>
            <a:spLocks noGrp="1"/>
          </p:cNvSpPr>
          <p:nvPr>
            <p:ph type="sldNum" sz="quarter" idx="12"/>
          </p:nvPr>
        </p:nvSpPr>
        <p:spPr/>
        <p:txBody>
          <a:bodyPr/>
          <a:lstStyle/>
          <a:p>
            <a:fld id="{B7E7695C-FCF1-4AA0-9B93-7941FED13DC4}" type="slidenum">
              <a:rPr lang="en-US" smtClean="0"/>
              <a:pPr/>
              <a:t>5</a:t>
            </a:fld>
            <a:endParaRPr lang="en-US" dirty="0"/>
          </a:p>
        </p:txBody>
      </p:sp>
      <p:sp>
        <p:nvSpPr>
          <p:cNvPr id="5" name="內容版面配置區 4">
            <a:extLst>
              <a:ext uri="{FF2B5EF4-FFF2-40B4-BE49-F238E27FC236}">
                <a16:creationId xmlns:a16="http://schemas.microsoft.com/office/drawing/2014/main" id="{F531372A-E3A9-477C-9765-B353C83E900B}"/>
              </a:ext>
            </a:extLst>
          </p:cNvPr>
          <p:cNvSpPr>
            <a:spLocks noGrp="1"/>
          </p:cNvSpPr>
          <p:nvPr>
            <p:ph sz="quarter" idx="29"/>
          </p:nvPr>
        </p:nvSpPr>
        <p:spPr/>
        <p:txBody>
          <a:bodyPr/>
          <a:lstStyle/>
          <a:p>
            <a:r>
              <a:rPr lang="en-US" altLang="zh-TW" dirty="0">
                <a:latin typeface="Times New Roman" panose="02020603050405020304" pitchFamily="18" charset="0"/>
                <a:cs typeface="Times New Roman" panose="02020603050405020304" pitchFamily="18" charset="0"/>
              </a:rPr>
              <a:t>K Nearest Neighbors(KNN)</a:t>
            </a:r>
          </a:p>
          <a:p>
            <a:r>
              <a:rPr lang="en-US" altLang="zh-TW" dirty="0">
                <a:latin typeface="Times New Roman" panose="02020603050405020304" pitchFamily="18" charset="0"/>
                <a:cs typeface="Times New Roman" panose="02020603050405020304" pitchFamily="18" charset="0"/>
              </a:rPr>
              <a:t>It belongs to one of the algorithms of Supervised learning in Machine learning. </a:t>
            </a:r>
          </a:p>
          <a:p>
            <a:r>
              <a:rPr lang="en-US" altLang="zh-TW" dirty="0">
                <a:solidFill>
                  <a:srgbClr val="0070C0"/>
                </a:solidFill>
                <a:latin typeface="Times New Roman" panose="02020603050405020304" pitchFamily="18" charset="0"/>
                <a:cs typeface="Times New Roman" panose="02020603050405020304" pitchFamily="18" charset="0"/>
              </a:rPr>
              <a:t>Pros</a:t>
            </a:r>
            <a:r>
              <a:rPr lang="en-US" altLang="zh-TW" dirty="0">
                <a:latin typeface="Times New Roman" panose="02020603050405020304" pitchFamily="18" charset="0"/>
                <a:cs typeface="Times New Roman" panose="02020603050405020304" pitchFamily="18" charset="0"/>
              </a:rPr>
              <a:t> : The biggest advantage of k-NN is that it is easy to understand, and the performance is reasonable 	without too much adjustment.</a:t>
            </a:r>
          </a:p>
          <a:p>
            <a:r>
              <a:rPr lang="en-US" altLang="zh-TW" dirty="0">
                <a:solidFill>
                  <a:srgbClr val="0070C0"/>
                </a:solidFill>
                <a:latin typeface="Times New Roman" panose="02020603050405020304" pitchFamily="18" charset="0"/>
                <a:cs typeface="Times New Roman" panose="02020603050405020304" pitchFamily="18" charset="0"/>
              </a:rPr>
              <a:t>Cons</a:t>
            </a:r>
            <a:r>
              <a:rPr lang="en-US" altLang="zh-TW" dirty="0">
                <a:latin typeface="Times New Roman" panose="02020603050405020304" pitchFamily="18" charset="0"/>
                <a:cs typeface="Times New Roman" panose="02020603050405020304" pitchFamily="18" charset="0"/>
              </a:rPr>
              <a:t> : The construction of the k-NN model is fast, but the prediction speed is slow when the number of 	features or data points in the training data is large.</a:t>
            </a:r>
            <a:endParaRPr lang="zh-TW" altLang="en-US" dirty="0">
              <a:latin typeface="Times New Roman" panose="02020603050405020304" pitchFamily="18" charset="0"/>
              <a:cs typeface="Times New Roman" panose="02020603050405020304" pitchFamily="18" charset="0"/>
            </a:endParaRPr>
          </a:p>
        </p:txBody>
      </p:sp>
      <p:pic>
        <p:nvPicPr>
          <p:cNvPr id="6" name="圖片 5">
            <a:extLst>
              <a:ext uri="{FF2B5EF4-FFF2-40B4-BE49-F238E27FC236}">
                <a16:creationId xmlns:a16="http://schemas.microsoft.com/office/drawing/2014/main" id="{9018BE5E-BD5C-8E76-D1AC-B957C011100D}"/>
              </a:ext>
            </a:extLst>
          </p:cNvPr>
          <p:cNvPicPr>
            <a:picLocks noChangeAspect="1"/>
          </p:cNvPicPr>
          <p:nvPr/>
        </p:nvPicPr>
        <p:blipFill>
          <a:blip r:embed="rId3"/>
          <a:stretch>
            <a:fillRect/>
          </a:stretch>
        </p:blipFill>
        <p:spPr>
          <a:xfrm>
            <a:off x="1218830" y="3329264"/>
            <a:ext cx="3829247" cy="3067208"/>
          </a:xfrm>
          <a:prstGeom prst="rect">
            <a:avLst/>
          </a:prstGeom>
        </p:spPr>
      </p:pic>
      <p:pic>
        <p:nvPicPr>
          <p:cNvPr id="7" name="圖片 6">
            <a:extLst>
              <a:ext uri="{FF2B5EF4-FFF2-40B4-BE49-F238E27FC236}">
                <a16:creationId xmlns:a16="http://schemas.microsoft.com/office/drawing/2014/main" id="{6EB4359A-A2A9-4D3A-7B87-754B68421C26}"/>
              </a:ext>
            </a:extLst>
          </p:cNvPr>
          <p:cNvPicPr>
            <a:picLocks noChangeAspect="1"/>
          </p:cNvPicPr>
          <p:nvPr/>
        </p:nvPicPr>
        <p:blipFill>
          <a:blip r:embed="rId4"/>
          <a:stretch>
            <a:fillRect/>
          </a:stretch>
        </p:blipFill>
        <p:spPr>
          <a:xfrm>
            <a:off x="5530906" y="3552343"/>
            <a:ext cx="5835365" cy="2523244"/>
          </a:xfrm>
          <a:prstGeom prst="rect">
            <a:avLst/>
          </a:prstGeom>
        </p:spPr>
      </p:pic>
    </p:spTree>
    <p:extLst>
      <p:ext uri="{BB962C8B-B14F-4D97-AF65-F5344CB8AC3E}">
        <p14:creationId xmlns:p14="http://schemas.microsoft.com/office/powerpoint/2010/main" val="435422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DCAB6049-16BD-B6BE-D140-8D789C82F816}"/>
              </a:ext>
            </a:extLst>
          </p:cNvPr>
          <p:cNvSpPr>
            <a:spLocks noGrp="1"/>
          </p:cNvSpPr>
          <p:nvPr>
            <p:ph type="sldNum" sz="quarter" idx="12"/>
          </p:nvPr>
        </p:nvSpPr>
        <p:spPr/>
        <p:txBody>
          <a:bodyPr/>
          <a:lstStyle/>
          <a:p>
            <a:fld id="{B7E7695C-FCF1-4AA0-9B93-7941FED13DC4}" type="slidenum">
              <a:rPr lang="en-US" smtClean="0"/>
              <a:pPr/>
              <a:t>6</a:t>
            </a:fld>
            <a:endParaRPr lang="en-US" dirty="0"/>
          </a:p>
        </p:txBody>
      </p:sp>
      <p:sp>
        <p:nvSpPr>
          <p:cNvPr id="5" name="內容版面配置區 4">
            <a:extLst>
              <a:ext uri="{FF2B5EF4-FFF2-40B4-BE49-F238E27FC236}">
                <a16:creationId xmlns:a16="http://schemas.microsoft.com/office/drawing/2014/main" id="{FF21DB11-3199-0CD1-A4F8-B34021B5AF3D}"/>
              </a:ext>
            </a:extLst>
          </p:cNvPr>
          <p:cNvSpPr>
            <a:spLocks noGrp="1"/>
          </p:cNvSpPr>
          <p:nvPr>
            <p:ph sz="quarter" idx="29"/>
          </p:nvPr>
        </p:nvSpPr>
        <p:spPr>
          <a:xfrm>
            <a:off x="336550" y="1172293"/>
            <a:ext cx="11506200" cy="4700784"/>
          </a:xfrm>
        </p:spPr>
        <p:txBody>
          <a:bodyPr/>
          <a:lstStyle/>
          <a:p>
            <a:r>
              <a:rPr lang="en-US" altLang="zh-TW" dirty="0">
                <a:latin typeface="Times New Roman" panose="02020603050405020304" pitchFamily="18" charset="0"/>
                <a:cs typeface="Times New Roman" panose="02020603050405020304" pitchFamily="18" charset="0"/>
              </a:rPr>
              <a:t>Accuracy</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MSE</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R Square</a:t>
            </a:r>
            <a:endParaRPr lang="zh-TW" altLang="en-US" dirty="0">
              <a:latin typeface="Times New Roman" panose="02020603050405020304" pitchFamily="18" charset="0"/>
              <a:cs typeface="Times New Roman" panose="02020603050405020304" pitchFamily="18" charset="0"/>
            </a:endParaRPr>
          </a:p>
        </p:txBody>
      </p:sp>
      <p:sp>
        <p:nvSpPr>
          <p:cNvPr id="6" name="標題 1">
            <a:extLst>
              <a:ext uri="{FF2B5EF4-FFF2-40B4-BE49-F238E27FC236}">
                <a16:creationId xmlns:a16="http://schemas.microsoft.com/office/drawing/2014/main" id="{63BA6AF8-4871-D844-90F2-5891D1046412}"/>
              </a:ext>
            </a:extLst>
          </p:cNvPr>
          <p:cNvSpPr>
            <a:spLocks noGrp="1"/>
          </p:cNvSpPr>
          <p:nvPr>
            <p:ph type="title"/>
          </p:nvPr>
        </p:nvSpPr>
        <p:spPr>
          <a:xfrm>
            <a:off x="342900" y="461963"/>
            <a:ext cx="11506200" cy="590550"/>
          </a:xfrm>
        </p:spPr>
        <p:txBody>
          <a:bodyPr/>
          <a:lstStyle/>
          <a:p>
            <a:r>
              <a:rPr lang="en-US" altLang="zh-TW" dirty="0"/>
              <a:t>2. Literature Review</a:t>
            </a:r>
            <a:endParaRPr lang="zh-TW" altLang="en-US" dirty="0"/>
          </a:p>
        </p:txBody>
      </p:sp>
      <p:grpSp>
        <p:nvGrpSpPr>
          <p:cNvPr id="7" name="群組 6">
            <a:extLst>
              <a:ext uri="{FF2B5EF4-FFF2-40B4-BE49-F238E27FC236}">
                <a16:creationId xmlns:a16="http://schemas.microsoft.com/office/drawing/2014/main" id="{6BC6A69A-2E36-A31B-2DC8-B281EA5C2FB4}"/>
              </a:ext>
            </a:extLst>
          </p:cNvPr>
          <p:cNvGrpSpPr/>
          <p:nvPr/>
        </p:nvGrpSpPr>
        <p:grpSpPr>
          <a:xfrm>
            <a:off x="558210" y="1886711"/>
            <a:ext cx="10516190" cy="4146739"/>
            <a:chOff x="829366" y="2369456"/>
            <a:chExt cx="10375497" cy="4146739"/>
          </a:xfrm>
        </p:grpSpPr>
        <p:pic>
          <p:nvPicPr>
            <p:cNvPr id="8" name="圖片 7">
              <a:extLst>
                <a:ext uri="{FF2B5EF4-FFF2-40B4-BE49-F238E27FC236}">
                  <a16:creationId xmlns:a16="http://schemas.microsoft.com/office/drawing/2014/main" id="{8CF5D706-A411-9BA1-3F03-0092D4AD5F33}"/>
                </a:ext>
              </a:extLst>
            </p:cNvPr>
            <p:cNvPicPr>
              <a:picLocks noChangeAspect="1"/>
            </p:cNvPicPr>
            <p:nvPr/>
          </p:nvPicPr>
          <p:blipFill>
            <a:blip r:embed="rId3"/>
            <a:stretch>
              <a:fillRect/>
            </a:stretch>
          </p:blipFill>
          <p:spPr>
            <a:xfrm>
              <a:off x="829366" y="3811563"/>
              <a:ext cx="2946551" cy="9843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圖片 8">
              <a:extLst>
                <a:ext uri="{FF2B5EF4-FFF2-40B4-BE49-F238E27FC236}">
                  <a16:creationId xmlns:a16="http://schemas.microsoft.com/office/drawing/2014/main" id="{5CF2C35D-D124-C67D-79B5-F74707516C53}"/>
                </a:ext>
              </a:extLst>
            </p:cNvPr>
            <p:cNvPicPr>
              <a:picLocks noChangeAspect="1"/>
            </p:cNvPicPr>
            <p:nvPr/>
          </p:nvPicPr>
          <p:blipFill>
            <a:blip r:embed="rId4"/>
            <a:stretch>
              <a:fillRect/>
            </a:stretch>
          </p:blipFill>
          <p:spPr>
            <a:xfrm>
              <a:off x="833783" y="2369456"/>
              <a:ext cx="2946551" cy="104045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圖片 9">
              <a:extLst>
                <a:ext uri="{FF2B5EF4-FFF2-40B4-BE49-F238E27FC236}">
                  <a16:creationId xmlns:a16="http://schemas.microsoft.com/office/drawing/2014/main" id="{81D45D5F-797C-B043-5710-C49C9525457C}"/>
                </a:ext>
              </a:extLst>
            </p:cNvPr>
            <p:cNvPicPr>
              <a:picLocks noChangeAspect="1"/>
            </p:cNvPicPr>
            <p:nvPr/>
          </p:nvPicPr>
          <p:blipFill>
            <a:blip r:embed="rId5"/>
            <a:stretch>
              <a:fillRect/>
            </a:stretch>
          </p:blipFill>
          <p:spPr>
            <a:xfrm>
              <a:off x="829366" y="5190351"/>
              <a:ext cx="2942134" cy="11252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文字方塊 10">
              <a:extLst>
                <a:ext uri="{FF2B5EF4-FFF2-40B4-BE49-F238E27FC236}">
                  <a16:creationId xmlns:a16="http://schemas.microsoft.com/office/drawing/2014/main" id="{A9EFC9BC-B84A-C331-DA27-B6A69A16FCD0}"/>
                </a:ext>
              </a:extLst>
            </p:cNvPr>
            <p:cNvSpPr txBox="1"/>
            <p:nvPr/>
          </p:nvSpPr>
          <p:spPr>
            <a:xfrm>
              <a:off x="3882238" y="4058444"/>
              <a:ext cx="6350338" cy="400110"/>
            </a:xfrm>
            <a:prstGeom prst="rect">
              <a:avLst/>
            </a:prstGeom>
            <a:noFill/>
          </p:spPr>
          <p:txBody>
            <a:bodyPr wrap="square" rtlCol="0">
              <a:spAutoFit/>
            </a:bodyPr>
            <a:lstStyle/>
            <a:p>
              <a:pPr algn="just"/>
              <a:r>
                <a:rPr lang="en-US" altLang="zh-TW" sz="2000" dirty="0">
                  <a:latin typeface="Times New Roman" panose="02020603050405020304" pitchFamily="18" charset="0"/>
                  <a:cs typeface="Times New Roman" panose="02020603050405020304" pitchFamily="18" charset="0"/>
                </a:rPr>
                <a:t>MSE(Mean-Square Error) The smaller the error, the better</a:t>
              </a:r>
              <a:r>
                <a:rPr lang="zh-TW" altLang="en-US" sz="2000" dirty="0">
                  <a:latin typeface="Times New Roman" panose="02020603050405020304" pitchFamily="18" charset="0"/>
                  <a:cs typeface="Times New Roman" panose="02020603050405020304" pitchFamily="18" charset="0"/>
                </a:rPr>
                <a:t>。</a:t>
              </a:r>
            </a:p>
          </p:txBody>
        </p:sp>
        <p:sp>
          <p:nvSpPr>
            <p:cNvPr id="12" name="文字方塊 11">
              <a:extLst>
                <a:ext uri="{FF2B5EF4-FFF2-40B4-BE49-F238E27FC236}">
                  <a16:creationId xmlns:a16="http://schemas.microsoft.com/office/drawing/2014/main" id="{126739FF-E83A-F8B5-045F-91536A36A82C}"/>
                </a:ext>
              </a:extLst>
            </p:cNvPr>
            <p:cNvSpPr txBox="1"/>
            <p:nvPr/>
          </p:nvSpPr>
          <p:spPr>
            <a:xfrm>
              <a:off x="3852117" y="2616356"/>
              <a:ext cx="4596126" cy="1015663"/>
            </a:xfrm>
            <a:prstGeom prst="rect">
              <a:avLst/>
            </a:prstGeom>
            <a:noFill/>
          </p:spPr>
          <p:txBody>
            <a:bodyPr wrap="square" rtlCol="0">
              <a:spAutoFit/>
            </a:bodyPr>
            <a:lstStyle/>
            <a:p>
              <a:pPr algn="just"/>
              <a:r>
                <a:rPr lang="en-US" altLang="zh-TW" sz="2000" dirty="0">
                  <a:latin typeface="Times New Roman" panose="02020603050405020304" pitchFamily="18" charset="0"/>
                  <a:cs typeface="Times New Roman" panose="02020603050405020304" pitchFamily="18" charset="0"/>
                </a:rPr>
                <a:t>The accuracy is between 0 and 1, the closer to 1 the higher the accuracy of the model.</a:t>
              </a:r>
            </a:p>
            <a:p>
              <a:pPr algn="just"/>
              <a:r>
                <a:rPr lang="en-US" altLang="zh-TW" sz="2000" dirty="0">
                  <a:latin typeface="Times New Roman" panose="02020603050405020304" pitchFamily="18" charset="0"/>
                  <a:cs typeface="Times New Roman" panose="02020603050405020304" pitchFamily="18" charset="0"/>
                </a:rPr>
                <a:t>(</a:t>
              </a:r>
              <a:r>
                <a:rPr lang="en-US" altLang="zh-TW" sz="2000" dirty="0">
                  <a:solidFill>
                    <a:srgbClr val="0070C0"/>
                  </a:solidFill>
                  <a:latin typeface="Times New Roman" panose="02020603050405020304" pitchFamily="18" charset="0"/>
                  <a:cs typeface="Times New Roman" panose="02020603050405020304" pitchFamily="18" charset="0"/>
                </a:rPr>
                <a:t>accuracy &gt; 0.7</a:t>
              </a:r>
              <a:r>
                <a:rPr lang="en-US" altLang="zh-TW" sz="2000" dirty="0">
                  <a:latin typeface="Times New Roman" panose="02020603050405020304" pitchFamily="18" charset="0"/>
                  <a:cs typeface="Times New Roman" panose="02020603050405020304" pitchFamily="18" charset="0"/>
                </a:rPr>
                <a:t> are highly reliable)</a:t>
              </a:r>
              <a:endParaRPr lang="zh-TW" altLang="en-US" sz="2000" dirty="0">
                <a:latin typeface="Times New Roman" panose="02020603050405020304" pitchFamily="18" charset="0"/>
                <a:cs typeface="Times New Roman" panose="02020603050405020304" pitchFamily="18" charset="0"/>
              </a:endParaRPr>
            </a:p>
          </p:txBody>
        </p:sp>
        <p:sp>
          <p:nvSpPr>
            <p:cNvPr id="13" name="文字方塊 12">
              <a:extLst>
                <a:ext uri="{FF2B5EF4-FFF2-40B4-BE49-F238E27FC236}">
                  <a16:creationId xmlns:a16="http://schemas.microsoft.com/office/drawing/2014/main" id="{BFA8C221-860B-8A33-A59B-8F04D6B6E45C}"/>
                </a:ext>
              </a:extLst>
            </p:cNvPr>
            <p:cNvSpPr txBox="1"/>
            <p:nvPr/>
          </p:nvSpPr>
          <p:spPr>
            <a:xfrm>
              <a:off x="3882238" y="5192756"/>
              <a:ext cx="7322625" cy="1323439"/>
            </a:xfrm>
            <a:prstGeom prst="rect">
              <a:avLst/>
            </a:prstGeom>
            <a:noFill/>
          </p:spPr>
          <p:txBody>
            <a:bodyPr wrap="square" rtlCol="0">
              <a:spAutoFit/>
            </a:bodyPr>
            <a:lstStyle/>
            <a:p>
              <a:pPr algn="just"/>
              <a:r>
                <a:rPr lang="en-US" altLang="zh-TW" sz="2000" dirty="0">
                  <a:latin typeface="Times New Roman" panose="02020603050405020304" pitchFamily="18" charset="0"/>
                  <a:cs typeface="Times New Roman" panose="02020603050405020304" pitchFamily="18" charset="0"/>
                </a:rPr>
                <a:t>R2</a:t>
              </a:r>
              <a:r>
                <a:rPr lang="zh-TW" altLang="en-US" sz="2000" dirty="0">
                  <a:latin typeface="Times New Roman" panose="02020603050405020304" pitchFamily="18" charset="0"/>
                  <a:cs typeface="Times New Roman" panose="02020603050405020304" pitchFamily="18" charset="0"/>
                </a:rPr>
                <a:t>（</a:t>
              </a:r>
              <a:r>
                <a:rPr lang="en-US" altLang="zh-TW" sz="2000" dirty="0">
                  <a:latin typeface="Times New Roman" panose="02020603050405020304" pitchFamily="18" charset="0"/>
                  <a:cs typeface="Times New Roman" panose="02020603050405020304" pitchFamily="18" charset="0"/>
                </a:rPr>
                <a:t>coefficient of determination</a:t>
              </a:r>
              <a:r>
                <a:rPr lang="zh-TW" altLang="en-US" sz="2000" dirty="0">
                  <a:latin typeface="Times New Roman" panose="02020603050405020304" pitchFamily="18" charset="0"/>
                  <a:cs typeface="Times New Roman" panose="02020603050405020304" pitchFamily="18" charset="0"/>
                </a:rPr>
                <a:t>）</a:t>
              </a:r>
              <a:r>
                <a:rPr lang="en-US" altLang="zh-TW" sz="2000" dirty="0">
                  <a:latin typeface="Times New Roman" panose="02020603050405020304" pitchFamily="18" charset="0"/>
                  <a:cs typeface="Times New Roman" panose="02020603050405020304" pitchFamily="18" charset="0"/>
                </a:rPr>
                <a:t>:The coefficient is between 0 and 1, and it is used to explain the percentage of explained variation in the total variation. The closer to 1 is the better.</a:t>
              </a:r>
            </a:p>
            <a:p>
              <a:pPr algn="just"/>
              <a:r>
                <a:rPr lang="en-US" altLang="zh-TW" sz="2000" dirty="0">
                  <a:latin typeface="Times New Roman" panose="02020603050405020304" pitchFamily="18" charset="0"/>
                  <a:cs typeface="Times New Roman" panose="02020603050405020304" pitchFamily="18" charset="0"/>
                </a:rPr>
                <a:t>(</a:t>
              </a:r>
              <a:r>
                <a:rPr lang="en-US" altLang="zh-TW" sz="2000" dirty="0">
                  <a:solidFill>
                    <a:srgbClr val="0070C0"/>
                  </a:solidFill>
                  <a:latin typeface="Times New Roman" panose="02020603050405020304" pitchFamily="18" charset="0"/>
                  <a:cs typeface="Times New Roman" panose="02020603050405020304" pitchFamily="18" charset="0"/>
                </a:rPr>
                <a:t>R2 &gt; 0.8 </a:t>
              </a:r>
              <a:r>
                <a:rPr lang="en-US" altLang="zh-TW" sz="2000" dirty="0">
                  <a:latin typeface="Times New Roman" panose="02020603050405020304" pitchFamily="18" charset="0"/>
                  <a:cs typeface="Times New Roman" panose="02020603050405020304" pitchFamily="18" charset="0"/>
                </a:rPr>
                <a:t>are highly reliable)</a:t>
              </a:r>
              <a:endParaRPr lang="zh-TW" altLang="en-US" sz="2000" dirty="0">
                <a:latin typeface="Times New Roman" panose="02020603050405020304" pitchFamily="18" charset="0"/>
                <a:cs typeface="Times New Roman" panose="02020603050405020304" pitchFamily="18" charset="0"/>
              </a:endParaRPr>
            </a:p>
          </p:txBody>
        </p:sp>
      </p:grpSp>
      <p:pic>
        <p:nvPicPr>
          <p:cNvPr id="4" name="圖片 3">
            <a:extLst>
              <a:ext uri="{FF2B5EF4-FFF2-40B4-BE49-F238E27FC236}">
                <a16:creationId xmlns:a16="http://schemas.microsoft.com/office/drawing/2014/main" id="{002EB2EA-AEDA-7BF2-C411-D49BFCA31747}"/>
              </a:ext>
            </a:extLst>
          </p:cNvPr>
          <p:cNvPicPr>
            <a:picLocks noChangeAspect="1"/>
          </p:cNvPicPr>
          <p:nvPr/>
        </p:nvPicPr>
        <p:blipFill>
          <a:blip r:embed="rId6"/>
          <a:stretch>
            <a:fillRect/>
          </a:stretch>
        </p:blipFill>
        <p:spPr>
          <a:xfrm>
            <a:off x="8602505" y="984923"/>
            <a:ext cx="3589495" cy="1898214"/>
          </a:xfrm>
          <a:prstGeom prst="rect">
            <a:avLst/>
          </a:prstGeom>
        </p:spPr>
      </p:pic>
    </p:spTree>
    <p:extLst>
      <p:ext uri="{BB962C8B-B14F-4D97-AF65-F5344CB8AC3E}">
        <p14:creationId xmlns:p14="http://schemas.microsoft.com/office/powerpoint/2010/main" val="4015064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147ECC-3CC5-7347-25CE-C54A565F9836}"/>
              </a:ext>
            </a:extLst>
          </p:cNvPr>
          <p:cNvSpPr>
            <a:spLocks noGrp="1"/>
          </p:cNvSpPr>
          <p:nvPr>
            <p:ph type="title"/>
          </p:nvPr>
        </p:nvSpPr>
        <p:spPr/>
        <p:txBody>
          <a:bodyPr/>
          <a:lstStyle/>
          <a:p>
            <a:r>
              <a:rPr lang="en-US" altLang="zh-TW" dirty="0"/>
              <a:t>3. Research Framework</a:t>
            </a:r>
            <a:endParaRPr lang="zh-TW" altLang="en-US" dirty="0"/>
          </a:p>
        </p:txBody>
      </p:sp>
      <p:sp>
        <p:nvSpPr>
          <p:cNvPr id="3" name="投影片編號版面配置區 2">
            <a:extLst>
              <a:ext uri="{FF2B5EF4-FFF2-40B4-BE49-F238E27FC236}">
                <a16:creationId xmlns:a16="http://schemas.microsoft.com/office/drawing/2014/main" id="{1FAA9E15-512B-EF32-8EA4-476A4C63C782}"/>
              </a:ext>
            </a:extLst>
          </p:cNvPr>
          <p:cNvSpPr>
            <a:spLocks noGrp="1"/>
          </p:cNvSpPr>
          <p:nvPr>
            <p:ph type="sldNum" sz="quarter" idx="12"/>
          </p:nvPr>
        </p:nvSpPr>
        <p:spPr/>
        <p:txBody>
          <a:bodyPr/>
          <a:lstStyle/>
          <a:p>
            <a:fld id="{B7E7695C-FCF1-4AA0-9B93-7941FED13DC4}" type="slidenum">
              <a:rPr lang="en-US" smtClean="0"/>
              <a:pPr/>
              <a:t>7</a:t>
            </a:fld>
            <a:endParaRPr lang="en-US" dirty="0"/>
          </a:p>
        </p:txBody>
      </p:sp>
      <p:grpSp>
        <p:nvGrpSpPr>
          <p:cNvPr id="29" name="群組 28">
            <a:extLst>
              <a:ext uri="{FF2B5EF4-FFF2-40B4-BE49-F238E27FC236}">
                <a16:creationId xmlns:a16="http://schemas.microsoft.com/office/drawing/2014/main" id="{10C64422-E945-B582-F4C0-F7D9AB2C9312}"/>
              </a:ext>
            </a:extLst>
          </p:cNvPr>
          <p:cNvGrpSpPr/>
          <p:nvPr/>
        </p:nvGrpSpPr>
        <p:grpSpPr>
          <a:xfrm>
            <a:off x="473483" y="2884454"/>
            <a:ext cx="3556373" cy="590931"/>
            <a:chOff x="0" y="0"/>
            <a:chExt cx="2090069" cy="1254041"/>
          </a:xfrm>
        </p:grpSpPr>
        <p:sp>
          <p:nvSpPr>
            <p:cNvPr id="30" name="矩形: 圓角 29">
              <a:extLst>
                <a:ext uri="{FF2B5EF4-FFF2-40B4-BE49-F238E27FC236}">
                  <a16:creationId xmlns:a16="http://schemas.microsoft.com/office/drawing/2014/main" id="{9484C21D-91AC-E0DC-6547-52AE7AAB8B51}"/>
                </a:ext>
              </a:extLst>
            </p:cNvPr>
            <p:cNvSpPr/>
            <p:nvPr/>
          </p:nvSpPr>
          <p:spPr>
            <a:xfrm>
              <a:off x="0" y="0"/>
              <a:ext cx="2090069" cy="1254041"/>
            </a:xfrm>
            <a:prstGeom prst="roundRect">
              <a:avLst>
                <a:gd name="adj" fmla="val 10000"/>
              </a:avLst>
            </a:prstGeom>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31" name="矩形: 圓角 4">
              <a:extLst>
                <a:ext uri="{FF2B5EF4-FFF2-40B4-BE49-F238E27FC236}">
                  <a16:creationId xmlns:a16="http://schemas.microsoft.com/office/drawing/2014/main" id="{E0740B29-4FD6-8E6F-A2F0-822E3D1EB6E3}"/>
                </a:ext>
              </a:extLst>
            </p:cNvPr>
            <p:cNvSpPr txBox="1"/>
            <p:nvPr/>
          </p:nvSpPr>
          <p:spPr>
            <a:xfrm>
              <a:off x="36730" y="36730"/>
              <a:ext cx="2016609" cy="11805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altLang="zh-TW" sz="2000" kern="1200" dirty="0">
                  <a:latin typeface="Times New Roman" panose="02020603050405020304" pitchFamily="18" charset="0"/>
                  <a:cs typeface="Times New Roman" panose="02020603050405020304" pitchFamily="18" charset="0"/>
                </a:rPr>
                <a:t>SQL</a:t>
              </a:r>
              <a:r>
                <a:rPr lang="zh-TW" altLang="en-US" sz="2000" kern="1200" dirty="0">
                  <a:latin typeface="Times New Roman" panose="02020603050405020304" pitchFamily="18" charset="0"/>
                  <a:cs typeface="Times New Roman" panose="02020603050405020304" pitchFamily="18" charset="0"/>
                </a:rPr>
                <a:t> </a:t>
              </a:r>
              <a:r>
                <a:rPr lang="en-US" altLang="zh-TW" sz="2000" kern="1200" dirty="0">
                  <a:latin typeface="Times New Roman" panose="02020603050405020304" pitchFamily="18" charset="0"/>
                  <a:cs typeface="Times New Roman" panose="02020603050405020304" pitchFamily="18" charset="0"/>
                </a:rPr>
                <a:t>Data </a:t>
              </a:r>
              <a:r>
                <a:rPr lang="en-US" altLang="zh-TW" sz="2000" kern="1200" dirty="0">
                  <a:solidFill>
                    <a:srgbClr val="FFFFFF"/>
                  </a:solidFill>
                  <a:latin typeface="Times New Roman" panose="02020603050405020304" pitchFamily="18" charset="0"/>
                  <a:cs typeface="Times New Roman" panose="02020603050405020304" pitchFamily="18" charset="0"/>
                </a:rPr>
                <a:t>gathering</a:t>
              </a:r>
              <a:endParaRPr lang="zh-TW" altLang="en-US" sz="2000" kern="1200" dirty="0">
                <a:solidFill>
                  <a:srgbClr val="FFFFFF"/>
                </a:solidFill>
                <a:latin typeface="Times New Roman" panose="02020603050405020304" pitchFamily="18" charset="0"/>
                <a:ea typeface="微軟正黑體" panose="020B0604030504040204" pitchFamily="34" charset="-120"/>
                <a:cs typeface="Times New Roman" panose="02020603050405020304" pitchFamily="18" charset="0"/>
              </a:endParaRPr>
            </a:p>
          </p:txBody>
        </p:sp>
      </p:grpSp>
      <p:grpSp>
        <p:nvGrpSpPr>
          <p:cNvPr id="32" name="群組 31">
            <a:extLst>
              <a:ext uri="{FF2B5EF4-FFF2-40B4-BE49-F238E27FC236}">
                <a16:creationId xmlns:a16="http://schemas.microsoft.com/office/drawing/2014/main" id="{D2300E94-503E-8EF2-C239-E76A665D14D6}"/>
              </a:ext>
            </a:extLst>
          </p:cNvPr>
          <p:cNvGrpSpPr/>
          <p:nvPr/>
        </p:nvGrpSpPr>
        <p:grpSpPr>
          <a:xfrm>
            <a:off x="456613" y="4016511"/>
            <a:ext cx="3536103" cy="590931"/>
            <a:chOff x="437171" y="1946"/>
            <a:chExt cx="2090069" cy="1254041"/>
          </a:xfrm>
        </p:grpSpPr>
        <p:sp>
          <p:nvSpPr>
            <p:cNvPr id="33" name="矩形: 圓角 32">
              <a:extLst>
                <a:ext uri="{FF2B5EF4-FFF2-40B4-BE49-F238E27FC236}">
                  <a16:creationId xmlns:a16="http://schemas.microsoft.com/office/drawing/2014/main" id="{A44A70FC-3262-55C0-89DB-9AA41A40C7EB}"/>
                </a:ext>
              </a:extLst>
            </p:cNvPr>
            <p:cNvSpPr/>
            <p:nvPr/>
          </p:nvSpPr>
          <p:spPr>
            <a:xfrm>
              <a:off x="437171" y="1946"/>
              <a:ext cx="2090069" cy="1254041"/>
            </a:xfrm>
            <a:prstGeom prst="roundRect">
              <a:avLst>
                <a:gd name="adj" fmla="val 10000"/>
              </a:avLst>
            </a:prstGeom>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34" name="矩形: 圓角 4">
              <a:extLst>
                <a:ext uri="{FF2B5EF4-FFF2-40B4-BE49-F238E27FC236}">
                  <a16:creationId xmlns:a16="http://schemas.microsoft.com/office/drawing/2014/main" id="{608089E3-1F85-398C-A29E-2F586A8FD5FD}"/>
                </a:ext>
              </a:extLst>
            </p:cNvPr>
            <p:cNvSpPr txBox="1"/>
            <p:nvPr/>
          </p:nvSpPr>
          <p:spPr>
            <a:xfrm>
              <a:off x="473901" y="38676"/>
              <a:ext cx="2016609" cy="118058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0" tIns="76200" rIns="76200" bIns="76200" numCol="1" spcCol="1270" anchor="ctr" anchorCtr="0">
              <a:noAutofit/>
            </a:bodyPr>
            <a:lstStyle/>
            <a:p>
              <a:pPr algn="ctr" defTabSz="622300">
                <a:lnSpc>
                  <a:spcPct val="90000"/>
                </a:lnSpc>
                <a:spcBef>
                  <a:spcPct val="0"/>
                </a:spcBef>
                <a:spcAft>
                  <a:spcPct val="35000"/>
                </a:spcAft>
              </a:pPr>
              <a:r>
                <a:rPr lang="en-US" altLang="en-US" sz="2000" dirty="0">
                  <a:latin typeface="Times New Roman" panose="02020603050405020304" pitchFamily="18" charset="0"/>
                  <a:cs typeface="Times New Roman" panose="02020603050405020304" pitchFamily="18" charset="0"/>
                </a:rPr>
                <a:t>Preliminary data processing through EXCEL</a:t>
              </a:r>
              <a:endParaRPr lang="zh-TW" altLang="en-US" sz="2000" dirty="0">
                <a:latin typeface="Times New Roman" panose="02020603050405020304" pitchFamily="18" charset="0"/>
                <a:cs typeface="Times New Roman" panose="02020603050405020304" pitchFamily="18" charset="0"/>
              </a:endParaRPr>
            </a:p>
          </p:txBody>
        </p:sp>
      </p:grpSp>
      <p:grpSp>
        <p:nvGrpSpPr>
          <p:cNvPr id="35" name="群組 34">
            <a:extLst>
              <a:ext uri="{FF2B5EF4-FFF2-40B4-BE49-F238E27FC236}">
                <a16:creationId xmlns:a16="http://schemas.microsoft.com/office/drawing/2014/main" id="{06AEC54E-89DF-200A-EB7A-8F6AB5B46191}"/>
              </a:ext>
            </a:extLst>
          </p:cNvPr>
          <p:cNvGrpSpPr/>
          <p:nvPr/>
        </p:nvGrpSpPr>
        <p:grpSpPr>
          <a:xfrm>
            <a:off x="478687" y="5093488"/>
            <a:ext cx="3556374" cy="590931"/>
            <a:chOff x="7748" y="753166"/>
            <a:chExt cx="2316080" cy="1389648"/>
          </a:xfrm>
        </p:grpSpPr>
        <p:sp>
          <p:nvSpPr>
            <p:cNvPr id="36" name="矩形: 圓角 35">
              <a:extLst>
                <a:ext uri="{FF2B5EF4-FFF2-40B4-BE49-F238E27FC236}">
                  <a16:creationId xmlns:a16="http://schemas.microsoft.com/office/drawing/2014/main" id="{4600A9BE-2B41-354B-BE3F-BB4052964138}"/>
                </a:ext>
              </a:extLst>
            </p:cNvPr>
            <p:cNvSpPr/>
            <p:nvPr/>
          </p:nvSpPr>
          <p:spPr>
            <a:xfrm>
              <a:off x="7748" y="753166"/>
              <a:ext cx="2316080" cy="1389648"/>
            </a:xfrm>
            <a:prstGeom prst="roundRect">
              <a:avLst>
                <a:gd name="adj" fmla="val 10000"/>
              </a:avLst>
            </a:prstGeom>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37" name="矩形: 圓角 4">
              <a:extLst>
                <a:ext uri="{FF2B5EF4-FFF2-40B4-BE49-F238E27FC236}">
                  <a16:creationId xmlns:a16="http://schemas.microsoft.com/office/drawing/2014/main" id="{049C5705-485F-367E-E6DF-FF32254C1178}"/>
                </a:ext>
              </a:extLst>
            </p:cNvPr>
            <p:cNvSpPr txBox="1"/>
            <p:nvPr/>
          </p:nvSpPr>
          <p:spPr>
            <a:xfrm>
              <a:off x="48449" y="793867"/>
              <a:ext cx="2234678" cy="13082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indent="0" algn="ctr" defTabSz="622300">
                <a:lnSpc>
                  <a:spcPct val="90000"/>
                </a:lnSpc>
                <a:spcBef>
                  <a:spcPct val="0"/>
                </a:spcBef>
                <a:spcAft>
                  <a:spcPct val="35000"/>
                </a:spcAft>
                <a:buNone/>
              </a:pPr>
              <a:r>
                <a:rPr lang="en-US" altLang="zh-TW" sz="2000" dirty="0">
                  <a:latin typeface="Times New Roman" panose="02020603050405020304" pitchFamily="18" charset="0"/>
                  <a:cs typeface="Times New Roman" panose="02020603050405020304" pitchFamily="18" charset="0"/>
                </a:rPr>
                <a:t>Using Python load in data</a:t>
              </a:r>
              <a:endParaRPr lang="zh-TW" altLang="en-US" sz="2000" dirty="0">
                <a:latin typeface="Times New Roman" panose="02020603050405020304" pitchFamily="18" charset="0"/>
                <a:cs typeface="Times New Roman" panose="02020603050405020304" pitchFamily="18" charset="0"/>
              </a:endParaRPr>
            </a:p>
          </p:txBody>
        </p:sp>
      </p:grpSp>
      <p:grpSp>
        <p:nvGrpSpPr>
          <p:cNvPr id="38" name="群組 37">
            <a:extLst>
              <a:ext uri="{FF2B5EF4-FFF2-40B4-BE49-F238E27FC236}">
                <a16:creationId xmlns:a16="http://schemas.microsoft.com/office/drawing/2014/main" id="{D4E5A7B0-0534-DCD2-8A9B-E33588E29A28}"/>
              </a:ext>
            </a:extLst>
          </p:cNvPr>
          <p:cNvGrpSpPr/>
          <p:nvPr/>
        </p:nvGrpSpPr>
        <p:grpSpPr>
          <a:xfrm>
            <a:off x="4854984" y="1655032"/>
            <a:ext cx="2950779" cy="590931"/>
            <a:chOff x="7748" y="753166"/>
            <a:chExt cx="2316080" cy="1389648"/>
          </a:xfrm>
        </p:grpSpPr>
        <p:sp>
          <p:nvSpPr>
            <p:cNvPr id="39" name="矩形: 圓角 38">
              <a:extLst>
                <a:ext uri="{FF2B5EF4-FFF2-40B4-BE49-F238E27FC236}">
                  <a16:creationId xmlns:a16="http://schemas.microsoft.com/office/drawing/2014/main" id="{548F5B74-86AF-5DEB-5A0B-85BA4E073762}"/>
                </a:ext>
              </a:extLst>
            </p:cNvPr>
            <p:cNvSpPr/>
            <p:nvPr/>
          </p:nvSpPr>
          <p:spPr>
            <a:xfrm>
              <a:off x="7748" y="753166"/>
              <a:ext cx="2316080" cy="1389648"/>
            </a:xfrm>
            <a:prstGeom prst="roundRect">
              <a:avLst>
                <a:gd name="adj" fmla="val 10000"/>
              </a:avLst>
            </a:prstGeom>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40" name="矩形: 圓角 4">
              <a:extLst>
                <a:ext uri="{FF2B5EF4-FFF2-40B4-BE49-F238E27FC236}">
                  <a16:creationId xmlns:a16="http://schemas.microsoft.com/office/drawing/2014/main" id="{3F0C57CF-B33B-8F36-1E6E-D86DB6C225E5}"/>
                </a:ext>
              </a:extLst>
            </p:cNvPr>
            <p:cNvSpPr txBox="1"/>
            <p:nvPr/>
          </p:nvSpPr>
          <p:spPr>
            <a:xfrm>
              <a:off x="48449" y="793867"/>
              <a:ext cx="2234678" cy="13082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algn="ctr" defTabSz="622300">
                <a:lnSpc>
                  <a:spcPct val="90000"/>
                </a:lnSpc>
                <a:spcBef>
                  <a:spcPct val="0"/>
                </a:spcBef>
                <a:spcAft>
                  <a:spcPct val="35000"/>
                </a:spcAft>
              </a:pPr>
              <a:r>
                <a:rPr lang="en-US" altLang="en-US" sz="2000" dirty="0">
                  <a:latin typeface="Times New Roman" panose="02020603050405020304" pitchFamily="18" charset="0"/>
                  <a:cs typeface="Times New Roman" panose="02020603050405020304" pitchFamily="18" charset="0"/>
                </a:rPr>
                <a:t>Definition X:WIP and Y:move</a:t>
              </a:r>
              <a:endParaRPr lang="zh-TW" altLang="en-US" sz="2000" dirty="0">
                <a:latin typeface="Times New Roman" panose="02020603050405020304" pitchFamily="18" charset="0"/>
                <a:cs typeface="Times New Roman" panose="02020603050405020304" pitchFamily="18" charset="0"/>
              </a:endParaRPr>
            </a:p>
          </p:txBody>
        </p:sp>
      </p:grpSp>
      <p:grpSp>
        <p:nvGrpSpPr>
          <p:cNvPr id="41" name="群組 40">
            <a:extLst>
              <a:ext uri="{FF2B5EF4-FFF2-40B4-BE49-F238E27FC236}">
                <a16:creationId xmlns:a16="http://schemas.microsoft.com/office/drawing/2014/main" id="{C993061B-A5AD-350D-6684-E140E3318C6A}"/>
              </a:ext>
            </a:extLst>
          </p:cNvPr>
          <p:cNvGrpSpPr/>
          <p:nvPr/>
        </p:nvGrpSpPr>
        <p:grpSpPr>
          <a:xfrm>
            <a:off x="4906839" y="2705937"/>
            <a:ext cx="2899819" cy="590931"/>
            <a:chOff x="7748" y="753166"/>
            <a:chExt cx="2316080" cy="1389648"/>
          </a:xfrm>
        </p:grpSpPr>
        <p:sp>
          <p:nvSpPr>
            <p:cNvPr id="42" name="矩形: 圓角 41">
              <a:extLst>
                <a:ext uri="{FF2B5EF4-FFF2-40B4-BE49-F238E27FC236}">
                  <a16:creationId xmlns:a16="http://schemas.microsoft.com/office/drawing/2014/main" id="{621AB544-C20F-0245-F289-59ECD9B74B90}"/>
                </a:ext>
              </a:extLst>
            </p:cNvPr>
            <p:cNvSpPr/>
            <p:nvPr/>
          </p:nvSpPr>
          <p:spPr>
            <a:xfrm>
              <a:off x="7748" y="753166"/>
              <a:ext cx="2316080" cy="1389648"/>
            </a:xfrm>
            <a:prstGeom prst="roundRect">
              <a:avLst>
                <a:gd name="adj" fmla="val 10000"/>
              </a:avLst>
            </a:prstGeom>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43" name="矩形: 圓角 4">
              <a:extLst>
                <a:ext uri="{FF2B5EF4-FFF2-40B4-BE49-F238E27FC236}">
                  <a16:creationId xmlns:a16="http://schemas.microsoft.com/office/drawing/2014/main" id="{4EB49F28-9CEB-632F-B780-C104CD0E1CE6}"/>
                </a:ext>
              </a:extLst>
            </p:cNvPr>
            <p:cNvSpPr txBox="1"/>
            <p:nvPr/>
          </p:nvSpPr>
          <p:spPr>
            <a:xfrm>
              <a:off x="48449" y="793867"/>
              <a:ext cx="2234678" cy="130824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anchor="ctr" anchorCtr="0">
              <a:noAutofit/>
            </a:bodyPr>
            <a:lstStyle/>
            <a:p>
              <a:pPr lvl="0" indent="0" algn="ctr" defTabSz="622300">
                <a:lnSpc>
                  <a:spcPct val="90000"/>
                </a:lnSpc>
                <a:spcBef>
                  <a:spcPct val="0"/>
                </a:spcBef>
                <a:spcAft>
                  <a:spcPct val="35000"/>
                </a:spcAft>
                <a:buNone/>
              </a:pPr>
              <a:r>
                <a:rPr lang="en-US" altLang="zh-TW" sz="2000" dirty="0">
                  <a:latin typeface="Times New Roman" panose="02020603050405020304" pitchFamily="18" charset="0"/>
                  <a:cs typeface="Times New Roman" panose="02020603050405020304" pitchFamily="18" charset="0"/>
                </a:rPr>
                <a:t>Checking missing value and outlier</a:t>
              </a:r>
              <a:endParaRPr lang="zh-TW" altLang="en-US" sz="2000" dirty="0">
                <a:latin typeface="Times New Roman" panose="02020603050405020304" pitchFamily="18" charset="0"/>
                <a:cs typeface="Times New Roman" panose="02020603050405020304" pitchFamily="18" charset="0"/>
              </a:endParaRPr>
            </a:p>
          </p:txBody>
        </p:sp>
      </p:grpSp>
      <p:grpSp>
        <p:nvGrpSpPr>
          <p:cNvPr id="44" name="群組 43">
            <a:extLst>
              <a:ext uri="{FF2B5EF4-FFF2-40B4-BE49-F238E27FC236}">
                <a16:creationId xmlns:a16="http://schemas.microsoft.com/office/drawing/2014/main" id="{3F687504-CE59-20B1-F66C-ED2A76C02519}"/>
              </a:ext>
            </a:extLst>
          </p:cNvPr>
          <p:cNvGrpSpPr/>
          <p:nvPr/>
        </p:nvGrpSpPr>
        <p:grpSpPr>
          <a:xfrm>
            <a:off x="4854983" y="3804815"/>
            <a:ext cx="2950779" cy="586410"/>
            <a:chOff x="936764" y="3238"/>
            <a:chExt cx="2892948" cy="1735769"/>
          </a:xfrm>
        </p:grpSpPr>
        <p:sp>
          <p:nvSpPr>
            <p:cNvPr id="45" name="矩形: 圓角 44">
              <a:extLst>
                <a:ext uri="{FF2B5EF4-FFF2-40B4-BE49-F238E27FC236}">
                  <a16:creationId xmlns:a16="http://schemas.microsoft.com/office/drawing/2014/main" id="{E1D9D09C-F79F-48A3-2704-69E660FC8499}"/>
                </a:ext>
              </a:extLst>
            </p:cNvPr>
            <p:cNvSpPr/>
            <p:nvPr/>
          </p:nvSpPr>
          <p:spPr>
            <a:xfrm>
              <a:off x="936764" y="3238"/>
              <a:ext cx="2892948" cy="1735769"/>
            </a:xfrm>
            <a:prstGeom prst="roundRect">
              <a:avLst>
                <a:gd name="adj" fmla="val 10000"/>
              </a:avLst>
            </a:prstGeom>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46" name="矩形: 圓角 4">
              <a:extLst>
                <a:ext uri="{FF2B5EF4-FFF2-40B4-BE49-F238E27FC236}">
                  <a16:creationId xmlns:a16="http://schemas.microsoft.com/office/drawing/2014/main" id="{43036091-6260-9CF5-C35F-3C00E120FA4F}"/>
                </a:ext>
              </a:extLst>
            </p:cNvPr>
            <p:cNvSpPr txBox="1"/>
            <p:nvPr/>
          </p:nvSpPr>
          <p:spPr>
            <a:xfrm>
              <a:off x="987603" y="54077"/>
              <a:ext cx="2791270" cy="16340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algn="ctr" defTabSz="622300">
                <a:lnSpc>
                  <a:spcPct val="90000"/>
                </a:lnSpc>
                <a:spcBef>
                  <a:spcPct val="0"/>
                </a:spcBef>
                <a:spcAft>
                  <a:spcPct val="35000"/>
                </a:spcAft>
              </a:pPr>
              <a:r>
                <a:rPr lang="en-US" altLang="en-US" sz="2000" dirty="0">
                  <a:latin typeface="Times New Roman" panose="02020603050405020304" pitchFamily="18" charset="0"/>
                  <a:cs typeface="Times New Roman" panose="02020603050405020304" pitchFamily="18" charset="0"/>
                </a:rPr>
                <a:t>Scatter plot</a:t>
              </a:r>
              <a:endParaRPr lang="zh-TW" altLang="en-US" sz="2000" dirty="0">
                <a:latin typeface="Times New Roman" panose="02020603050405020304" pitchFamily="18" charset="0"/>
                <a:cs typeface="Times New Roman" panose="02020603050405020304" pitchFamily="18" charset="0"/>
              </a:endParaRPr>
            </a:p>
          </p:txBody>
        </p:sp>
      </p:grpSp>
      <p:grpSp>
        <p:nvGrpSpPr>
          <p:cNvPr id="47" name="群組 46">
            <a:extLst>
              <a:ext uri="{FF2B5EF4-FFF2-40B4-BE49-F238E27FC236}">
                <a16:creationId xmlns:a16="http://schemas.microsoft.com/office/drawing/2014/main" id="{F852FC8A-083C-1C1F-2801-84C994FD6878}"/>
              </a:ext>
            </a:extLst>
          </p:cNvPr>
          <p:cNvGrpSpPr/>
          <p:nvPr/>
        </p:nvGrpSpPr>
        <p:grpSpPr>
          <a:xfrm>
            <a:off x="4803918" y="4898783"/>
            <a:ext cx="2950779" cy="590932"/>
            <a:chOff x="936764" y="3238"/>
            <a:chExt cx="2892948" cy="1735769"/>
          </a:xfrm>
        </p:grpSpPr>
        <p:sp>
          <p:nvSpPr>
            <p:cNvPr id="48" name="矩形: 圓角 47">
              <a:extLst>
                <a:ext uri="{FF2B5EF4-FFF2-40B4-BE49-F238E27FC236}">
                  <a16:creationId xmlns:a16="http://schemas.microsoft.com/office/drawing/2014/main" id="{5DBCCC4E-6C02-FB10-9A2E-5501B0438EC3}"/>
                </a:ext>
              </a:extLst>
            </p:cNvPr>
            <p:cNvSpPr/>
            <p:nvPr/>
          </p:nvSpPr>
          <p:spPr>
            <a:xfrm>
              <a:off x="936764" y="3238"/>
              <a:ext cx="2892948" cy="1735769"/>
            </a:xfrm>
            <a:prstGeom prst="roundRect">
              <a:avLst>
                <a:gd name="adj" fmla="val 10000"/>
              </a:avLst>
            </a:prstGeom>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49" name="矩形: 圓角 4">
              <a:extLst>
                <a:ext uri="{FF2B5EF4-FFF2-40B4-BE49-F238E27FC236}">
                  <a16:creationId xmlns:a16="http://schemas.microsoft.com/office/drawing/2014/main" id="{5241B9C6-D27B-00AF-E372-561769A1165E}"/>
                </a:ext>
              </a:extLst>
            </p:cNvPr>
            <p:cNvSpPr txBox="1"/>
            <p:nvPr/>
          </p:nvSpPr>
          <p:spPr>
            <a:xfrm>
              <a:off x="987603" y="54076"/>
              <a:ext cx="2791270" cy="163409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lvl="0" indent="0" algn="ctr" defTabSz="622300">
                <a:lnSpc>
                  <a:spcPct val="90000"/>
                </a:lnSpc>
                <a:spcBef>
                  <a:spcPct val="0"/>
                </a:spcBef>
                <a:spcAft>
                  <a:spcPct val="35000"/>
                </a:spcAft>
                <a:buNone/>
              </a:pPr>
              <a:r>
                <a:rPr lang="en-US" altLang="zh-TW" sz="2000" dirty="0">
                  <a:latin typeface="Times New Roman" panose="02020603050405020304" pitchFamily="18" charset="0"/>
                  <a:cs typeface="Times New Roman" panose="02020603050405020304" pitchFamily="18" charset="0"/>
                </a:rPr>
                <a:t>Data</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standardization</a:t>
              </a:r>
              <a:endParaRPr lang="zh-TW" altLang="en-US" sz="2000" dirty="0">
                <a:latin typeface="Times New Roman" panose="02020603050405020304" pitchFamily="18" charset="0"/>
                <a:cs typeface="Times New Roman" panose="02020603050405020304" pitchFamily="18" charset="0"/>
              </a:endParaRPr>
            </a:p>
          </p:txBody>
        </p:sp>
      </p:grpSp>
      <p:grpSp>
        <p:nvGrpSpPr>
          <p:cNvPr id="50" name="群組 49">
            <a:extLst>
              <a:ext uri="{FF2B5EF4-FFF2-40B4-BE49-F238E27FC236}">
                <a16:creationId xmlns:a16="http://schemas.microsoft.com/office/drawing/2014/main" id="{38BD2D42-1791-73C1-7D7E-B54BF487E4E5}"/>
              </a:ext>
            </a:extLst>
          </p:cNvPr>
          <p:cNvGrpSpPr/>
          <p:nvPr/>
        </p:nvGrpSpPr>
        <p:grpSpPr>
          <a:xfrm>
            <a:off x="8595140" y="954876"/>
            <a:ext cx="3066592" cy="590931"/>
            <a:chOff x="1721" y="826351"/>
            <a:chExt cx="3672150" cy="2203290"/>
          </a:xfrm>
        </p:grpSpPr>
        <p:sp>
          <p:nvSpPr>
            <p:cNvPr id="51" name="矩形: 圓角 50">
              <a:extLst>
                <a:ext uri="{FF2B5EF4-FFF2-40B4-BE49-F238E27FC236}">
                  <a16:creationId xmlns:a16="http://schemas.microsoft.com/office/drawing/2014/main" id="{296D26C1-6646-0517-75C3-2A923E466C73}"/>
                </a:ext>
              </a:extLst>
            </p:cNvPr>
            <p:cNvSpPr/>
            <p:nvPr/>
          </p:nvSpPr>
          <p:spPr>
            <a:xfrm>
              <a:off x="1721" y="826351"/>
              <a:ext cx="3672150" cy="2203290"/>
            </a:xfrm>
            <a:prstGeom prst="roundRect">
              <a:avLst>
                <a:gd name="adj" fmla="val 10000"/>
              </a:avLst>
            </a:prstGeom>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52" name="矩形: 圓角 4">
              <a:extLst>
                <a:ext uri="{FF2B5EF4-FFF2-40B4-BE49-F238E27FC236}">
                  <a16:creationId xmlns:a16="http://schemas.microsoft.com/office/drawing/2014/main" id="{8EF572EE-610F-DB7B-ED88-DBC97FD66A43}"/>
                </a:ext>
              </a:extLst>
            </p:cNvPr>
            <p:cNvSpPr txBox="1"/>
            <p:nvPr/>
          </p:nvSpPr>
          <p:spPr>
            <a:xfrm>
              <a:off x="66253" y="890883"/>
              <a:ext cx="3543086" cy="20742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7160" tIns="137160" rIns="137160" bIns="137160" numCol="1" spcCol="1270" anchor="ctr" anchorCtr="0">
              <a:noAutofit/>
            </a:bodyPr>
            <a:lstStyle/>
            <a:p>
              <a:pPr algn="ctr" defTabSz="622300">
                <a:lnSpc>
                  <a:spcPct val="90000"/>
                </a:lnSpc>
                <a:spcBef>
                  <a:spcPct val="0"/>
                </a:spcBef>
                <a:spcAft>
                  <a:spcPct val="35000"/>
                </a:spcAft>
              </a:pPr>
              <a:r>
                <a:rPr lang="en-US" altLang="zh-TW" sz="2000" dirty="0">
                  <a:latin typeface="Times New Roman" panose="02020603050405020304" pitchFamily="18" charset="0"/>
                  <a:cs typeface="Times New Roman" panose="02020603050405020304" pitchFamily="18" charset="0"/>
                </a:rPr>
                <a:t>T</a:t>
              </a:r>
              <a:r>
                <a:rPr lang="en-US" altLang="en-US" sz="2000" dirty="0">
                  <a:latin typeface="Times New Roman" panose="02020603050405020304" pitchFamily="18" charset="0"/>
                  <a:cs typeface="Times New Roman" panose="02020603050405020304" pitchFamily="18" charset="0"/>
                </a:rPr>
                <a:t>rain_</a:t>
              </a:r>
              <a:r>
                <a:rPr lang="en-US" altLang="zh-TW" sz="2000" dirty="0">
                  <a:latin typeface="Times New Roman" panose="02020603050405020304" pitchFamily="18" charset="0"/>
                  <a:cs typeface="Times New Roman" panose="02020603050405020304" pitchFamily="18" charset="0"/>
                </a:rPr>
                <a:t>T</a:t>
              </a:r>
              <a:r>
                <a:rPr lang="en-US" altLang="en-US" sz="2000" dirty="0">
                  <a:latin typeface="Times New Roman" panose="02020603050405020304" pitchFamily="18" charset="0"/>
                  <a:cs typeface="Times New Roman" panose="02020603050405020304" pitchFamily="18" charset="0"/>
                </a:rPr>
                <a:t>est_</a:t>
              </a:r>
              <a:r>
                <a:rPr lang="en-US" altLang="zh-TW" sz="2000" dirty="0">
                  <a:latin typeface="Times New Roman" panose="02020603050405020304" pitchFamily="18" charset="0"/>
                  <a:cs typeface="Times New Roman" panose="02020603050405020304" pitchFamily="18" charset="0"/>
                </a:rPr>
                <a:t>S</a:t>
              </a:r>
              <a:r>
                <a:rPr lang="en-US" altLang="en-US" sz="2000" dirty="0">
                  <a:latin typeface="Times New Roman" panose="02020603050405020304" pitchFamily="18" charset="0"/>
                  <a:cs typeface="Times New Roman" panose="02020603050405020304" pitchFamily="18" charset="0"/>
                </a:rPr>
                <a:t>plit</a:t>
              </a:r>
              <a:endParaRPr lang="zh-TW" altLang="en-US" sz="2000" dirty="0">
                <a:latin typeface="Times New Roman" panose="02020603050405020304" pitchFamily="18" charset="0"/>
                <a:cs typeface="Times New Roman" panose="02020603050405020304" pitchFamily="18" charset="0"/>
              </a:endParaRPr>
            </a:p>
          </p:txBody>
        </p:sp>
      </p:grpSp>
      <p:grpSp>
        <p:nvGrpSpPr>
          <p:cNvPr id="53" name="群組 52">
            <a:extLst>
              <a:ext uri="{FF2B5EF4-FFF2-40B4-BE49-F238E27FC236}">
                <a16:creationId xmlns:a16="http://schemas.microsoft.com/office/drawing/2014/main" id="{A1596B5A-936D-AC6B-1B60-B91F3E06D814}"/>
              </a:ext>
            </a:extLst>
          </p:cNvPr>
          <p:cNvGrpSpPr/>
          <p:nvPr/>
        </p:nvGrpSpPr>
        <p:grpSpPr>
          <a:xfrm>
            <a:off x="8595138" y="2100854"/>
            <a:ext cx="3066592" cy="653694"/>
            <a:chOff x="1721" y="826351"/>
            <a:chExt cx="3672150" cy="2203290"/>
          </a:xfrm>
        </p:grpSpPr>
        <p:sp>
          <p:nvSpPr>
            <p:cNvPr id="54" name="矩形: 圓角 53">
              <a:extLst>
                <a:ext uri="{FF2B5EF4-FFF2-40B4-BE49-F238E27FC236}">
                  <a16:creationId xmlns:a16="http://schemas.microsoft.com/office/drawing/2014/main" id="{4BBDF4ED-E4F6-C2FD-7191-B418BEEDC732}"/>
                </a:ext>
              </a:extLst>
            </p:cNvPr>
            <p:cNvSpPr/>
            <p:nvPr/>
          </p:nvSpPr>
          <p:spPr>
            <a:xfrm>
              <a:off x="1721" y="826351"/>
              <a:ext cx="3672150" cy="2203290"/>
            </a:xfrm>
            <a:prstGeom prst="roundRect">
              <a:avLst>
                <a:gd name="adj" fmla="val 10000"/>
              </a:avLst>
            </a:prstGeom>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55" name="矩形: 圓角 4">
              <a:extLst>
                <a:ext uri="{FF2B5EF4-FFF2-40B4-BE49-F238E27FC236}">
                  <a16:creationId xmlns:a16="http://schemas.microsoft.com/office/drawing/2014/main" id="{F5BFE6B7-D696-3645-09E7-40AC4355F5FF}"/>
                </a:ext>
              </a:extLst>
            </p:cNvPr>
            <p:cNvSpPr txBox="1"/>
            <p:nvPr/>
          </p:nvSpPr>
          <p:spPr>
            <a:xfrm>
              <a:off x="66253" y="890883"/>
              <a:ext cx="3543086" cy="207422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7640" tIns="167640" rIns="167640" bIns="167640" numCol="1" spcCol="1270" anchor="ctr" anchorCtr="0">
              <a:noAutofit/>
            </a:bodyPr>
            <a:lstStyle/>
            <a:p>
              <a:pPr lvl="0" indent="0" algn="ctr" defTabSz="622300">
                <a:lnSpc>
                  <a:spcPct val="90000"/>
                </a:lnSpc>
                <a:spcBef>
                  <a:spcPct val="0"/>
                </a:spcBef>
                <a:spcAft>
                  <a:spcPct val="35000"/>
                </a:spcAft>
                <a:buNone/>
              </a:pPr>
              <a:r>
                <a:rPr lang="en-US" altLang="zh-TW" sz="2000" dirty="0">
                  <a:latin typeface="Times New Roman" panose="02020603050405020304" pitchFamily="18" charset="0"/>
                  <a:cs typeface="Times New Roman" panose="02020603050405020304" pitchFamily="18" charset="0"/>
                </a:rPr>
                <a:t>Model training</a:t>
              </a:r>
              <a:endParaRPr lang="zh-TW" altLang="en-US" sz="2000" dirty="0">
                <a:latin typeface="Times New Roman" panose="02020603050405020304" pitchFamily="18" charset="0"/>
                <a:cs typeface="Times New Roman" panose="02020603050405020304" pitchFamily="18" charset="0"/>
              </a:endParaRPr>
            </a:p>
          </p:txBody>
        </p:sp>
      </p:grpSp>
      <p:grpSp>
        <p:nvGrpSpPr>
          <p:cNvPr id="56" name="群組 55">
            <a:extLst>
              <a:ext uri="{FF2B5EF4-FFF2-40B4-BE49-F238E27FC236}">
                <a16:creationId xmlns:a16="http://schemas.microsoft.com/office/drawing/2014/main" id="{2621FEE2-7093-3200-4D01-96F9D437347E}"/>
              </a:ext>
            </a:extLst>
          </p:cNvPr>
          <p:cNvGrpSpPr/>
          <p:nvPr/>
        </p:nvGrpSpPr>
        <p:grpSpPr>
          <a:xfrm>
            <a:off x="8595139" y="3177417"/>
            <a:ext cx="3066593" cy="590933"/>
            <a:chOff x="2057781" y="3238"/>
            <a:chExt cx="4701041" cy="2820624"/>
          </a:xfrm>
        </p:grpSpPr>
        <p:sp>
          <p:nvSpPr>
            <p:cNvPr id="57" name="矩形: 圓角 56">
              <a:extLst>
                <a:ext uri="{FF2B5EF4-FFF2-40B4-BE49-F238E27FC236}">
                  <a16:creationId xmlns:a16="http://schemas.microsoft.com/office/drawing/2014/main" id="{C3305660-DB01-8F0A-32E8-EBCEB7695D62}"/>
                </a:ext>
              </a:extLst>
            </p:cNvPr>
            <p:cNvSpPr/>
            <p:nvPr/>
          </p:nvSpPr>
          <p:spPr>
            <a:xfrm>
              <a:off x="2057781" y="3238"/>
              <a:ext cx="4701041" cy="2820624"/>
            </a:xfrm>
            <a:prstGeom prst="roundRect">
              <a:avLst>
                <a:gd name="adj" fmla="val 10000"/>
              </a:avLst>
            </a:prstGeom>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58" name="矩形: 圓角 4">
              <a:extLst>
                <a:ext uri="{FF2B5EF4-FFF2-40B4-BE49-F238E27FC236}">
                  <a16:creationId xmlns:a16="http://schemas.microsoft.com/office/drawing/2014/main" id="{D76AADE2-AFAB-AAAF-762D-9B1550EADB49}"/>
                </a:ext>
              </a:extLst>
            </p:cNvPr>
            <p:cNvSpPr txBox="1"/>
            <p:nvPr/>
          </p:nvSpPr>
          <p:spPr>
            <a:xfrm>
              <a:off x="2140394" y="85852"/>
              <a:ext cx="4535815" cy="265539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3360" tIns="213360" rIns="213360" bIns="213360" numCol="1" spcCol="1270" anchor="ctr" anchorCtr="0">
              <a:noAutofit/>
            </a:bodyPr>
            <a:lstStyle/>
            <a:p>
              <a:pPr lvl="0" indent="0" algn="ctr" defTabSz="622300">
                <a:lnSpc>
                  <a:spcPct val="90000"/>
                </a:lnSpc>
                <a:spcBef>
                  <a:spcPct val="0"/>
                </a:spcBef>
                <a:spcAft>
                  <a:spcPct val="35000"/>
                </a:spcAft>
                <a:buNone/>
              </a:pPr>
              <a:r>
                <a:rPr lang="en-US" altLang="zh-TW" sz="2000" dirty="0">
                  <a:latin typeface="Times New Roman" panose="02020603050405020304" pitchFamily="18" charset="0"/>
                  <a:cs typeface="Times New Roman" panose="02020603050405020304" pitchFamily="18" charset="0"/>
                </a:rPr>
                <a:t>Metrics (Accuracy, MSE)</a:t>
              </a:r>
              <a:endParaRPr lang="zh-TW" altLang="en-US" sz="2000" dirty="0">
                <a:latin typeface="Times New Roman" panose="02020603050405020304" pitchFamily="18" charset="0"/>
                <a:cs typeface="Times New Roman" panose="02020603050405020304" pitchFamily="18" charset="0"/>
              </a:endParaRPr>
            </a:p>
          </p:txBody>
        </p:sp>
      </p:grpSp>
      <p:grpSp>
        <p:nvGrpSpPr>
          <p:cNvPr id="59" name="群組 58">
            <a:extLst>
              <a:ext uri="{FF2B5EF4-FFF2-40B4-BE49-F238E27FC236}">
                <a16:creationId xmlns:a16="http://schemas.microsoft.com/office/drawing/2014/main" id="{6D446C2D-4482-FDEE-3DF5-83078906A6C0}"/>
              </a:ext>
            </a:extLst>
          </p:cNvPr>
          <p:cNvGrpSpPr/>
          <p:nvPr/>
        </p:nvGrpSpPr>
        <p:grpSpPr>
          <a:xfrm>
            <a:off x="8595138" y="4289256"/>
            <a:ext cx="3012703" cy="555768"/>
            <a:chOff x="0" y="1119089"/>
            <a:chExt cx="8816605" cy="5289963"/>
          </a:xfrm>
        </p:grpSpPr>
        <p:sp>
          <p:nvSpPr>
            <p:cNvPr id="60" name="矩形: 圓角 59">
              <a:extLst>
                <a:ext uri="{FF2B5EF4-FFF2-40B4-BE49-F238E27FC236}">
                  <a16:creationId xmlns:a16="http://schemas.microsoft.com/office/drawing/2014/main" id="{D790A5AB-AE5A-7D99-C0C0-80A2F549F1FE}"/>
                </a:ext>
              </a:extLst>
            </p:cNvPr>
            <p:cNvSpPr/>
            <p:nvPr/>
          </p:nvSpPr>
          <p:spPr>
            <a:xfrm>
              <a:off x="0" y="1119089"/>
              <a:ext cx="8816605" cy="5289963"/>
            </a:xfrm>
            <a:prstGeom prst="roundRect">
              <a:avLst>
                <a:gd name="adj" fmla="val 10000"/>
              </a:avLst>
            </a:prstGeom>
          </p:spPr>
          <p:style>
            <a:lnRef idx="3">
              <a:schemeClr val="lt2">
                <a:hueOff val="0"/>
                <a:satOff val="0"/>
                <a:lumOff val="0"/>
                <a:alphaOff val="0"/>
              </a:schemeClr>
            </a:lnRef>
            <a:fillRef idx="1">
              <a:schemeClr val="dk2">
                <a:hueOff val="0"/>
                <a:satOff val="0"/>
                <a:lumOff val="0"/>
                <a:alphaOff val="0"/>
              </a:schemeClr>
            </a:fillRef>
            <a:effectRef idx="1">
              <a:schemeClr val="dk2">
                <a:hueOff val="0"/>
                <a:satOff val="0"/>
                <a:lumOff val="0"/>
                <a:alphaOff val="0"/>
              </a:schemeClr>
            </a:effectRef>
            <a:fontRef idx="minor">
              <a:schemeClr val="lt1"/>
            </a:fontRef>
          </p:style>
        </p:sp>
        <p:sp>
          <p:nvSpPr>
            <p:cNvPr id="61" name="矩形: 圓角 4">
              <a:extLst>
                <a:ext uri="{FF2B5EF4-FFF2-40B4-BE49-F238E27FC236}">
                  <a16:creationId xmlns:a16="http://schemas.microsoft.com/office/drawing/2014/main" id="{3319484A-EFDB-A49D-DAC5-9339D18994ED}"/>
                </a:ext>
              </a:extLst>
            </p:cNvPr>
            <p:cNvSpPr txBox="1"/>
            <p:nvPr/>
          </p:nvSpPr>
          <p:spPr>
            <a:xfrm>
              <a:off x="154938" y="1274027"/>
              <a:ext cx="8506729" cy="498008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47650" tIns="247650" rIns="247650" bIns="247650" numCol="1" spcCol="1270" anchor="ctr" anchorCtr="0">
              <a:noAutofit/>
            </a:bodyPr>
            <a:lstStyle/>
            <a:p>
              <a:pPr algn="ctr" defTabSz="622300">
                <a:lnSpc>
                  <a:spcPct val="90000"/>
                </a:lnSpc>
                <a:spcBef>
                  <a:spcPct val="0"/>
                </a:spcBef>
                <a:spcAft>
                  <a:spcPct val="35000"/>
                </a:spcAft>
              </a:pPr>
              <a:r>
                <a:rPr lang="en-US" altLang="zh-TW" sz="2000" dirty="0">
                  <a:latin typeface="Times New Roman" panose="02020603050405020304" pitchFamily="18" charset="0"/>
                  <a:cs typeface="Times New Roman" panose="02020603050405020304" pitchFamily="18" charset="0"/>
                </a:rPr>
                <a:t>Result</a:t>
              </a:r>
              <a:endParaRPr lang="zh-TW" altLang="en-US" sz="2000" dirty="0">
                <a:latin typeface="Times New Roman" panose="02020603050405020304" pitchFamily="18" charset="0"/>
                <a:cs typeface="Times New Roman" panose="02020603050405020304" pitchFamily="18" charset="0"/>
              </a:endParaRPr>
            </a:p>
          </p:txBody>
        </p:sp>
      </p:grpSp>
      <p:sp>
        <p:nvSpPr>
          <p:cNvPr id="62" name="橢圓 61">
            <a:extLst>
              <a:ext uri="{FF2B5EF4-FFF2-40B4-BE49-F238E27FC236}">
                <a16:creationId xmlns:a16="http://schemas.microsoft.com/office/drawing/2014/main" id="{86CA20BA-2BC8-8B93-1F1A-4A651EA9A55B}"/>
              </a:ext>
            </a:extLst>
          </p:cNvPr>
          <p:cNvSpPr/>
          <p:nvPr/>
        </p:nvSpPr>
        <p:spPr>
          <a:xfrm>
            <a:off x="770723" y="1465144"/>
            <a:ext cx="1045467" cy="757586"/>
          </a:xfrm>
          <a:prstGeom prst="ellipse">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Start</a:t>
            </a:r>
            <a:endParaRPr lang="zh-TW" altLang="en-US" dirty="0"/>
          </a:p>
        </p:txBody>
      </p:sp>
      <p:sp>
        <p:nvSpPr>
          <p:cNvPr id="65" name="箭號: 向下 64">
            <a:extLst>
              <a:ext uri="{FF2B5EF4-FFF2-40B4-BE49-F238E27FC236}">
                <a16:creationId xmlns:a16="http://schemas.microsoft.com/office/drawing/2014/main" id="{36984D7B-DB30-1B6A-E244-85CCA67B92B1}"/>
              </a:ext>
            </a:extLst>
          </p:cNvPr>
          <p:cNvSpPr/>
          <p:nvPr/>
        </p:nvSpPr>
        <p:spPr>
          <a:xfrm>
            <a:off x="2007042" y="4752061"/>
            <a:ext cx="331579" cy="273916"/>
          </a:xfrm>
          <a:prstGeom prst="downArrow">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箭號: 向下 65">
            <a:extLst>
              <a:ext uri="{FF2B5EF4-FFF2-40B4-BE49-F238E27FC236}">
                <a16:creationId xmlns:a16="http://schemas.microsoft.com/office/drawing/2014/main" id="{0CEA078B-2BA0-B2F0-382F-60691BCA274E}"/>
              </a:ext>
            </a:extLst>
          </p:cNvPr>
          <p:cNvSpPr/>
          <p:nvPr/>
        </p:nvSpPr>
        <p:spPr>
          <a:xfrm>
            <a:off x="2007042" y="3618814"/>
            <a:ext cx="331579" cy="273916"/>
          </a:xfrm>
          <a:prstGeom prst="downArrow">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箭號: 向下 66">
            <a:extLst>
              <a:ext uri="{FF2B5EF4-FFF2-40B4-BE49-F238E27FC236}">
                <a16:creationId xmlns:a16="http://schemas.microsoft.com/office/drawing/2014/main" id="{6048D2C4-8531-F62A-EDA6-04DCC32947A4}"/>
              </a:ext>
            </a:extLst>
          </p:cNvPr>
          <p:cNvSpPr/>
          <p:nvPr/>
        </p:nvSpPr>
        <p:spPr>
          <a:xfrm>
            <a:off x="6113519" y="2338992"/>
            <a:ext cx="331579" cy="273916"/>
          </a:xfrm>
          <a:prstGeom prst="downArrow">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箭號: 向下 67">
            <a:extLst>
              <a:ext uri="{FF2B5EF4-FFF2-40B4-BE49-F238E27FC236}">
                <a16:creationId xmlns:a16="http://schemas.microsoft.com/office/drawing/2014/main" id="{95A1F3DF-CA57-EAD9-2881-354C652F7099}"/>
              </a:ext>
            </a:extLst>
          </p:cNvPr>
          <p:cNvSpPr/>
          <p:nvPr/>
        </p:nvSpPr>
        <p:spPr>
          <a:xfrm>
            <a:off x="6093864" y="3424271"/>
            <a:ext cx="331579" cy="273916"/>
          </a:xfrm>
          <a:prstGeom prst="downArrow">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箭號: 向下 68">
            <a:extLst>
              <a:ext uri="{FF2B5EF4-FFF2-40B4-BE49-F238E27FC236}">
                <a16:creationId xmlns:a16="http://schemas.microsoft.com/office/drawing/2014/main" id="{103C8948-3550-7636-F746-5475D72B750A}"/>
              </a:ext>
            </a:extLst>
          </p:cNvPr>
          <p:cNvSpPr/>
          <p:nvPr/>
        </p:nvSpPr>
        <p:spPr>
          <a:xfrm>
            <a:off x="6113519" y="4494071"/>
            <a:ext cx="331579" cy="273916"/>
          </a:xfrm>
          <a:prstGeom prst="downArrow">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箭號: 向下 69">
            <a:extLst>
              <a:ext uri="{FF2B5EF4-FFF2-40B4-BE49-F238E27FC236}">
                <a16:creationId xmlns:a16="http://schemas.microsoft.com/office/drawing/2014/main" id="{5591D1C3-1CD0-20E3-7D2B-10DF377BFAC2}"/>
              </a:ext>
            </a:extLst>
          </p:cNvPr>
          <p:cNvSpPr/>
          <p:nvPr/>
        </p:nvSpPr>
        <p:spPr>
          <a:xfrm>
            <a:off x="9962645" y="1659245"/>
            <a:ext cx="331579" cy="273916"/>
          </a:xfrm>
          <a:prstGeom prst="downArrow">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箭號: 向下 70">
            <a:extLst>
              <a:ext uri="{FF2B5EF4-FFF2-40B4-BE49-F238E27FC236}">
                <a16:creationId xmlns:a16="http://schemas.microsoft.com/office/drawing/2014/main" id="{2C11145D-C0A7-6A32-F390-0ECC67A67D86}"/>
              </a:ext>
            </a:extLst>
          </p:cNvPr>
          <p:cNvSpPr/>
          <p:nvPr/>
        </p:nvSpPr>
        <p:spPr>
          <a:xfrm>
            <a:off x="9962645" y="2815982"/>
            <a:ext cx="331579" cy="273916"/>
          </a:xfrm>
          <a:prstGeom prst="downArrow">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箭號: 向下 71">
            <a:extLst>
              <a:ext uri="{FF2B5EF4-FFF2-40B4-BE49-F238E27FC236}">
                <a16:creationId xmlns:a16="http://schemas.microsoft.com/office/drawing/2014/main" id="{69D6AEF7-5232-E089-C6D6-2E7A86B87C04}"/>
              </a:ext>
            </a:extLst>
          </p:cNvPr>
          <p:cNvSpPr/>
          <p:nvPr/>
        </p:nvSpPr>
        <p:spPr>
          <a:xfrm>
            <a:off x="9962643" y="3883286"/>
            <a:ext cx="331579" cy="273916"/>
          </a:xfrm>
          <a:prstGeom prst="downArrow">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箭號: 向下 72">
            <a:extLst>
              <a:ext uri="{FF2B5EF4-FFF2-40B4-BE49-F238E27FC236}">
                <a16:creationId xmlns:a16="http://schemas.microsoft.com/office/drawing/2014/main" id="{3301E1FB-5CE6-B2DD-02DC-7A6BEF5EFEFB}"/>
              </a:ext>
            </a:extLst>
          </p:cNvPr>
          <p:cNvSpPr/>
          <p:nvPr/>
        </p:nvSpPr>
        <p:spPr>
          <a:xfrm>
            <a:off x="1140930" y="2321539"/>
            <a:ext cx="331579" cy="273916"/>
          </a:xfrm>
          <a:prstGeom prst="downArrow">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箭號: 向下 73">
            <a:extLst>
              <a:ext uri="{FF2B5EF4-FFF2-40B4-BE49-F238E27FC236}">
                <a16:creationId xmlns:a16="http://schemas.microsoft.com/office/drawing/2014/main" id="{610DCB95-4AF4-2432-91F4-D735B89C7939}"/>
              </a:ext>
            </a:extLst>
          </p:cNvPr>
          <p:cNvSpPr/>
          <p:nvPr/>
        </p:nvSpPr>
        <p:spPr>
          <a:xfrm>
            <a:off x="11089941" y="5108524"/>
            <a:ext cx="331579" cy="273916"/>
          </a:xfrm>
          <a:prstGeom prst="downArrow">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橢圓 74">
            <a:extLst>
              <a:ext uri="{FF2B5EF4-FFF2-40B4-BE49-F238E27FC236}">
                <a16:creationId xmlns:a16="http://schemas.microsoft.com/office/drawing/2014/main" id="{86A04C24-00A7-3F1E-A846-2BCD212FD547}"/>
              </a:ext>
            </a:extLst>
          </p:cNvPr>
          <p:cNvSpPr/>
          <p:nvPr/>
        </p:nvSpPr>
        <p:spPr>
          <a:xfrm>
            <a:off x="10758215" y="5451473"/>
            <a:ext cx="995032" cy="683527"/>
          </a:xfrm>
          <a:prstGeom prst="ellipse">
            <a:avLst/>
          </a:prstGeom>
          <a:solidFill>
            <a:srgbClr val="0077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End</a:t>
            </a:r>
            <a:endParaRPr lang="zh-TW" altLang="en-US" dirty="0"/>
          </a:p>
        </p:txBody>
      </p:sp>
      <p:sp>
        <p:nvSpPr>
          <p:cNvPr id="76" name="矩形: 圓角 75">
            <a:extLst>
              <a:ext uri="{FF2B5EF4-FFF2-40B4-BE49-F238E27FC236}">
                <a16:creationId xmlns:a16="http://schemas.microsoft.com/office/drawing/2014/main" id="{24569BB5-7012-94BC-6229-0669F691BC80}"/>
              </a:ext>
            </a:extLst>
          </p:cNvPr>
          <p:cNvSpPr/>
          <p:nvPr/>
        </p:nvSpPr>
        <p:spPr>
          <a:xfrm>
            <a:off x="237418" y="2701520"/>
            <a:ext cx="3960202" cy="3208028"/>
          </a:xfrm>
          <a:prstGeom prst="roundRect">
            <a:avLst/>
          </a:prstGeom>
          <a:noFill/>
          <a:ln w="19050">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矩形: 圓角 76">
            <a:extLst>
              <a:ext uri="{FF2B5EF4-FFF2-40B4-BE49-F238E27FC236}">
                <a16:creationId xmlns:a16="http://schemas.microsoft.com/office/drawing/2014/main" id="{19B5ABC7-FC8A-83AD-CF84-62B0B9A5B0CF}"/>
              </a:ext>
            </a:extLst>
          </p:cNvPr>
          <p:cNvSpPr/>
          <p:nvPr/>
        </p:nvSpPr>
        <p:spPr>
          <a:xfrm>
            <a:off x="4703659" y="1133368"/>
            <a:ext cx="3201237" cy="4679030"/>
          </a:xfrm>
          <a:prstGeom prst="roundRect">
            <a:avLst/>
          </a:prstGeom>
          <a:noFill/>
          <a:ln w="19050">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矩形: 圓角 77">
            <a:extLst>
              <a:ext uri="{FF2B5EF4-FFF2-40B4-BE49-F238E27FC236}">
                <a16:creationId xmlns:a16="http://schemas.microsoft.com/office/drawing/2014/main" id="{0E6A5DE7-951E-21A7-B368-CB3C70331385}"/>
              </a:ext>
            </a:extLst>
          </p:cNvPr>
          <p:cNvSpPr/>
          <p:nvPr/>
        </p:nvSpPr>
        <p:spPr>
          <a:xfrm>
            <a:off x="8374122" y="528702"/>
            <a:ext cx="3537120" cy="4519287"/>
          </a:xfrm>
          <a:prstGeom prst="roundRect">
            <a:avLst/>
          </a:prstGeom>
          <a:noFill/>
          <a:ln w="19050">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箭號: 向右 81">
            <a:extLst>
              <a:ext uri="{FF2B5EF4-FFF2-40B4-BE49-F238E27FC236}">
                <a16:creationId xmlns:a16="http://schemas.microsoft.com/office/drawing/2014/main" id="{1EF22E44-8154-15F7-F4D0-CE409011A138}"/>
              </a:ext>
            </a:extLst>
          </p:cNvPr>
          <p:cNvSpPr/>
          <p:nvPr/>
        </p:nvSpPr>
        <p:spPr>
          <a:xfrm>
            <a:off x="4313292" y="3479692"/>
            <a:ext cx="309583" cy="308738"/>
          </a:xfrm>
          <a:prstGeom prst="right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箭號: 向右 82">
            <a:extLst>
              <a:ext uri="{FF2B5EF4-FFF2-40B4-BE49-F238E27FC236}">
                <a16:creationId xmlns:a16="http://schemas.microsoft.com/office/drawing/2014/main" id="{952C54E7-3658-A0B1-1874-ABA92E75090C}"/>
              </a:ext>
            </a:extLst>
          </p:cNvPr>
          <p:cNvSpPr/>
          <p:nvPr/>
        </p:nvSpPr>
        <p:spPr>
          <a:xfrm>
            <a:off x="8025690" y="3327052"/>
            <a:ext cx="309583" cy="308738"/>
          </a:xfrm>
          <a:prstGeom prst="right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4" name="文字方塊 83">
            <a:extLst>
              <a:ext uri="{FF2B5EF4-FFF2-40B4-BE49-F238E27FC236}">
                <a16:creationId xmlns:a16="http://schemas.microsoft.com/office/drawing/2014/main" id="{4BE6106C-197D-FFFF-824A-18672A87AA8B}"/>
              </a:ext>
            </a:extLst>
          </p:cNvPr>
          <p:cNvSpPr txBox="1"/>
          <p:nvPr/>
        </p:nvSpPr>
        <p:spPr>
          <a:xfrm>
            <a:off x="302041" y="5943476"/>
            <a:ext cx="1922623" cy="369332"/>
          </a:xfrm>
          <a:prstGeom prst="rect">
            <a:avLst/>
          </a:prstGeom>
          <a:noFill/>
        </p:spPr>
        <p:txBody>
          <a:bodyPr wrap="square" rtlCol="0">
            <a:spAutoFit/>
          </a:bodyPr>
          <a:lstStyle/>
          <a:p>
            <a:r>
              <a:rPr lang="en-US" altLang="zh-TW" dirty="0"/>
              <a:t>Data collection</a:t>
            </a:r>
            <a:endParaRPr lang="zh-TW" altLang="en-US" dirty="0"/>
          </a:p>
        </p:txBody>
      </p:sp>
      <p:sp>
        <p:nvSpPr>
          <p:cNvPr id="85" name="文字方塊 84">
            <a:extLst>
              <a:ext uri="{FF2B5EF4-FFF2-40B4-BE49-F238E27FC236}">
                <a16:creationId xmlns:a16="http://schemas.microsoft.com/office/drawing/2014/main" id="{8680C3D6-2ACE-3DB2-0190-8B4F63B5A030}"/>
              </a:ext>
            </a:extLst>
          </p:cNvPr>
          <p:cNvSpPr txBox="1"/>
          <p:nvPr/>
        </p:nvSpPr>
        <p:spPr>
          <a:xfrm>
            <a:off x="4468083" y="5812069"/>
            <a:ext cx="2422939" cy="369332"/>
          </a:xfrm>
          <a:prstGeom prst="rect">
            <a:avLst/>
          </a:prstGeom>
          <a:noFill/>
        </p:spPr>
        <p:txBody>
          <a:bodyPr wrap="square" rtlCol="0">
            <a:spAutoFit/>
          </a:bodyPr>
          <a:lstStyle/>
          <a:p>
            <a:r>
              <a:rPr lang="en-US" altLang="zh-TW" dirty="0"/>
              <a:t>Data preprocessing</a:t>
            </a:r>
            <a:endParaRPr lang="zh-TW" altLang="en-US" dirty="0"/>
          </a:p>
        </p:txBody>
      </p:sp>
      <p:sp>
        <p:nvSpPr>
          <p:cNvPr id="86" name="文字方塊 85">
            <a:extLst>
              <a:ext uri="{FF2B5EF4-FFF2-40B4-BE49-F238E27FC236}">
                <a16:creationId xmlns:a16="http://schemas.microsoft.com/office/drawing/2014/main" id="{A15BD75A-336F-5409-F94F-5EC1435CED64}"/>
              </a:ext>
            </a:extLst>
          </p:cNvPr>
          <p:cNvSpPr txBox="1"/>
          <p:nvPr/>
        </p:nvSpPr>
        <p:spPr>
          <a:xfrm>
            <a:off x="8285949" y="5108524"/>
            <a:ext cx="2422939" cy="646331"/>
          </a:xfrm>
          <a:prstGeom prst="rect">
            <a:avLst/>
          </a:prstGeom>
          <a:noFill/>
        </p:spPr>
        <p:txBody>
          <a:bodyPr wrap="square" rtlCol="0">
            <a:spAutoFit/>
          </a:bodyPr>
          <a:lstStyle/>
          <a:p>
            <a:r>
              <a:rPr lang="en-US" altLang="zh-TW" dirty="0"/>
              <a:t>Model training and outcome evaluation</a:t>
            </a:r>
            <a:endParaRPr lang="zh-TW" altLang="en-US" dirty="0"/>
          </a:p>
        </p:txBody>
      </p:sp>
    </p:spTree>
    <p:extLst>
      <p:ext uri="{BB962C8B-B14F-4D97-AF65-F5344CB8AC3E}">
        <p14:creationId xmlns:p14="http://schemas.microsoft.com/office/powerpoint/2010/main" val="3114036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17C82A31-E851-B504-91E4-9DB01C57A69B}"/>
              </a:ext>
            </a:extLst>
          </p:cNvPr>
          <p:cNvSpPr>
            <a:spLocks noGrp="1"/>
          </p:cNvSpPr>
          <p:nvPr>
            <p:ph type="sldNum" sz="quarter" idx="12"/>
          </p:nvPr>
        </p:nvSpPr>
        <p:spPr/>
        <p:txBody>
          <a:bodyPr/>
          <a:lstStyle/>
          <a:p>
            <a:fld id="{B7E7695C-FCF1-4AA0-9B93-7941FED13DC4}" type="slidenum">
              <a:rPr lang="en-US" smtClean="0"/>
              <a:pPr/>
              <a:t>8</a:t>
            </a:fld>
            <a:endParaRPr lang="en-US" dirty="0"/>
          </a:p>
        </p:txBody>
      </p:sp>
      <p:sp>
        <p:nvSpPr>
          <p:cNvPr id="6" name="標題 1">
            <a:extLst>
              <a:ext uri="{FF2B5EF4-FFF2-40B4-BE49-F238E27FC236}">
                <a16:creationId xmlns:a16="http://schemas.microsoft.com/office/drawing/2014/main" id="{8BA12139-17F3-A074-D785-4783D6E14F73}"/>
              </a:ext>
            </a:extLst>
          </p:cNvPr>
          <p:cNvSpPr>
            <a:spLocks noGrp="1"/>
          </p:cNvSpPr>
          <p:nvPr>
            <p:ph type="title"/>
          </p:nvPr>
        </p:nvSpPr>
        <p:spPr>
          <a:xfrm>
            <a:off x="336550" y="239951"/>
            <a:ext cx="11506200" cy="590931"/>
          </a:xfrm>
        </p:spPr>
        <p:txBody>
          <a:bodyPr/>
          <a:lstStyle/>
          <a:p>
            <a:r>
              <a:rPr lang="en-US" altLang="zh-TW" dirty="0"/>
              <a:t>4. </a:t>
            </a:r>
            <a:r>
              <a:rPr lang="en-US" altLang="zh-TW" sz="3600" dirty="0">
                <a:latin typeface="Times New Roman" panose="02020603050405020304" pitchFamily="18" charset="0"/>
                <a:cs typeface="Times New Roman" panose="02020603050405020304" pitchFamily="18" charset="0"/>
              </a:rPr>
              <a:t>Experimental Results - DE_LK3</a:t>
            </a:r>
            <a:endParaRPr lang="zh-TW" altLang="en-US" dirty="0"/>
          </a:p>
        </p:txBody>
      </p:sp>
      <p:pic>
        <p:nvPicPr>
          <p:cNvPr id="13" name="圖片 12">
            <a:extLst>
              <a:ext uri="{FF2B5EF4-FFF2-40B4-BE49-F238E27FC236}">
                <a16:creationId xmlns:a16="http://schemas.microsoft.com/office/drawing/2014/main" id="{5E4164AF-2E58-118D-AF63-0350301DA00C}"/>
              </a:ext>
            </a:extLst>
          </p:cNvPr>
          <p:cNvPicPr>
            <a:picLocks noChangeAspect="1"/>
          </p:cNvPicPr>
          <p:nvPr/>
        </p:nvPicPr>
        <p:blipFill>
          <a:blip r:embed="rId3"/>
          <a:stretch>
            <a:fillRect/>
          </a:stretch>
        </p:blipFill>
        <p:spPr>
          <a:xfrm>
            <a:off x="8422600" y="2105681"/>
            <a:ext cx="3420150" cy="2719101"/>
          </a:xfrm>
          <a:prstGeom prst="rect">
            <a:avLst/>
          </a:prstGeom>
          <a:ln>
            <a:noFill/>
          </a:ln>
          <a:effectLst>
            <a:outerShdw blurRad="292100" dist="139700" dir="2700000" algn="tl" rotWithShape="0">
              <a:srgbClr val="333333">
                <a:alpha val="65000"/>
              </a:srgbClr>
            </a:outerShdw>
          </a:effectLst>
        </p:spPr>
      </p:pic>
      <p:sp>
        <p:nvSpPr>
          <p:cNvPr id="18" name="文字方塊 17">
            <a:extLst>
              <a:ext uri="{FF2B5EF4-FFF2-40B4-BE49-F238E27FC236}">
                <a16:creationId xmlns:a16="http://schemas.microsoft.com/office/drawing/2014/main" id="{4C12890E-A6E1-C6A5-437E-0F42AF78A985}"/>
              </a:ext>
            </a:extLst>
          </p:cNvPr>
          <p:cNvSpPr txBox="1"/>
          <p:nvPr/>
        </p:nvSpPr>
        <p:spPr>
          <a:xfrm>
            <a:off x="1582710" y="5192919"/>
            <a:ext cx="8843990" cy="1015663"/>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zh-TW" sz="2000" dirty="0">
                <a:latin typeface="Times New Roman" panose="02020603050405020304" pitchFamily="18" charset="0"/>
                <a:cs typeface="Times New Roman" panose="02020603050405020304" pitchFamily="18" charset="0"/>
              </a:rPr>
              <a:t>For example, we chose Dry Etch_LK3. When the accuracy of the KNN model is 80% and the MSE error is 0.011, we can know that the reasonable WIP is </a:t>
            </a:r>
            <a:r>
              <a:rPr lang="en-US" altLang="zh-TW" sz="2000" dirty="0">
                <a:highlight>
                  <a:srgbClr val="FFFF00"/>
                </a:highlight>
                <a:latin typeface="Times New Roman" panose="02020603050405020304" pitchFamily="18" charset="0"/>
                <a:cs typeface="Times New Roman" panose="02020603050405020304" pitchFamily="18" charset="0"/>
              </a:rPr>
              <a:t>12.95k</a:t>
            </a:r>
            <a:r>
              <a:rPr lang="en-US" altLang="zh-TW" sz="2000" dirty="0">
                <a:latin typeface="Times New Roman" panose="02020603050405020304" pitchFamily="18" charset="0"/>
                <a:cs typeface="Times New Roman" panose="02020603050405020304" pitchFamily="18" charset="0"/>
              </a:rPr>
              <a:t>. If the WIP exceeds </a:t>
            </a:r>
            <a:r>
              <a:rPr lang="en-US" altLang="zh-TW" sz="2000" dirty="0">
                <a:highlight>
                  <a:srgbClr val="FFFF00"/>
                </a:highlight>
                <a:latin typeface="Times New Roman" panose="02020603050405020304" pitchFamily="18" charset="0"/>
                <a:cs typeface="Times New Roman" panose="02020603050405020304" pitchFamily="18" charset="0"/>
              </a:rPr>
              <a:t>12.95k</a:t>
            </a:r>
            <a:r>
              <a:rPr lang="en-US" altLang="zh-TW" sz="2000" dirty="0">
                <a:latin typeface="Times New Roman" panose="02020603050405020304" pitchFamily="18" charset="0"/>
                <a:cs typeface="Times New Roman" panose="02020603050405020304" pitchFamily="18" charset="0"/>
              </a:rPr>
              <a:t>, the Move will approach saturation at </a:t>
            </a:r>
            <a:r>
              <a:rPr lang="en-US" altLang="zh-TW" sz="2000" dirty="0">
                <a:highlight>
                  <a:srgbClr val="FFFF00"/>
                </a:highlight>
                <a:latin typeface="Times New Roman" panose="02020603050405020304" pitchFamily="18" charset="0"/>
                <a:cs typeface="Times New Roman" panose="02020603050405020304" pitchFamily="18" charset="0"/>
              </a:rPr>
              <a:t>30k</a:t>
            </a:r>
            <a:r>
              <a:rPr lang="en-US" altLang="zh-TW" sz="2000" dirty="0">
                <a:latin typeface="Times New Roman" panose="02020603050405020304" pitchFamily="18" charset="0"/>
                <a:cs typeface="Times New Roman" panose="02020603050405020304" pitchFamily="18" charset="0"/>
              </a:rPr>
              <a:t>. </a:t>
            </a:r>
            <a:endParaRPr lang="zh-TW" altLang="en-US" sz="2000" dirty="0">
              <a:latin typeface="Times New Roman" panose="02020603050405020304" pitchFamily="18" charset="0"/>
              <a:cs typeface="Times New Roman" panose="02020603050405020304" pitchFamily="18" charset="0"/>
            </a:endParaRPr>
          </a:p>
        </p:txBody>
      </p:sp>
      <p:pic>
        <p:nvPicPr>
          <p:cNvPr id="36" name="圖片 35">
            <a:extLst>
              <a:ext uri="{FF2B5EF4-FFF2-40B4-BE49-F238E27FC236}">
                <a16:creationId xmlns:a16="http://schemas.microsoft.com/office/drawing/2014/main" id="{DAD04340-A6BF-860C-A971-F994532CB49E}"/>
              </a:ext>
            </a:extLst>
          </p:cNvPr>
          <p:cNvPicPr>
            <a:picLocks noChangeAspect="1"/>
          </p:cNvPicPr>
          <p:nvPr/>
        </p:nvPicPr>
        <p:blipFill>
          <a:blip r:embed="rId4"/>
          <a:stretch>
            <a:fillRect/>
          </a:stretch>
        </p:blipFill>
        <p:spPr>
          <a:xfrm>
            <a:off x="173382" y="1660684"/>
            <a:ext cx="4285859" cy="3164098"/>
          </a:xfrm>
          <a:prstGeom prst="rect">
            <a:avLst/>
          </a:prstGeom>
          <a:ln>
            <a:noFill/>
          </a:ln>
          <a:effectLst>
            <a:outerShdw blurRad="292100" dist="139700" dir="2700000" algn="tl" rotWithShape="0">
              <a:srgbClr val="333333">
                <a:alpha val="65000"/>
              </a:srgbClr>
            </a:outerShdw>
          </a:effectLst>
        </p:spPr>
      </p:pic>
      <p:sp>
        <p:nvSpPr>
          <p:cNvPr id="39" name="矩形 38">
            <a:extLst>
              <a:ext uri="{FF2B5EF4-FFF2-40B4-BE49-F238E27FC236}">
                <a16:creationId xmlns:a16="http://schemas.microsoft.com/office/drawing/2014/main" id="{AD996025-C63D-B7C4-4DDB-D07735400E27}"/>
              </a:ext>
            </a:extLst>
          </p:cNvPr>
          <p:cNvSpPr/>
          <p:nvPr/>
        </p:nvSpPr>
        <p:spPr>
          <a:xfrm>
            <a:off x="8422600" y="3242733"/>
            <a:ext cx="2489200" cy="2857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3" name="圖片 42">
            <a:extLst>
              <a:ext uri="{FF2B5EF4-FFF2-40B4-BE49-F238E27FC236}">
                <a16:creationId xmlns:a16="http://schemas.microsoft.com/office/drawing/2014/main" id="{C7F3BDFB-441A-767A-5E5F-403F1524DCDC}"/>
              </a:ext>
            </a:extLst>
          </p:cNvPr>
          <p:cNvPicPr>
            <a:picLocks noChangeAspect="1"/>
          </p:cNvPicPr>
          <p:nvPr/>
        </p:nvPicPr>
        <p:blipFill>
          <a:blip r:embed="rId5"/>
          <a:stretch>
            <a:fillRect/>
          </a:stretch>
        </p:blipFill>
        <p:spPr>
          <a:xfrm>
            <a:off x="4584186" y="2595910"/>
            <a:ext cx="3713469" cy="2224980"/>
          </a:xfrm>
          <a:prstGeom prst="rect">
            <a:avLst/>
          </a:prstGeom>
          <a:ln>
            <a:noFill/>
          </a:ln>
          <a:effectLst>
            <a:outerShdw blurRad="292100" dist="139700" dir="2700000" algn="tl" rotWithShape="0">
              <a:srgbClr val="333333">
                <a:alpha val="65000"/>
              </a:srgbClr>
            </a:outerShdw>
          </a:effectLst>
        </p:spPr>
      </p:pic>
      <p:sp>
        <p:nvSpPr>
          <p:cNvPr id="40" name="矩形 39">
            <a:extLst>
              <a:ext uri="{FF2B5EF4-FFF2-40B4-BE49-F238E27FC236}">
                <a16:creationId xmlns:a16="http://schemas.microsoft.com/office/drawing/2014/main" id="{E2825F4D-6B6C-8455-C38D-4F93C6BE98D5}"/>
              </a:ext>
            </a:extLst>
          </p:cNvPr>
          <p:cNvSpPr/>
          <p:nvPr/>
        </p:nvSpPr>
        <p:spPr>
          <a:xfrm>
            <a:off x="5794081" y="3863692"/>
            <a:ext cx="2375281" cy="4970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文字方塊 1">
            <a:extLst>
              <a:ext uri="{FF2B5EF4-FFF2-40B4-BE49-F238E27FC236}">
                <a16:creationId xmlns:a16="http://schemas.microsoft.com/office/drawing/2014/main" id="{07A87B1D-A000-097F-8295-93FAE9B60636}"/>
              </a:ext>
            </a:extLst>
          </p:cNvPr>
          <p:cNvSpPr txBox="1"/>
          <p:nvPr/>
        </p:nvSpPr>
        <p:spPr>
          <a:xfrm>
            <a:off x="1813560" y="6302406"/>
            <a:ext cx="6770370" cy="369332"/>
          </a:xfrm>
          <a:prstGeom prst="rect">
            <a:avLst/>
          </a:prstGeom>
          <a:noFill/>
        </p:spPr>
        <p:txBody>
          <a:bodyPr wrap="square" rtlCol="0">
            <a:spAutoFit/>
          </a:bodyPr>
          <a:lstStyle/>
          <a:p>
            <a:r>
              <a:rPr lang="en-US" altLang="zh-TW" dirty="0"/>
              <a:t>(Accuracy: 0.83 , MSE: 0.011 , R2: 0.94 , ideal WIP: 12.95k)</a:t>
            </a:r>
            <a:endParaRPr lang="zh-TW" altLang="en-US" dirty="0"/>
          </a:p>
        </p:txBody>
      </p:sp>
    </p:spTree>
    <p:extLst>
      <p:ext uri="{BB962C8B-B14F-4D97-AF65-F5344CB8AC3E}">
        <p14:creationId xmlns:p14="http://schemas.microsoft.com/office/powerpoint/2010/main" val="1288242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743EA97F-2473-3694-A60A-37AF34A86275}"/>
              </a:ext>
            </a:extLst>
          </p:cNvPr>
          <p:cNvSpPr>
            <a:spLocks noGrp="1"/>
          </p:cNvSpPr>
          <p:nvPr>
            <p:ph type="sldNum" sz="quarter" idx="12"/>
          </p:nvPr>
        </p:nvSpPr>
        <p:spPr/>
        <p:txBody>
          <a:bodyPr/>
          <a:lstStyle/>
          <a:p>
            <a:fld id="{B7E7695C-FCF1-4AA0-9B93-7941FED13DC4}" type="slidenum">
              <a:rPr lang="en-US" smtClean="0"/>
              <a:pPr/>
              <a:t>9</a:t>
            </a:fld>
            <a:endParaRPr lang="en-US" dirty="0"/>
          </a:p>
        </p:txBody>
      </p:sp>
      <p:sp>
        <p:nvSpPr>
          <p:cNvPr id="6" name="標題 1">
            <a:extLst>
              <a:ext uri="{FF2B5EF4-FFF2-40B4-BE49-F238E27FC236}">
                <a16:creationId xmlns:a16="http://schemas.microsoft.com/office/drawing/2014/main" id="{8AA3CC25-9389-D327-4C8B-D50EC1E06113}"/>
              </a:ext>
            </a:extLst>
          </p:cNvPr>
          <p:cNvSpPr>
            <a:spLocks noGrp="1"/>
          </p:cNvSpPr>
          <p:nvPr>
            <p:ph type="title"/>
          </p:nvPr>
        </p:nvSpPr>
        <p:spPr>
          <a:xfrm>
            <a:off x="342900" y="461963"/>
            <a:ext cx="11506200" cy="590550"/>
          </a:xfrm>
        </p:spPr>
        <p:txBody>
          <a:bodyPr/>
          <a:lstStyle/>
          <a:p>
            <a:r>
              <a:rPr lang="en-US" altLang="zh-TW" dirty="0"/>
              <a:t>4. </a:t>
            </a:r>
            <a:r>
              <a:rPr lang="en-US" altLang="zh-TW" sz="3600" dirty="0">
                <a:latin typeface="Times New Roman" panose="02020603050405020304" pitchFamily="18" charset="0"/>
                <a:cs typeface="Times New Roman" panose="02020603050405020304" pitchFamily="18" charset="0"/>
              </a:rPr>
              <a:t>Experimental Results - PH_IMM</a:t>
            </a:r>
            <a:endParaRPr lang="zh-TW" altLang="en-US" dirty="0"/>
          </a:p>
        </p:txBody>
      </p:sp>
      <p:pic>
        <p:nvPicPr>
          <p:cNvPr id="24" name="圖片 23">
            <a:extLst>
              <a:ext uri="{FF2B5EF4-FFF2-40B4-BE49-F238E27FC236}">
                <a16:creationId xmlns:a16="http://schemas.microsoft.com/office/drawing/2014/main" id="{3B2CBF01-A568-3718-6E76-81A366AED914}"/>
              </a:ext>
            </a:extLst>
          </p:cNvPr>
          <p:cNvPicPr>
            <a:picLocks noChangeAspect="1"/>
          </p:cNvPicPr>
          <p:nvPr/>
        </p:nvPicPr>
        <p:blipFill>
          <a:blip r:embed="rId3"/>
          <a:stretch>
            <a:fillRect/>
          </a:stretch>
        </p:blipFill>
        <p:spPr>
          <a:xfrm>
            <a:off x="8258262" y="1731704"/>
            <a:ext cx="3842567" cy="2837378"/>
          </a:xfrm>
          <a:prstGeom prst="rect">
            <a:avLst/>
          </a:prstGeom>
        </p:spPr>
      </p:pic>
      <p:sp>
        <p:nvSpPr>
          <p:cNvPr id="29" name="矩形 28">
            <a:extLst>
              <a:ext uri="{FF2B5EF4-FFF2-40B4-BE49-F238E27FC236}">
                <a16:creationId xmlns:a16="http://schemas.microsoft.com/office/drawing/2014/main" id="{919FDD9C-AFA4-E25F-46D9-29F9EA61EEF3}"/>
              </a:ext>
            </a:extLst>
          </p:cNvPr>
          <p:cNvSpPr/>
          <p:nvPr/>
        </p:nvSpPr>
        <p:spPr>
          <a:xfrm>
            <a:off x="8258262" y="2948202"/>
            <a:ext cx="2489200" cy="2857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35" name="圖片 34">
            <a:extLst>
              <a:ext uri="{FF2B5EF4-FFF2-40B4-BE49-F238E27FC236}">
                <a16:creationId xmlns:a16="http://schemas.microsoft.com/office/drawing/2014/main" id="{30799C9D-3914-2321-E927-956E996135AD}"/>
              </a:ext>
            </a:extLst>
          </p:cNvPr>
          <p:cNvPicPr>
            <a:picLocks noChangeAspect="1"/>
          </p:cNvPicPr>
          <p:nvPr/>
        </p:nvPicPr>
        <p:blipFill>
          <a:blip r:embed="rId4"/>
          <a:stretch>
            <a:fillRect/>
          </a:stretch>
        </p:blipFill>
        <p:spPr>
          <a:xfrm>
            <a:off x="4187178" y="2449641"/>
            <a:ext cx="3817644" cy="2119441"/>
          </a:xfrm>
          <a:prstGeom prst="rect">
            <a:avLst/>
          </a:prstGeom>
        </p:spPr>
      </p:pic>
      <p:sp>
        <p:nvSpPr>
          <p:cNvPr id="30" name="矩形 29">
            <a:extLst>
              <a:ext uri="{FF2B5EF4-FFF2-40B4-BE49-F238E27FC236}">
                <a16:creationId xmlns:a16="http://schemas.microsoft.com/office/drawing/2014/main" id="{A3F9AB3F-35EB-A281-218E-476E4B540502}"/>
              </a:ext>
            </a:extLst>
          </p:cNvPr>
          <p:cNvSpPr/>
          <p:nvPr/>
        </p:nvSpPr>
        <p:spPr>
          <a:xfrm>
            <a:off x="5971320" y="3657600"/>
            <a:ext cx="1909024" cy="446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a:extLst>
              <a:ext uri="{FF2B5EF4-FFF2-40B4-BE49-F238E27FC236}">
                <a16:creationId xmlns:a16="http://schemas.microsoft.com/office/drawing/2014/main" id="{10DB8D2E-216F-ACF0-4FC8-8251B511DCA4}"/>
              </a:ext>
            </a:extLst>
          </p:cNvPr>
          <p:cNvSpPr txBox="1"/>
          <p:nvPr/>
        </p:nvSpPr>
        <p:spPr>
          <a:xfrm>
            <a:off x="1582710" y="5192919"/>
            <a:ext cx="8793190" cy="1015663"/>
          </a:xfrm>
          <a:prstGeom prst="rect">
            <a:avLst/>
          </a:prstGeom>
          <a:noFill/>
        </p:spPr>
        <p:txBody>
          <a:bodyPr wrap="square" rtlCol="0">
            <a:spAutoFit/>
          </a:bodyPr>
          <a:lstStyle/>
          <a:p>
            <a:pPr marL="285750" indent="-285750" algn="just">
              <a:buFont typeface="Wingdings" panose="05000000000000000000" pitchFamily="2" charset="2"/>
              <a:buChar char="Ø"/>
            </a:pPr>
            <a:r>
              <a:rPr lang="en-US" altLang="zh-TW" sz="2000" dirty="0">
                <a:latin typeface="Times New Roman" panose="02020603050405020304" pitchFamily="18" charset="0"/>
                <a:cs typeface="Times New Roman" panose="02020603050405020304" pitchFamily="18" charset="0"/>
              </a:rPr>
              <a:t>In PH_IMM. When the accuracy of the KNN model is 77.8% and the MSE error is 0.044, we can know that the reasonable WIP is </a:t>
            </a:r>
            <a:r>
              <a:rPr lang="en-US" altLang="zh-TW" sz="2000" dirty="0">
                <a:highlight>
                  <a:srgbClr val="FFFF00"/>
                </a:highlight>
                <a:latin typeface="Times New Roman" panose="02020603050405020304" pitchFamily="18" charset="0"/>
                <a:cs typeface="Times New Roman" panose="02020603050405020304" pitchFamily="18" charset="0"/>
              </a:rPr>
              <a:t>87.8k</a:t>
            </a:r>
            <a:r>
              <a:rPr lang="en-US" altLang="zh-TW" sz="2000" dirty="0">
                <a:latin typeface="Times New Roman" panose="02020603050405020304" pitchFamily="18" charset="0"/>
                <a:cs typeface="Times New Roman" panose="02020603050405020304" pitchFamily="18" charset="0"/>
              </a:rPr>
              <a:t>. If the WIP exceeds </a:t>
            </a:r>
            <a:r>
              <a:rPr lang="en-US" altLang="zh-TW" sz="2000" dirty="0">
                <a:highlight>
                  <a:srgbClr val="FFFF00"/>
                </a:highlight>
                <a:latin typeface="Times New Roman" panose="02020603050405020304" pitchFamily="18" charset="0"/>
                <a:cs typeface="Times New Roman" panose="02020603050405020304" pitchFamily="18" charset="0"/>
              </a:rPr>
              <a:t>87.8k</a:t>
            </a:r>
            <a:r>
              <a:rPr lang="en-US" altLang="zh-TW" sz="2000" dirty="0">
                <a:latin typeface="Times New Roman" panose="02020603050405020304" pitchFamily="18" charset="0"/>
                <a:cs typeface="Times New Roman" panose="02020603050405020304" pitchFamily="18" charset="0"/>
              </a:rPr>
              <a:t>, the Move will approach saturation at </a:t>
            </a:r>
            <a:r>
              <a:rPr lang="en-US" altLang="zh-TW" sz="2000" dirty="0">
                <a:highlight>
                  <a:srgbClr val="FFFF00"/>
                </a:highlight>
                <a:latin typeface="Times New Roman" panose="02020603050405020304" pitchFamily="18" charset="0"/>
                <a:cs typeface="Times New Roman" panose="02020603050405020304" pitchFamily="18" charset="0"/>
              </a:rPr>
              <a:t>90k</a:t>
            </a:r>
            <a:r>
              <a:rPr lang="en-US" altLang="zh-TW" sz="2000" dirty="0">
                <a:latin typeface="Times New Roman" panose="02020603050405020304" pitchFamily="18" charset="0"/>
                <a:cs typeface="Times New Roman" panose="02020603050405020304" pitchFamily="18" charset="0"/>
              </a:rPr>
              <a:t>. </a:t>
            </a:r>
            <a:endParaRPr lang="zh-TW" altLang="en-US" sz="2000" dirty="0">
              <a:latin typeface="Times New Roman" panose="02020603050405020304" pitchFamily="18" charset="0"/>
              <a:cs typeface="Times New Roman" panose="02020603050405020304" pitchFamily="18" charset="0"/>
            </a:endParaRPr>
          </a:p>
        </p:txBody>
      </p:sp>
      <p:pic>
        <p:nvPicPr>
          <p:cNvPr id="39" name="圖片 38">
            <a:extLst>
              <a:ext uri="{FF2B5EF4-FFF2-40B4-BE49-F238E27FC236}">
                <a16:creationId xmlns:a16="http://schemas.microsoft.com/office/drawing/2014/main" id="{18525618-6B41-5623-1443-BA33267083DB}"/>
              </a:ext>
            </a:extLst>
          </p:cNvPr>
          <p:cNvPicPr>
            <a:picLocks noChangeAspect="1"/>
          </p:cNvPicPr>
          <p:nvPr/>
        </p:nvPicPr>
        <p:blipFill rotWithShape="1">
          <a:blip r:embed="rId5"/>
          <a:srcRect r="9980"/>
          <a:stretch/>
        </p:blipFill>
        <p:spPr>
          <a:xfrm>
            <a:off x="301611" y="1650950"/>
            <a:ext cx="3885567" cy="3072650"/>
          </a:xfrm>
          <a:prstGeom prst="rect">
            <a:avLst/>
          </a:prstGeom>
        </p:spPr>
      </p:pic>
      <p:sp>
        <p:nvSpPr>
          <p:cNvPr id="10" name="文字方塊 9">
            <a:extLst>
              <a:ext uri="{FF2B5EF4-FFF2-40B4-BE49-F238E27FC236}">
                <a16:creationId xmlns:a16="http://schemas.microsoft.com/office/drawing/2014/main" id="{6576C274-5600-5750-F7E9-CE88572ADCAD}"/>
              </a:ext>
            </a:extLst>
          </p:cNvPr>
          <p:cNvSpPr txBox="1"/>
          <p:nvPr/>
        </p:nvSpPr>
        <p:spPr>
          <a:xfrm>
            <a:off x="1813560" y="6302406"/>
            <a:ext cx="6444702" cy="369332"/>
          </a:xfrm>
          <a:prstGeom prst="rect">
            <a:avLst/>
          </a:prstGeom>
          <a:noFill/>
        </p:spPr>
        <p:txBody>
          <a:bodyPr wrap="square" rtlCol="0">
            <a:spAutoFit/>
          </a:bodyPr>
          <a:lstStyle/>
          <a:p>
            <a:r>
              <a:rPr lang="en-US" altLang="zh-TW" dirty="0"/>
              <a:t>(Accuracy: 0.77 , MSE: 0.044 , R2: 0.85 , ideal WIP: 87.8k)</a:t>
            </a:r>
            <a:endParaRPr lang="zh-TW" altLang="en-US" dirty="0"/>
          </a:p>
        </p:txBody>
      </p:sp>
    </p:spTree>
    <p:extLst>
      <p:ext uri="{BB962C8B-B14F-4D97-AF65-F5344CB8AC3E}">
        <p14:creationId xmlns:p14="http://schemas.microsoft.com/office/powerpoint/2010/main" val="338158140"/>
      </p:ext>
    </p:extLst>
  </p:cSld>
  <p:clrMapOvr>
    <a:masterClrMapping/>
  </p:clrMapOvr>
</p:sld>
</file>

<file path=ppt/theme/theme1.xml><?xml version="1.0" encoding="utf-8"?>
<a:theme xmlns:a="http://schemas.openxmlformats.org/drawingml/2006/main" name="Micron 3.1.8 corporate template Layouts">
  <a:themeElements>
    <a:clrScheme name="Micron">
      <a:dk1>
        <a:srgbClr val="000000"/>
      </a:dk1>
      <a:lt1>
        <a:srgbClr val="FFFFFF"/>
      </a:lt1>
      <a:dk2>
        <a:srgbClr val="0090DA"/>
      </a:dk2>
      <a:lt2>
        <a:srgbClr val="FFFFFF"/>
      </a:lt2>
      <a:accent1>
        <a:srgbClr val="009C85"/>
      </a:accent1>
      <a:accent2>
        <a:srgbClr val="5E249F"/>
      </a:accent2>
      <a:accent3>
        <a:srgbClr val="70C4E8"/>
      </a:accent3>
      <a:accent4>
        <a:srgbClr val="FF8E1C"/>
      </a:accent4>
      <a:accent5>
        <a:srgbClr val="BB28BB"/>
      </a:accent5>
      <a:accent6>
        <a:srgbClr val="7F7F7F"/>
      </a:accent6>
      <a:hlink>
        <a:srgbClr val="0077C8"/>
      </a:hlink>
      <a:folHlink>
        <a:srgbClr val="0077C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7C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icron-corporate-powerpoint-template" id="{28137B02-3B1F-A145-9FC2-430D0F9AB9E8}" vid="{341CD196-09E9-E248-B8CD-389E222752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Table Templates</Template>
  <TotalTime>0</TotalTime>
  <Words>1862</Words>
  <Application>Microsoft Office PowerPoint</Application>
  <PresentationFormat>寬螢幕</PresentationFormat>
  <Paragraphs>152</Paragraphs>
  <Slides>12</Slides>
  <Notes>10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12</vt:i4>
      </vt:variant>
    </vt:vector>
  </HeadingPairs>
  <TitlesOfParts>
    <vt:vector size="19" baseType="lpstr">
      <vt:lpstr>Apple Symbols</vt:lpstr>
      <vt:lpstr>System Font Regular</vt:lpstr>
      <vt:lpstr>Arial</vt:lpstr>
      <vt:lpstr>Calibri</vt:lpstr>
      <vt:lpstr>Times New Roman</vt:lpstr>
      <vt:lpstr>Wingdings</vt:lpstr>
      <vt:lpstr>Micron 3.1.8 corporate template Layouts</vt:lpstr>
      <vt:lpstr>Application of Machine Learning and KNN Algorithm to Predict Ideal WIP</vt:lpstr>
      <vt:lpstr>Outline</vt:lpstr>
      <vt:lpstr>1. Introduction</vt:lpstr>
      <vt:lpstr>1. Introduction</vt:lpstr>
      <vt:lpstr>2. Literature Review - KNN algorithms</vt:lpstr>
      <vt:lpstr>2. Literature Review</vt:lpstr>
      <vt:lpstr>3. Research Framework</vt:lpstr>
      <vt:lpstr>4. Experimental Results - DE_LK3</vt:lpstr>
      <vt:lpstr>4. Experimental Results - PH_IMM</vt:lpstr>
      <vt:lpstr>5. Conclusions and Future Research </vt:lpstr>
      <vt:lpstr>References</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2019-07-05T15:29:54Z</dcterms:created>
  <dcterms:modified xsi:type="dcterms:W3CDTF">2022-08-24T02:38:49Z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Micron 3.1.2 Corporate Template Layouts:7</vt:lpwstr>
  </property>
  <property fmtid="{D5CDD505-2E9C-101B-9397-08002B2CF9AE}" pid="3" name="ClassificationContentMarkingFooterText">
    <vt:lpwstr>Micron Confidential</vt:lpwstr>
  </property>
  <property fmtid="{D5CDD505-2E9C-101B-9397-08002B2CF9AE}" pid="4" name="ClassificationContentMarkingHeaderLocations">
    <vt:lpwstr>Micron 3.1.2 Corporate Template Layouts:6</vt:lpwstr>
  </property>
  <property fmtid="{D5CDD505-2E9C-101B-9397-08002B2CF9AE}" pid="5" name="ClassificationContentMarkingHeaderText">
    <vt:lpwstr>Micron Confidential</vt:lpwstr>
  </property>
  <property fmtid="{D5CDD505-2E9C-101B-9397-08002B2CF9AE}" pid="6" name="MSIP_Label_37874100-6000-43b6-a204-2d77792600b9_Enabled">
    <vt:lpwstr>true</vt:lpwstr>
  </property>
  <property fmtid="{D5CDD505-2E9C-101B-9397-08002B2CF9AE}" pid="7" name="MSIP_Label_37874100-6000-43b6-a204-2d77792600b9_SetDate">
    <vt:lpwstr>2022-08-24T02:38:49Z</vt:lpwstr>
  </property>
  <property fmtid="{D5CDD505-2E9C-101B-9397-08002B2CF9AE}" pid="8" name="MSIP_Label_37874100-6000-43b6-a204-2d77792600b9_Method">
    <vt:lpwstr>Privileged</vt:lpwstr>
  </property>
  <property fmtid="{D5CDD505-2E9C-101B-9397-08002B2CF9AE}" pid="9" name="MSIP_Label_37874100-6000-43b6-a204-2d77792600b9_Name">
    <vt:lpwstr>Confidential</vt:lpwstr>
  </property>
  <property fmtid="{D5CDD505-2E9C-101B-9397-08002B2CF9AE}" pid="10" name="MSIP_Label_37874100-6000-43b6-a204-2d77792600b9_SiteId">
    <vt:lpwstr>f38a5ecd-2813-4862-b11b-ac1d563c806f</vt:lpwstr>
  </property>
  <property fmtid="{D5CDD505-2E9C-101B-9397-08002B2CF9AE}" pid="11" name="MSIP_Label_37874100-6000-43b6-a204-2d77792600b9_ActionId">
    <vt:lpwstr>5b5d24ac-fa5c-471b-b4dd-f78618fa7721</vt:lpwstr>
  </property>
  <property fmtid="{D5CDD505-2E9C-101B-9397-08002B2CF9AE}" pid="12" name="MSIP_Label_37874100-6000-43b6-a204-2d77792600b9_ContentBits">
    <vt:lpwstr>3</vt:lpwstr>
  </property>
</Properties>
</file>