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0" r:id="rId2"/>
    <p:sldId id="261" r:id="rId3"/>
    <p:sldId id="262" r:id="rId4"/>
    <p:sldId id="263" r:id="rId5"/>
    <p:sldId id="264" r:id="rId6"/>
    <p:sldId id="267" r:id="rId7"/>
    <p:sldId id="265" r:id="rId8"/>
    <p:sldId id="259" r:id="rId9"/>
    <p:sldId id="257" r:id="rId10"/>
    <p:sldId id="396" r:id="rId11"/>
    <p:sldId id="397" r:id="rId12"/>
    <p:sldId id="398" r:id="rId13"/>
    <p:sldId id="399" r:id="rId14"/>
    <p:sldId id="402" r:id="rId15"/>
    <p:sldId id="403" r:id="rId16"/>
    <p:sldId id="271" r:id="rId17"/>
    <p:sldId id="404" r:id="rId18"/>
    <p:sldId id="405" r:id="rId19"/>
    <p:sldId id="406" r:id="rId20"/>
    <p:sldId id="414" r:id="rId21"/>
    <p:sldId id="407" r:id="rId22"/>
    <p:sldId id="409" r:id="rId23"/>
    <p:sldId id="408" r:id="rId24"/>
    <p:sldId id="410" r:id="rId25"/>
    <p:sldId id="415" r:id="rId26"/>
    <p:sldId id="416" r:id="rId27"/>
    <p:sldId id="400" r:id="rId28"/>
    <p:sldId id="395" r:id="rId29"/>
    <p:sldId id="412" r:id="rId30"/>
    <p:sldId id="413" r:id="rId31"/>
    <p:sldId id="292" r:id="rId32"/>
    <p:sldId id="293" r:id="rId33"/>
    <p:sldId id="417" r:id="rId34"/>
    <p:sldId id="418"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6C8A8-A277-4B7B-8636-CBBF04360150}" type="datetimeFigureOut">
              <a:rPr lang="zh-TW" altLang="en-US" smtClean="0"/>
              <a:t>2022/8/5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1522B-65D1-4B40-8235-18614AE73E02}" type="slidenum">
              <a:rPr lang="zh-TW" altLang="en-US" smtClean="0"/>
              <a:t>‹#›</a:t>
            </a:fld>
            <a:endParaRPr lang="zh-TW" altLang="en-US"/>
          </a:p>
        </p:txBody>
      </p:sp>
    </p:spTree>
    <p:extLst>
      <p:ext uri="{BB962C8B-B14F-4D97-AF65-F5344CB8AC3E}">
        <p14:creationId xmlns:p14="http://schemas.microsoft.com/office/powerpoint/2010/main" val="59999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054870-0C88-4C71-9CDA-A7BCC1106D63}" type="slidenum">
              <a:rPr lang="en-US" smtClean="0"/>
              <a:t>28</a:t>
            </a:fld>
            <a:endParaRPr lang="en-US"/>
          </a:p>
        </p:txBody>
      </p:sp>
    </p:spTree>
    <p:extLst>
      <p:ext uri="{BB962C8B-B14F-4D97-AF65-F5344CB8AC3E}">
        <p14:creationId xmlns:p14="http://schemas.microsoft.com/office/powerpoint/2010/main" val="272503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054870-0C88-4C71-9CDA-A7BCC1106D63}" type="slidenum">
              <a:rPr lang="en-US" smtClean="0"/>
              <a:t>29</a:t>
            </a:fld>
            <a:endParaRPr lang="en-US"/>
          </a:p>
        </p:txBody>
      </p:sp>
    </p:spTree>
    <p:extLst>
      <p:ext uri="{BB962C8B-B14F-4D97-AF65-F5344CB8AC3E}">
        <p14:creationId xmlns:p14="http://schemas.microsoft.com/office/powerpoint/2010/main" val="221658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36537C-751A-8006-93A7-9B05F23B907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950DE1D-A847-CD4B-3D4B-5272A2D11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29F134B-2580-C7E5-7975-78965A829E17}"/>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5" name="頁尾版面配置區 4">
            <a:extLst>
              <a:ext uri="{FF2B5EF4-FFF2-40B4-BE49-F238E27FC236}">
                <a16:creationId xmlns:a16="http://schemas.microsoft.com/office/drawing/2014/main" id="{B8B40956-34E6-CA6A-1B10-4DC29E98440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CB9F979-9CF5-F7FA-FD92-52C338DCD1E2}"/>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363244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DAE610-6972-5506-007D-5DDBA08B4D2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145137-51FD-18DC-EC88-D78EF7F5D65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EAF64D6-6AF5-5A71-A541-3CC616AD9BC0}"/>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5" name="頁尾版面配置區 4">
            <a:extLst>
              <a:ext uri="{FF2B5EF4-FFF2-40B4-BE49-F238E27FC236}">
                <a16:creationId xmlns:a16="http://schemas.microsoft.com/office/drawing/2014/main" id="{155952F2-51C6-3F35-0A33-0906C578A3C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C1DD84-51CF-5EC2-D01B-88706FF0F7F7}"/>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231815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923A0AF-9277-11BA-34C6-2FEBC16AD02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A25240D-FC30-9261-48BB-64DD087883B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4BC9EA-C9A8-9717-5849-73BE4AC92EF9}"/>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5" name="頁尾版面配置區 4">
            <a:extLst>
              <a:ext uri="{FF2B5EF4-FFF2-40B4-BE49-F238E27FC236}">
                <a16:creationId xmlns:a16="http://schemas.microsoft.com/office/drawing/2014/main" id="{8A2F2A92-9394-E72F-D9AD-4B9A884165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9334A6-BDDF-30C2-0D3A-3EFC0E6FAD90}"/>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216922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fidential Title &amp; Text Page">
    <p:spTree>
      <p:nvGrpSpPr>
        <p:cNvPr id="1" name=""/>
        <p:cNvGrpSpPr/>
        <p:nvPr/>
      </p:nvGrpSpPr>
      <p:grpSpPr>
        <a:xfrm>
          <a:off x="0" y="0"/>
          <a:ext cx="0" cy="0"/>
          <a:chOff x="0" y="0"/>
          <a:chExt cx="0" cy="0"/>
        </a:xfrm>
      </p:grpSpPr>
      <p:sp>
        <p:nvSpPr>
          <p:cNvPr id="4" name="Rectangle 4"/>
          <p:cNvSpPr>
            <a:spLocks noChangeArrowheads="1"/>
          </p:cNvSpPr>
          <p:nvPr/>
        </p:nvSpPr>
        <p:spPr bwMode="auto">
          <a:xfrm>
            <a:off x="3206752" y="6465888"/>
            <a:ext cx="8985249" cy="392112"/>
          </a:xfrm>
          <a:prstGeom prst="rect">
            <a:avLst/>
          </a:prstGeom>
          <a:solidFill>
            <a:srgbClr val="C1CEEC"/>
          </a:solidFill>
          <a:ln w="9525">
            <a:noFill/>
            <a:miter lim="800000"/>
            <a:headEnd/>
            <a:tailEnd/>
          </a:ln>
          <a:effectLst>
            <a:innerShdw blurRad="63500" dist="50800" dir="10800000">
              <a:prstClr val="black">
                <a:alpha val="50000"/>
              </a:prstClr>
            </a:innerShdw>
          </a:effectLst>
        </p:spPr>
        <p:txBody>
          <a:bodyPr wrap="none" lIns="92075" tIns="46038" rIns="92075" bIns="46038" anchor="ctr"/>
          <a:lstStyle/>
          <a:p>
            <a:pPr eaLnBrk="0" hangingPunct="0">
              <a:defRPr/>
            </a:pPr>
            <a:endParaRPr lang="en-US" sz="1800">
              <a:ea typeface="+mn-ea"/>
            </a:endParaRPr>
          </a:p>
        </p:txBody>
      </p:sp>
      <p:sp>
        <p:nvSpPr>
          <p:cNvPr id="5" name="Rectangle 4"/>
          <p:cNvSpPr>
            <a:spLocks noChangeArrowheads="1"/>
          </p:cNvSpPr>
          <p:nvPr/>
        </p:nvSpPr>
        <p:spPr bwMode="auto">
          <a:xfrm>
            <a:off x="1" y="6465888"/>
            <a:ext cx="3206751" cy="392112"/>
          </a:xfrm>
          <a:prstGeom prst="rect">
            <a:avLst/>
          </a:prstGeom>
          <a:gradFill flip="none" rotWithShape="1">
            <a:gsLst>
              <a:gs pos="0">
                <a:srgbClr val="0066CC"/>
              </a:gs>
              <a:gs pos="49000">
                <a:srgbClr val="292377"/>
              </a:gs>
              <a:gs pos="100000">
                <a:srgbClr val="24207A"/>
              </a:gs>
            </a:gsLst>
            <a:lin ang="13500000" scaled="1"/>
            <a:tileRect/>
          </a:gradFill>
          <a:ln w="9525">
            <a:noFill/>
            <a:miter lim="800000"/>
            <a:headEnd/>
            <a:tailEnd/>
          </a:ln>
          <a:effectLst/>
        </p:spPr>
        <p:txBody>
          <a:bodyPr wrap="none" lIns="92075" tIns="46038" rIns="92075" bIns="46038" anchor="ctr"/>
          <a:lstStyle/>
          <a:p>
            <a:pPr eaLnBrk="0" hangingPunct="0">
              <a:defRPr/>
            </a:pPr>
            <a:endParaRPr lang="en-US" sz="1800">
              <a:ea typeface="+mn-ea"/>
            </a:endParaRPr>
          </a:p>
        </p:txBody>
      </p:sp>
      <p:pic>
        <p:nvPicPr>
          <p:cNvPr id="6" name="Picture 6" descr="White Micron color logo [Converted]"/>
          <p:cNvPicPr>
            <a:picLocks noChangeAspect="1" noChangeArrowheads="1"/>
          </p:cNvPicPr>
          <p:nvPr/>
        </p:nvPicPr>
        <p:blipFill>
          <a:blip r:embed="rId2"/>
          <a:srcRect/>
          <a:stretch>
            <a:fillRect/>
          </a:stretch>
        </p:blipFill>
        <p:spPr bwMode="auto">
          <a:xfrm>
            <a:off x="929218" y="6532564"/>
            <a:ext cx="1214967" cy="244475"/>
          </a:xfrm>
          <a:prstGeom prst="rect">
            <a:avLst/>
          </a:prstGeom>
          <a:noFill/>
          <a:ln w="9525">
            <a:noFill/>
            <a:miter lim="800000"/>
            <a:headEnd/>
            <a:tailEnd/>
          </a:ln>
        </p:spPr>
      </p:pic>
      <p:sp>
        <p:nvSpPr>
          <p:cNvPr id="8" name="Rectangle 9"/>
          <p:cNvSpPr txBox="1">
            <a:spLocks noChangeArrowheads="1"/>
          </p:cNvSpPr>
          <p:nvPr/>
        </p:nvSpPr>
        <p:spPr>
          <a:xfrm>
            <a:off x="11381317" y="6557964"/>
            <a:ext cx="668867" cy="249237"/>
          </a:xfrm>
          <a:prstGeom prst="rect">
            <a:avLst/>
          </a:prstGeom>
        </p:spPr>
        <p:txBody>
          <a:bodyPr/>
          <a:lstStyle>
            <a:lvl1pPr algn="ctr">
              <a:defRPr sz="800" b="1" smtClean="0">
                <a:ea typeface="+mn-ea"/>
              </a:defRPr>
            </a:lvl1pPr>
          </a:lstStyle>
          <a:p>
            <a:pPr eaLnBrk="0" hangingPunct="0">
              <a:defRPr/>
            </a:pPr>
            <a:fld id="{D5A54AB0-0F7E-4E1C-B5BD-227F8AFA7A91}" type="slidenum">
              <a:rPr lang="en-US" sz="800"/>
              <a:pPr eaLnBrk="0" hangingPunct="0">
                <a:defRPr/>
              </a:pPr>
              <a:t>‹#›</a:t>
            </a:fld>
            <a:endParaRPr lang="en-US" sz="800" dirty="0"/>
          </a:p>
        </p:txBody>
      </p:sp>
      <p:sp>
        <p:nvSpPr>
          <p:cNvPr id="9" name="Text Box 8"/>
          <p:cNvSpPr txBox="1">
            <a:spLocks noChangeArrowheads="1"/>
          </p:cNvSpPr>
          <p:nvPr/>
        </p:nvSpPr>
        <p:spPr bwMode="auto">
          <a:xfrm>
            <a:off x="7425267" y="6553200"/>
            <a:ext cx="4116917" cy="217488"/>
          </a:xfrm>
          <a:prstGeom prst="rect">
            <a:avLst/>
          </a:prstGeom>
          <a:noFill/>
          <a:ln w="9525">
            <a:noFill/>
            <a:miter lim="800000"/>
            <a:headEnd/>
            <a:tailEnd/>
          </a:ln>
          <a:effectLst/>
        </p:spPr>
        <p:txBody>
          <a:bodyPr lIns="92075" tIns="46038" rIns="92075" bIns="46038">
            <a:spAutoFit/>
          </a:bodyPr>
          <a:lstStyle/>
          <a:p>
            <a:pPr algn="r" eaLnBrk="0" hangingPunct="0">
              <a:defRPr/>
            </a:pPr>
            <a:r>
              <a:rPr lang="en-US" sz="800" dirty="0">
                <a:solidFill>
                  <a:srgbClr val="002060"/>
                </a:solidFill>
                <a:ea typeface="+mn-ea"/>
              </a:rPr>
              <a:t>Micron Confidential      </a:t>
            </a:r>
            <a:r>
              <a:rPr lang="en-US" sz="800" dirty="0">
                <a:solidFill>
                  <a:schemeClr val="tx1">
                    <a:lumMod val="50000"/>
                    <a:lumOff val="50000"/>
                  </a:schemeClr>
                </a:solidFill>
                <a:ea typeface="+mn-ea"/>
              </a:rPr>
              <a:t>|</a:t>
            </a:r>
            <a:r>
              <a:rPr lang="en-US" sz="800" dirty="0">
                <a:solidFill>
                  <a:srgbClr val="002060"/>
                </a:solidFill>
                <a:ea typeface="+mn-ea"/>
              </a:rPr>
              <a:t>     </a:t>
            </a:r>
            <a:r>
              <a:rPr lang="en-US" sz="800" dirty="0">
                <a:solidFill>
                  <a:srgbClr val="002060"/>
                </a:solidFill>
                <a:ea typeface="+mn-ea"/>
                <a:cs typeface="Tahoma" pitchFamily="34" charset="0"/>
              </a:rPr>
              <a:t>©2012 Micron Technology, Inc.     </a:t>
            </a:r>
            <a:r>
              <a:rPr lang="en-US" sz="800" dirty="0">
                <a:solidFill>
                  <a:schemeClr val="tx1">
                    <a:lumMod val="50000"/>
                    <a:lumOff val="50000"/>
                  </a:schemeClr>
                </a:solidFill>
                <a:ea typeface="+mn-ea"/>
                <a:cs typeface="Tahoma" pitchFamily="34" charset="0"/>
              </a:rPr>
              <a:t>|</a:t>
            </a:r>
          </a:p>
        </p:txBody>
      </p:sp>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0"/>
          </p:nvPr>
        </p:nvSpPr>
        <p:spPr>
          <a:xfrm>
            <a:off x="353484" y="1236663"/>
            <a:ext cx="11250083" cy="4837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1"/>
          </p:nvPr>
        </p:nvSpPr>
        <p:spPr>
          <a:xfrm>
            <a:off x="3600451" y="6607175"/>
            <a:ext cx="2495549" cy="109538"/>
          </a:xfrm>
          <a:prstGeom prst="rect">
            <a:avLst/>
          </a:prstGeom>
        </p:spPr>
        <p:txBody>
          <a:bodyPr vert="horz" lIns="91440" tIns="45720" rIns="91440" bIns="45720" rtlCol="0" anchor="ctr"/>
          <a:lstStyle>
            <a:lvl1pPr algn="l" eaLnBrk="0" hangingPunct="0">
              <a:defRPr sz="800" smtClean="0">
                <a:solidFill>
                  <a:srgbClr val="002060"/>
                </a:solidFill>
              </a:defRPr>
            </a:lvl1pPr>
          </a:lstStyle>
          <a:p>
            <a:pPr>
              <a:defRPr/>
            </a:pPr>
            <a:fld id="{B539CEC7-CDF1-44B9-92DE-54A9D9B2CF87}" type="datetime4">
              <a:rPr lang="en-US"/>
              <a:pPr>
                <a:defRPr/>
              </a:pPr>
              <a:t>August 5, 2022</a:t>
            </a:fld>
            <a:endParaRPr lang="en-US" dirty="0"/>
          </a:p>
        </p:txBody>
      </p:sp>
    </p:spTree>
    <p:extLst>
      <p:ext uri="{BB962C8B-B14F-4D97-AF65-F5344CB8AC3E}">
        <p14:creationId xmlns:p14="http://schemas.microsoft.com/office/powerpoint/2010/main" val="4452006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 Photo Right">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665B4CFB-21D2-1F43-987C-A012DD48B7D9}"/>
              </a:ext>
            </a:extLst>
          </p:cNvPr>
          <p:cNvSpPr>
            <a:spLocks noGrp="1"/>
          </p:cNvSpPr>
          <p:nvPr>
            <p:ph type="pic" sz="quarter" idx="15"/>
          </p:nvPr>
        </p:nvSpPr>
        <p:spPr>
          <a:xfrm>
            <a:off x="7619999" y="0"/>
            <a:ext cx="4572000" cy="6858000"/>
          </a:xfrm>
          <a:prstGeom prst="rect">
            <a:avLst/>
          </a:prstGeom>
          <a:noFill/>
          <a:effectLst>
            <a:outerShdw blurRad="38100" dist="12700" dir="5400000" algn="ctr" rotWithShape="0">
              <a:srgbClr val="000000">
                <a:alpha val="10000"/>
              </a:srgbClr>
            </a:outerShdw>
          </a:effectLst>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71A5247-22CF-AA4F-B8C2-C8413B61BC02}" type="datetime4">
              <a:rPr lang="en-US" smtClean="0"/>
              <a:t>August 5, 2022</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Micron Confidential</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8" name="Content Placeholder 3">
            <a:extLst>
              <a:ext uri="{FF2B5EF4-FFF2-40B4-BE49-F238E27FC236}">
                <a16:creationId xmlns:a16="http://schemas.microsoft.com/office/drawing/2014/main" id="{40DCEF09-042C-A04D-A376-AF5FFD36945C}"/>
              </a:ext>
            </a:extLst>
          </p:cNvPr>
          <p:cNvSpPr>
            <a:spLocks noGrp="1"/>
          </p:cNvSpPr>
          <p:nvPr>
            <p:ph sz="quarter" idx="24"/>
          </p:nvPr>
        </p:nvSpPr>
        <p:spPr>
          <a:xfrm>
            <a:off x="349250" y="457200"/>
            <a:ext cx="7084820" cy="5466809"/>
          </a:xfrm>
          <a:prstGeom prst="rect">
            <a:avLst/>
          </a:prstGeom>
        </p:spPr>
        <p:txBody>
          <a:bodyPr anchor="ctr">
            <a:noAutofit/>
          </a:bodyPr>
          <a:lstStyle>
            <a:lvl1pPr>
              <a:lnSpc>
                <a:spcPct val="80000"/>
              </a:lnSpc>
              <a:defRPr sz="5400" spc="-200" baseline="0"/>
            </a:lvl1pPr>
            <a:lvl2pPr>
              <a:lnSpc>
                <a:spcPct val="80000"/>
              </a:lnSpc>
              <a:spcBef>
                <a:spcPts val="800"/>
              </a:spcBef>
              <a:spcAft>
                <a:spcPts val="0"/>
              </a:spcAft>
              <a:defRPr sz="2400" b="1">
                <a:solidFill>
                  <a:schemeClr val="tx2"/>
                </a:solidFill>
              </a:defRPr>
            </a:lvl2pPr>
            <a:lvl3pPr>
              <a:spcBef>
                <a:spcPts val="0"/>
              </a:spcBef>
              <a:spcAft>
                <a:spcPts val="400"/>
              </a:spcAft>
              <a:defRPr b="0">
                <a:solidFill>
                  <a:schemeClr val="tx1"/>
                </a:solidFill>
              </a:defRPr>
            </a:lvl3pPr>
            <a:lvl4pPr marL="182880" indent="-182880">
              <a:spcBef>
                <a:spcPts val="800"/>
              </a:spcBef>
              <a:spcAft>
                <a:spcPts val="0"/>
              </a:spcAft>
              <a:buSzPct val="75000"/>
              <a:buFont typeface="Wingdings" pitchFamily="2" charset="2"/>
              <a:buChar char="§"/>
              <a:defRPr/>
            </a:lvl4pPr>
            <a:lvl5pPr marL="457200" indent="-182880">
              <a:spcAft>
                <a:spcPts val="400"/>
              </a:spcAft>
              <a:buSzPct val="100000"/>
              <a:buFont typeface="Apple Symbols" panose="02000000000000000000" pitchFamily="2" charset="-79"/>
              <a:buChar char="⎻"/>
              <a:defRPr/>
            </a:lvl5pPr>
            <a:lvl6pPr marL="731520">
              <a:spcAft>
                <a:spcPts val="400"/>
              </a:spcAft>
              <a:buSzPct val="75000"/>
              <a:defRPr/>
            </a:lvl6pPr>
            <a:lvl8pPr>
              <a:defRPr/>
            </a:lvl8pPr>
            <a:lvl9pPr>
              <a:buSzPct val="7500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ext Placeholder 2">
            <a:extLst>
              <a:ext uri="{FF2B5EF4-FFF2-40B4-BE49-F238E27FC236}">
                <a16:creationId xmlns:a16="http://schemas.microsoft.com/office/drawing/2014/main" id="{82837B2F-1834-6C40-AD6B-00D42B6DE712}"/>
              </a:ext>
            </a:extLst>
          </p:cNvPr>
          <p:cNvSpPr>
            <a:spLocks noGrp="1"/>
          </p:cNvSpPr>
          <p:nvPr>
            <p:ph type="body" sz="quarter" idx="27" hasCustomPrompt="1"/>
          </p:nvPr>
        </p:nvSpPr>
        <p:spPr>
          <a:xfrm>
            <a:off x="344424" y="6091779"/>
            <a:ext cx="7084820"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2" name="Text Placeholder 15">
            <a:extLst>
              <a:ext uri="{FF2B5EF4-FFF2-40B4-BE49-F238E27FC236}">
                <a16:creationId xmlns:a16="http://schemas.microsoft.com/office/drawing/2014/main" id="{74D89B1D-B6C6-5547-9829-611718780EBC}"/>
              </a:ext>
            </a:extLst>
          </p:cNvPr>
          <p:cNvSpPr>
            <a:spLocks noGrp="1"/>
          </p:cNvSpPr>
          <p:nvPr>
            <p:ph type="body" sz="quarter" idx="29" hasCustomPrompt="1"/>
          </p:nvPr>
        </p:nvSpPr>
        <p:spPr>
          <a:xfrm>
            <a:off x="10754834" y="6360333"/>
            <a:ext cx="1041990" cy="309782"/>
          </a:xfrm>
          <a:blipFill dpi="0" rotWithShape="1">
            <a:blip r:embed="rId2"/>
            <a:srcRect/>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02531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32646D-E7BC-F560-4C54-D95AF0539D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F716A1A-3807-7D33-8436-F9CB1EE9189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6B16DE-65C6-40D9-3A92-E377A9985E0C}"/>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5" name="頁尾版面配置區 4">
            <a:extLst>
              <a:ext uri="{FF2B5EF4-FFF2-40B4-BE49-F238E27FC236}">
                <a16:creationId xmlns:a16="http://schemas.microsoft.com/office/drawing/2014/main" id="{75DDF892-4653-A2D8-3DDF-D697377A59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89314D-2097-6ABB-716D-861479FE707D}"/>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427706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A0B336-3C7E-C895-222B-29326E1A235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0A2EDB5-8F5F-0E74-12E9-6568933D4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13E9B3D-B29C-ABAE-48D2-ABFCE9AF4448}"/>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5" name="頁尾版面配置區 4">
            <a:extLst>
              <a:ext uri="{FF2B5EF4-FFF2-40B4-BE49-F238E27FC236}">
                <a16:creationId xmlns:a16="http://schemas.microsoft.com/office/drawing/2014/main" id="{55D66115-3A7A-137C-9006-D9C5226146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51E3A95-626C-CB89-0218-BC231769630A}"/>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427185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4FD591-B072-4B1A-0080-BF763D5AC67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883C5C0-A652-0593-0423-DFDC73300BE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71B3EDA-6D0B-5C6F-B026-F515EDBD3A5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78ABF54-10EF-992D-F756-ACC88140C358}"/>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6" name="頁尾版面配置區 5">
            <a:extLst>
              <a:ext uri="{FF2B5EF4-FFF2-40B4-BE49-F238E27FC236}">
                <a16:creationId xmlns:a16="http://schemas.microsoft.com/office/drawing/2014/main" id="{4CD53092-5E0C-0654-31B4-F4EEA59FF24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0C25025-EAAD-E0B6-9198-CF87E59B1FC4}"/>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401942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D7C4D-B2EB-E186-6AE9-1F23B96207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B1DA5CE-1F01-09BF-32DA-E222FFC2E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9D7F661-51DB-2387-0EC8-71450D42B8F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C28A975-0754-9314-211C-64E0CB7E5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13D2795-E05A-765F-84C1-D3C2B96FA83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24A61F-5C50-26B3-1455-8B4DD76FF798}"/>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8" name="頁尾版面配置區 7">
            <a:extLst>
              <a:ext uri="{FF2B5EF4-FFF2-40B4-BE49-F238E27FC236}">
                <a16:creationId xmlns:a16="http://schemas.microsoft.com/office/drawing/2014/main" id="{E28550EE-B33E-11C0-6033-381B0D3B149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E6CD1A3-4EE2-6D1D-91C8-F96DC3857D4F}"/>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409539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AD3034-CBC4-8058-C6CE-61C3C36FD57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529BE45-C49C-59AD-3CF9-0BE8788A4C19}"/>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4" name="頁尾版面配置區 3">
            <a:extLst>
              <a:ext uri="{FF2B5EF4-FFF2-40B4-BE49-F238E27FC236}">
                <a16:creationId xmlns:a16="http://schemas.microsoft.com/office/drawing/2014/main" id="{8230D1DA-D9B8-CB5F-FB8E-EA8091A3CD1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56473E7-968A-CF21-F80E-C9937A3A4FC5}"/>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104103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0FE6EA3-9393-91C5-846C-8C8A89AE11CA}"/>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3" name="頁尾版面配置區 2">
            <a:extLst>
              <a:ext uri="{FF2B5EF4-FFF2-40B4-BE49-F238E27FC236}">
                <a16:creationId xmlns:a16="http://schemas.microsoft.com/office/drawing/2014/main" id="{A9AF4B8D-4173-D169-D49E-F0485B6BD24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D0718F9-5A28-E794-603C-7113DB92D06B}"/>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345679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55B651-37B5-BF12-9DC8-95319D1DEC2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4CB93E9-0CF9-E906-58BA-14EF1E913B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A12282A-8EAA-F969-17F8-43BA87814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FB8C419-C9E9-E66E-08F0-B7A4D3B33A3A}"/>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6" name="頁尾版面配置區 5">
            <a:extLst>
              <a:ext uri="{FF2B5EF4-FFF2-40B4-BE49-F238E27FC236}">
                <a16:creationId xmlns:a16="http://schemas.microsoft.com/office/drawing/2014/main" id="{045F5712-D027-EE30-5160-2D0D3C5BBBC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AEF580E-0F2B-4610-6EB2-442F3DE5071D}"/>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15257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7E419-5038-F076-70EE-22E639DB503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A2E6DF6-6953-BA99-7104-755AECB57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8137230-A140-A8EF-8FEC-E4714658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B9C5EF9-60DB-C3A1-0800-F8DCE60D0B28}"/>
              </a:ext>
            </a:extLst>
          </p:cNvPr>
          <p:cNvSpPr>
            <a:spLocks noGrp="1"/>
          </p:cNvSpPr>
          <p:nvPr>
            <p:ph type="dt" sz="half" idx="10"/>
          </p:nvPr>
        </p:nvSpPr>
        <p:spPr/>
        <p:txBody>
          <a:bodyPr/>
          <a:lstStyle/>
          <a:p>
            <a:fld id="{366F379B-42BC-4811-AD0E-74260B1ACD83}" type="datetimeFigureOut">
              <a:rPr lang="zh-TW" altLang="en-US" smtClean="0"/>
              <a:t>2022/8/5</a:t>
            </a:fld>
            <a:endParaRPr lang="zh-TW" altLang="en-US"/>
          </a:p>
        </p:txBody>
      </p:sp>
      <p:sp>
        <p:nvSpPr>
          <p:cNvPr id="6" name="頁尾版面配置區 5">
            <a:extLst>
              <a:ext uri="{FF2B5EF4-FFF2-40B4-BE49-F238E27FC236}">
                <a16:creationId xmlns:a16="http://schemas.microsoft.com/office/drawing/2014/main" id="{ACC1D7C1-0D41-3817-386A-E2A9D50B64F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547636-F9F5-E582-883F-3212AC6D02AC}"/>
              </a:ext>
            </a:extLst>
          </p:cNvPr>
          <p:cNvSpPr>
            <a:spLocks noGrp="1"/>
          </p:cNvSpPr>
          <p:nvPr>
            <p:ph type="sldNum" sz="quarter" idx="12"/>
          </p:nvPr>
        </p:nvSpPr>
        <p:spPr/>
        <p:txBody>
          <a:bodyPr/>
          <a:lstStyle/>
          <a:p>
            <a:fld id="{E13A92A1-6284-44F4-BF00-C8A0A3ADD1BF}" type="slidenum">
              <a:rPr lang="zh-TW" altLang="en-US" smtClean="0"/>
              <a:t>‹#›</a:t>
            </a:fld>
            <a:endParaRPr lang="zh-TW" altLang="en-US"/>
          </a:p>
        </p:txBody>
      </p:sp>
    </p:spTree>
    <p:extLst>
      <p:ext uri="{BB962C8B-B14F-4D97-AF65-F5344CB8AC3E}">
        <p14:creationId xmlns:p14="http://schemas.microsoft.com/office/powerpoint/2010/main" val="138978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27863ED-9771-199C-FE8D-46F6C306D1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FC23C7-781C-6C0A-849E-93F050905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81585C2-578D-4CAD-2918-DC428A6E1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F379B-42BC-4811-AD0E-74260B1ACD83}" type="datetimeFigureOut">
              <a:rPr lang="zh-TW" altLang="en-US" smtClean="0"/>
              <a:t>2022/8/5</a:t>
            </a:fld>
            <a:endParaRPr lang="zh-TW" altLang="en-US"/>
          </a:p>
        </p:txBody>
      </p:sp>
      <p:sp>
        <p:nvSpPr>
          <p:cNvPr id="5" name="頁尾版面配置區 4">
            <a:extLst>
              <a:ext uri="{FF2B5EF4-FFF2-40B4-BE49-F238E27FC236}">
                <a16:creationId xmlns:a16="http://schemas.microsoft.com/office/drawing/2014/main" id="{F7EDCB12-3B44-6297-C33E-536831F9F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45547E9-4A0B-6A4A-B5E0-FFF9ED7CF5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A92A1-6284-44F4-BF00-C8A0A3ADD1BF}" type="slidenum">
              <a:rPr lang="zh-TW" altLang="en-US" smtClean="0"/>
              <a:t>‹#›</a:t>
            </a:fld>
            <a:endParaRPr lang="zh-TW" altLang="en-US"/>
          </a:p>
        </p:txBody>
      </p:sp>
      <p:sp>
        <p:nvSpPr>
          <p:cNvPr id="7" name="MSIPCMContentMarking" descr="{&quot;HashCode&quot;:258068599,&quot;Placement&quot;:&quot;Header&quot;,&quot;Top&quot;:0.0,&quot;Left&quot;:0.0,&quot;SlideWidth&quot;:960,&quot;SlideHeight&quot;:540}">
            <a:extLst>
              <a:ext uri="{FF2B5EF4-FFF2-40B4-BE49-F238E27FC236}">
                <a16:creationId xmlns:a16="http://schemas.microsoft.com/office/drawing/2014/main" id="{95E71FE2-5939-EF93-9019-B6E27284EB28}"/>
              </a:ext>
            </a:extLst>
          </p:cNvPr>
          <p:cNvSpPr txBox="1"/>
          <p:nvPr userDrawn="1"/>
        </p:nvSpPr>
        <p:spPr>
          <a:xfrm>
            <a:off x="0" y="0"/>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altLang="zh-TW" sz="900">
                <a:solidFill>
                  <a:srgbClr val="000000"/>
                </a:solidFill>
                <a:latin typeface="Calibri" panose="020F0502020204030204" pitchFamily="34" charset="0"/>
              </a:rPr>
              <a:t>Micron Confidential</a:t>
            </a:r>
            <a:endParaRPr lang="zh-TW" altLang="en-US" sz="900">
              <a:solidFill>
                <a:srgbClr val="000000"/>
              </a:solidFill>
              <a:latin typeface="Calibri" panose="020F0502020204030204" pitchFamily="34" charset="0"/>
            </a:endParaRPr>
          </a:p>
        </p:txBody>
      </p:sp>
      <p:sp>
        <p:nvSpPr>
          <p:cNvPr id="8" name="MSIPCMContentMarking" descr="{&quot;HashCode&quot;:282206168,&quot;Placement&quot;:&quot;Footer&quot;,&quot;Top&quot;:520.68866,&quot;Left&quot;:0.0,&quot;SlideWidth&quot;:960,&quot;SlideHeight&quot;:540}">
            <a:extLst>
              <a:ext uri="{FF2B5EF4-FFF2-40B4-BE49-F238E27FC236}">
                <a16:creationId xmlns:a16="http://schemas.microsoft.com/office/drawing/2014/main" id="{6AB8C85E-7B4C-4C2A-1846-F0A297393444}"/>
              </a:ext>
            </a:extLst>
          </p:cNvPr>
          <p:cNvSpPr txBox="1"/>
          <p:nvPr userDrawn="1"/>
        </p:nvSpPr>
        <p:spPr>
          <a:xfrm>
            <a:off x="0" y="6612746"/>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altLang="zh-TW" sz="900">
                <a:solidFill>
                  <a:srgbClr val="000000"/>
                </a:solidFill>
                <a:latin typeface="Calibri" panose="020F0502020204030204" pitchFamily="34" charset="0"/>
              </a:rPr>
              <a:t>Micron Confidential</a:t>
            </a:r>
            <a:endParaRPr lang="zh-TW" altLang="en-US" sz="900">
              <a:solidFill>
                <a:srgbClr val="000000"/>
              </a:solidFill>
              <a:latin typeface="Calibri" panose="020F0502020204030204" pitchFamily="34" charset="0"/>
            </a:endParaRPr>
          </a:p>
        </p:txBody>
      </p:sp>
    </p:spTree>
    <p:extLst>
      <p:ext uri="{BB962C8B-B14F-4D97-AF65-F5344CB8AC3E}">
        <p14:creationId xmlns:p14="http://schemas.microsoft.com/office/powerpoint/2010/main" val="1850610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289337-3DAF-AE01-1850-22B8EC837409}"/>
              </a:ext>
            </a:extLst>
          </p:cNvPr>
          <p:cNvSpPr>
            <a:spLocks noGrp="1"/>
          </p:cNvSpPr>
          <p:nvPr>
            <p:ph type="title"/>
          </p:nvPr>
        </p:nvSpPr>
        <p:spPr>
          <a:xfrm>
            <a:off x="872836" y="65161"/>
            <a:ext cx="10515600" cy="1325563"/>
          </a:xfrm>
        </p:spPr>
        <p:txBody>
          <a:bodyPr>
            <a:normAutofit/>
          </a:bodyPr>
          <a:lstStyle/>
          <a:p>
            <a:r>
              <a:rPr lang="en-US" altLang="zh-TW" sz="4000" dirty="0"/>
              <a:t>7/5</a:t>
            </a:r>
            <a:r>
              <a:rPr lang="zh-TW" altLang="en-US" sz="4000" dirty="0"/>
              <a:t> </a:t>
            </a:r>
            <a:r>
              <a:rPr lang="en-US" altLang="zh-TW" sz="4000" dirty="0"/>
              <a:t>Daily report</a:t>
            </a:r>
            <a:endParaRPr lang="zh-TW" altLang="en-US" sz="4000" dirty="0"/>
          </a:p>
        </p:txBody>
      </p:sp>
      <p:sp>
        <p:nvSpPr>
          <p:cNvPr id="3" name="內容版面配置區 2">
            <a:extLst>
              <a:ext uri="{FF2B5EF4-FFF2-40B4-BE49-F238E27FC236}">
                <a16:creationId xmlns:a16="http://schemas.microsoft.com/office/drawing/2014/main" id="{EB33B0F0-48AF-1C4C-7D68-4736DBAE235B}"/>
              </a:ext>
            </a:extLst>
          </p:cNvPr>
          <p:cNvSpPr>
            <a:spLocks noGrp="1"/>
          </p:cNvSpPr>
          <p:nvPr>
            <p:ph idx="1"/>
          </p:nvPr>
        </p:nvSpPr>
        <p:spPr>
          <a:xfrm>
            <a:off x="838200" y="4618182"/>
            <a:ext cx="10515600" cy="1874693"/>
          </a:xfrm>
        </p:spPr>
        <p:txBody>
          <a:bodyPr vert="horz" lIns="91440" tIns="45720" rIns="91440" bIns="45720" rtlCol="0" anchor="t">
            <a:normAutofit/>
          </a:bodyPr>
          <a:lstStyle/>
          <a:p>
            <a:pPr marL="0" indent="0">
              <a:buNone/>
            </a:pPr>
            <a:r>
              <a:rPr lang="zh-TW" altLang="en-US" sz="1800" dirty="0">
                <a:ea typeface="新細明體"/>
              </a:rPr>
              <a:t>名詞</a:t>
            </a:r>
            <a:r>
              <a:rPr lang="en-US" altLang="zh-TW" sz="1800" dirty="0">
                <a:ea typeface="新細明體"/>
              </a:rPr>
              <a:t>:</a:t>
            </a:r>
            <a:endParaRPr lang="zh-TW" altLang="en-US" sz="1800" dirty="0">
              <a:ea typeface="新細明體"/>
            </a:endParaRPr>
          </a:p>
          <a:p>
            <a:pPr marL="342900" indent="-342900">
              <a:buAutoNum type="arabicPeriod"/>
            </a:pPr>
            <a:r>
              <a:rPr lang="en-US" altLang="zh-TW" sz="1800" dirty="0">
                <a:ea typeface="新細明體"/>
              </a:rPr>
              <a:t>Pace:  (fab Moves/step</a:t>
            </a:r>
            <a:r>
              <a:rPr lang="zh-TW" altLang="en-US" sz="1800" dirty="0">
                <a:ea typeface="新細明體"/>
              </a:rPr>
              <a:t>數</a:t>
            </a:r>
            <a:r>
              <a:rPr lang="en-US" altLang="zh-TW" sz="1800" dirty="0">
                <a:ea typeface="新細明體"/>
              </a:rPr>
              <a:t>)*7     Ex. 04/16/2018 若 moves=1732811 stepQty=587  則 pace=20663</a:t>
            </a:r>
          </a:p>
          <a:p>
            <a:pPr marL="457200" lvl="1" indent="0">
              <a:buNone/>
            </a:pPr>
            <a:r>
              <a:rPr lang="zh-TW" altLang="en-US" sz="1400" dirty="0">
                <a:ea typeface="新細明體"/>
                <a:cs typeface="Calibri"/>
              </a:rPr>
              <a:t>為</a:t>
            </a:r>
            <a:r>
              <a:rPr lang="en-US" altLang="zh-TW" sz="1400" dirty="0">
                <a:ea typeface="新細明體"/>
                <a:cs typeface="Calibri"/>
              </a:rPr>
              <a:t>KPI</a:t>
            </a:r>
            <a:r>
              <a:rPr lang="zh-TW" altLang="en-US" sz="1400" dirty="0">
                <a:ea typeface="新細明體"/>
                <a:cs typeface="Calibri"/>
              </a:rPr>
              <a:t>的其中一個指標，目的是為了出貨的先行指標</a:t>
            </a:r>
            <a:r>
              <a:rPr lang="zh-TW" altLang="zh-TW" sz="1100" b="0" i="0" dirty="0">
                <a:solidFill>
                  <a:srgbClr val="000000"/>
                </a:solidFill>
                <a:effectLst/>
                <a:ea typeface="Calibri" panose="020F0502020204030204" pitchFamily="34" charset="0"/>
              </a:rPr>
              <a:t>，可以觀察目前生產狀況</a:t>
            </a:r>
            <a:endParaRPr lang="zh-TW" altLang="en-US" sz="1400" dirty="0">
              <a:ea typeface="新細明體"/>
              <a:cs typeface="Calibri"/>
            </a:endParaRPr>
          </a:p>
          <a:p>
            <a:pPr marL="0" indent="0">
              <a:buNone/>
            </a:pPr>
            <a:r>
              <a:rPr lang="en-US" altLang="zh-TW" sz="1800" dirty="0">
                <a:ea typeface="新細明體"/>
              </a:rPr>
              <a:t>2.</a:t>
            </a:r>
            <a:r>
              <a:rPr lang="zh-TW" altLang="en-US" sz="1800" dirty="0">
                <a:ea typeface="新細明體"/>
              </a:rPr>
              <a:t> </a:t>
            </a:r>
            <a:r>
              <a:rPr lang="en-US" altLang="zh-TW" sz="1800" dirty="0">
                <a:ea typeface="新細明體"/>
              </a:rPr>
              <a:t>Q-time (</a:t>
            </a:r>
            <a:r>
              <a:rPr lang="en-US" altLang="zh-TW" sz="1800" b="0" i="0" dirty="0">
                <a:effectLst/>
                <a:latin typeface="Arial"/>
                <a:ea typeface="新細明體"/>
                <a:cs typeface="Arial"/>
              </a:rPr>
              <a:t>Queue Time):</a:t>
            </a:r>
            <a:r>
              <a:rPr lang="en-US" altLang="zh-TW" sz="1800" dirty="0">
                <a:latin typeface="Calibri"/>
                <a:ea typeface="Calibri"/>
                <a:cs typeface="Calibri"/>
              </a:rPr>
              <a:t>wafer</a:t>
            </a:r>
            <a:r>
              <a:rPr lang="zh-CN" altLang="en-US" sz="1800" dirty="0">
                <a:latin typeface="Calibri"/>
                <a:ea typeface="新細明體"/>
                <a:cs typeface="Calibri"/>
              </a:rPr>
              <a:t>從</a:t>
            </a:r>
            <a:r>
              <a:rPr lang="en-US" altLang="zh-TW" sz="1800" dirty="0">
                <a:latin typeface="Calibri"/>
                <a:ea typeface="Calibri"/>
                <a:cs typeface="Calibri"/>
              </a:rPr>
              <a:t>A</a:t>
            </a:r>
            <a:r>
              <a:rPr lang="zh-CN" altLang="en-US" sz="1800" dirty="0">
                <a:latin typeface="Calibri"/>
                <a:ea typeface="新細明體"/>
                <a:cs typeface="Calibri"/>
              </a:rPr>
              <a:t>站點完成送到</a:t>
            </a:r>
            <a:r>
              <a:rPr lang="en-US" altLang="zh-CN" sz="1800" dirty="0">
                <a:latin typeface="Calibri"/>
                <a:ea typeface="Calibri"/>
                <a:cs typeface="Calibri"/>
              </a:rPr>
              <a:t>B</a:t>
            </a:r>
            <a:r>
              <a:rPr lang="zh-CN" altLang="en-US" sz="1800" dirty="0">
                <a:latin typeface="Calibri"/>
                <a:ea typeface="新細明體"/>
                <a:cs typeface="Calibri"/>
              </a:rPr>
              <a:t>站點的等待時間</a:t>
            </a:r>
            <a:r>
              <a:rPr lang="zh-TW" altLang="en-US" sz="1800" dirty="0">
                <a:latin typeface="Arial"/>
                <a:ea typeface="新細明體"/>
                <a:cs typeface="Arial"/>
              </a:rPr>
              <a:t>。Q-time時間太長容易發生defect。</a:t>
            </a:r>
            <a:endParaRPr lang="zh-TW" altLang="en-US" sz="1800" dirty="0">
              <a:ea typeface="新細明體"/>
              <a:cs typeface="Calibri" panose="020F0502020204030204"/>
            </a:endParaRPr>
          </a:p>
          <a:p>
            <a:pPr marL="0" indent="0">
              <a:buNone/>
            </a:pPr>
            <a:r>
              <a:rPr lang="en-US" altLang="zh-TW" sz="1800" dirty="0">
                <a:ea typeface="新細明體"/>
              </a:rPr>
              <a:t>3.</a:t>
            </a:r>
            <a:r>
              <a:rPr lang="zh-TW" altLang="en-US" sz="1800" dirty="0">
                <a:ea typeface="新細明體"/>
              </a:rPr>
              <a:t> </a:t>
            </a:r>
            <a:r>
              <a:rPr lang="en-US" altLang="zh-TW" sz="1800" dirty="0">
                <a:ea typeface="新細明體"/>
              </a:rPr>
              <a:t>Move : </a:t>
            </a:r>
            <a:r>
              <a:rPr lang="en-US" altLang="zh-TW" sz="1800" dirty="0" err="1">
                <a:ea typeface="新細明體"/>
              </a:rPr>
              <a:t>每片wafer所經過的站點數</a:t>
            </a:r>
            <a:endParaRPr lang="zh-TW" altLang="en-US" sz="1800" dirty="0">
              <a:ea typeface="新細明體"/>
              <a:cs typeface="Calibri"/>
            </a:endParaRPr>
          </a:p>
          <a:p>
            <a:endParaRPr lang="zh-TW" altLang="en-US" dirty="0"/>
          </a:p>
        </p:txBody>
      </p:sp>
      <p:sp>
        <p:nvSpPr>
          <p:cNvPr id="6" name="內容版面配置區 2">
            <a:extLst>
              <a:ext uri="{FF2B5EF4-FFF2-40B4-BE49-F238E27FC236}">
                <a16:creationId xmlns:a16="http://schemas.microsoft.com/office/drawing/2014/main" id="{0CFC6785-8B17-6AD4-074F-398173F8D40D}"/>
              </a:ext>
            </a:extLst>
          </p:cNvPr>
          <p:cNvSpPr txBox="1">
            <a:spLocks/>
          </p:cNvSpPr>
          <p:nvPr/>
        </p:nvSpPr>
        <p:spPr>
          <a:xfrm>
            <a:off x="916132" y="3431310"/>
            <a:ext cx="11002818" cy="1157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t>7/5</a:t>
            </a:r>
            <a:r>
              <a:rPr lang="zh-TW" altLang="en-US" sz="1800" dirty="0"/>
              <a:t>生產狀況會議</a:t>
            </a:r>
            <a:r>
              <a:rPr lang="en-US" altLang="zh-TW" sz="1800" dirty="0"/>
              <a:t>:</a:t>
            </a:r>
          </a:p>
          <a:p>
            <a:pPr marL="0" indent="0">
              <a:buNone/>
            </a:pPr>
            <a:r>
              <a:rPr lang="en-US" altLang="zh-TW" sz="1800" dirty="0"/>
              <a:t>	</a:t>
            </a:r>
            <a:r>
              <a:rPr lang="zh-TW" altLang="en-US" sz="1800" dirty="0"/>
              <a:t>生產狀況報告，各組報告目前進度，並追蹤各種指標狀況，讓進度回到</a:t>
            </a:r>
            <a:r>
              <a:rPr lang="en-US" altLang="zh-TW" sz="1800" dirty="0"/>
              <a:t>target</a:t>
            </a:r>
            <a:r>
              <a:rPr lang="zh-TW" altLang="en-US" sz="1800" dirty="0"/>
              <a:t>上。</a:t>
            </a:r>
            <a:endParaRPr lang="en-US" altLang="zh-TW" sz="1800" dirty="0"/>
          </a:p>
          <a:p>
            <a:pPr marL="0" indent="0">
              <a:buNone/>
            </a:pPr>
            <a:r>
              <a:rPr lang="en-US" altLang="zh-TW" sz="1800" dirty="0"/>
              <a:t>	Area</a:t>
            </a:r>
            <a:r>
              <a:rPr lang="zh-TW" altLang="en-US" sz="1800" dirty="0"/>
              <a:t>分為</a:t>
            </a:r>
            <a:r>
              <a:rPr lang="en-US" altLang="zh-TW" sz="1800" dirty="0"/>
              <a:t>:</a:t>
            </a:r>
            <a:r>
              <a:rPr lang="zh-TW" altLang="en-US" sz="1800" dirty="0"/>
              <a:t> </a:t>
            </a:r>
            <a:r>
              <a:rPr lang="en-US" altLang="zh-TW" sz="1800" b="0" i="0" dirty="0">
                <a:solidFill>
                  <a:srgbClr val="242424"/>
                </a:solidFill>
                <a:effectLst/>
                <a:latin typeface="-apple-system"/>
              </a:rPr>
              <a:t>PHO1/PHO2/DRY/DIR/WCMP/SUP/Shift/TF(CVD/PVD)</a:t>
            </a:r>
            <a:endParaRPr lang="en-US" altLang="zh-TW" sz="1800" dirty="0"/>
          </a:p>
        </p:txBody>
      </p:sp>
      <p:sp>
        <p:nvSpPr>
          <p:cNvPr id="7" name="內容版面配置區 2">
            <a:extLst>
              <a:ext uri="{FF2B5EF4-FFF2-40B4-BE49-F238E27FC236}">
                <a16:creationId xmlns:a16="http://schemas.microsoft.com/office/drawing/2014/main" id="{FB72391D-5B61-19F5-6123-23DC1E6F0CE7}"/>
              </a:ext>
            </a:extLst>
          </p:cNvPr>
          <p:cNvSpPr txBox="1">
            <a:spLocks/>
          </p:cNvSpPr>
          <p:nvPr/>
        </p:nvSpPr>
        <p:spPr>
          <a:xfrm>
            <a:off x="543791" y="1243519"/>
            <a:ext cx="11002818" cy="21516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800" dirty="0"/>
              <a:t>新人課程</a:t>
            </a:r>
            <a:r>
              <a:rPr lang="en-US" altLang="zh-TW" sz="1800" dirty="0"/>
              <a:t>:</a:t>
            </a:r>
            <a:r>
              <a:rPr lang="zh-TW" altLang="en-US" sz="1800" dirty="0"/>
              <a:t> </a:t>
            </a:r>
            <a:endParaRPr lang="en-US" altLang="zh-TW" sz="1800" dirty="0"/>
          </a:p>
          <a:p>
            <a:pPr marL="342900" indent="-342900">
              <a:buFont typeface="+mj-lt"/>
              <a:buAutoNum type="arabicPeriod"/>
            </a:pPr>
            <a:r>
              <a:rPr lang="en-US" altLang="zh-TW" sz="1800" dirty="0">
                <a:solidFill>
                  <a:srgbClr val="000000"/>
                </a:solidFill>
                <a:effectLst/>
                <a:latin typeface="Calibri" panose="020F0502020204030204" pitchFamily="34" charset="0"/>
                <a:ea typeface="新細明體" panose="02020500000000000000" pitchFamily="18" charset="-120"/>
              </a:rPr>
              <a:t>IT Training</a:t>
            </a:r>
            <a:r>
              <a:rPr lang="zh-TW" altLang="en-US" sz="1800" dirty="0">
                <a:solidFill>
                  <a:srgbClr val="000000"/>
                </a:solidFill>
                <a:effectLst/>
                <a:latin typeface="Calibri" panose="020F0502020204030204" pitchFamily="34" charset="0"/>
                <a:ea typeface="新細明體" panose="02020500000000000000" pitchFamily="18" charset="-120"/>
              </a:rPr>
              <a:t> </a:t>
            </a:r>
            <a:r>
              <a:rPr lang="en-US" altLang="zh-TW" sz="1800" dirty="0">
                <a:solidFill>
                  <a:srgbClr val="000000"/>
                </a:solidFill>
                <a:effectLst/>
                <a:latin typeface="Calibri" panose="020F0502020204030204" pitchFamily="34" charset="0"/>
                <a:ea typeface="新細明體" panose="02020500000000000000" pitchFamily="18" charset="-120"/>
              </a:rPr>
              <a:t>:</a:t>
            </a:r>
            <a:r>
              <a:rPr lang="zh-TW" altLang="en-US" sz="1800" dirty="0">
                <a:solidFill>
                  <a:srgbClr val="000000"/>
                </a:solidFill>
                <a:effectLst/>
                <a:latin typeface="Calibri" panose="020F0502020204030204" pitchFamily="34" charset="0"/>
                <a:ea typeface="新細明體" panose="02020500000000000000" pitchFamily="18" charset="-120"/>
              </a:rPr>
              <a:t> 介紹</a:t>
            </a:r>
            <a:r>
              <a:rPr lang="en-US" altLang="zh-TW" sz="1800" dirty="0">
                <a:solidFill>
                  <a:srgbClr val="000000"/>
                </a:solidFill>
                <a:effectLst/>
                <a:latin typeface="Calibri" panose="020F0502020204030204" pitchFamily="34" charset="0"/>
                <a:ea typeface="新細明體" panose="02020500000000000000" pitchFamily="18" charset="-120"/>
              </a:rPr>
              <a:t>micron</a:t>
            </a:r>
            <a:r>
              <a:rPr lang="zh-TW" altLang="en-US" sz="1800" dirty="0">
                <a:solidFill>
                  <a:srgbClr val="000000"/>
                </a:solidFill>
                <a:effectLst/>
                <a:latin typeface="Calibri" panose="020F0502020204030204" pitchFamily="34" charset="0"/>
                <a:ea typeface="新細明體" panose="02020500000000000000" pitchFamily="18" charset="-120"/>
              </a:rPr>
              <a:t> </a:t>
            </a:r>
            <a:r>
              <a:rPr lang="en-US" altLang="zh-TW" sz="1800" dirty="0">
                <a:solidFill>
                  <a:srgbClr val="000000"/>
                </a:solidFill>
                <a:latin typeface="Calibri" panose="020F0502020204030204" pitchFamily="34" charset="0"/>
                <a:ea typeface="新細明體" panose="02020500000000000000" pitchFamily="18" charset="-120"/>
              </a:rPr>
              <a:t>Alias</a:t>
            </a:r>
            <a:r>
              <a:rPr lang="zh-TW" altLang="en-US" sz="1800" dirty="0">
                <a:solidFill>
                  <a:srgbClr val="000000"/>
                </a:solidFill>
                <a:latin typeface="Calibri" panose="020F0502020204030204" pitchFamily="34" charset="0"/>
                <a:ea typeface="新細明體" panose="02020500000000000000" pitchFamily="18" charset="-120"/>
              </a:rPr>
              <a:t>如何使用、手機安裝</a:t>
            </a:r>
            <a:r>
              <a:rPr lang="en-US" altLang="zh-TW" sz="1800" dirty="0">
                <a:solidFill>
                  <a:srgbClr val="000000"/>
                </a:solidFill>
                <a:latin typeface="Calibri" panose="020F0502020204030204" pitchFamily="34" charset="0"/>
                <a:ea typeface="新細明體" panose="02020500000000000000" pitchFamily="18" charset="-120"/>
              </a:rPr>
              <a:t>DUO</a:t>
            </a:r>
            <a:r>
              <a:rPr lang="zh-TW" altLang="en-US" sz="1800" dirty="0">
                <a:solidFill>
                  <a:srgbClr val="000000"/>
                </a:solidFill>
                <a:latin typeface="Calibri" panose="020F0502020204030204" pitchFamily="34" charset="0"/>
                <a:ea typeface="新細明體" panose="02020500000000000000" pitchFamily="18" charset="-120"/>
              </a:rPr>
              <a:t>以及其他資訊系統使用。</a:t>
            </a:r>
            <a:endParaRPr lang="en-US" altLang="zh-TW" sz="1800" dirty="0">
              <a:solidFill>
                <a:srgbClr val="000000"/>
              </a:solidFill>
              <a:effectLst/>
              <a:latin typeface="Calibri" panose="020F0502020204030204" pitchFamily="34" charset="0"/>
              <a:ea typeface="新細明體" panose="02020500000000000000" pitchFamily="18" charset="-120"/>
            </a:endParaRPr>
          </a:p>
          <a:p>
            <a:pPr marL="342900" indent="-342900">
              <a:buFont typeface="+mj-lt"/>
              <a:buAutoNum type="arabicPeriod"/>
            </a:pPr>
            <a:r>
              <a:rPr lang="en-US" altLang="zh-TW" sz="1800" dirty="0"/>
              <a:t>Micron Products and Processes:</a:t>
            </a:r>
            <a:r>
              <a:rPr lang="zh-TW" altLang="en-US" sz="1800" dirty="0"/>
              <a:t> </a:t>
            </a:r>
            <a:r>
              <a:rPr lang="en-US" altLang="zh-TW" sz="1800" dirty="0"/>
              <a:t>DRAM</a:t>
            </a:r>
            <a:r>
              <a:rPr lang="zh-TW" altLang="en-US" sz="1800" dirty="0"/>
              <a:t>製造過程包含四大元件 </a:t>
            </a:r>
            <a:r>
              <a:rPr lang="en-US" altLang="zh-TW" sz="1800" dirty="0"/>
              <a:t>1.Transistors 2.Capacitors 3.Word line 4.Digit line</a:t>
            </a:r>
          </a:p>
          <a:p>
            <a:pPr marL="342900" indent="-342900">
              <a:buFont typeface="+mj-lt"/>
              <a:buAutoNum type="arabicPeriod"/>
            </a:pPr>
            <a:r>
              <a:rPr lang="en-US" altLang="zh-TW" sz="1800" dirty="0">
                <a:solidFill>
                  <a:srgbClr val="000000"/>
                </a:solidFill>
                <a:effectLst/>
                <a:latin typeface="Calibri" panose="020F0502020204030204" pitchFamily="34" charset="0"/>
                <a:ea typeface="新細明體" panose="02020500000000000000" pitchFamily="18" charset="-120"/>
              </a:rPr>
              <a:t>Security: </a:t>
            </a:r>
            <a:r>
              <a:rPr lang="zh-TW" altLang="en-US" sz="1800" dirty="0">
                <a:solidFill>
                  <a:srgbClr val="000000"/>
                </a:solidFill>
                <a:effectLst/>
                <a:latin typeface="Calibri" panose="020F0502020204030204" pitchFamily="34" charset="0"/>
                <a:ea typeface="新細明體" panose="02020500000000000000" pitchFamily="18" charset="-120"/>
              </a:rPr>
              <a:t>公司安全保護政策，包含人員、資產、資訊安全，避免公司產品、品牌受到威脅。</a:t>
            </a:r>
            <a:endParaRPr lang="en-US" altLang="zh-TW" sz="1800" dirty="0">
              <a:solidFill>
                <a:srgbClr val="000000"/>
              </a:solidFill>
              <a:effectLst/>
              <a:latin typeface="Calibri" panose="020F0502020204030204" pitchFamily="34" charset="0"/>
              <a:ea typeface="新細明體" panose="02020500000000000000" pitchFamily="18" charset="-120"/>
            </a:endParaRPr>
          </a:p>
          <a:p>
            <a:pPr marL="342900" indent="-342900">
              <a:buFont typeface="+mj-lt"/>
              <a:buAutoNum type="arabicPeriod"/>
            </a:pPr>
            <a:r>
              <a:rPr lang="en-US" altLang="zh-TW" sz="1800" dirty="0"/>
              <a:t> training introduction:</a:t>
            </a:r>
            <a:r>
              <a:rPr lang="zh-TW" altLang="en-US" sz="1800" dirty="0"/>
              <a:t> </a:t>
            </a:r>
            <a:r>
              <a:rPr lang="en-US" altLang="zh-TW" sz="1800" dirty="0"/>
              <a:t>workday</a:t>
            </a:r>
            <a:r>
              <a:rPr lang="zh-TW" altLang="en-US" sz="1800" dirty="0"/>
              <a:t>系統</a:t>
            </a:r>
            <a:r>
              <a:rPr lang="en-US" altLang="zh-TW" sz="1800" dirty="0"/>
              <a:t>-</a:t>
            </a:r>
            <a:r>
              <a:rPr lang="zh-TW" altLang="en-US" sz="1800" dirty="0"/>
              <a:t>學習 介紹 如何報名課程以及各功能的使用。</a:t>
            </a:r>
            <a:endParaRPr lang="en-US" altLang="zh-TW" sz="1800" dirty="0"/>
          </a:p>
          <a:p>
            <a:pPr marL="342900" indent="-342900">
              <a:buFont typeface="+mj-lt"/>
              <a:buAutoNum type="arabicPeriod"/>
            </a:pPr>
            <a:r>
              <a:rPr lang="en-US" altLang="zh-TW" sz="1800" dirty="0"/>
              <a:t>MMT-Living in Micron:</a:t>
            </a:r>
            <a:r>
              <a:rPr lang="zh-TW" altLang="en-US" sz="1800" dirty="0"/>
              <a:t> 介紹公司飲食及住宿福利。</a:t>
            </a:r>
            <a:endParaRPr lang="en-US" altLang="zh-TW" sz="1800" dirty="0"/>
          </a:p>
        </p:txBody>
      </p:sp>
    </p:spTree>
    <p:extLst>
      <p:ext uri="{BB962C8B-B14F-4D97-AF65-F5344CB8AC3E}">
        <p14:creationId xmlns:p14="http://schemas.microsoft.com/office/powerpoint/2010/main" val="347142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7AD441A-BBE6-99C6-9030-563FB9D22BB2}"/>
              </a:ext>
            </a:extLst>
          </p:cNvPr>
          <p:cNvSpPr>
            <a:spLocks noGrp="1"/>
          </p:cNvSpPr>
          <p:nvPr>
            <p:ph idx="1"/>
          </p:nvPr>
        </p:nvSpPr>
        <p:spPr>
          <a:xfrm>
            <a:off x="838200" y="1376218"/>
            <a:ext cx="10515600" cy="4209334"/>
          </a:xfrm>
        </p:spPr>
        <p:txBody>
          <a:bodyPr>
            <a:normAutofit fontScale="70000" lnSpcReduction="20000"/>
          </a:bodyPr>
          <a:lstStyle/>
          <a:p>
            <a:pPr>
              <a:lnSpc>
                <a:spcPct val="170000"/>
              </a:lnSpc>
            </a:pPr>
            <a:r>
              <a:rPr lang="en-US" altLang="zh-TW" dirty="0"/>
              <a:t>Qual</a:t>
            </a:r>
            <a:r>
              <a:rPr lang="zh-TW" altLang="en-US" dirty="0"/>
              <a:t>測機</a:t>
            </a:r>
            <a:r>
              <a:rPr lang="en-US" altLang="zh-TW" dirty="0"/>
              <a:t>:</a:t>
            </a:r>
            <a:r>
              <a:rPr lang="zh-TW" altLang="en-US" dirty="0"/>
              <a:t> 機台在生產前會請測機人員進行測試，讓機台開始</a:t>
            </a:r>
            <a:r>
              <a:rPr lang="en-US" altLang="zh-TW" dirty="0"/>
              <a:t>run</a:t>
            </a:r>
            <a:r>
              <a:rPr lang="zh-TW" altLang="en-US" dirty="0"/>
              <a:t>的時候可以比較順，通常都會拿測試用的</a:t>
            </a:r>
            <a:r>
              <a:rPr lang="en-US" altLang="zh-TW" dirty="0"/>
              <a:t>wafer</a:t>
            </a:r>
            <a:r>
              <a:rPr lang="zh-TW" altLang="en-US" dirty="0"/>
              <a:t>去</a:t>
            </a:r>
            <a:r>
              <a:rPr lang="en-US" altLang="zh-TW" dirty="0"/>
              <a:t>run</a:t>
            </a:r>
            <a:r>
              <a:rPr lang="zh-TW" altLang="en-US" dirty="0"/>
              <a:t>機台，確保機台可以順利按照設定</a:t>
            </a:r>
            <a:r>
              <a:rPr lang="en-US" altLang="zh-TW" dirty="0"/>
              <a:t>run</a:t>
            </a:r>
            <a:r>
              <a:rPr lang="zh-TW" altLang="en-US" dirty="0"/>
              <a:t>貨。</a:t>
            </a:r>
            <a:endParaRPr lang="en-US" altLang="zh-TW" dirty="0"/>
          </a:p>
          <a:p>
            <a:pPr>
              <a:lnSpc>
                <a:spcPct val="170000"/>
              </a:lnSpc>
            </a:pPr>
            <a:r>
              <a:rPr lang="en-US" altLang="zh-TW" dirty="0"/>
              <a:t>AMHS:</a:t>
            </a:r>
            <a:r>
              <a:rPr lang="zh-TW" altLang="en-US" dirty="0"/>
              <a:t> 自動化傳輸系統</a:t>
            </a:r>
            <a:endParaRPr lang="en-US" altLang="zh-TW" dirty="0"/>
          </a:p>
          <a:p>
            <a:pPr>
              <a:lnSpc>
                <a:spcPct val="170000"/>
              </a:lnSpc>
            </a:pPr>
            <a:r>
              <a:rPr lang="en-US" altLang="zh-TW" dirty="0"/>
              <a:t>FDC, fault detect and classification: </a:t>
            </a:r>
            <a:r>
              <a:rPr lang="zh-TW" altLang="en-US" dirty="0"/>
              <a:t>當系統發出異常訊號，就會產品進行應變措施</a:t>
            </a:r>
            <a:r>
              <a:rPr lang="en-US" altLang="zh-TW" dirty="0"/>
              <a:t>(</a:t>
            </a:r>
            <a:r>
              <a:rPr lang="zh-TW" altLang="en-US" dirty="0"/>
              <a:t>像是停機、通知設備等工程師處理、</a:t>
            </a:r>
            <a:r>
              <a:rPr lang="en-US" altLang="zh-TW" dirty="0"/>
              <a:t>hold lot)</a:t>
            </a:r>
            <a:r>
              <a:rPr lang="zh-TW" altLang="en-US" dirty="0"/>
              <a:t>，目的希望監測機台的狀況。</a:t>
            </a:r>
          </a:p>
          <a:p>
            <a:endParaRPr lang="en-US" altLang="zh-TW" dirty="0"/>
          </a:p>
          <a:p>
            <a:endParaRPr lang="en-US" altLang="zh-TW" dirty="0"/>
          </a:p>
          <a:p>
            <a:r>
              <a:rPr lang="zh-TW" altLang="en-US" dirty="0"/>
              <a:t>看系統工具教材</a:t>
            </a:r>
            <a:r>
              <a:rPr lang="en-US" altLang="zh-TW" dirty="0"/>
              <a:t>:</a:t>
            </a:r>
          </a:p>
          <a:p>
            <a:pPr lvl="1"/>
            <a:r>
              <a:rPr lang="en-US" altLang="zh-TW" dirty="0"/>
              <a:t>Data Nav: </a:t>
            </a:r>
            <a:r>
              <a:rPr lang="zh-TW" altLang="en-US" dirty="0"/>
              <a:t>所有發生的數據都會在這資料庫，可以用來查閱已發生的資料</a:t>
            </a:r>
            <a:endParaRPr lang="en-US" altLang="zh-TW" dirty="0"/>
          </a:p>
          <a:p>
            <a:pPr lvl="1"/>
            <a:r>
              <a:rPr lang="en-US" altLang="zh-TW" dirty="0"/>
              <a:t>Tool view: </a:t>
            </a:r>
            <a:r>
              <a:rPr lang="zh-TW" altLang="en-US" dirty="0"/>
              <a:t>可以用來查閱、監控機台與</a:t>
            </a:r>
            <a:r>
              <a:rPr lang="en-US" altLang="zh-TW" dirty="0"/>
              <a:t>lot</a:t>
            </a:r>
            <a:r>
              <a:rPr lang="zh-TW" altLang="en-US" dirty="0"/>
              <a:t>狀況</a:t>
            </a:r>
          </a:p>
        </p:txBody>
      </p:sp>
      <p:sp>
        <p:nvSpPr>
          <p:cNvPr id="4" name="Title 1">
            <a:extLst>
              <a:ext uri="{FF2B5EF4-FFF2-40B4-BE49-F238E27FC236}">
                <a16:creationId xmlns:a16="http://schemas.microsoft.com/office/drawing/2014/main" id="{63E49315-E14A-3665-422D-FEBCEDE11B70}"/>
              </a:ext>
            </a:extLst>
          </p:cNvPr>
          <p:cNvSpPr>
            <a:spLocks noGrp="1"/>
          </p:cNvSpPr>
          <p:nvPr>
            <p:ph type="title"/>
          </p:nvPr>
        </p:nvSpPr>
        <p:spPr>
          <a:xfrm>
            <a:off x="838200" y="286110"/>
            <a:ext cx="8714510" cy="789854"/>
          </a:xfrm>
        </p:spPr>
        <p:txBody>
          <a:bodyPr>
            <a:normAutofit/>
          </a:bodyPr>
          <a:lstStyle/>
          <a:p>
            <a:r>
              <a:rPr lang="en-US" sz="3600" dirty="0">
                <a:ea typeface="+mj-lt"/>
                <a:cs typeface="+mj-lt"/>
              </a:rPr>
              <a:t>7/</a:t>
            </a:r>
            <a:r>
              <a:rPr lang="en-US" altLang="zh-TW" sz="3600" dirty="0">
                <a:ea typeface="+mj-lt"/>
                <a:cs typeface="+mj-lt"/>
              </a:rPr>
              <a:t>12</a:t>
            </a:r>
            <a:r>
              <a:rPr lang="zh-TW" sz="3600" dirty="0">
                <a:ea typeface="+mj-lt"/>
                <a:cs typeface="+mj-lt"/>
              </a:rPr>
              <a:t> </a:t>
            </a:r>
            <a:r>
              <a:rPr lang="en-US" sz="3600" dirty="0">
                <a:ea typeface="+mj-lt"/>
                <a:cs typeface="+mj-lt"/>
              </a:rPr>
              <a:t>Daily report</a:t>
            </a:r>
          </a:p>
        </p:txBody>
      </p:sp>
    </p:spTree>
    <p:extLst>
      <p:ext uri="{BB962C8B-B14F-4D97-AF65-F5344CB8AC3E}">
        <p14:creationId xmlns:p14="http://schemas.microsoft.com/office/powerpoint/2010/main" val="1967539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FCA74309-D1DD-2FB6-1C38-A7AB78F5B9E8}"/>
              </a:ext>
            </a:extLst>
          </p:cNvPr>
          <p:cNvSpPr>
            <a:spLocks noGrp="1"/>
          </p:cNvSpPr>
          <p:nvPr>
            <p:ph idx="1"/>
          </p:nvPr>
        </p:nvSpPr>
        <p:spPr>
          <a:xfrm>
            <a:off x="328670" y="947450"/>
            <a:ext cx="11534660" cy="5464367"/>
          </a:xfrm>
        </p:spPr>
        <p:txBody>
          <a:bodyPr>
            <a:normAutofit lnSpcReduction="10000"/>
          </a:bodyPr>
          <a:lstStyle/>
          <a:p>
            <a:r>
              <a:rPr lang="en-US" altLang="zh-TW" dirty="0">
                <a:latin typeface="標楷體" panose="03000509000000000000" pitchFamily="65" charset="-120"/>
                <a:ea typeface="標楷體" panose="03000509000000000000" pitchFamily="65" charset="-120"/>
              </a:rPr>
              <a:t>Fab tour</a:t>
            </a:r>
            <a:r>
              <a:rPr lang="zh-TW" altLang="en-US" dirty="0">
                <a:latin typeface="標楷體" panose="03000509000000000000" pitchFamily="65" charset="-120"/>
                <a:ea typeface="標楷體" panose="03000509000000000000" pitchFamily="65" charset="-120"/>
              </a:rPr>
              <a:t>感想</a:t>
            </a:r>
            <a:r>
              <a:rPr lang="en-US" altLang="zh-TW" dirty="0">
                <a:latin typeface="標楷體" panose="03000509000000000000" pitchFamily="65" charset="-120"/>
                <a:ea typeface="標楷體" panose="03000509000000000000" pitchFamily="65" charset="-120"/>
              </a:rPr>
              <a:t>:</a:t>
            </a:r>
          </a:p>
          <a:p>
            <a:pPr marL="0" indent="0" algn="just">
              <a:buNone/>
            </a:pPr>
            <a:r>
              <a:rPr lang="en-US" altLang="zh-TW" sz="2400" dirty="0">
                <a:latin typeface="標楷體" panose="03000509000000000000" pitchFamily="65" charset="-120"/>
                <a:ea typeface="標楷體" panose="03000509000000000000" pitchFamily="65" charset="-120"/>
              </a:rPr>
              <a:t>Fab</a:t>
            </a:r>
            <a:r>
              <a:rPr lang="zh-TW" altLang="en-US" sz="2400" dirty="0">
                <a:latin typeface="標楷體" panose="03000509000000000000" pitchFamily="65" charset="-120"/>
                <a:ea typeface="標楷體" panose="03000509000000000000" pitchFamily="65" charset="-120"/>
              </a:rPr>
              <a:t>在</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5</a:t>
            </a:r>
            <a:r>
              <a:rPr lang="zh-TW" altLang="en-US" sz="2400" dirty="0">
                <a:latin typeface="標楷體" panose="03000509000000000000" pitchFamily="65" charset="-120"/>
                <a:ea typeface="標楷體" panose="03000509000000000000" pitchFamily="65" charset="-120"/>
              </a:rPr>
              <a:t>樓，進</a:t>
            </a:r>
            <a:r>
              <a:rPr lang="en-US" altLang="zh-TW" sz="2400" dirty="0">
                <a:latin typeface="標楷體" panose="03000509000000000000" pitchFamily="65" charset="-120"/>
                <a:ea typeface="標楷體" panose="03000509000000000000" pitchFamily="65" charset="-120"/>
              </a:rPr>
              <a:t>fab</a:t>
            </a:r>
            <a:r>
              <a:rPr lang="zh-TW" altLang="en-US" sz="2400" dirty="0">
                <a:latin typeface="標楷體" panose="03000509000000000000" pitchFamily="65" charset="-120"/>
                <a:ea typeface="標楷體" panose="03000509000000000000" pitchFamily="65" charset="-120"/>
              </a:rPr>
              <a:t>需按照無塵室操作程序走，從穿無塵衣到進到</a:t>
            </a:r>
            <a:r>
              <a:rPr lang="en-US" altLang="zh-TW" sz="2400" dirty="0">
                <a:latin typeface="標楷體" panose="03000509000000000000" pitchFamily="65" charset="-120"/>
                <a:ea typeface="標楷體" panose="03000509000000000000" pitchFamily="65" charset="-120"/>
              </a:rPr>
              <a:t>fab</a:t>
            </a:r>
            <a:r>
              <a:rPr lang="zh-TW" altLang="en-US" sz="2400" dirty="0">
                <a:latin typeface="標楷體" panose="03000509000000000000" pitchFamily="65" charset="-120"/>
                <a:ea typeface="標楷體" panose="03000509000000000000" pitchFamily="65" charset="-120"/>
              </a:rPr>
              <a:t>裡感覺很新鮮，原本只有在新聞上看到的場景，今天有機會到現場實際看看，然後有一堆自動化機器在裡面跑，尤其是黃光區，進到裡面因為波長輻射、製程的關係，黃光區看起來明顯不同，其中也看到不同設備商的機台</a:t>
            </a:r>
            <a:r>
              <a:rPr lang="en-US" altLang="zh-TW" sz="2400" dirty="0">
                <a:latin typeface="標楷體" panose="03000509000000000000" pitchFamily="65" charset="-120"/>
                <a:ea typeface="標楷體" panose="03000509000000000000" pitchFamily="65" charset="-120"/>
              </a:rPr>
              <a:t>ASML</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AMAT</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KLA</a:t>
            </a:r>
            <a:r>
              <a:rPr lang="zh-TW" altLang="en-US" sz="2400" dirty="0">
                <a:latin typeface="標楷體" panose="03000509000000000000" pitchFamily="65" charset="-120"/>
                <a:ea typeface="標楷體" panose="03000509000000000000" pitchFamily="65" charset="-120"/>
              </a:rPr>
              <a:t>等，也大概走過</a:t>
            </a:r>
            <a:r>
              <a:rPr lang="en-US" altLang="zh-TW" sz="2400" dirty="0">
                <a:latin typeface="標楷體" panose="03000509000000000000" pitchFamily="65" charset="-120"/>
                <a:ea typeface="標楷體" panose="03000509000000000000" pitchFamily="65" charset="-120"/>
              </a:rPr>
              <a:t>A1</a:t>
            </a: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A2</a:t>
            </a:r>
            <a:r>
              <a:rPr lang="zh-TW" altLang="en-US" sz="2400" dirty="0">
                <a:latin typeface="標楷體" panose="03000509000000000000" pitchFamily="65" charset="-120"/>
                <a:ea typeface="標楷體" panose="03000509000000000000" pitchFamily="65" charset="-120"/>
              </a:rPr>
              <a:t>廠區，對於晶圓廠實際長相也有一些概念跟理解。</a:t>
            </a:r>
            <a:endParaRPr lang="en-US" altLang="zh-TW" sz="2400" dirty="0">
              <a:latin typeface="標楷體" panose="03000509000000000000" pitchFamily="65" charset="-120"/>
              <a:ea typeface="標楷體" panose="03000509000000000000" pitchFamily="65" charset="-120"/>
            </a:endParaRPr>
          </a:p>
          <a:p>
            <a:pPr lvl="1" algn="just"/>
            <a:r>
              <a:rPr lang="en-US" altLang="zh-TW" sz="2000" dirty="0" err="1">
                <a:latin typeface="標楷體" panose="03000509000000000000" pitchFamily="65" charset="-120"/>
                <a:ea typeface="標楷體" panose="03000509000000000000" pitchFamily="65" charset="-120"/>
              </a:rPr>
              <a:t>Foup</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用來裝</a:t>
            </a:r>
            <a:r>
              <a:rPr lang="en-US" altLang="zh-TW" sz="2000" dirty="0">
                <a:latin typeface="標楷體" panose="03000509000000000000" pitchFamily="65" charset="-120"/>
                <a:ea typeface="標楷體" panose="03000509000000000000" pitchFamily="65" charset="-120"/>
              </a:rPr>
              <a:t>wafer</a:t>
            </a:r>
            <a:r>
              <a:rPr lang="zh-TW" altLang="en-US" sz="2000" dirty="0">
                <a:latin typeface="標楷體" panose="03000509000000000000" pitchFamily="65" charset="-120"/>
                <a:ea typeface="標楷體" panose="03000509000000000000" pitchFamily="65" charset="-120"/>
              </a:rPr>
              <a:t>的儲存設備，分為三種顏色來區別不同製程晶片，綠</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銅製程、白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非銅、紅</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舊款</a:t>
            </a:r>
            <a:r>
              <a:rPr lang="en-US" altLang="zh-TW" sz="2000" dirty="0">
                <a:latin typeface="標楷體" panose="03000509000000000000" pitchFamily="65" charset="-120"/>
                <a:ea typeface="標楷體" panose="03000509000000000000" pitchFamily="65" charset="-120"/>
              </a:rPr>
              <a:t>90s</a:t>
            </a:r>
            <a:r>
              <a:rPr lang="zh-TW" altLang="en-US" sz="2000" dirty="0">
                <a:latin typeface="標楷體" panose="03000509000000000000" pitchFamily="65" charset="-120"/>
                <a:ea typeface="標楷體" panose="03000509000000000000" pitchFamily="65" charset="-120"/>
              </a:rPr>
              <a:t>的產品</a:t>
            </a:r>
            <a:endParaRPr lang="en-US" altLang="zh-TW" sz="2000" dirty="0">
              <a:latin typeface="標楷體" panose="03000509000000000000" pitchFamily="65" charset="-120"/>
              <a:ea typeface="標楷體" panose="03000509000000000000" pitchFamily="65" charset="-120"/>
            </a:endParaRPr>
          </a:p>
          <a:p>
            <a:pPr lvl="1" algn="just"/>
            <a:r>
              <a:rPr lang="en-US" altLang="zh-TW" sz="2000" dirty="0">
                <a:latin typeface="標楷體" panose="03000509000000000000" pitchFamily="65" charset="-120"/>
                <a:ea typeface="標楷體" panose="03000509000000000000" pitchFamily="65" charset="-120"/>
              </a:rPr>
              <a:t>Stocker:</a:t>
            </a:r>
            <a:r>
              <a:rPr lang="zh-TW" altLang="en-US" sz="2000" dirty="0">
                <a:latin typeface="標楷體" panose="03000509000000000000" pitchFamily="65" charset="-120"/>
                <a:ea typeface="標楷體" panose="03000509000000000000" pitchFamily="65" charset="-120"/>
              </a:rPr>
              <a:t>放</a:t>
            </a:r>
            <a:r>
              <a:rPr lang="en-US" altLang="zh-TW" sz="2000" dirty="0" err="1">
                <a:latin typeface="標楷體" panose="03000509000000000000" pitchFamily="65" charset="-120"/>
                <a:ea typeface="標楷體" panose="03000509000000000000" pitchFamily="65" charset="-120"/>
              </a:rPr>
              <a:t>foup</a:t>
            </a:r>
            <a:r>
              <a:rPr lang="zh-TW" altLang="en-US" sz="2000" dirty="0">
                <a:latin typeface="標楷體" panose="03000509000000000000" pitchFamily="65" charset="-120"/>
                <a:ea typeface="標楷體" panose="03000509000000000000" pitchFamily="65" charset="-120"/>
              </a:rPr>
              <a:t>的地方。 燈號分為 紅</a:t>
            </a:r>
            <a:r>
              <a:rPr lang="en-US" altLang="zh-TW" sz="2000" dirty="0">
                <a:latin typeface="標楷體" panose="03000509000000000000" pitchFamily="65" charset="-120"/>
                <a:ea typeface="標楷體" panose="03000509000000000000" pitchFamily="65" charset="-120"/>
              </a:rPr>
              <a:t>:NG</a:t>
            </a:r>
            <a:r>
              <a:rPr lang="zh-TW" altLang="en-US" sz="2000" dirty="0">
                <a:latin typeface="標楷體" panose="03000509000000000000" pitchFamily="65" charset="-120"/>
                <a:ea typeface="標楷體" panose="03000509000000000000" pitchFamily="65" charset="-120"/>
              </a:rPr>
              <a:t> 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排隊 綠</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foup</a:t>
            </a:r>
            <a:r>
              <a:rPr lang="zh-TW" altLang="en-US" sz="2000" dirty="0">
                <a:latin typeface="標楷體" panose="03000509000000000000" pitchFamily="65" charset="-120"/>
                <a:ea typeface="標楷體" panose="03000509000000000000" pitchFamily="65" charset="-120"/>
              </a:rPr>
              <a:t>移動中 藍</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維修中，顯示</a:t>
            </a:r>
            <a:r>
              <a:rPr lang="en-US" altLang="zh-TW" sz="2000" dirty="0">
                <a:latin typeface="標楷體" panose="03000509000000000000" pitchFamily="65" charset="-120"/>
                <a:ea typeface="標楷體" panose="03000509000000000000" pitchFamily="65" charset="-120"/>
              </a:rPr>
              <a:t>stocker</a:t>
            </a:r>
            <a:r>
              <a:rPr lang="zh-TW" altLang="en-US" sz="2000" dirty="0">
                <a:latin typeface="標楷體" panose="03000509000000000000" pitchFamily="65" charset="-120"/>
                <a:ea typeface="標楷體" panose="03000509000000000000" pitchFamily="65" charset="-120"/>
              </a:rPr>
              <a:t>不同狀態</a:t>
            </a:r>
            <a:endParaRPr lang="en-US" altLang="zh-TW" sz="2000" dirty="0">
              <a:latin typeface="標楷體" panose="03000509000000000000" pitchFamily="65" charset="-120"/>
              <a:ea typeface="標楷體" panose="03000509000000000000" pitchFamily="65" charset="-120"/>
            </a:endParaRPr>
          </a:p>
          <a:p>
            <a:pPr lvl="1" algn="just"/>
            <a:r>
              <a:rPr lang="en-US" altLang="zh-TW" sz="2000" dirty="0">
                <a:latin typeface="標楷體" panose="03000509000000000000" pitchFamily="65" charset="-120"/>
                <a:ea typeface="標楷體" panose="03000509000000000000" pitchFamily="65" charset="-120"/>
              </a:rPr>
              <a:t>AGV</a:t>
            </a:r>
            <a:r>
              <a:rPr lang="zh-TW" altLang="en-US" sz="2000" dirty="0">
                <a:latin typeface="標楷體" panose="03000509000000000000" pitchFamily="65" charset="-120"/>
                <a:ea typeface="標楷體" panose="03000509000000000000" pitchFamily="65" charset="-120"/>
              </a:rPr>
              <a:t>車</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目的為了搬運能夠更順暢保護人員安全也保護產品，用自動搬運車來運貨</a:t>
            </a:r>
            <a:endParaRPr lang="en-US" altLang="zh-TW" sz="2000" dirty="0">
              <a:latin typeface="標楷體" panose="03000509000000000000" pitchFamily="65" charset="-120"/>
              <a:ea typeface="標楷體" panose="03000509000000000000" pitchFamily="65" charset="-120"/>
            </a:endParaRPr>
          </a:p>
          <a:p>
            <a:pPr lvl="1" algn="just"/>
            <a:r>
              <a:rPr lang="en-US" altLang="zh-TW" sz="2000" dirty="0">
                <a:latin typeface="標楷體" panose="03000509000000000000" pitchFamily="65" charset="-120"/>
                <a:ea typeface="標楷體" panose="03000509000000000000" pitchFamily="65" charset="-120"/>
              </a:rPr>
              <a:t>AMHS</a:t>
            </a:r>
            <a:r>
              <a:rPr lang="zh-TW" altLang="en-US" sz="2000" dirty="0">
                <a:latin typeface="標楷體" panose="03000509000000000000" pitchFamily="65" charset="-120"/>
                <a:ea typeface="標楷體" panose="03000509000000000000" pitchFamily="65" charset="-120"/>
              </a:rPr>
              <a:t>自動化傳輸系統</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目的可以減少搬運時間、增加傳送量、存貨更有效率、降低人為風險</a:t>
            </a:r>
            <a:endParaRPr lang="en-US" altLang="zh-TW" sz="2000" dirty="0">
              <a:latin typeface="標楷體" panose="03000509000000000000" pitchFamily="65" charset="-120"/>
              <a:ea typeface="標楷體" panose="03000509000000000000" pitchFamily="65" charset="-120"/>
            </a:endParaRPr>
          </a:p>
          <a:p>
            <a:pPr lvl="1" algn="just"/>
            <a:r>
              <a:rPr lang="en-US" altLang="zh-TW" sz="2000" dirty="0">
                <a:latin typeface="標楷體" panose="03000509000000000000" pitchFamily="65" charset="-120"/>
                <a:ea typeface="標楷體" panose="03000509000000000000" pitchFamily="65" charset="-120"/>
              </a:rPr>
              <a:t>OHS:</a:t>
            </a:r>
            <a:r>
              <a:rPr lang="zh-TW" altLang="en-US" sz="2000" dirty="0">
                <a:latin typeface="標楷體" panose="03000509000000000000" pitchFamily="65" charset="-120"/>
                <a:ea typeface="標楷體" panose="03000509000000000000" pitchFamily="65" charset="-120"/>
              </a:rPr>
              <a:t> 在軌道上，負責運送</a:t>
            </a:r>
            <a:r>
              <a:rPr lang="en-US" altLang="zh-TW" sz="2000" dirty="0" err="1">
                <a:latin typeface="標楷體" panose="03000509000000000000" pitchFamily="65" charset="-120"/>
                <a:ea typeface="標楷體" panose="03000509000000000000" pitchFamily="65" charset="-120"/>
              </a:rPr>
              <a:t>foup</a:t>
            </a:r>
            <a:r>
              <a:rPr lang="zh-TW" altLang="en-US" sz="2000" dirty="0">
                <a:latin typeface="標楷體" panose="03000509000000000000" pitchFamily="65" charset="-120"/>
                <a:ea typeface="標楷體" panose="03000509000000000000" pitchFamily="65" charset="-120"/>
              </a:rPr>
              <a:t>的機器</a:t>
            </a:r>
            <a:endParaRPr lang="en-US" altLang="zh-TW" sz="2000" dirty="0">
              <a:latin typeface="標楷體" panose="03000509000000000000" pitchFamily="65" charset="-120"/>
              <a:ea typeface="標楷體" panose="03000509000000000000" pitchFamily="65" charset="-120"/>
            </a:endParaRPr>
          </a:p>
          <a:p>
            <a:pPr lvl="1" algn="just"/>
            <a:r>
              <a:rPr lang="en-US" altLang="zh-TW" sz="2000" dirty="0">
                <a:latin typeface="標楷體" panose="03000509000000000000" pitchFamily="65" charset="-120"/>
                <a:ea typeface="標楷體" panose="03000509000000000000" pitchFamily="65" charset="-120"/>
              </a:rPr>
              <a:t>OHT:</a:t>
            </a:r>
            <a:r>
              <a:rPr lang="zh-TW" altLang="en-US" sz="2000" dirty="0">
                <a:latin typeface="標楷體" panose="03000509000000000000" pitchFamily="65" charset="-120"/>
                <a:ea typeface="標楷體" panose="03000509000000000000" pitchFamily="65" charset="-120"/>
              </a:rPr>
              <a:t> 裝有</a:t>
            </a:r>
            <a:r>
              <a:rPr lang="en-US" altLang="zh-TW" sz="2000" dirty="0">
                <a:latin typeface="標楷體" panose="03000509000000000000" pitchFamily="65" charset="-120"/>
                <a:ea typeface="標楷體" panose="03000509000000000000" pitchFamily="65" charset="-120"/>
              </a:rPr>
              <a:t>sensor </a:t>
            </a:r>
            <a:r>
              <a:rPr lang="zh-TW" altLang="en-US" sz="2000" dirty="0">
                <a:latin typeface="標楷體" panose="03000509000000000000" pitchFamily="65" charset="-120"/>
                <a:ea typeface="標楷體" panose="03000509000000000000" pitchFamily="65" charset="-120"/>
              </a:rPr>
              <a:t>負責從軌道上吊放</a:t>
            </a:r>
            <a:r>
              <a:rPr lang="en-US" altLang="zh-TW" sz="2000" dirty="0" err="1">
                <a:latin typeface="標楷體" panose="03000509000000000000" pitchFamily="65" charset="-120"/>
                <a:ea typeface="標楷體" panose="03000509000000000000" pitchFamily="65" charset="-120"/>
              </a:rPr>
              <a:t>foup</a:t>
            </a:r>
            <a:endParaRPr lang="en-US" altLang="zh-TW" sz="2000" dirty="0">
              <a:latin typeface="標楷體" panose="03000509000000000000" pitchFamily="65" charset="-120"/>
              <a:ea typeface="標楷體" panose="03000509000000000000" pitchFamily="65" charset="-120"/>
            </a:endParaRPr>
          </a:p>
          <a:p>
            <a:pPr lvl="1" algn="just"/>
            <a:r>
              <a:rPr lang="zh-TW" altLang="en-US" sz="2000" dirty="0">
                <a:latin typeface="標楷體" panose="03000509000000000000" pitchFamily="65" charset="-120"/>
                <a:ea typeface="標楷體" panose="03000509000000000000" pitchFamily="65" charset="-120"/>
              </a:rPr>
              <a:t>使用</a:t>
            </a:r>
            <a:r>
              <a:rPr lang="en-US" altLang="zh-TW" sz="2000" dirty="0">
                <a:latin typeface="標楷體" panose="03000509000000000000" pitchFamily="65" charset="-120"/>
                <a:ea typeface="標楷體" panose="03000509000000000000" pitchFamily="65" charset="-120"/>
              </a:rPr>
              <a:t>Data Nav</a:t>
            </a:r>
            <a:r>
              <a:rPr lang="zh-TW" altLang="en-US" sz="2000" dirty="0">
                <a:latin typeface="標楷體" panose="03000509000000000000" pitchFamily="65" charset="-120"/>
                <a:ea typeface="標楷體" panose="03000509000000000000" pitchFamily="65" charset="-120"/>
              </a:rPr>
              <a:t>去查</a:t>
            </a:r>
            <a:r>
              <a:rPr lang="en-US" altLang="zh-TW" sz="2000" dirty="0" err="1">
                <a:latin typeface="標楷體" panose="03000509000000000000" pitchFamily="65" charset="-120"/>
                <a:ea typeface="標楷體" panose="03000509000000000000" pitchFamily="65" charset="-120"/>
              </a:rPr>
              <a:t>foup</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ID</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Micron Central</a:t>
            </a:r>
            <a:r>
              <a:rPr lang="zh-TW" altLang="en-US" sz="2000" dirty="0">
                <a:latin typeface="標楷體" panose="03000509000000000000" pitchFamily="65" charset="-120"/>
                <a:ea typeface="標楷體" panose="03000509000000000000" pitchFamily="65" charset="-120"/>
              </a:rPr>
              <a:t>系統去手動叫貨，當貨物下來後核對</a:t>
            </a:r>
            <a:r>
              <a:rPr lang="en-US" altLang="zh-TW" sz="2000" dirty="0" err="1">
                <a:latin typeface="標楷體" panose="03000509000000000000" pitchFamily="65" charset="-120"/>
                <a:ea typeface="標楷體" panose="03000509000000000000" pitchFamily="65" charset="-120"/>
              </a:rPr>
              <a:t>Foup</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ID</a:t>
            </a:r>
            <a:r>
              <a:rPr lang="zh-TW" altLang="en-US" sz="2000" dirty="0">
                <a:latin typeface="標楷體" panose="03000509000000000000" pitchFamily="65" charset="-120"/>
                <a:ea typeface="標楷體" panose="03000509000000000000" pitchFamily="65" charset="-120"/>
              </a:rPr>
              <a:t> 確認完成後才進行搬貨。需要手動搬貨原因是因為當我們的儲位滿了，貨物運送不進去儲存的地方也沒辦法自動運出來，這時候就需要手動操控將貨物取出。</a:t>
            </a:r>
            <a:endParaRPr lang="en-US" altLang="zh-TW" sz="2000" dirty="0">
              <a:latin typeface="標楷體" panose="03000509000000000000" pitchFamily="65" charset="-120"/>
              <a:ea typeface="標楷體" panose="03000509000000000000" pitchFamily="65" charset="-120"/>
            </a:endParaRPr>
          </a:p>
          <a:p>
            <a:pPr lvl="1" algn="just"/>
            <a:r>
              <a:rPr lang="zh-TW" altLang="en-US" sz="2000" dirty="0">
                <a:latin typeface="標楷體" panose="03000509000000000000" pitchFamily="65" charset="-120"/>
                <a:ea typeface="標楷體" panose="03000509000000000000" pitchFamily="65" charset="-120"/>
              </a:rPr>
              <a:t>在搬貨的時候也要注意</a:t>
            </a:r>
            <a:r>
              <a:rPr lang="en-US" altLang="zh-TW" sz="2000" dirty="0">
                <a:latin typeface="標楷體" panose="03000509000000000000" pitchFamily="65" charset="-120"/>
                <a:ea typeface="標楷體" panose="03000509000000000000" pitchFamily="65" charset="-120"/>
              </a:rPr>
              <a:t>load port pin</a:t>
            </a:r>
            <a:r>
              <a:rPr lang="zh-TW" altLang="en-US" sz="2000" dirty="0">
                <a:latin typeface="標楷體" panose="03000509000000000000" pitchFamily="65" charset="-120"/>
                <a:ea typeface="標楷體" panose="03000509000000000000" pitchFamily="65" charset="-120"/>
              </a:rPr>
              <a:t>因為有銅離子跟非銅的區別。</a:t>
            </a:r>
            <a:endParaRPr lang="en-US" altLang="zh-TW" sz="2000" dirty="0">
              <a:latin typeface="標楷體" panose="03000509000000000000" pitchFamily="65" charset="-120"/>
              <a:ea typeface="標楷體" panose="03000509000000000000" pitchFamily="65" charset="-120"/>
            </a:endParaRPr>
          </a:p>
        </p:txBody>
      </p:sp>
      <p:sp>
        <p:nvSpPr>
          <p:cNvPr id="5" name="Title 1">
            <a:extLst>
              <a:ext uri="{FF2B5EF4-FFF2-40B4-BE49-F238E27FC236}">
                <a16:creationId xmlns:a16="http://schemas.microsoft.com/office/drawing/2014/main" id="{1EDC1E26-86B4-A3A0-B5DD-FA13DB99CBA3}"/>
              </a:ext>
            </a:extLst>
          </p:cNvPr>
          <p:cNvSpPr>
            <a:spLocks noGrp="1"/>
          </p:cNvSpPr>
          <p:nvPr>
            <p:ph type="title"/>
          </p:nvPr>
        </p:nvSpPr>
        <p:spPr>
          <a:xfrm>
            <a:off x="1190740" y="0"/>
            <a:ext cx="8714510" cy="789854"/>
          </a:xfrm>
        </p:spPr>
        <p:txBody>
          <a:bodyPr>
            <a:normAutofit/>
          </a:bodyPr>
          <a:lstStyle/>
          <a:p>
            <a:r>
              <a:rPr lang="en-US" sz="3600" dirty="0">
                <a:ea typeface="+mj-lt"/>
                <a:cs typeface="+mj-lt"/>
              </a:rPr>
              <a:t>7/</a:t>
            </a:r>
            <a:r>
              <a:rPr lang="en-US" altLang="zh-TW" sz="3600" dirty="0">
                <a:ea typeface="+mj-lt"/>
                <a:cs typeface="+mj-lt"/>
              </a:rPr>
              <a:t>13</a:t>
            </a:r>
            <a:r>
              <a:rPr lang="zh-TW" sz="3600" dirty="0">
                <a:ea typeface="+mj-lt"/>
                <a:cs typeface="+mj-lt"/>
              </a:rPr>
              <a:t> </a:t>
            </a:r>
            <a:r>
              <a:rPr lang="en-US" sz="3600" dirty="0">
                <a:ea typeface="+mj-lt"/>
                <a:cs typeface="+mj-lt"/>
              </a:rPr>
              <a:t>Daily report</a:t>
            </a:r>
          </a:p>
        </p:txBody>
      </p:sp>
    </p:spTree>
    <p:extLst>
      <p:ext uri="{BB962C8B-B14F-4D97-AF65-F5344CB8AC3E}">
        <p14:creationId xmlns:p14="http://schemas.microsoft.com/office/powerpoint/2010/main" val="114012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C560905-3CD1-6412-408A-28D49A1C7B86}"/>
              </a:ext>
            </a:extLst>
          </p:cNvPr>
          <p:cNvSpPr>
            <a:spLocks noGrp="1"/>
          </p:cNvSpPr>
          <p:nvPr>
            <p:ph idx="1"/>
          </p:nvPr>
        </p:nvSpPr>
        <p:spPr>
          <a:xfrm>
            <a:off x="838200" y="1399142"/>
            <a:ext cx="10515600" cy="4777821"/>
          </a:xfrm>
        </p:spPr>
        <p:txBody>
          <a:bodyPr>
            <a:normAutofit/>
          </a:bodyPr>
          <a:lstStyle/>
          <a:p>
            <a:r>
              <a:rPr lang="en-US" altLang="zh-TW" sz="2800" dirty="0"/>
              <a:t>1.FOUP: </a:t>
            </a:r>
            <a:r>
              <a:rPr lang="zh-TW" altLang="en-US" sz="2800" dirty="0"/>
              <a:t>裝載</a:t>
            </a:r>
            <a:r>
              <a:rPr lang="en-US" altLang="zh-TW" sz="2800" dirty="0"/>
              <a:t>wafer</a:t>
            </a:r>
            <a:r>
              <a:rPr lang="zh-TW" altLang="en-US" sz="2800" dirty="0"/>
              <a:t>的盒子，用在廠區內機台到機台之間的運送</a:t>
            </a:r>
            <a:endParaRPr lang="en-US" altLang="zh-TW" sz="2800" dirty="0"/>
          </a:p>
          <a:p>
            <a:r>
              <a:rPr lang="en-US" altLang="zh-TW" sz="2800" dirty="0"/>
              <a:t>2.FOSB:</a:t>
            </a:r>
            <a:r>
              <a:rPr lang="zh-TW" altLang="en-US" sz="2800" dirty="0"/>
              <a:t> 裝載</a:t>
            </a:r>
            <a:r>
              <a:rPr lang="en-US" altLang="zh-TW" sz="2800" dirty="0"/>
              <a:t>wafer</a:t>
            </a:r>
            <a:r>
              <a:rPr lang="zh-TW" altLang="en-US" sz="2800" dirty="0"/>
              <a:t>的盒子，用在廠外運送</a:t>
            </a:r>
            <a:r>
              <a:rPr lang="en-US" altLang="zh-TW" sz="2800" dirty="0"/>
              <a:t>(</a:t>
            </a:r>
            <a:r>
              <a:rPr lang="zh-TW" altLang="en-US" sz="2800" dirty="0"/>
              <a:t>送到客戶端、其他國家等等</a:t>
            </a:r>
            <a:r>
              <a:rPr lang="en-US" altLang="zh-TW" sz="2800" dirty="0"/>
              <a:t>)</a:t>
            </a:r>
          </a:p>
          <a:p>
            <a:r>
              <a:rPr lang="en-US" altLang="zh-TW" sz="2800" dirty="0"/>
              <a:t>3.offload: </a:t>
            </a:r>
            <a:r>
              <a:rPr lang="zh-TW" altLang="en-US" sz="2800" dirty="0"/>
              <a:t>廠區跟廠區之間的傳送過程，例如</a:t>
            </a:r>
            <a:r>
              <a:rPr lang="en-US" altLang="zh-TW" sz="2800" dirty="0"/>
              <a:t>F16</a:t>
            </a:r>
            <a:r>
              <a:rPr lang="zh-TW" altLang="en-US" sz="2800" dirty="0"/>
              <a:t>到</a:t>
            </a:r>
            <a:r>
              <a:rPr lang="en-US" altLang="zh-TW" sz="2800" dirty="0"/>
              <a:t>F11</a:t>
            </a:r>
            <a:r>
              <a:rPr lang="zh-TW" altLang="en-US" sz="2800" dirty="0"/>
              <a:t> 需要別廠支援生產就會進行</a:t>
            </a:r>
            <a:r>
              <a:rPr lang="en-US" altLang="zh-TW" sz="2800" dirty="0"/>
              <a:t>offload</a:t>
            </a:r>
            <a:endParaRPr lang="en-US" altLang="zh-TW" dirty="0"/>
          </a:p>
          <a:p>
            <a:r>
              <a:rPr lang="en-US" altLang="zh-TW" dirty="0"/>
              <a:t>4.Traveler:</a:t>
            </a:r>
            <a:r>
              <a:rPr lang="zh-TW" altLang="en-US" dirty="0"/>
              <a:t>進行測機的所有流程分成三段進行處理</a:t>
            </a:r>
            <a:endParaRPr lang="en-US" altLang="zh-TW" dirty="0"/>
          </a:p>
          <a:p>
            <a:pPr lvl="1"/>
            <a:r>
              <a:rPr lang="en-US" altLang="zh-TW" dirty="0"/>
              <a:t>Build</a:t>
            </a:r>
            <a:r>
              <a:rPr lang="zh-TW" altLang="en-US" dirty="0"/>
              <a:t>、</a:t>
            </a:r>
            <a:r>
              <a:rPr lang="en-US" altLang="zh-TW" dirty="0"/>
              <a:t>POU</a:t>
            </a:r>
            <a:r>
              <a:rPr lang="zh-TW" altLang="en-US" dirty="0"/>
              <a:t>、</a:t>
            </a:r>
            <a:r>
              <a:rPr lang="en-US" altLang="zh-TW" dirty="0"/>
              <a:t>Recycle</a:t>
            </a:r>
          </a:p>
          <a:p>
            <a:r>
              <a:rPr lang="en-US" altLang="zh-TW" dirty="0"/>
              <a:t>5.Metrology: </a:t>
            </a:r>
            <a:r>
              <a:rPr lang="zh-TW" altLang="en-US" dirty="0"/>
              <a:t>量測站點</a:t>
            </a:r>
            <a:endParaRPr lang="en-US" altLang="zh-TW" dirty="0"/>
          </a:p>
          <a:p>
            <a:r>
              <a:rPr lang="en-US" altLang="zh-TW" dirty="0"/>
              <a:t>6.LMS,lot management system: </a:t>
            </a:r>
            <a:r>
              <a:rPr lang="zh-TW" altLang="en-US" dirty="0"/>
              <a:t>記錄每批</a:t>
            </a:r>
            <a:r>
              <a:rPr lang="en-US" altLang="zh-TW" dirty="0"/>
              <a:t>lot</a:t>
            </a:r>
            <a:r>
              <a:rPr lang="zh-TW" altLang="en-US" dirty="0"/>
              <a:t>會經過哪個</a:t>
            </a:r>
            <a:r>
              <a:rPr lang="en-US" altLang="zh-TW" dirty="0"/>
              <a:t>area</a:t>
            </a:r>
            <a:r>
              <a:rPr lang="zh-TW" altLang="en-US" dirty="0"/>
              <a:t>的哪個</a:t>
            </a:r>
            <a:r>
              <a:rPr lang="en-US" altLang="zh-TW" dirty="0"/>
              <a:t>step</a:t>
            </a:r>
          </a:p>
        </p:txBody>
      </p:sp>
      <p:sp>
        <p:nvSpPr>
          <p:cNvPr id="4" name="Title 1">
            <a:extLst>
              <a:ext uri="{FF2B5EF4-FFF2-40B4-BE49-F238E27FC236}">
                <a16:creationId xmlns:a16="http://schemas.microsoft.com/office/drawing/2014/main" id="{AF66D9C5-BB38-782E-694D-EC11EE71E9D0}"/>
              </a:ext>
            </a:extLst>
          </p:cNvPr>
          <p:cNvSpPr>
            <a:spLocks noGrp="1"/>
          </p:cNvSpPr>
          <p:nvPr>
            <p:ph type="title"/>
          </p:nvPr>
        </p:nvSpPr>
        <p:spPr>
          <a:xfrm>
            <a:off x="750065" y="286110"/>
            <a:ext cx="8714510" cy="789854"/>
          </a:xfrm>
        </p:spPr>
        <p:txBody>
          <a:bodyPr>
            <a:normAutofit/>
          </a:bodyPr>
          <a:lstStyle/>
          <a:p>
            <a:r>
              <a:rPr lang="en-US" sz="3600" dirty="0">
                <a:ea typeface="+mj-lt"/>
                <a:cs typeface="+mj-lt"/>
              </a:rPr>
              <a:t>7/</a:t>
            </a:r>
            <a:r>
              <a:rPr lang="en-US" altLang="zh-TW" sz="3600" dirty="0">
                <a:ea typeface="+mj-lt"/>
                <a:cs typeface="+mj-lt"/>
              </a:rPr>
              <a:t>14</a:t>
            </a:r>
            <a:r>
              <a:rPr lang="zh-TW" sz="3600" dirty="0">
                <a:ea typeface="+mj-lt"/>
                <a:cs typeface="+mj-lt"/>
              </a:rPr>
              <a:t> </a:t>
            </a:r>
            <a:r>
              <a:rPr lang="en-US" sz="3600" dirty="0">
                <a:ea typeface="+mj-lt"/>
                <a:cs typeface="+mj-lt"/>
              </a:rPr>
              <a:t>Daily report</a:t>
            </a:r>
          </a:p>
        </p:txBody>
      </p:sp>
    </p:spTree>
    <p:extLst>
      <p:ext uri="{BB962C8B-B14F-4D97-AF65-F5344CB8AC3E}">
        <p14:creationId xmlns:p14="http://schemas.microsoft.com/office/powerpoint/2010/main" val="317591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5878A94-B015-7DD0-6C11-4ED08152184D}"/>
              </a:ext>
            </a:extLst>
          </p:cNvPr>
          <p:cNvSpPr>
            <a:spLocks noGrp="1"/>
          </p:cNvSpPr>
          <p:nvPr>
            <p:ph idx="1"/>
          </p:nvPr>
        </p:nvSpPr>
        <p:spPr>
          <a:xfrm>
            <a:off x="838200" y="1075964"/>
            <a:ext cx="10515600" cy="5701557"/>
          </a:xfrm>
        </p:spPr>
        <p:txBody>
          <a:bodyPr>
            <a:normAutofit lnSpcReduction="10000"/>
          </a:bodyPr>
          <a:lstStyle/>
          <a:p>
            <a:r>
              <a:rPr lang="en-US" altLang="zh-TW" sz="1800" dirty="0"/>
              <a:t>MA, manufacturing availability: </a:t>
            </a:r>
            <a:r>
              <a:rPr lang="zh-TW" altLang="en-US" sz="1800" dirty="0"/>
              <a:t>可用的生產時間，可以呈現機台可用時間及機台健康程度</a:t>
            </a:r>
            <a:endParaRPr lang="en-US" altLang="zh-TW" sz="1800" dirty="0"/>
          </a:p>
          <a:p>
            <a:r>
              <a:rPr lang="en-US" altLang="zh-TW" sz="1800" dirty="0"/>
              <a:t>MU, manufacturing Utilization: </a:t>
            </a:r>
            <a:r>
              <a:rPr lang="zh-TW" altLang="en-US" sz="1800" dirty="0"/>
              <a:t>生產效率，可以反應機台較為實際的生產效率</a:t>
            </a:r>
            <a:endParaRPr lang="en-US" altLang="zh-TW" sz="1800" dirty="0"/>
          </a:p>
          <a:p>
            <a:pPr lvl="1"/>
            <a:r>
              <a:rPr lang="en-US" altLang="zh-TW" sz="1400" dirty="0"/>
              <a:t>Productive Time:</a:t>
            </a:r>
            <a:r>
              <a:rPr lang="zh-TW" altLang="en-US" sz="1400" dirty="0"/>
              <a:t>機台正常使用時間</a:t>
            </a:r>
            <a:endParaRPr lang="en-US" altLang="zh-TW" sz="1400" dirty="0"/>
          </a:p>
          <a:p>
            <a:pPr lvl="1"/>
            <a:r>
              <a:rPr lang="en-US" altLang="zh-TW" sz="1400" dirty="0"/>
              <a:t>Standby Time:</a:t>
            </a:r>
            <a:r>
              <a:rPr lang="zh-TW" altLang="en-US" sz="1400" dirty="0"/>
              <a:t>沒貨可以跑的</a:t>
            </a:r>
            <a:r>
              <a:rPr lang="en-US" altLang="zh-TW" sz="1400" dirty="0"/>
              <a:t>idle time</a:t>
            </a:r>
          </a:p>
          <a:p>
            <a:pPr lvl="1"/>
            <a:r>
              <a:rPr lang="en-US" altLang="zh-TW" sz="1400" dirty="0"/>
              <a:t>Engineering time: </a:t>
            </a:r>
            <a:r>
              <a:rPr lang="zh-TW" altLang="en-US" sz="1400" dirty="0"/>
              <a:t>設備拿去測試是否可以順利執行或實驗機台去跑其他新產品</a:t>
            </a:r>
            <a:endParaRPr lang="en-US" altLang="zh-TW" sz="1400" dirty="0"/>
          </a:p>
          <a:p>
            <a:pPr lvl="1"/>
            <a:r>
              <a:rPr lang="en-US" altLang="zh-TW" sz="1400" dirty="0"/>
              <a:t>Scheduled Downtime:</a:t>
            </a:r>
            <a:r>
              <a:rPr lang="zh-TW" altLang="en-US" sz="1400" dirty="0"/>
              <a:t> 安排機台去保養等原因，都不會開到這部機台</a:t>
            </a:r>
            <a:endParaRPr lang="en-US" altLang="zh-TW" sz="1400" dirty="0"/>
          </a:p>
          <a:p>
            <a:pPr lvl="1"/>
            <a:r>
              <a:rPr lang="en-US" altLang="zh-TW" sz="1400" dirty="0"/>
              <a:t>Unscheduled Downtime​:</a:t>
            </a:r>
            <a:r>
              <a:rPr lang="zh-TW" altLang="en-US" sz="1400" dirty="0"/>
              <a:t> 當機</a:t>
            </a:r>
            <a:endParaRPr lang="en-US" altLang="zh-TW" sz="1400" dirty="0"/>
          </a:p>
          <a:p>
            <a:r>
              <a:rPr lang="en-US" altLang="zh-TW" sz="1800" dirty="0"/>
              <a:t>MA=(</a:t>
            </a:r>
            <a:r>
              <a:rPr lang="en-US" altLang="zh-TW" sz="1800" dirty="0">
                <a:highlight>
                  <a:srgbClr val="00FF00"/>
                </a:highlight>
              </a:rPr>
              <a:t>P</a:t>
            </a:r>
            <a:r>
              <a:rPr lang="en-US" altLang="zh-TW" sz="1800" dirty="0"/>
              <a:t>+</a:t>
            </a:r>
            <a:r>
              <a:rPr lang="en-US" altLang="zh-TW" sz="1800" dirty="0">
                <a:highlight>
                  <a:srgbClr val="0000FF"/>
                </a:highlight>
              </a:rPr>
              <a:t>S</a:t>
            </a:r>
            <a:r>
              <a:rPr lang="en-US" altLang="zh-TW" sz="1800" dirty="0"/>
              <a:t>)/total time-</a:t>
            </a:r>
            <a:r>
              <a:rPr lang="en-US" altLang="zh-TW" sz="1800" dirty="0" err="1">
                <a:highlight>
                  <a:srgbClr val="808080"/>
                </a:highlight>
              </a:rPr>
              <a:t>ns</a:t>
            </a:r>
            <a:r>
              <a:rPr lang="en-US" altLang="zh-TW" sz="1800" dirty="0" err="1"/>
              <a:t>t</a:t>
            </a:r>
            <a:endParaRPr lang="en-US" altLang="zh-TW" sz="1800" dirty="0"/>
          </a:p>
          <a:p>
            <a:pPr lvl="1"/>
            <a:r>
              <a:rPr lang="en-US" altLang="zh-TW" sz="1400" dirty="0"/>
              <a:t>Ex.</a:t>
            </a:r>
            <a:r>
              <a:rPr lang="zh-TW" altLang="en-US" sz="1400" dirty="0"/>
              <a:t>機台</a:t>
            </a:r>
            <a:r>
              <a:rPr lang="en-US" altLang="zh-TW" sz="1400" dirty="0"/>
              <a:t>A</a:t>
            </a:r>
            <a:r>
              <a:rPr lang="zh-TW" altLang="en-US" sz="1400" dirty="0"/>
              <a:t>的</a:t>
            </a:r>
            <a:r>
              <a:rPr lang="en-US" altLang="zh-TW" sz="1400" dirty="0"/>
              <a:t>P</a:t>
            </a:r>
            <a:r>
              <a:rPr lang="zh-TW" altLang="en-US" sz="1400" dirty="0"/>
              <a:t>可用</a:t>
            </a:r>
            <a:r>
              <a:rPr lang="en-US" altLang="zh-TW" sz="1400" dirty="0"/>
              <a:t>900min</a:t>
            </a:r>
            <a:r>
              <a:rPr lang="zh-TW" altLang="en-US" sz="1400" dirty="0"/>
              <a:t>，</a:t>
            </a:r>
            <a:r>
              <a:rPr lang="en-US" altLang="zh-TW" sz="1400" dirty="0"/>
              <a:t>S</a:t>
            </a:r>
            <a:r>
              <a:rPr lang="zh-TW" altLang="en-US" sz="1400" dirty="0"/>
              <a:t>的時間是</a:t>
            </a:r>
            <a:r>
              <a:rPr lang="en-US" altLang="zh-TW" sz="1400" dirty="0"/>
              <a:t>100min</a:t>
            </a:r>
            <a:r>
              <a:rPr lang="zh-TW" altLang="en-US" sz="1400" dirty="0"/>
              <a:t>，天</a:t>
            </a:r>
            <a:r>
              <a:rPr lang="en-US" altLang="zh-TW" sz="1400" dirty="0"/>
              <a:t>1440min</a:t>
            </a:r>
            <a:r>
              <a:rPr lang="zh-TW" altLang="en-US" sz="1400" dirty="0"/>
              <a:t>，</a:t>
            </a:r>
            <a:r>
              <a:rPr lang="en-US" altLang="zh-TW" sz="1400" dirty="0"/>
              <a:t>MA=(900+100)/1440 = 69%</a:t>
            </a:r>
          </a:p>
          <a:p>
            <a:pPr lvl="1"/>
            <a:r>
              <a:rPr lang="zh-TW" altLang="en-US" sz="1400" dirty="0"/>
              <a:t>代表機台可用的生產率有</a:t>
            </a:r>
            <a:r>
              <a:rPr lang="en-US" altLang="zh-TW" sz="1400" dirty="0"/>
              <a:t>69%</a:t>
            </a:r>
            <a:r>
              <a:rPr lang="zh-TW" altLang="en-US" sz="1400" dirty="0"/>
              <a:t>，其中有約</a:t>
            </a:r>
            <a:r>
              <a:rPr lang="en-US" altLang="zh-TW" sz="1400" dirty="0"/>
              <a:t>30%</a:t>
            </a:r>
            <a:r>
              <a:rPr lang="zh-TW" altLang="en-US" sz="1400" dirty="0"/>
              <a:t>因為其他因素沒辦法生產 </a:t>
            </a:r>
            <a:r>
              <a:rPr lang="en-US" altLang="zh-TW" sz="1400" dirty="0"/>
              <a:t>(</a:t>
            </a:r>
            <a:r>
              <a:rPr lang="zh-TW" altLang="en-US" sz="1400" dirty="0"/>
              <a:t>借機、當機、</a:t>
            </a:r>
            <a:r>
              <a:rPr lang="en-US" altLang="zh-TW" sz="1400" dirty="0"/>
              <a:t>idle)</a:t>
            </a:r>
          </a:p>
          <a:p>
            <a:r>
              <a:rPr lang="en-US" altLang="zh-TW" sz="1800" dirty="0"/>
              <a:t>MU=(moves*RPT)/Load /total time-</a:t>
            </a:r>
            <a:r>
              <a:rPr lang="en-US" altLang="zh-TW" sz="1800" dirty="0" err="1"/>
              <a:t>nst</a:t>
            </a:r>
            <a:endParaRPr lang="en-US" altLang="zh-TW" sz="1800" dirty="0"/>
          </a:p>
          <a:p>
            <a:pPr lvl="1"/>
            <a:r>
              <a:rPr lang="en-US" altLang="zh-TW" sz="1400" dirty="0"/>
              <a:t>Ex.</a:t>
            </a:r>
            <a:r>
              <a:rPr lang="zh-TW" altLang="en-US" sz="1400" dirty="0"/>
              <a:t>機台</a:t>
            </a:r>
            <a:r>
              <a:rPr lang="en-US" altLang="zh-TW" sz="1400" dirty="0"/>
              <a:t>A</a:t>
            </a:r>
            <a:r>
              <a:rPr lang="zh-TW" altLang="en-US" sz="1400" dirty="0"/>
              <a:t>的產出</a:t>
            </a:r>
            <a:r>
              <a:rPr lang="en-US" altLang="zh-TW" sz="1400" dirty="0"/>
              <a:t>500pcs</a:t>
            </a:r>
            <a:r>
              <a:rPr lang="zh-TW" altLang="en-US" sz="1400" dirty="0"/>
              <a:t>，其</a:t>
            </a:r>
            <a:r>
              <a:rPr lang="en-US" altLang="zh-TW" sz="1400" dirty="0"/>
              <a:t>RPT</a:t>
            </a:r>
            <a:r>
              <a:rPr lang="zh-TW" altLang="en-US" sz="1400" dirty="0"/>
              <a:t>為</a:t>
            </a:r>
            <a:r>
              <a:rPr lang="en-US" altLang="zh-TW" sz="1400" dirty="0"/>
              <a:t>240/batch</a:t>
            </a:r>
            <a:r>
              <a:rPr lang="zh-TW" altLang="en-US" sz="1400" dirty="0"/>
              <a:t>，</a:t>
            </a:r>
            <a:r>
              <a:rPr lang="en-US" altLang="zh-TW" sz="1400" dirty="0"/>
              <a:t>MU= (500*240)/125 /1440=67%</a:t>
            </a:r>
          </a:p>
          <a:p>
            <a:pPr lvl="1"/>
            <a:r>
              <a:rPr lang="zh-TW" altLang="en-US" sz="1400" dirty="0"/>
              <a:t>代表機台今天實際生產效率有</a:t>
            </a:r>
            <a:r>
              <a:rPr lang="en-US" altLang="zh-TW" sz="1400" dirty="0"/>
              <a:t>67%</a:t>
            </a:r>
          </a:p>
          <a:p>
            <a:r>
              <a:rPr lang="en-US" altLang="zh-TW" sz="1800" dirty="0"/>
              <a:t>NST:</a:t>
            </a:r>
            <a:r>
              <a:rPr lang="zh-TW" altLang="en-US" sz="1800" dirty="0"/>
              <a:t>機台要換別台來做或是出廠無法生產</a:t>
            </a:r>
            <a:endParaRPr lang="en-US" altLang="zh-TW" sz="1800" dirty="0"/>
          </a:p>
          <a:p>
            <a:r>
              <a:rPr lang="en-US" altLang="zh-TW" sz="1800" dirty="0"/>
              <a:t>RPT:</a:t>
            </a:r>
            <a:r>
              <a:rPr lang="zh-TW" altLang="en-US" sz="1800" dirty="0"/>
              <a:t>公定生產一片晶片的時間</a:t>
            </a:r>
            <a:endParaRPr lang="en-US" altLang="zh-TW" sz="1800" dirty="0"/>
          </a:p>
          <a:p>
            <a:r>
              <a:rPr lang="en-US" altLang="zh-TW" sz="1800" dirty="0"/>
              <a:t>Load size: </a:t>
            </a:r>
            <a:r>
              <a:rPr lang="zh-TW" altLang="en-US" sz="1800" dirty="0"/>
              <a:t>一台機台一次送進去</a:t>
            </a:r>
            <a:r>
              <a:rPr lang="en-US" altLang="zh-TW" sz="1800" dirty="0"/>
              <a:t>10</a:t>
            </a:r>
            <a:r>
              <a:rPr lang="zh-TW" altLang="en-US" sz="1800" dirty="0"/>
              <a:t>片的量，依據不同機型有不同狀況</a:t>
            </a:r>
            <a:endParaRPr lang="en-US" altLang="zh-TW" sz="1800" dirty="0"/>
          </a:p>
          <a:p>
            <a:r>
              <a:rPr lang="en-US" altLang="zh-TW" sz="1800" dirty="0"/>
              <a:t>Batch(</a:t>
            </a:r>
            <a:r>
              <a:rPr lang="zh-TW" altLang="en-US" sz="1800" dirty="0"/>
              <a:t>爐管</a:t>
            </a:r>
            <a:r>
              <a:rPr lang="en-US" altLang="zh-TW" sz="1800" dirty="0"/>
              <a:t>): </a:t>
            </a:r>
            <a:r>
              <a:rPr lang="zh-TW" altLang="en-US" sz="1800" dirty="0"/>
              <a:t>一個</a:t>
            </a:r>
            <a:r>
              <a:rPr lang="en-US" altLang="zh-TW" sz="1800" dirty="0"/>
              <a:t>batch</a:t>
            </a:r>
            <a:r>
              <a:rPr lang="zh-TW" altLang="en-US" sz="1800" dirty="0"/>
              <a:t>裡面可以放好幾片晶片</a:t>
            </a:r>
            <a:endParaRPr lang="en-US" altLang="zh-TW" sz="1800" dirty="0"/>
          </a:p>
          <a:p>
            <a:r>
              <a:rPr lang="en-US" altLang="zh-TW" sz="1800" dirty="0"/>
              <a:t>Lost time: </a:t>
            </a:r>
            <a:r>
              <a:rPr lang="zh-TW" altLang="en-US" sz="1800" dirty="0"/>
              <a:t>公定出一片晶片的生產時間，跟實際生產時間的差異 </a:t>
            </a:r>
            <a:r>
              <a:rPr lang="en-US" altLang="zh-TW" sz="1800" dirty="0"/>
              <a:t>Ex.</a:t>
            </a:r>
            <a:r>
              <a:rPr lang="zh-TW" altLang="en-US" sz="1800" dirty="0"/>
              <a:t>定義一片需要</a:t>
            </a:r>
            <a:r>
              <a:rPr lang="en-US" altLang="zh-TW" sz="1800" dirty="0"/>
              <a:t>60</a:t>
            </a:r>
            <a:r>
              <a:rPr lang="zh-TW" altLang="en-US" sz="1800" dirty="0"/>
              <a:t>分鐘 但實際卻</a:t>
            </a:r>
            <a:r>
              <a:rPr lang="en-US" altLang="zh-TW" sz="1800" dirty="0"/>
              <a:t>70</a:t>
            </a:r>
            <a:r>
              <a:rPr lang="zh-TW" altLang="en-US" sz="1800" dirty="0"/>
              <a:t>分鐘那</a:t>
            </a:r>
            <a:r>
              <a:rPr lang="en-US" altLang="zh-TW" sz="1800" dirty="0"/>
              <a:t>	lost time</a:t>
            </a:r>
            <a:r>
              <a:rPr lang="zh-TW" altLang="en-US" sz="1800" dirty="0"/>
              <a:t>就是</a:t>
            </a:r>
            <a:r>
              <a:rPr lang="en-US" altLang="zh-TW" sz="1800" dirty="0"/>
              <a:t>10</a:t>
            </a:r>
            <a:r>
              <a:rPr lang="zh-TW" altLang="en-US" sz="1800" dirty="0"/>
              <a:t>分鐘</a:t>
            </a:r>
            <a:endParaRPr lang="en-US" altLang="zh-TW" sz="1800" dirty="0"/>
          </a:p>
        </p:txBody>
      </p:sp>
      <p:sp>
        <p:nvSpPr>
          <p:cNvPr id="4" name="Title 1">
            <a:extLst>
              <a:ext uri="{FF2B5EF4-FFF2-40B4-BE49-F238E27FC236}">
                <a16:creationId xmlns:a16="http://schemas.microsoft.com/office/drawing/2014/main" id="{E5CB6AB2-43AA-908B-1DFF-4042321427DD}"/>
              </a:ext>
            </a:extLst>
          </p:cNvPr>
          <p:cNvSpPr>
            <a:spLocks noGrp="1"/>
          </p:cNvSpPr>
          <p:nvPr>
            <p:ph type="title"/>
          </p:nvPr>
        </p:nvSpPr>
        <p:spPr>
          <a:xfrm>
            <a:off x="750065" y="286110"/>
            <a:ext cx="8714510" cy="789854"/>
          </a:xfrm>
        </p:spPr>
        <p:txBody>
          <a:bodyPr>
            <a:normAutofit/>
          </a:bodyPr>
          <a:lstStyle/>
          <a:p>
            <a:r>
              <a:rPr lang="en-US" sz="3600" dirty="0">
                <a:ea typeface="+mj-lt"/>
                <a:cs typeface="+mj-lt"/>
              </a:rPr>
              <a:t>7/</a:t>
            </a:r>
            <a:r>
              <a:rPr lang="en-US" altLang="zh-TW" sz="3600" dirty="0">
                <a:ea typeface="+mj-lt"/>
                <a:cs typeface="+mj-lt"/>
              </a:rPr>
              <a:t>15</a:t>
            </a:r>
            <a:r>
              <a:rPr lang="zh-TW" sz="3600" dirty="0">
                <a:ea typeface="+mj-lt"/>
                <a:cs typeface="+mj-lt"/>
              </a:rPr>
              <a:t> </a:t>
            </a:r>
            <a:r>
              <a:rPr lang="en-US" sz="3600" dirty="0">
                <a:ea typeface="+mj-lt"/>
                <a:cs typeface="+mj-lt"/>
              </a:rPr>
              <a:t>Daily report</a:t>
            </a:r>
          </a:p>
        </p:txBody>
      </p:sp>
    </p:spTree>
    <p:extLst>
      <p:ext uri="{BB962C8B-B14F-4D97-AF65-F5344CB8AC3E}">
        <p14:creationId xmlns:p14="http://schemas.microsoft.com/office/powerpoint/2010/main" val="40365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3E29E34-4698-3273-04A3-EA7DB924274D}"/>
              </a:ext>
            </a:extLst>
          </p:cNvPr>
          <p:cNvSpPr>
            <a:spLocks noGrp="1"/>
          </p:cNvSpPr>
          <p:nvPr>
            <p:ph idx="1"/>
          </p:nvPr>
        </p:nvSpPr>
        <p:spPr>
          <a:xfrm>
            <a:off x="838199" y="738130"/>
            <a:ext cx="11060017" cy="5438833"/>
          </a:xfrm>
        </p:spPr>
        <p:txBody>
          <a:bodyPr>
            <a:normAutofit/>
          </a:bodyPr>
          <a:lstStyle/>
          <a:p>
            <a:pPr marL="0" indent="0">
              <a:buNone/>
            </a:pPr>
            <a:r>
              <a:rPr lang="en-US" altLang="zh-TW" dirty="0"/>
              <a:t>ROC</a:t>
            </a:r>
          </a:p>
          <a:p>
            <a:pPr>
              <a:lnSpc>
                <a:spcPct val="150000"/>
              </a:lnSpc>
            </a:pPr>
            <a:r>
              <a:rPr lang="en-US" altLang="zh-TW" sz="2400" dirty="0"/>
              <a:t>Leader:</a:t>
            </a:r>
            <a:r>
              <a:rPr lang="zh-TW" altLang="en-US" sz="2400" dirty="0"/>
              <a:t>通常會看整條產線的狀況</a:t>
            </a:r>
            <a:endParaRPr lang="en-US" altLang="zh-TW" sz="2400" dirty="0"/>
          </a:p>
          <a:p>
            <a:pPr>
              <a:lnSpc>
                <a:spcPct val="150000"/>
              </a:lnSpc>
            </a:pPr>
            <a:r>
              <a:rPr lang="en-US" altLang="zh-TW" sz="2400" dirty="0"/>
              <a:t>PC: </a:t>
            </a:r>
            <a:r>
              <a:rPr lang="zh-TW" altLang="en-US" sz="2400" dirty="0"/>
              <a:t>主要看產線出貨前的最後兩段，主要依據客戶要的產品</a:t>
            </a:r>
            <a:r>
              <a:rPr lang="en-US" altLang="zh-TW" sz="2400" dirty="0"/>
              <a:t>DID</a:t>
            </a:r>
            <a:r>
              <a:rPr lang="zh-TW" altLang="en-US" sz="2400" dirty="0"/>
              <a:t>去做生產的安排。</a:t>
            </a:r>
            <a:endParaRPr lang="en-US" altLang="zh-TW" sz="2400" dirty="0"/>
          </a:p>
          <a:p>
            <a:pPr lvl="1">
              <a:lnSpc>
                <a:spcPct val="150000"/>
              </a:lnSpc>
            </a:pPr>
            <a:r>
              <a:rPr lang="en-US" altLang="zh-TW" sz="1800" dirty="0"/>
              <a:t>Shift</a:t>
            </a:r>
            <a:r>
              <a:rPr lang="zh-TW" altLang="en-US" sz="1800" dirty="0"/>
              <a:t>要看五個 </a:t>
            </a:r>
            <a:r>
              <a:rPr lang="en-US" altLang="zh-TW" sz="1800" dirty="0"/>
              <a:t>Area: DIF</a:t>
            </a:r>
            <a:r>
              <a:rPr lang="zh-TW" altLang="en-US" sz="1800" dirty="0"/>
              <a:t>、</a:t>
            </a:r>
            <a:r>
              <a:rPr lang="en-US" altLang="zh-TW" sz="1800" dirty="0"/>
              <a:t>TF</a:t>
            </a:r>
            <a:r>
              <a:rPr lang="zh-TW" altLang="en-US" sz="1800" dirty="0"/>
              <a:t>、</a:t>
            </a:r>
            <a:r>
              <a:rPr lang="en-US" altLang="zh-TW" sz="1800" dirty="0"/>
              <a:t>WET</a:t>
            </a:r>
            <a:r>
              <a:rPr lang="zh-TW" altLang="en-US" sz="1800" dirty="0"/>
              <a:t>、</a:t>
            </a:r>
            <a:r>
              <a:rPr lang="en-US" altLang="zh-TW" sz="1800" dirty="0"/>
              <a:t>PHO</a:t>
            </a:r>
            <a:r>
              <a:rPr lang="zh-TW" altLang="en-US" sz="1800" dirty="0"/>
              <a:t>、</a:t>
            </a:r>
            <a:r>
              <a:rPr lang="en-US" altLang="zh-TW" sz="1800" dirty="0"/>
              <a:t>Etch </a:t>
            </a:r>
            <a:r>
              <a:rPr lang="zh-TW" altLang="en-US" sz="1800" dirty="0"/>
              <a:t>，每個</a:t>
            </a:r>
            <a:r>
              <a:rPr lang="en-US" altLang="zh-TW" sz="1800" dirty="0"/>
              <a:t>Area</a:t>
            </a:r>
            <a:r>
              <a:rPr lang="zh-TW" altLang="en-US" sz="1800" dirty="0"/>
              <a:t>都有一個主任負責</a:t>
            </a:r>
            <a:endParaRPr lang="en-US" altLang="zh-TW" sz="1800" dirty="0"/>
          </a:p>
          <a:p>
            <a:pPr lvl="1">
              <a:lnSpc>
                <a:spcPct val="150000"/>
              </a:lnSpc>
            </a:pPr>
            <a:r>
              <a:rPr lang="en-US" altLang="zh-TW" sz="1800" dirty="0"/>
              <a:t>PHO</a:t>
            </a:r>
            <a:r>
              <a:rPr lang="zh-TW" altLang="en-US" sz="1800" dirty="0"/>
              <a:t>為最主要的瓶頸站，原因是因為</a:t>
            </a:r>
            <a:r>
              <a:rPr lang="en-US" altLang="zh-TW" sz="1800" dirty="0"/>
              <a:t>pho</a:t>
            </a:r>
            <a:r>
              <a:rPr lang="zh-TW" altLang="en-US" sz="1800" dirty="0"/>
              <a:t>的設備太貴，機台太多限制像是無法做到混線生產等，因此只要一部機台故障等待時間就會拉長，拖延到其他區域的出貨</a:t>
            </a:r>
            <a:endParaRPr lang="en-US" altLang="zh-TW" sz="1800" dirty="0"/>
          </a:p>
          <a:p>
            <a:pPr lvl="1">
              <a:lnSpc>
                <a:spcPct val="150000"/>
              </a:lnSpc>
            </a:pPr>
            <a:r>
              <a:rPr lang="zh-TW" altLang="en-US" sz="1800" dirty="0"/>
              <a:t>因此在看</a:t>
            </a:r>
            <a:r>
              <a:rPr lang="en-US" altLang="zh-TW" sz="1800" dirty="0"/>
              <a:t>profile</a:t>
            </a:r>
            <a:r>
              <a:rPr lang="zh-TW" altLang="en-US" sz="1800" dirty="0"/>
              <a:t>時候會找哪個</a:t>
            </a:r>
            <a:r>
              <a:rPr lang="en-US" altLang="zh-TW" sz="1800" dirty="0"/>
              <a:t>Area</a:t>
            </a:r>
            <a:r>
              <a:rPr lang="zh-TW" altLang="en-US" sz="1800" dirty="0"/>
              <a:t>有堆貨情況，若是</a:t>
            </a:r>
            <a:r>
              <a:rPr lang="en-US" altLang="zh-TW" sz="1800" dirty="0"/>
              <a:t>pho</a:t>
            </a:r>
            <a:r>
              <a:rPr lang="zh-TW" altLang="en-US" sz="1800" dirty="0"/>
              <a:t>可以把原因歸為上面原因，若是非</a:t>
            </a:r>
            <a:r>
              <a:rPr lang="en-US" altLang="zh-TW" sz="1800" dirty="0"/>
              <a:t>pho Area</a:t>
            </a:r>
            <a:r>
              <a:rPr lang="zh-TW" altLang="en-US" sz="1800" dirty="0"/>
              <a:t>則會追究是什麼原因導致堆貨情況發生，看是因為機況因素還是其他</a:t>
            </a:r>
            <a:r>
              <a:rPr lang="en-US" altLang="zh-TW" sz="1800" dirty="0"/>
              <a:t>Area</a:t>
            </a:r>
            <a:r>
              <a:rPr lang="zh-TW" altLang="en-US" sz="1800" dirty="0"/>
              <a:t>影響到</a:t>
            </a:r>
            <a:endParaRPr lang="en-US" altLang="zh-TW" sz="1800" dirty="0"/>
          </a:p>
          <a:p>
            <a:pPr lvl="1">
              <a:lnSpc>
                <a:spcPct val="150000"/>
              </a:lnSpc>
            </a:pPr>
            <a:r>
              <a:rPr lang="zh-TW" altLang="en-US" sz="1800" dirty="0"/>
              <a:t>因此每天要決定今天要主要</a:t>
            </a:r>
            <a:r>
              <a:rPr lang="en-US" altLang="zh-TW" sz="1800" dirty="0"/>
              <a:t>focus</a:t>
            </a:r>
            <a:r>
              <a:rPr lang="zh-TW" altLang="en-US" sz="1800" dirty="0"/>
              <a:t>在哪個</a:t>
            </a:r>
            <a:r>
              <a:rPr lang="en-US" altLang="zh-TW" sz="1800" dirty="0"/>
              <a:t>DID</a:t>
            </a:r>
            <a:r>
              <a:rPr lang="zh-TW" altLang="en-US" sz="1800" dirty="0"/>
              <a:t>去跑出貨，並下達指令給負責的單位</a:t>
            </a:r>
            <a:endParaRPr lang="en-US" altLang="zh-TW" sz="1800" dirty="0"/>
          </a:p>
          <a:p>
            <a:pPr lvl="1"/>
            <a:endParaRPr lang="en-US" altLang="zh-TW" sz="1400" dirty="0"/>
          </a:p>
        </p:txBody>
      </p:sp>
    </p:spTree>
    <p:extLst>
      <p:ext uri="{BB962C8B-B14F-4D97-AF65-F5344CB8AC3E}">
        <p14:creationId xmlns:p14="http://schemas.microsoft.com/office/powerpoint/2010/main" val="81490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60D9C3F-CE87-5A42-D60C-98B9268F5303}"/>
              </a:ext>
            </a:extLst>
          </p:cNvPr>
          <p:cNvSpPr>
            <a:spLocks noGrp="1"/>
          </p:cNvSpPr>
          <p:nvPr>
            <p:ph idx="1"/>
          </p:nvPr>
        </p:nvSpPr>
        <p:spPr>
          <a:xfrm>
            <a:off x="838200" y="870334"/>
            <a:ext cx="10971882" cy="2159306"/>
          </a:xfrm>
        </p:spPr>
        <p:txBody>
          <a:bodyPr>
            <a:normAutofit/>
          </a:bodyPr>
          <a:lstStyle/>
          <a:p>
            <a:pPr algn="just"/>
            <a:r>
              <a:rPr lang="zh-TW" altLang="en-US" sz="2000" dirty="0"/>
              <a:t>這周主要認識的</a:t>
            </a:r>
            <a:r>
              <a:rPr lang="en-US" altLang="zh-TW" sz="2000" dirty="0"/>
              <a:t>ROC</a:t>
            </a:r>
            <a:r>
              <a:rPr lang="zh-TW" altLang="en-US" sz="2000" dirty="0"/>
              <a:t>內部主要任務，以及</a:t>
            </a:r>
            <a:r>
              <a:rPr lang="en-US" altLang="zh-TW" sz="2000" dirty="0"/>
              <a:t>Leader</a:t>
            </a:r>
            <a:r>
              <a:rPr lang="zh-TW" altLang="en-US" sz="2000" dirty="0"/>
              <a:t>、</a:t>
            </a:r>
            <a:r>
              <a:rPr lang="en-US" altLang="zh-TW" sz="2000" dirty="0"/>
              <a:t>PC</a:t>
            </a:r>
            <a:r>
              <a:rPr lang="zh-TW" altLang="en-US" sz="2000" dirty="0"/>
              <a:t>大概的工作內容，也了解到</a:t>
            </a:r>
            <a:r>
              <a:rPr lang="en-US" altLang="zh-TW" sz="2000" dirty="0"/>
              <a:t>ROC:</a:t>
            </a:r>
            <a:r>
              <a:rPr lang="zh-TW" altLang="en-US" sz="2000" dirty="0"/>
              <a:t>主要成員有</a:t>
            </a:r>
            <a:r>
              <a:rPr lang="en-US" altLang="zh-TW" sz="2000" dirty="0"/>
              <a:t>Leader</a:t>
            </a:r>
            <a:r>
              <a:rPr lang="zh-TW" altLang="en-US" sz="2000" dirty="0"/>
              <a:t>、</a:t>
            </a:r>
            <a:r>
              <a:rPr lang="en-US" altLang="zh-TW" sz="2000" dirty="0"/>
              <a:t>PC</a:t>
            </a:r>
            <a:r>
              <a:rPr lang="zh-TW" altLang="en-US" sz="2000" dirty="0"/>
              <a:t>、主任、其他線上人員。</a:t>
            </a:r>
            <a:endParaRPr lang="en-US" altLang="zh-TW" sz="2000" dirty="0"/>
          </a:p>
          <a:p>
            <a:pPr algn="just"/>
            <a:r>
              <a:rPr lang="en-US" altLang="zh-TW" sz="2000" dirty="0"/>
              <a:t>Fab tour</a:t>
            </a:r>
            <a:r>
              <a:rPr lang="zh-TW" altLang="en-US" sz="2000" dirty="0"/>
              <a:t>感想</a:t>
            </a:r>
            <a:r>
              <a:rPr lang="en-US" altLang="zh-TW" sz="2000" dirty="0"/>
              <a:t>:</a:t>
            </a:r>
          </a:p>
          <a:p>
            <a:pPr marL="457200" lvl="1" indent="0" algn="just">
              <a:buNone/>
            </a:pPr>
            <a:r>
              <a:rPr lang="en-US" altLang="zh-TW" sz="1800" dirty="0">
                <a:latin typeface="標楷體" panose="03000509000000000000" pitchFamily="65" charset="-120"/>
                <a:ea typeface="標楷體" panose="03000509000000000000" pitchFamily="65" charset="-120"/>
              </a:rPr>
              <a:t>Fab</a:t>
            </a:r>
            <a:r>
              <a:rPr lang="zh-TW" altLang="en-US" sz="1800" dirty="0">
                <a:latin typeface="標楷體" panose="03000509000000000000" pitchFamily="65" charset="-120"/>
                <a:ea typeface="標楷體" panose="03000509000000000000" pitchFamily="65" charset="-120"/>
              </a:rPr>
              <a:t>在</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5</a:t>
            </a:r>
            <a:r>
              <a:rPr lang="zh-TW" altLang="en-US" sz="1800" dirty="0">
                <a:latin typeface="標楷體" panose="03000509000000000000" pitchFamily="65" charset="-120"/>
                <a:ea typeface="標楷體" panose="03000509000000000000" pitchFamily="65" charset="-120"/>
              </a:rPr>
              <a:t>樓，進</a:t>
            </a:r>
            <a:r>
              <a:rPr lang="en-US" altLang="zh-TW" sz="1800" dirty="0">
                <a:latin typeface="標楷體" panose="03000509000000000000" pitchFamily="65" charset="-120"/>
                <a:ea typeface="標楷體" panose="03000509000000000000" pitchFamily="65" charset="-120"/>
              </a:rPr>
              <a:t>fab</a:t>
            </a:r>
            <a:r>
              <a:rPr lang="zh-TW" altLang="en-US" sz="1800" dirty="0">
                <a:latin typeface="標楷體" panose="03000509000000000000" pitchFamily="65" charset="-120"/>
                <a:ea typeface="標楷體" panose="03000509000000000000" pitchFamily="65" charset="-120"/>
              </a:rPr>
              <a:t>需按照無塵室操作程序走，從穿無塵衣到進到</a:t>
            </a:r>
            <a:r>
              <a:rPr lang="en-US" altLang="zh-TW" sz="1800" dirty="0">
                <a:latin typeface="標楷體" panose="03000509000000000000" pitchFamily="65" charset="-120"/>
                <a:ea typeface="標楷體" panose="03000509000000000000" pitchFamily="65" charset="-120"/>
              </a:rPr>
              <a:t>fab</a:t>
            </a:r>
            <a:r>
              <a:rPr lang="zh-TW" altLang="en-US" sz="1800" dirty="0">
                <a:latin typeface="標楷體" panose="03000509000000000000" pitchFamily="65" charset="-120"/>
                <a:ea typeface="標楷體" panose="03000509000000000000" pitchFamily="65" charset="-120"/>
              </a:rPr>
              <a:t>裡感覺很新鮮，原本只有在新聞上看到的場景，今天有機會到現場實際看看，然後有一堆自動化機器在裡面跑，尤其是黃光區，進到裡面因為波長輻射、製程的關係，黃光區看起來明顯不同，其中也看到不同設備商的機台</a:t>
            </a:r>
            <a:r>
              <a:rPr lang="en-US" altLang="zh-TW" sz="1800" dirty="0">
                <a:latin typeface="標楷體" panose="03000509000000000000" pitchFamily="65" charset="-120"/>
                <a:ea typeface="標楷體" panose="03000509000000000000" pitchFamily="65" charset="-120"/>
              </a:rPr>
              <a:t>ASML</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AMAT</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KLA</a:t>
            </a:r>
            <a:r>
              <a:rPr lang="zh-TW" altLang="en-US" sz="1800" dirty="0">
                <a:latin typeface="標楷體" panose="03000509000000000000" pitchFamily="65" charset="-120"/>
                <a:ea typeface="標楷體" panose="03000509000000000000" pitchFamily="65" charset="-120"/>
              </a:rPr>
              <a:t>等，也大概走過</a:t>
            </a:r>
            <a:r>
              <a:rPr lang="en-US" altLang="zh-TW" sz="1800" dirty="0">
                <a:latin typeface="標楷體" panose="03000509000000000000" pitchFamily="65" charset="-120"/>
                <a:ea typeface="標楷體" panose="03000509000000000000" pitchFamily="65" charset="-120"/>
              </a:rPr>
              <a:t>A1</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A2</a:t>
            </a:r>
            <a:r>
              <a:rPr lang="zh-TW" altLang="en-US" sz="1800" dirty="0">
                <a:latin typeface="標楷體" panose="03000509000000000000" pitchFamily="65" charset="-120"/>
                <a:ea typeface="標楷體" panose="03000509000000000000" pitchFamily="65" charset="-120"/>
              </a:rPr>
              <a:t>廠區，對於晶圓廠實際長相也有一些概念跟理解。</a:t>
            </a:r>
            <a:endParaRPr lang="en-US" altLang="zh-TW" sz="1800" dirty="0">
              <a:latin typeface="標楷體" panose="03000509000000000000" pitchFamily="65" charset="-120"/>
              <a:ea typeface="標楷體" panose="03000509000000000000" pitchFamily="65" charset="-120"/>
            </a:endParaRPr>
          </a:p>
          <a:p>
            <a:pPr algn="just"/>
            <a:endParaRPr lang="en-US" altLang="zh-TW" sz="2400" dirty="0"/>
          </a:p>
          <a:p>
            <a:pPr algn="just"/>
            <a:endParaRPr lang="zh-TW" altLang="en-US" sz="2000" dirty="0"/>
          </a:p>
        </p:txBody>
      </p:sp>
      <p:sp>
        <p:nvSpPr>
          <p:cNvPr id="4" name="標題 1">
            <a:extLst>
              <a:ext uri="{FF2B5EF4-FFF2-40B4-BE49-F238E27FC236}">
                <a16:creationId xmlns:a16="http://schemas.microsoft.com/office/drawing/2014/main" id="{5FEDA73B-E070-8E5D-F106-44D5FC0F9A32}"/>
              </a:ext>
            </a:extLst>
          </p:cNvPr>
          <p:cNvSpPr>
            <a:spLocks noGrp="1"/>
          </p:cNvSpPr>
          <p:nvPr>
            <p:ph type="title"/>
          </p:nvPr>
        </p:nvSpPr>
        <p:spPr>
          <a:xfrm>
            <a:off x="432913" y="100452"/>
            <a:ext cx="4447560" cy="632402"/>
          </a:xfrm>
        </p:spPr>
        <p:txBody>
          <a:bodyPr>
            <a:normAutofit fontScale="90000"/>
          </a:bodyPr>
          <a:lstStyle/>
          <a:p>
            <a:r>
              <a:rPr lang="en-US" altLang="zh-TW" sz="3600" dirty="0">
                <a:solidFill>
                  <a:srgbClr val="00B0F0"/>
                </a:solidFill>
              </a:rPr>
              <a:t>7/11-7/15</a:t>
            </a:r>
            <a:r>
              <a:rPr lang="zh-TW" altLang="en-US" sz="3600" dirty="0">
                <a:solidFill>
                  <a:srgbClr val="00B0F0"/>
                </a:solidFill>
              </a:rPr>
              <a:t> </a:t>
            </a:r>
            <a:r>
              <a:rPr lang="en-US" altLang="zh-TW" sz="3600" dirty="0">
                <a:solidFill>
                  <a:srgbClr val="00B0F0"/>
                </a:solidFill>
              </a:rPr>
              <a:t>weekly report</a:t>
            </a:r>
            <a:endParaRPr lang="zh-TW" altLang="en-US" sz="3600" dirty="0">
              <a:solidFill>
                <a:srgbClr val="00B0F0"/>
              </a:solidFill>
            </a:endParaRPr>
          </a:p>
        </p:txBody>
      </p:sp>
      <p:sp>
        <p:nvSpPr>
          <p:cNvPr id="6" name="內容版面配置區 2">
            <a:extLst>
              <a:ext uri="{FF2B5EF4-FFF2-40B4-BE49-F238E27FC236}">
                <a16:creationId xmlns:a16="http://schemas.microsoft.com/office/drawing/2014/main" id="{4CF2D8BC-EA5E-7FCB-6DB3-02C2308E82D9}"/>
              </a:ext>
            </a:extLst>
          </p:cNvPr>
          <p:cNvSpPr txBox="1">
            <a:spLocks/>
          </p:cNvSpPr>
          <p:nvPr/>
        </p:nvSpPr>
        <p:spPr>
          <a:xfrm>
            <a:off x="838200" y="3029640"/>
            <a:ext cx="10299784" cy="372790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600" dirty="0">
                <a:ea typeface="新細明體"/>
              </a:rPr>
              <a:t>名詞</a:t>
            </a:r>
            <a:r>
              <a:rPr lang="en-US" altLang="zh-TW" sz="2600" dirty="0">
                <a:ea typeface="新細明體"/>
              </a:rPr>
              <a:t>:</a:t>
            </a:r>
            <a:endParaRPr lang="zh-TW" altLang="en-US" sz="2600" dirty="0">
              <a:ea typeface="新細明體"/>
            </a:endParaRPr>
          </a:p>
          <a:p>
            <a:r>
              <a:rPr lang="en-US" altLang="zh-TW" sz="2300" dirty="0">
                <a:latin typeface="標楷體" panose="03000509000000000000" pitchFamily="65" charset="-120"/>
                <a:ea typeface="標楷體" panose="03000509000000000000" pitchFamily="65" charset="-120"/>
              </a:rPr>
              <a:t>MA: </a:t>
            </a:r>
            <a:r>
              <a:rPr lang="zh-TW" altLang="en-US" sz="2300" dirty="0">
                <a:latin typeface="標楷體" panose="03000509000000000000" pitchFamily="65" charset="-120"/>
                <a:ea typeface="標楷體" panose="03000509000000000000" pitchFamily="65" charset="-120"/>
              </a:rPr>
              <a:t>可用的生產時間，可以呈現機台可用時間及機台健康程度。</a:t>
            </a:r>
            <a:endParaRPr lang="en-US" altLang="zh-TW" sz="2300" dirty="0">
              <a:latin typeface="標楷體" panose="03000509000000000000" pitchFamily="65" charset="-120"/>
              <a:ea typeface="標楷體" panose="03000509000000000000" pitchFamily="65" charset="-120"/>
            </a:endParaRPr>
          </a:p>
          <a:p>
            <a:r>
              <a:rPr lang="en-US" altLang="zh-TW" sz="2300" dirty="0">
                <a:latin typeface="標楷體" panose="03000509000000000000" pitchFamily="65" charset="-120"/>
                <a:ea typeface="標楷體" panose="03000509000000000000" pitchFamily="65" charset="-120"/>
              </a:rPr>
              <a:t>MU: </a:t>
            </a:r>
            <a:r>
              <a:rPr lang="zh-TW" altLang="en-US" sz="2300" dirty="0">
                <a:latin typeface="標楷體" panose="03000509000000000000" pitchFamily="65" charset="-120"/>
                <a:ea typeface="標楷體" panose="03000509000000000000" pitchFamily="65" charset="-120"/>
              </a:rPr>
              <a:t>生產效率，可以反應機台較為實際的生產效率。</a:t>
            </a:r>
            <a:endParaRPr lang="en-US" altLang="zh-TW" sz="2300" dirty="0">
              <a:latin typeface="標楷體" panose="03000509000000000000" pitchFamily="65" charset="-120"/>
              <a:ea typeface="標楷體" panose="03000509000000000000" pitchFamily="65" charset="-120"/>
            </a:endParaRPr>
          </a:p>
          <a:p>
            <a:r>
              <a:rPr lang="en-US" altLang="zh-TW" sz="2300" dirty="0">
                <a:latin typeface="標楷體" panose="03000509000000000000" pitchFamily="65" charset="-120"/>
                <a:ea typeface="標楷體" panose="03000509000000000000" pitchFamily="65" charset="-120"/>
              </a:rPr>
              <a:t>NST:</a:t>
            </a:r>
            <a:r>
              <a:rPr lang="zh-TW" altLang="en-US" sz="2300" dirty="0">
                <a:latin typeface="標楷體" panose="03000509000000000000" pitchFamily="65" charset="-120"/>
                <a:ea typeface="標楷體" panose="03000509000000000000" pitchFamily="65" charset="-120"/>
              </a:rPr>
              <a:t>機台要換別台來做或是出廠無法生產。</a:t>
            </a:r>
            <a:endParaRPr lang="en-US" altLang="zh-TW" sz="2300" dirty="0">
              <a:latin typeface="標楷體" panose="03000509000000000000" pitchFamily="65" charset="-120"/>
              <a:ea typeface="標楷體" panose="03000509000000000000" pitchFamily="65" charset="-120"/>
            </a:endParaRPr>
          </a:p>
          <a:p>
            <a:r>
              <a:rPr lang="en-US" altLang="zh-TW" sz="2300" dirty="0">
                <a:latin typeface="標楷體" panose="03000509000000000000" pitchFamily="65" charset="-120"/>
                <a:ea typeface="標楷體" panose="03000509000000000000" pitchFamily="65" charset="-120"/>
              </a:rPr>
              <a:t>RPT:</a:t>
            </a:r>
            <a:r>
              <a:rPr lang="zh-TW" altLang="en-US" sz="2300" dirty="0">
                <a:latin typeface="標楷體" panose="03000509000000000000" pitchFamily="65" charset="-120"/>
                <a:ea typeface="標楷體" panose="03000509000000000000" pitchFamily="65" charset="-120"/>
              </a:rPr>
              <a:t>公定生產一片晶片的時間。</a:t>
            </a:r>
            <a:endParaRPr lang="en-US" altLang="zh-TW" sz="2300" dirty="0">
              <a:latin typeface="標楷體" panose="03000509000000000000" pitchFamily="65" charset="-120"/>
              <a:ea typeface="標楷體" panose="03000509000000000000" pitchFamily="65" charset="-120"/>
            </a:endParaRPr>
          </a:p>
          <a:p>
            <a:r>
              <a:rPr lang="en-US" altLang="zh-TW" sz="2300" dirty="0">
                <a:latin typeface="標楷體" panose="03000509000000000000" pitchFamily="65" charset="-120"/>
                <a:ea typeface="標楷體" panose="03000509000000000000" pitchFamily="65" charset="-120"/>
              </a:rPr>
              <a:t>Load size: </a:t>
            </a:r>
            <a:r>
              <a:rPr lang="zh-TW" altLang="en-US" sz="2300" dirty="0">
                <a:latin typeface="標楷體" panose="03000509000000000000" pitchFamily="65" charset="-120"/>
                <a:ea typeface="標楷體" panose="03000509000000000000" pitchFamily="65" charset="-120"/>
              </a:rPr>
              <a:t>一台機台一次送進去</a:t>
            </a:r>
            <a:r>
              <a:rPr lang="en-US" altLang="zh-TW" sz="2300" dirty="0">
                <a:latin typeface="標楷體" panose="03000509000000000000" pitchFamily="65" charset="-120"/>
                <a:ea typeface="標楷體" panose="03000509000000000000" pitchFamily="65" charset="-120"/>
              </a:rPr>
              <a:t>10</a:t>
            </a:r>
            <a:r>
              <a:rPr lang="zh-TW" altLang="en-US" sz="2300" dirty="0">
                <a:latin typeface="標楷體" panose="03000509000000000000" pitchFamily="65" charset="-120"/>
                <a:ea typeface="標楷體" panose="03000509000000000000" pitchFamily="65" charset="-120"/>
              </a:rPr>
              <a:t>片的量，依據不同機型有不同狀況。</a:t>
            </a:r>
            <a:endParaRPr lang="en-US" altLang="zh-TW" sz="2300" dirty="0">
              <a:latin typeface="標楷體" panose="03000509000000000000" pitchFamily="65" charset="-120"/>
              <a:ea typeface="標楷體" panose="03000509000000000000" pitchFamily="65" charset="-120"/>
            </a:endParaRPr>
          </a:p>
          <a:p>
            <a:r>
              <a:rPr lang="en-US" altLang="zh-TW" sz="2300" dirty="0">
                <a:latin typeface="標楷體" panose="03000509000000000000" pitchFamily="65" charset="-120"/>
                <a:ea typeface="標楷體" panose="03000509000000000000" pitchFamily="65" charset="-120"/>
              </a:rPr>
              <a:t>Batch(</a:t>
            </a:r>
            <a:r>
              <a:rPr lang="zh-TW" altLang="en-US" sz="2300" dirty="0">
                <a:latin typeface="標楷體" panose="03000509000000000000" pitchFamily="65" charset="-120"/>
                <a:ea typeface="標楷體" panose="03000509000000000000" pitchFamily="65" charset="-120"/>
              </a:rPr>
              <a:t>爐管</a:t>
            </a:r>
            <a:r>
              <a:rPr lang="en-US" altLang="zh-TW" sz="2300" dirty="0">
                <a:latin typeface="標楷體" panose="03000509000000000000" pitchFamily="65" charset="-120"/>
                <a:ea typeface="標楷體" panose="03000509000000000000" pitchFamily="65" charset="-120"/>
              </a:rPr>
              <a:t>): </a:t>
            </a:r>
            <a:r>
              <a:rPr lang="zh-TW" altLang="en-US" sz="2300" dirty="0">
                <a:latin typeface="標楷體" panose="03000509000000000000" pitchFamily="65" charset="-120"/>
                <a:ea typeface="標楷體" panose="03000509000000000000" pitchFamily="65" charset="-120"/>
              </a:rPr>
              <a:t>一個</a:t>
            </a:r>
            <a:r>
              <a:rPr lang="en-US" altLang="zh-TW" sz="2300" dirty="0">
                <a:latin typeface="標楷體" panose="03000509000000000000" pitchFamily="65" charset="-120"/>
                <a:ea typeface="標楷體" panose="03000509000000000000" pitchFamily="65" charset="-120"/>
              </a:rPr>
              <a:t>batch</a:t>
            </a:r>
            <a:r>
              <a:rPr lang="zh-TW" altLang="en-US" sz="2300" dirty="0">
                <a:latin typeface="標楷體" panose="03000509000000000000" pitchFamily="65" charset="-120"/>
                <a:ea typeface="標楷體" panose="03000509000000000000" pitchFamily="65" charset="-120"/>
              </a:rPr>
              <a:t>裡面可以放好幾片晶片。</a:t>
            </a:r>
            <a:endParaRPr lang="en-US" altLang="zh-TW" sz="2300" dirty="0">
              <a:latin typeface="標楷體" panose="03000509000000000000" pitchFamily="65" charset="-120"/>
              <a:ea typeface="標楷體" panose="03000509000000000000" pitchFamily="65" charset="-120"/>
            </a:endParaRPr>
          </a:p>
          <a:p>
            <a:pPr>
              <a:lnSpc>
                <a:spcPct val="170000"/>
              </a:lnSpc>
            </a:pPr>
            <a:r>
              <a:rPr lang="en-US" altLang="zh-TW" sz="2300" dirty="0">
                <a:latin typeface="標楷體" panose="03000509000000000000" pitchFamily="65" charset="-120"/>
                <a:ea typeface="標楷體" panose="03000509000000000000" pitchFamily="65" charset="-120"/>
              </a:rPr>
              <a:t>Qual</a:t>
            </a:r>
            <a:r>
              <a:rPr lang="zh-TW" altLang="en-US" sz="2300" dirty="0">
                <a:latin typeface="標楷體" panose="03000509000000000000" pitchFamily="65" charset="-120"/>
                <a:ea typeface="標楷體" panose="03000509000000000000" pitchFamily="65" charset="-120"/>
              </a:rPr>
              <a:t>測機</a:t>
            </a:r>
            <a:r>
              <a:rPr lang="en-US" altLang="zh-TW" sz="2300" dirty="0">
                <a:latin typeface="標楷體" panose="03000509000000000000" pitchFamily="65" charset="-120"/>
                <a:ea typeface="標楷體" panose="03000509000000000000" pitchFamily="65" charset="-120"/>
              </a:rPr>
              <a:t>:</a:t>
            </a:r>
            <a:r>
              <a:rPr lang="zh-TW" altLang="en-US" sz="2300" dirty="0">
                <a:latin typeface="標楷體" panose="03000509000000000000" pitchFamily="65" charset="-120"/>
                <a:ea typeface="標楷體" panose="03000509000000000000" pitchFamily="65" charset="-120"/>
              </a:rPr>
              <a:t> 機台在生產前會請測機人員進行測試，讓機台開始</a:t>
            </a:r>
            <a:r>
              <a:rPr lang="en-US" altLang="zh-TW" sz="2300" dirty="0">
                <a:latin typeface="標楷體" panose="03000509000000000000" pitchFamily="65" charset="-120"/>
                <a:ea typeface="標楷體" panose="03000509000000000000" pitchFamily="65" charset="-120"/>
              </a:rPr>
              <a:t>run</a:t>
            </a:r>
            <a:r>
              <a:rPr lang="zh-TW" altLang="en-US" sz="2300" dirty="0">
                <a:latin typeface="標楷體" panose="03000509000000000000" pitchFamily="65" charset="-120"/>
                <a:ea typeface="標楷體" panose="03000509000000000000" pitchFamily="65" charset="-120"/>
              </a:rPr>
              <a:t>的時候可以比較順，通常都會拿測試用的</a:t>
            </a:r>
            <a:r>
              <a:rPr lang="en-US" altLang="zh-TW" sz="2300" dirty="0">
                <a:latin typeface="標楷體" panose="03000509000000000000" pitchFamily="65" charset="-120"/>
                <a:ea typeface="標楷體" panose="03000509000000000000" pitchFamily="65" charset="-120"/>
              </a:rPr>
              <a:t>wafer</a:t>
            </a:r>
            <a:r>
              <a:rPr lang="zh-TW" altLang="en-US" sz="2300" dirty="0">
                <a:latin typeface="標楷體" panose="03000509000000000000" pitchFamily="65" charset="-120"/>
                <a:ea typeface="標楷體" panose="03000509000000000000" pitchFamily="65" charset="-120"/>
              </a:rPr>
              <a:t>去</a:t>
            </a:r>
            <a:r>
              <a:rPr lang="en-US" altLang="zh-TW" sz="2300" dirty="0">
                <a:latin typeface="標楷體" panose="03000509000000000000" pitchFamily="65" charset="-120"/>
                <a:ea typeface="標楷體" panose="03000509000000000000" pitchFamily="65" charset="-120"/>
              </a:rPr>
              <a:t>run</a:t>
            </a:r>
            <a:r>
              <a:rPr lang="zh-TW" altLang="en-US" sz="2300" dirty="0">
                <a:latin typeface="標楷體" panose="03000509000000000000" pitchFamily="65" charset="-120"/>
                <a:ea typeface="標楷體" panose="03000509000000000000" pitchFamily="65" charset="-120"/>
              </a:rPr>
              <a:t>機台，確保機台可以順利按照設定</a:t>
            </a:r>
            <a:r>
              <a:rPr lang="en-US" altLang="zh-TW" sz="2300" dirty="0">
                <a:latin typeface="標楷體" panose="03000509000000000000" pitchFamily="65" charset="-120"/>
                <a:ea typeface="標楷體" panose="03000509000000000000" pitchFamily="65" charset="-120"/>
              </a:rPr>
              <a:t>run</a:t>
            </a:r>
            <a:r>
              <a:rPr lang="zh-TW" altLang="en-US" sz="2300" dirty="0">
                <a:latin typeface="標楷體" panose="03000509000000000000" pitchFamily="65" charset="-120"/>
                <a:ea typeface="標楷體" panose="03000509000000000000" pitchFamily="65" charset="-120"/>
              </a:rPr>
              <a:t>貨。</a:t>
            </a:r>
            <a:endParaRPr lang="en-US" altLang="zh-TW" sz="2300" dirty="0">
              <a:latin typeface="標楷體" panose="03000509000000000000" pitchFamily="65" charset="-120"/>
              <a:ea typeface="標楷體" panose="03000509000000000000" pitchFamily="65" charset="-120"/>
            </a:endParaRPr>
          </a:p>
          <a:p>
            <a:pPr marL="0" indent="0">
              <a:buFont typeface="Arial" panose="020B0604020202020204" pitchFamily="34" charset="0"/>
              <a:buNone/>
            </a:pPr>
            <a:endParaRPr lang="en-US" altLang="zh-TW" sz="1400" dirty="0">
              <a:ea typeface="新細明體"/>
              <a:cs typeface="Calibri"/>
            </a:endParaRPr>
          </a:p>
          <a:p>
            <a:pPr marL="0" indent="0">
              <a:buFont typeface="Arial" panose="020B0604020202020204" pitchFamily="34" charset="0"/>
              <a:buNone/>
            </a:pPr>
            <a:endParaRPr lang="zh-TW" altLang="en-US" sz="1800" dirty="0">
              <a:ea typeface="新細明體"/>
              <a:cs typeface="Calibri"/>
            </a:endParaRPr>
          </a:p>
          <a:p>
            <a:endParaRPr lang="zh-TW" altLang="en-US" dirty="0"/>
          </a:p>
        </p:txBody>
      </p:sp>
    </p:spTree>
    <p:extLst>
      <p:ext uri="{BB962C8B-B14F-4D97-AF65-F5344CB8AC3E}">
        <p14:creationId xmlns:p14="http://schemas.microsoft.com/office/powerpoint/2010/main" val="297135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4EB46-542C-9D09-6CF9-DFFD9C2A86D3}"/>
              </a:ext>
            </a:extLst>
          </p:cNvPr>
          <p:cNvSpPr>
            <a:spLocks noGrp="1"/>
          </p:cNvSpPr>
          <p:nvPr>
            <p:ph idx="1"/>
          </p:nvPr>
        </p:nvSpPr>
        <p:spPr>
          <a:xfrm>
            <a:off x="838200" y="1193512"/>
            <a:ext cx="10515600" cy="5378378"/>
          </a:xfrm>
        </p:spPr>
        <p:txBody>
          <a:bodyPr vert="horz" lIns="91440" tIns="45720" rIns="91440" bIns="45720" rtlCol="0" anchor="t">
            <a:normAutofit/>
          </a:bodyPr>
          <a:lstStyle/>
          <a:p>
            <a:r>
              <a:rPr lang="ja-JP" altLang="en-US" dirty="0">
                <a:latin typeface="標楷體" panose="03000509000000000000" pitchFamily="65" charset="-120"/>
                <a:ea typeface="標楷體" panose="03000509000000000000" pitchFamily="65" charset="-120"/>
                <a:cs typeface="Calibri"/>
              </a:rPr>
              <a:t>名詞:</a:t>
            </a:r>
            <a:endParaRPr lang="en-US" dirty="0">
              <a:latin typeface="標楷體" panose="03000509000000000000" pitchFamily="65" charset="-120"/>
              <a:ea typeface="標楷體" panose="03000509000000000000" pitchFamily="65" charset="-120"/>
              <a:cs typeface="Calibri"/>
            </a:endParaRPr>
          </a:p>
          <a:p>
            <a:pPr lvl="1"/>
            <a:r>
              <a:rPr lang="en-US" altLang="ja-JP" sz="1800" dirty="0">
                <a:latin typeface="標楷體" panose="03000509000000000000" pitchFamily="65" charset="-120"/>
                <a:ea typeface="標楷體" panose="03000509000000000000" pitchFamily="65" charset="-120"/>
                <a:cs typeface="Calibri"/>
              </a:rPr>
              <a:t>Req Move: </a:t>
            </a:r>
            <a:r>
              <a:rPr lang="zh-TW" altLang="en-US" sz="1800" dirty="0">
                <a:latin typeface="標楷體" panose="03000509000000000000" pitchFamily="65" charset="-120"/>
                <a:ea typeface="標楷體" panose="03000509000000000000" pitchFamily="65" charset="-120"/>
                <a:cs typeface="Calibri"/>
              </a:rPr>
              <a:t>是我們出貨的目標，每天還需要多少</a:t>
            </a:r>
            <a:r>
              <a:rPr lang="en-US" altLang="zh-TW" sz="1800" dirty="0">
                <a:latin typeface="標楷體" panose="03000509000000000000" pitchFamily="65" charset="-120"/>
                <a:ea typeface="標楷體" panose="03000509000000000000" pitchFamily="65" charset="-120"/>
                <a:cs typeface="Calibri"/>
              </a:rPr>
              <a:t>Move</a:t>
            </a:r>
            <a:r>
              <a:rPr lang="zh-TW" altLang="en-US" sz="1800" dirty="0">
                <a:latin typeface="標楷體" panose="03000509000000000000" pitchFamily="65" charset="-120"/>
                <a:ea typeface="標楷體" panose="03000509000000000000" pitchFamily="65" charset="-120"/>
                <a:cs typeface="Calibri"/>
              </a:rPr>
              <a:t>才能達到標準</a:t>
            </a:r>
            <a:endParaRPr lang="en-US" altLang="zh-TW" sz="1800" dirty="0">
              <a:latin typeface="標楷體" panose="03000509000000000000" pitchFamily="65" charset="-120"/>
              <a:ea typeface="標楷體" panose="03000509000000000000" pitchFamily="65" charset="-120"/>
              <a:cs typeface="Calibri"/>
            </a:endParaRPr>
          </a:p>
          <a:p>
            <a:pPr lvl="1"/>
            <a:r>
              <a:rPr lang="en-US" altLang="zh-TW" sz="1800" dirty="0">
                <a:latin typeface="標楷體" panose="03000509000000000000" pitchFamily="65" charset="-120"/>
                <a:ea typeface="標楷體" panose="03000509000000000000" pitchFamily="65" charset="-120"/>
                <a:cs typeface="Calibri"/>
              </a:rPr>
              <a:t>DTH</a:t>
            </a:r>
            <a:r>
              <a:rPr lang="zh-TW" altLang="en-US" sz="1800" dirty="0">
                <a:latin typeface="標楷體" panose="03000509000000000000" pitchFamily="65" charset="-120"/>
                <a:ea typeface="標楷體" panose="03000509000000000000" pitchFamily="65" charset="-120"/>
                <a:cs typeface="Calibri"/>
              </a:rPr>
              <a:t> </a:t>
            </a:r>
            <a:r>
              <a:rPr lang="en-US" altLang="zh-TW" sz="1800" dirty="0">
                <a:latin typeface="標楷體" panose="03000509000000000000" pitchFamily="65" charset="-120"/>
                <a:ea typeface="標楷體" panose="03000509000000000000" pitchFamily="65" charset="-120"/>
                <a:cs typeface="Calibri"/>
              </a:rPr>
              <a:t>Move: </a:t>
            </a:r>
            <a:r>
              <a:rPr lang="zh-TW" altLang="en-US" sz="1800" dirty="0">
                <a:latin typeface="標楷體" panose="03000509000000000000" pitchFamily="65" charset="-120"/>
                <a:ea typeface="標楷體" panose="03000509000000000000" pitchFamily="65" charset="-120"/>
                <a:cs typeface="Calibri"/>
              </a:rPr>
              <a:t>從今天早</a:t>
            </a:r>
            <a:r>
              <a:rPr lang="en-US" altLang="zh-TW" sz="1800" dirty="0">
                <a:latin typeface="標楷體" panose="03000509000000000000" pitchFamily="65" charset="-120"/>
                <a:ea typeface="標楷體" panose="03000509000000000000" pitchFamily="65" charset="-120"/>
                <a:cs typeface="Calibri"/>
              </a:rPr>
              <a:t>7</a:t>
            </a:r>
            <a:r>
              <a:rPr lang="zh-TW" altLang="en-US" sz="1800" dirty="0">
                <a:latin typeface="標楷體" panose="03000509000000000000" pitchFamily="65" charset="-120"/>
                <a:ea typeface="標楷體" panose="03000509000000000000" pitchFamily="65" charset="-120"/>
                <a:cs typeface="Calibri"/>
              </a:rPr>
              <a:t>開始到目前的</a:t>
            </a:r>
            <a:r>
              <a:rPr lang="en-US" altLang="zh-TW" sz="1800" dirty="0">
                <a:latin typeface="標楷體" panose="03000509000000000000" pitchFamily="65" charset="-120"/>
                <a:ea typeface="標楷體" panose="03000509000000000000" pitchFamily="65" charset="-120"/>
                <a:cs typeface="Calibri"/>
              </a:rPr>
              <a:t>Move</a:t>
            </a:r>
            <a:r>
              <a:rPr lang="zh-TW" altLang="en-US" sz="1800" dirty="0">
                <a:latin typeface="標楷體" panose="03000509000000000000" pitchFamily="65" charset="-120"/>
                <a:ea typeface="標楷體" panose="03000509000000000000" pitchFamily="65" charset="-120"/>
                <a:cs typeface="Calibri"/>
              </a:rPr>
              <a:t>是多少</a:t>
            </a:r>
            <a:endParaRPr lang="en-US" altLang="zh-TW" sz="1800" dirty="0">
              <a:latin typeface="標楷體" panose="03000509000000000000" pitchFamily="65" charset="-120"/>
              <a:ea typeface="標楷體" panose="03000509000000000000" pitchFamily="65" charset="-120"/>
              <a:cs typeface="Calibri"/>
            </a:endParaRPr>
          </a:p>
          <a:p>
            <a:pPr lvl="1"/>
            <a:r>
              <a:rPr lang="en-US" altLang="zh-TW" sz="1800" dirty="0">
                <a:latin typeface="標楷體" panose="03000509000000000000" pitchFamily="65" charset="-120"/>
                <a:ea typeface="標楷體" panose="03000509000000000000" pitchFamily="65" charset="-120"/>
                <a:cs typeface="Calibri"/>
              </a:rPr>
              <a:t>24Hr</a:t>
            </a:r>
            <a:r>
              <a:rPr lang="zh-TW" altLang="en-US" sz="1800" dirty="0">
                <a:latin typeface="標楷體" panose="03000509000000000000" pitchFamily="65" charset="-120"/>
                <a:ea typeface="標楷體" panose="03000509000000000000" pitchFamily="65" charset="-120"/>
                <a:cs typeface="Calibri"/>
              </a:rPr>
              <a:t> </a:t>
            </a:r>
            <a:r>
              <a:rPr lang="en-US" altLang="zh-TW" sz="1800" dirty="0">
                <a:latin typeface="標楷體" panose="03000509000000000000" pitchFamily="65" charset="-120"/>
                <a:ea typeface="標楷體" panose="03000509000000000000" pitchFamily="65" charset="-120"/>
                <a:cs typeface="Calibri"/>
              </a:rPr>
              <a:t>Move: </a:t>
            </a:r>
            <a:r>
              <a:rPr lang="zh-TW" altLang="en-US" sz="1800" dirty="0">
                <a:latin typeface="標楷體" panose="03000509000000000000" pitchFamily="65" charset="-120"/>
                <a:ea typeface="標楷體" panose="03000509000000000000" pitchFamily="65" charset="-120"/>
                <a:cs typeface="Calibri"/>
              </a:rPr>
              <a:t>過去</a:t>
            </a:r>
            <a:r>
              <a:rPr lang="en-US" altLang="zh-TW" sz="1800" dirty="0">
                <a:latin typeface="標楷體" panose="03000509000000000000" pitchFamily="65" charset="-120"/>
                <a:ea typeface="標楷體" panose="03000509000000000000" pitchFamily="65" charset="-120"/>
                <a:cs typeface="Calibri"/>
              </a:rPr>
              <a:t>24</a:t>
            </a:r>
            <a:r>
              <a:rPr lang="zh-TW" altLang="en-US" sz="1800" dirty="0">
                <a:latin typeface="標楷體" panose="03000509000000000000" pitchFamily="65" charset="-120"/>
                <a:ea typeface="標楷體" panose="03000509000000000000" pitchFamily="65" charset="-120"/>
                <a:cs typeface="Calibri"/>
              </a:rPr>
              <a:t>小時內我們的</a:t>
            </a:r>
            <a:r>
              <a:rPr lang="en-US" altLang="zh-TW" sz="1800" dirty="0">
                <a:latin typeface="標楷體" panose="03000509000000000000" pitchFamily="65" charset="-120"/>
                <a:ea typeface="標楷體" panose="03000509000000000000" pitchFamily="65" charset="-120"/>
                <a:cs typeface="Calibri"/>
              </a:rPr>
              <a:t>Move</a:t>
            </a:r>
            <a:r>
              <a:rPr lang="zh-TW" altLang="en-US" sz="1800" dirty="0">
                <a:latin typeface="標楷體" panose="03000509000000000000" pitchFamily="65" charset="-120"/>
                <a:ea typeface="標楷體" panose="03000509000000000000" pitchFamily="65" charset="-120"/>
                <a:cs typeface="Calibri"/>
              </a:rPr>
              <a:t>是多少</a:t>
            </a:r>
            <a:endParaRPr lang="en-US" altLang="zh-TW" sz="1800" dirty="0">
              <a:latin typeface="標楷體" panose="03000509000000000000" pitchFamily="65" charset="-120"/>
              <a:ea typeface="標楷體" panose="03000509000000000000" pitchFamily="65" charset="-120"/>
              <a:cs typeface="Calibri"/>
            </a:endParaRPr>
          </a:p>
          <a:p>
            <a:pPr lvl="1"/>
            <a:r>
              <a:rPr lang="en-US" altLang="ja-JP" sz="1800" dirty="0">
                <a:latin typeface="標楷體" panose="03000509000000000000" pitchFamily="65" charset="-120"/>
                <a:ea typeface="標楷體" panose="03000509000000000000" pitchFamily="65" charset="-120"/>
                <a:cs typeface="Calibri"/>
              </a:rPr>
              <a:t>7D Move: </a:t>
            </a:r>
            <a:r>
              <a:rPr lang="zh-TW" altLang="en-US" sz="1800" dirty="0">
                <a:latin typeface="標楷體" panose="03000509000000000000" pitchFamily="65" charset="-120"/>
                <a:ea typeface="標楷體" panose="03000509000000000000" pitchFamily="65" charset="-120"/>
                <a:cs typeface="Calibri"/>
              </a:rPr>
              <a:t>過去七天內我們的</a:t>
            </a:r>
            <a:r>
              <a:rPr lang="en-US" altLang="zh-TW" sz="1800" dirty="0">
                <a:latin typeface="標楷體" panose="03000509000000000000" pitchFamily="65" charset="-120"/>
                <a:ea typeface="標楷體" panose="03000509000000000000" pitchFamily="65" charset="-120"/>
                <a:cs typeface="Calibri"/>
              </a:rPr>
              <a:t>Move</a:t>
            </a:r>
            <a:r>
              <a:rPr lang="zh-TW" altLang="en-US" sz="1800" dirty="0">
                <a:latin typeface="標楷體" panose="03000509000000000000" pitchFamily="65" charset="-120"/>
                <a:ea typeface="標楷體" panose="03000509000000000000" pitchFamily="65" charset="-120"/>
                <a:cs typeface="Calibri"/>
              </a:rPr>
              <a:t>是多少</a:t>
            </a:r>
            <a:endParaRPr lang="ja-JP" altLang="en-US" sz="1800" dirty="0">
              <a:latin typeface="標楷體" panose="03000509000000000000" pitchFamily="65" charset="-120"/>
              <a:ea typeface="標楷體" panose="03000509000000000000" pitchFamily="65" charset="-120"/>
              <a:cs typeface="Calibri"/>
            </a:endParaRPr>
          </a:p>
          <a:p>
            <a:r>
              <a:rPr lang="en-US" altLang="ja-JP" dirty="0">
                <a:latin typeface="標楷體" panose="03000509000000000000" pitchFamily="65" charset="-120"/>
                <a:ea typeface="標楷體" panose="03000509000000000000" pitchFamily="65" charset="-120"/>
                <a:cs typeface="Calibri"/>
              </a:rPr>
              <a:t>F</a:t>
            </a:r>
            <a:r>
              <a:rPr lang="ja-JP" altLang="en-US" dirty="0">
                <a:latin typeface="標楷體" panose="03000509000000000000" pitchFamily="65" charset="-120"/>
                <a:ea typeface="標楷體" panose="03000509000000000000" pitchFamily="65" charset="-120"/>
                <a:cs typeface="Calibri"/>
              </a:rPr>
              <a:t>inal</a:t>
            </a:r>
            <a:r>
              <a:rPr lang="zh-TW" altLang="en-US" dirty="0">
                <a:latin typeface="標楷體" panose="03000509000000000000" pitchFamily="65" charset="-120"/>
                <a:ea typeface="標楷體" panose="03000509000000000000" pitchFamily="65" charset="-120"/>
                <a:cs typeface="Calibri"/>
              </a:rPr>
              <a:t>題目一</a:t>
            </a:r>
            <a:r>
              <a:rPr lang="ja-JP" altLang="en-US" dirty="0">
                <a:latin typeface="標楷體" panose="03000509000000000000" pitchFamily="65" charset="-120"/>
                <a:ea typeface="標楷體" panose="03000509000000000000" pitchFamily="65" charset="-120"/>
                <a:cs typeface="Calibri"/>
              </a:rPr>
              <a:t>想法:</a:t>
            </a:r>
            <a:endParaRPr lang="en-US" altLang="ja-JP" dirty="0">
              <a:latin typeface="標楷體" panose="03000509000000000000" pitchFamily="65" charset="-120"/>
              <a:ea typeface="標楷體" panose="03000509000000000000" pitchFamily="65" charset="-120"/>
              <a:cs typeface="Calibri"/>
            </a:endParaRPr>
          </a:p>
          <a:p>
            <a:pPr marL="457200" lvl="1" indent="0">
              <a:buNone/>
            </a:pPr>
            <a:r>
              <a:rPr lang="zh-TW" altLang="en-US" sz="2000" dirty="0">
                <a:latin typeface="標楷體" panose="03000509000000000000" pitchFamily="65" charset="-120"/>
                <a:ea typeface="標楷體" panose="03000509000000000000" pitchFamily="65" charset="-120"/>
                <a:cs typeface="Calibri"/>
              </a:rPr>
              <a:t>問題</a:t>
            </a:r>
            <a:r>
              <a:rPr lang="en-US" altLang="zh-TW" sz="2000" dirty="0">
                <a:latin typeface="標楷體" panose="03000509000000000000" pitchFamily="65" charset="-120"/>
                <a:ea typeface="標楷體" panose="03000509000000000000" pitchFamily="65" charset="-120"/>
                <a:cs typeface="Calibri"/>
              </a:rPr>
              <a:t>:</a:t>
            </a:r>
          </a:p>
          <a:p>
            <a:pPr lvl="1"/>
            <a:r>
              <a:rPr lang="zh-TW" altLang="en-US" sz="1800" dirty="0">
                <a:latin typeface="標楷體" panose="03000509000000000000" pitchFamily="65" charset="-120"/>
                <a:ea typeface="標楷體" panose="03000509000000000000" pitchFamily="65" charset="-120"/>
                <a:cs typeface="Calibri"/>
              </a:rPr>
              <a:t>已經了解到黃光是整個產線的主要瓶頸，導致貨物堆積發不出去，可能原因是因為機台狀況，或是製程技術、機台的限制，目前想到是依據</a:t>
            </a:r>
            <a:r>
              <a:rPr lang="en-US" altLang="zh-TW" sz="1800" dirty="0">
                <a:latin typeface="標楷體" panose="03000509000000000000" pitchFamily="65" charset="-120"/>
                <a:ea typeface="標楷體" panose="03000509000000000000" pitchFamily="65" charset="-120"/>
                <a:cs typeface="Calibri"/>
              </a:rPr>
              <a:t>MA</a:t>
            </a:r>
            <a:r>
              <a:rPr lang="zh-TW" altLang="en-US" sz="1800" dirty="0">
                <a:latin typeface="標楷體" panose="03000509000000000000" pitchFamily="65" charset="-120"/>
                <a:ea typeface="標楷體" panose="03000509000000000000" pitchFamily="65" charset="-120"/>
                <a:cs typeface="Calibri"/>
              </a:rPr>
              <a:t>、</a:t>
            </a:r>
            <a:r>
              <a:rPr lang="en-US" altLang="zh-TW" sz="1800" dirty="0">
                <a:latin typeface="標楷體" panose="03000509000000000000" pitchFamily="65" charset="-120"/>
                <a:ea typeface="標楷體" panose="03000509000000000000" pitchFamily="65" charset="-120"/>
                <a:cs typeface="Calibri"/>
              </a:rPr>
              <a:t>MU</a:t>
            </a:r>
            <a:r>
              <a:rPr lang="zh-TW" altLang="en-US" sz="1800" dirty="0">
                <a:latin typeface="標楷體" panose="03000509000000000000" pitchFamily="65" charset="-120"/>
                <a:ea typeface="標楷體" panose="03000509000000000000" pitchFamily="65" charset="-120"/>
                <a:cs typeface="Calibri"/>
              </a:rPr>
              <a:t>指標進行資料的收集，找出可能發生當機最相關的因素。</a:t>
            </a:r>
            <a:endParaRPr lang="en-US" altLang="zh-TW" sz="1800" dirty="0">
              <a:latin typeface="標楷體" panose="03000509000000000000" pitchFamily="65" charset="-120"/>
              <a:ea typeface="標楷體" panose="03000509000000000000" pitchFamily="65" charset="-120"/>
              <a:cs typeface="Calibri"/>
            </a:endParaRPr>
          </a:p>
          <a:p>
            <a:pPr marL="457200" lvl="1" indent="0">
              <a:buNone/>
            </a:pPr>
            <a:r>
              <a:rPr lang="zh-TW" altLang="en-US" sz="2000" dirty="0">
                <a:latin typeface="標楷體" panose="03000509000000000000" pitchFamily="65" charset="-120"/>
                <a:ea typeface="標楷體" panose="03000509000000000000" pitchFamily="65" charset="-120"/>
                <a:cs typeface="Calibri"/>
              </a:rPr>
              <a:t>目的</a:t>
            </a:r>
            <a:r>
              <a:rPr lang="en-US" altLang="zh-TW" sz="2000" dirty="0">
                <a:latin typeface="標楷體" panose="03000509000000000000" pitchFamily="65" charset="-120"/>
                <a:ea typeface="標楷體" panose="03000509000000000000" pitchFamily="65" charset="-120"/>
                <a:cs typeface="Calibri"/>
              </a:rPr>
              <a:t>:</a:t>
            </a:r>
          </a:p>
          <a:p>
            <a:pPr lvl="1"/>
            <a:r>
              <a:rPr lang="zh-TW" altLang="en-US" sz="1800" dirty="0">
                <a:latin typeface="標楷體" panose="03000509000000000000" pitchFamily="65" charset="-120"/>
                <a:ea typeface="標楷體" panose="03000509000000000000" pitchFamily="65" charset="-120"/>
                <a:cs typeface="Calibri"/>
              </a:rPr>
              <a:t>目的是想要讓決策者可以很快地知道說發生當機的原因或是什麼，協助決策者參考。讓決策者可以省去靠自己過去經驗去想發生的原因，降低事情發生後到機台順利回線生產的時間。也可以去預防類似事情或是當機台回線後，怎麼樣可以讓回線流程可以更順暢。</a:t>
            </a:r>
            <a:endParaRPr lang="en-US" altLang="zh-TW" sz="1800" dirty="0">
              <a:latin typeface="標楷體" panose="03000509000000000000" pitchFamily="65" charset="-120"/>
              <a:ea typeface="標楷體" panose="03000509000000000000" pitchFamily="65" charset="-120"/>
              <a:cs typeface="Calibri"/>
            </a:endParaRPr>
          </a:p>
          <a:p>
            <a:pPr lvl="1"/>
            <a:r>
              <a:rPr lang="zh-TW" altLang="en-US" sz="1800" dirty="0">
                <a:latin typeface="標楷體" panose="03000509000000000000" pitchFamily="65" charset="-120"/>
                <a:ea typeface="標楷體" panose="03000509000000000000" pitchFamily="65" charset="-120"/>
                <a:cs typeface="Calibri"/>
              </a:rPr>
              <a:t>可以針對黃光的兩三個站點進行資料的挖取過去的資料，再進行一些後續的相關分析。</a:t>
            </a:r>
            <a:endParaRPr lang="ja-JP" altLang="en-US" sz="1800" dirty="0">
              <a:latin typeface="標楷體" panose="03000509000000000000" pitchFamily="65" charset="-120"/>
              <a:ea typeface="標楷體" panose="03000509000000000000" pitchFamily="65" charset="-120"/>
              <a:cs typeface="Calibri"/>
            </a:endParaRPr>
          </a:p>
        </p:txBody>
      </p:sp>
      <p:sp>
        <p:nvSpPr>
          <p:cNvPr id="5" name="Title 1">
            <a:extLst>
              <a:ext uri="{FF2B5EF4-FFF2-40B4-BE49-F238E27FC236}">
                <a16:creationId xmlns:a16="http://schemas.microsoft.com/office/drawing/2014/main" id="{F87FFE34-9B3F-F16E-AA98-B3DB549F7EC5}"/>
              </a:ext>
            </a:extLst>
          </p:cNvPr>
          <p:cNvSpPr>
            <a:spLocks noGrp="1"/>
          </p:cNvSpPr>
          <p:nvPr>
            <p:ph type="title"/>
          </p:nvPr>
        </p:nvSpPr>
        <p:spPr>
          <a:xfrm>
            <a:off x="750065" y="286110"/>
            <a:ext cx="8714510" cy="789854"/>
          </a:xfrm>
        </p:spPr>
        <p:txBody>
          <a:bodyPr>
            <a:normAutofit/>
          </a:bodyPr>
          <a:lstStyle/>
          <a:p>
            <a:r>
              <a:rPr lang="en-US" sz="3600" dirty="0">
                <a:ea typeface="+mj-lt"/>
                <a:cs typeface="+mj-lt"/>
              </a:rPr>
              <a:t>7/</a:t>
            </a:r>
            <a:r>
              <a:rPr lang="en-US" altLang="zh-TW" sz="3600" dirty="0">
                <a:ea typeface="+mj-lt"/>
                <a:cs typeface="+mj-lt"/>
              </a:rPr>
              <a:t>18</a:t>
            </a:r>
            <a:r>
              <a:rPr lang="zh-TW" sz="3600" dirty="0">
                <a:ea typeface="+mj-lt"/>
                <a:cs typeface="+mj-lt"/>
              </a:rPr>
              <a:t> </a:t>
            </a:r>
            <a:r>
              <a:rPr lang="en-US" sz="3600" dirty="0">
                <a:ea typeface="+mj-lt"/>
                <a:cs typeface="+mj-lt"/>
              </a:rPr>
              <a:t>Daily report</a:t>
            </a:r>
          </a:p>
        </p:txBody>
      </p:sp>
    </p:spTree>
    <p:extLst>
      <p:ext uri="{BB962C8B-B14F-4D97-AF65-F5344CB8AC3E}">
        <p14:creationId xmlns:p14="http://schemas.microsoft.com/office/powerpoint/2010/main" val="226097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E2BA7B9-0EF6-DABB-E346-3C0CCB9D6B52}"/>
              </a:ext>
            </a:extLst>
          </p:cNvPr>
          <p:cNvSpPr>
            <a:spLocks noGrp="1"/>
          </p:cNvSpPr>
          <p:nvPr>
            <p:ph idx="1"/>
          </p:nvPr>
        </p:nvSpPr>
        <p:spPr>
          <a:xfrm>
            <a:off x="838200" y="1281647"/>
            <a:ext cx="10515600" cy="5378378"/>
          </a:xfrm>
        </p:spPr>
        <p:txBody>
          <a:bodyPr vert="horz" lIns="91440" tIns="45720" rIns="91440" bIns="45720" rtlCol="0" anchor="t">
            <a:normAutofit/>
          </a:bodyPr>
          <a:lstStyle/>
          <a:p>
            <a:endParaRPr lang="en-US" altLang="zh-TW" sz="1800" dirty="0">
              <a:latin typeface="標楷體" panose="03000509000000000000" pitchFamily="65" charset="-120"/>
              <a:ea typeface="標楷體" panose="03000509000000000000" pitchFamily="65" charset="-120"/>
              <a:cs typeface="Calibri"/>
            </a:endParaRPr>
          </a:p>
          <a:p>
            <a:r>
              <a:rPr lang="en-US" altLang="ja-JP" sz="3200" dirty="0">
                <a:latin typeface="標楷體" panose="03000509000000000000" pitchFamily="65" charset="-120"/>
                <a:ea typeface="標楷體" panose="03000509000000000000" pitchFamily="65" charset="-120"/>
                <a:cs typeface="Calibri"/>
              </a:rPr>
              <a:t>F</a:t>
            </a:r>
            <a:r>
              <a:rPr lang="ja-JP" altLang="en-US" sz="3200" dirty="0">
                <a:latin typeface="標楷體" panose="03000509000000000000" pitchFamily="65" charset="-120"/>
                <a:ea typeface="標楷體" panose="03000509000000000000" pitchFamily="65" charset="-120"/>
                <a:cs typeface="Calibri"/>
              </a:rPr>
              <a:t>inal</a:t>
            </a:r>
            <a:r>
              <a:rPr lang="zh-TW" altLang="en-US" sz="3200" dirty="0">
                <a:latin typeface="標楷體" panose="03000509000000000000" pitchFamily="65" charset="-120"/>
                <a:ea typeface="標楷體" panose="03000509000000000000" pitchFamily="65" charset="-120"/>
                <a:cs typeface="Calibri"/>
              </a:rPr>
              <a:t>題目</a:t>
            </a:r>
            <a:r>
              <a:rPr lang="ja-JP" altLang="en-US" sz="3200" dirty="0">
                <a:latin typeface="標楷體" panose="03000509000000000000" pitchFamily="65" charset="-120"/>
                <a:ea typeface="標楷體" panose="03000509000000000000" pitchFamily="65" charset="-120"/>
                <a:cs typeface="Calibri"/>
              </a:rPr>
              <a:t>想法:</a:t>
            </a:r>
            <a:endParaRPr lang="en-US" altLang="ja-JP" sz="3200" dirty="0">
              <a:latin typeface="標楷體" panose="03000509000000000000" pitchFamily="65" charset="-120"/>
              <a:ea typeface="標楷體" panose="03000509000000000000" pitchFamily="65" charset="-120"/>
              <a:cs typeface="Calibri"/>
            </a:endParaRPr>
          </a:p>
          <a:p>
            <a:pPr marL="914400" lvl="1" indent="-457200">
              <a:buFont typeface="+mj-lt"/>
              <a:buAutoNum type="arabicPeriod"/>
            </a:pPr>
            <a:r>
              <a:rPr lang="zh-TW" altLang="en-US" sz="2000" dirty="0">
                <a:latin typeface="標楷體" panose="03000509000000000000" pitchFamily="65" charset="-120"/>
                <a:ea typeface="標楷體" panose="03000509000000000000" pitchFamily="65" charset="-120"/>
                <a:cs typeface="Calibri"/>
              </a:rPr>
              <a:t>找一些生產指標</a:t>
            </a:r>
            <a:r>
              <a:rPr lang="en-US" altLang="zh-TW" sz="2000" dirty="0">
                <a:latin typeface="標楷體" panose="03000509000000000000" pitchFamily="65" charset="-120"/>
                <a:ea typeface="標楷體" panose="03000509000000000000" pitchFamily="65" charset="-120"/>
                <a:cs typeface="Calibri"/>
              </a:rPr>
              <a:t>(ex.MA</a:t>
            </a:r>
            <a:r>
              <a:rPr lang="zh-TW" altLang="en-US" sz="2000" dirty="0">
                <a:latin typeface="標楷體" panose="03000509000000000000" pitchFamily="65" charset="-120"/>
                <a:ea typeface="標楷體" panose="03000509000000000000" pitchFamily="65" charset="-120"/>
                <a:cs typeface="Calibri"/>
              </a:rPr>
              <a:t>、</a:t>
            </a:r>
            <a:r>
              <a:rPr lang="en-US" altLang="zh-TW" sz="2000" dirty="0">
                <a:latin typeface="標楷體" panose="03000509000000000000" pitchFamily="65" charset="-120"/>
                <a:ea typeface="標楷體" panose="03000509000000000000" pitchFamily="65" charset="-120"/>
                <a:cs typeface="Calibri"/>
              </a:rPr>
              <a:t>MU</a:t>
            </a:r>
            <a:r>
              <a:rPr lang="zh-TW" altLang="en-US" sz="2000" dirty="0">
                <a:latin typeface="標楷體" panose="03000509000000000000" pitchFamily="65" charset="-120"/>
                <a:ea typeface="標楷體" panose="03000509000000000000" pitchFamily="65" charset="-120"/>
                <a:cs typeface="Calibri"/>
              </a:rPr>
              <a:t>、</a:t>
            </a:r>
            <a:r>
              <a:rPr lang="en-US" altLang="zh-TW" sz="2000" dirty="0">
                <a:latin typeface="標楷體" panose="03000509000000000000" pitchFamily="65" charset="-120"/>
                <a:ea typeface="標楷體" panose="03000509000000000000" pitchFamily="65" charset="-120"/>
                <a:cs typeface="Calibri"/>
              </a:rPr>
              <a:t>CT</a:t>
            </a:r>
            <a:r>
              <a:rPr lang="zh-TW" altLang="en-US" sz="2000" dirty="0">
                <a:latin typeface="標楷體" panose="03000509000000000000" pitchFamily="65" charset="-120"/>
                <a:ea typeface="標楷體" panose="03000509000000000000" pitchFamily="65" charset="-120"/>
                <a:cs typeface="Calibri"/>
              </a:rPr>
              <a:t>、</a:t>
            </a:r>
            <a:r>
              <a:rPr lang="en-US" altLang="zh-TW" sz="2000" dirty="0">
                <a:latin typeface="標楷體" panose="03000509000000000000" pitchFamily="65" charset="-120"/>
                <a:ea typeface="標楷體" panose="03000509000000000000" pitchFamily="65" charset="-120"/>
                <a:cs typeface="Calibri"/>
              </a:rPr>
              <a:t>Move..)</a:t>
            </a:r>
            <a:r>
              <a:rPr lang="zh-TW" altLang="en-US" sz="2000" dirty="0">
                <a:latin typeface="標楷體" panose="03000509000000000000" pitchFamily="65" charset="-120"/>
                <a:ea typeface="標楷體" panose="03000509000000000000" pitchFamily="65" charset="-120"/>
                <a:cs typeface="Calibri"/>
              </a:rPr>
              <a:t>去利用關聯規則、機器學習方法去找，當其中一個指標不好的時候會跟其他指標產生關連的有那些。</a:t>
            </a:r>
            <a:endParaRPr lang="en-US" altLang="zh-TW" sz="2000" dirty="0">
              <a:latin typeface="標楷體" panose="03000509000000000000" pitchFamily="65" charset="-120"/>
              <a:ea typeface="標楷體" panose="03000509000000000000" pitchFamily="65" charset="-120"/>
              <a:cs typeface="Calibri"/>
            </a:endParaRPr>
          </a:p>
          <a:p>
            <a:pPr marL="914400" lvl="1" indent="-457200">
              <a:buFont typeface="+mj-lt"/>
              <a:buAutoNum type="arabicPeriod"/>
            </a:pPr>
            <a:r>
              <a:rPr lang="zh-TW" altLang="en-US" sz="2000" dirty="0">
                <a:latin typeface="標楷體" panose="03000509000000000000" pitchFamily="65" charset="-120"/>
                <a:ea typeface="標楷體" panose="03000509000000000000" pitchFamily="65" charset="-120"/>
                <a:cs typeface="Calibri"/>
              </a:rPr>
              <a:t>當機台設備產生問題，要如何做預防維護，有哪些維護項目，去做排程結合機器學習方法，做到最佳化排序。</a:t>
            </a:r>
            <a:endParaRPr lang="en-US" altLang="zh-TW" sz="2000" dirty="0">
              <a:latin typeface="標楷體" panose="03000509000000000000" pitchFamily="65" charset="-120"/>
              <a:ea typeface="標楷體" panose="03000509000000000000" pitchFamily="65" charset="-120"/>
              <a:cs typeface="Calibri"/>
            </a:endParaRPr>
          </a:p>
          <a:p>
            <a:pPr marL="914400" lvl="1" indent="-457200">
              <a:buFont typeface="+mj-lt"/>
              <a:buAutoNum type="arabicPeriod"/>
            </a:pPr>
            <a:endParaRPr lang="en-US" altLang="ja-JP" sz="1800" dirty="0">
              <a:latin typeface="標楷體" panose="03000509000000000000" pitchFamily="65" charset="-120"/>
              <a:ea typeface="標楷體" panose="03000509000000000000" pitchFamily="65" charset="-120"/>
              <a:cs typeface="Calibri"/>
            </a:endParaRPr>
          </a:p>
        </p:txBody>
      </p:sp>
      <p:sp>
        <p:nvSpPr>
          <p:cNvPr id="5" name="Title 1">
            <a:extLst>
              <a:ext uri="{FF2B5EF4-FFF2-40B4-BE49-F238E27FC236}">
                <a16:creationId xmlns:a16="http://schemas.microsoft.com/office/drawing/2014/main" id="{60627C16-5416-9BFB-37C2-07E9CC82977F}"/>
              </a:ext>
            </a:extLst>
          </p:cNvPr>
          <p:cNvSpPr>
            <a:spLocks noGrp="1"/>
          </p:cNvSpPr>
          <p:nvPr>
            <p:ph type="title"/>
          </p:nvPr>
        </p:nvSpPr>
        <p:spPr>
          <a:xfrm>
            <a:off x="750065" y="286110"/>
            <a:ext cx="8714510" cy="789854"/>
          </a:xfrm>
        </p:spPr>
        <p:txBody>
          <a:bodyPr>
            <a:normAutofit/>
          </a:bodyPr>
          <a:lstStyle/>
          <a:p>
            <a:r>
              <a:rPr lang="en-US" sz="4000" dirty="0">
                <a:ea typeface="+mj-lt"/>
                <a:cs typeface="+mj-lt"/>
              </a:rPr>
              <a:t>7/</a:t>
            </a:r>
            <a:r>
              <a:rPr lang="en-US" altLang="zh-TW" sz="4000" dirty="0">
                <a:ea typeface="+mj-lt"/>
                <a:cs typeface="+mj-lt"/>
              </a:rPr>
              <a:t>19</a:t>
            </a:r>
            <a:r>
              <a:rPr lang="zh-TW" sz="4000" dirty="0">
                <a:ea typeface="+mj-lt"/>
                <a:cs typeface="+mj-lt"/>
              </a:rPr>
              <a:t> </a:t>
            </a:r>
            <a:r>
              <a:rPr lang="en-US" sz="4000" dirty="0">
                <a:ea typeface="+mj-lt"/>
                <a:cs typeface="+mj-lt"/>
              </a:rPr>
              <a:t>Daily report</a:t>
            </a:r>
          </a:p>
        </p:txBody>
      </p:sp>
    </p:spTree>
    <p:extLst>
      <p:ext uri="{BB962C8B-B14F-4D97-AF65-F5344CB8AC3E}">
        <p14:creationId xmlns:p14="http://schemas.microsoft.com/office/powerpoint/2010/main" val="108283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45D275-0426-AAE9-FA12-62DEDB98E368}"/>
              </a:ext>
            </a:extLst>
          </p:cNvPr>
          <p:cNvSpPr>
            <a:spLocks noGrp="1"/>
          </p:cNvSpPr>
          <p:nvPr>
            <p:ph idx="1"/>
          </p:nvPr>
        </p:nvSpPr>
        <p:spPr/>
        <p:txBody>
          <a:bodyPr>
            <a:normAutofit/>
          </a:bodyPr>
          <a:lstStyle/>
          <a:p>
            <a:pPr>
              <a:lnSpc>
                <a:spcPct val="150000"/>
              </a:lnSpc>
            </a:pPr>
            <a:r>
              <a:rPr lang="en-US" altLang="zh-TW" sz="1800" dirty="0">
                <a:latin typeface="標楷體" panose="03000509000000000000" pitchFamily="65" charset="-120"/>
                <a:ea typeface="標楷體" panose="03000509000000000000" pitchFamily="65" charset="-120"/>
              </a:rPr>
              <a:t>Lost time </a:t>
            </a:r>
            <a:r>
              <a:rPr lang="en-US" altLang="zh-TW" sz="1800" dirty="0">
                <a:latin typeface="標楷體" panose="03000509000000000000" pitchFamily="65" charset="-120"/>
                <a:ea typeface="標楷體" panose="03000509000000000000" pitchFamily="65" charset="-120"/>
                <a:sym typeface="Wingdings" panose="05000000000000000000" pitchFamily="2" charset="2"/>
              </a:rPr>
              <a:t>:(productive-MU)</a:t>
            </a:r>
            <a:r>
              <a:rPr lang="en-US" altLang="zh-TW" sz="1800" dirty="0">
                <a:latin typeface="標楷體" panose="03000509000000000000" pitchFamily="65" charset="-120"/>
                <a:ea typeface="標楷體" panose="03000509000000000000" pitchFamily="65" charset="-120"/>
              </a:rPr>
              <a:t> </a:t>
            </a:r>
            <a:r>
              <a:rPr lang="zh-TW" altLang="en-US" sz="1800" dirty="0">
                <a:latin typeface="標楷體" panose="03000509000000000000" pitchFamily="65" charset="-120"/>
                <a:ea typeface="標楷體" panose="03000509000000000000" pitchFamily="65" charset="-120"/>
              </a:rPr>
              <a:t>沒有達到有效生產，當</a:t>
            </a:r>
            <a:r>
              <a:rPr lang="en-US" altLang="zh-TW" sz="1800" dirty="0">
                <a:latin typeface="標楷體" panose="03000509000000000000" pitchFamily="65" charset="-120"/>
                <a:ea typeface="標楷體" panose="03000509000000000000" pitchFamily="65" charset="-120"/>
              </a:rPr>
              <a:t>MU=60</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productive=71</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lost time=11</a:t>
            </a:r>
          </a:p>
          <a:p>
            <a:pPr>
              <a:lnSpc>
                <a:spcPct val="150000"/>
              </a:lnSpc>
            </a:pPr>
            <a:r>
              <a:rPr lang="en-US" altLang="zh-TW" sz="1800" dirty="0">
                <a:latin typeface="標楷體" panose="03000509000000000000" pitchFamily="65" charset="-120"/>
                <a:ea typeface="標楷體" panose="03000509000000000000" pitchFamily="65" charset="-120"/>
              </a:rPr>
              <a:t>Model MA</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Model MU: </a:t>
            </a:r>
            <a:r>
              <a:rPr lang="zh-TW" altLang="en-US" sz="1800" dirty="0">
                <a:latin typeface="標楷體" panose="03000509000000000000" pitchFamily="65" charset="-120"/>
                <a:ea typeface="標楷體" panose="03000509000000000000" pitchFamily="65" charset="-120"/>
              </a:rPr>
              <a:t>由</a:t>
            </a:r>
            <a:r>
              <a:rPr lang="en-US" altLang="zh-TW" sz="1800" dirty="0">
                <a:latin typeface="標楷體" panose="03000509000000000000" pitchFamily="65" charset="-120"/>
                <a:ea typeface="標楷體" panose="03000509000000000000" pitchFamily="65" charset="-120"/>
              </a:rPr>
              <a:t>IE</a:t>
            </a:r>
            <a:r>
              <a:rPr lang="zh-TW" altLang="en-US" sz="1800" dirty="0">
                <a:latin typeface="標楷體" panose="03000509000000000000" pitchFamily="65" charset="-120"/>
                <a:ea typeface="標楷體" panose="03000509000000000000" pitchFamily="65" charset="-120"/>
              </a:rPr>
              <a:t>部制定</a:t>
            </a:r>
            <a:r>
              <a:rPr lang="en-US" altLang="zh-TW" sz="1800" dirty="0">
                <a:latin typeface="標楷體" panose="03000509000000000000" pitchFamily="65" charset="-120"/>
                <a:ea typeface="標楷體" panose="03000509000000000000" pitchFamily="65" charset="-120"/>
              </a:rPr>
              <a:t>MA</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MU</a:t>
            </a:r>
            <a:r>
              <a:rPr lang="zh-TW" altLang="en-US" sz="1800" dirty="0">
                <a:latin typeface="標楷體" panose="03000509000000000000" pitchFamily="65" charset="-120"/>
                <a:ea typeface="標楷體" panose="03000509000000000000" pitchFamily="65" charset="-120"/>
              </a:rPr>
              <a:t>為多少，目的希望我們可以達到這些數字，做到有效生產</a:t>
            </a:r>
            <a:endParaRPr lang="en-US" altLang="zh-TW" sz="1800" dirty="0">
              <a:latin typeface="標楷體" panose="03000509000000000000" pitchFamily="65" charset="-120"/>
              <a:ea typeface="標楷體" panose="03000509000000000000" pitchFamily="65" charset="-120"/>
            </a:endParaRPr>
          </a:p>
          <a:p>
            <a:pPr>
              <a:lnSpc>
                <a:spcPct val="150000"/>
              </a:lnSpc>
            </a:pPr>
            <a:r>
              <a:rPr lang="en-US" altLang="zh-TW" sz="1800" dirty="0">
                <a:latin typeface="標楷體" panose="03000509000000000000" pitchFamily="65" charset="-120"/>
                <a:ea typeface="標楷體" panose="03000509000000000000" pitchFamily="65" charset="-120"/>
              </a:rPr>
              <a:t>MFG_U%</a:t>
            </a:r>
            <a:r>
              <a:rPr lang="zh-TW" altLang="en-US" sz="1800" dirty="0">
                <a:latin typeface="標楷體" panose="03000509000000000000" pitchFamily="65" charset="-120"/>
                <a:ea typeface="標楷體" panose="03000509000000000000" pitchFamily="65" charset="-120"/>
              </a:rPr>
              <a:t>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 </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實際的 </a:t>
            </a:r>
            <a:r>
              <a:rPr lang="en-US" altLang="zh-TW" sz="1800" dirty="0">
                <a:latin typeface="標楷體" panose="03000509000000000000" pitchFamily="65" charset="-120"/>
                <a:ea typeface="標楷體" panose="03000509000000000000" pitchFamily="65" charset="-120"/>
              </a:rPr>
              <a:t>MU/MA) / (model</a:t>
            </a:r>
            <a:r>
              <a:rPr lang="zh-TW" altLang="en-US" sz="1800" dirty="0">
                <a:latin typeface="標楷體" panose="03000509000000000000" pitchFamily="65" charset="-120"/>
                <a:ea typeface="標楷體" panose="03000509000000000000" pitchFamily="65" charset="-120"/>
              </a:rPr>
              <a:t>的</a:t>
            </a:r>
            <a:r>
              <a:rPr lang="en-US" altLang="zh-TW" sz="1800" dirty="0">
                <a:latin typeface="標楷體" panose="03000509000000000000" pitchFamily="65" charset="-120"/>
                <a:ea typeface="標楷體" panose="03000509000000000000" pitchFamily="65" charset="-120"/>
              </a:rPr>
              <a:t>MU/MA)</a:t>
            </a:r>
            <a:r>
              <a:rPr lang="zh-TW" altLang="en-US" sz="1800" dirty="0">
                <a:latin typeface="標楷體" panose="03000509000000000000" pitchFamily="65" charset="-120"/>
                <a:ea typeface="標楷體" panose="03000509000000000000" pitchFamily="65" charset="-120"/>
              </a:rPr>
              <a:t>，實際上跟目標相比，有沒有達到我們的標準，如果</a:t>
            </a:r>
            <a:r>
              <a:rPr lang="en-US" altLang="zh-TW" sz="1800" dirty="0">
                <a:latin typeface="標楷體" panose="03000509000000000000" pitchFamily="65" charset="-120"/>
                <a:ea typeface="標楷體" panose="03000509000000000000" pitchFamily="65" charset="-120"/>
              </a:rPr>
              <a:t>MFGU</a:t>
            </a:r>
            <a:r>
              <a:rPr lang="zh-TW" altLang="en-US" sz="1800" dirty="0">
                <a:latin typeface="標楷體" panose="03000509000000000000" pitchFamily="65" charset="-120"/>
                <a:ea typeface="標楷體" panose="03000509000000000000" pitchFamily="65" charset="-120"/>
              </a:rPr>
              <a:t>沒有達到</a:t>
            </a:r>
            <a:r>
              <a:rPr lang="en-US" altLang="zh-TW" sz="1800" dirty="0">
                <a:latin typeface="標楷體" panose="03000509000000000000" pitchFamily="65" charset="-120"/>
                <a:ea typeface="標楷體" panose="03000509000000000000" pitchFamily="65" charset="-120"/>
              </a:rPr>
              <a:t>100%</a:t>
            </a:r>
            <a:r>
              <a:rPr lang="zh-TW" altLang="en-US" sz="1800" dirty="0">
                <a:latin typeface="標楷體" panose="03000509000000000000" pitchFamily="65" charset="-120"/>
                <a:ea typeface="標楷體" panose="03000509000000000000" pitchFamily="65" charset="-120"/>
              </a:rPr>
              <a:t>以上代表我們實際效率表現不好。</a:t>
            </a:r>
            <a:endParaRPr lang="en-US" altLang="zh-TW" sz="1800" dirty="0">
              <a:latin typeface="標楷體" panose="03000509000000000000" pitchFamily="65" charset="-120"/>
              <a:ea typeface="標楷體" panose="03000509000000000000" pitchFamily="65" charset="-120"/>
            </a:endParaRPr>
          </a:p>
          <a:p>
            <a:pPr>
              <a:lnSpc>
                <a:spcPct val="150000"/>
              </a:lnSpc>
            </a:pPr>
            <a:r>
              <a:rPr lang="en-US" altLang="zh-TW" sz="1800" dirty="0">
                <a:latin typeface="標楷體" panose="03000509000000000000" pitchFamily="65" charset="-120"/>
                <a:ea typeface="標楷體" panose="03000509000000000000" pitchFamily="65" charset="-120"/>
              </a:rPr>
              <a:t>WPD, wafer per day: </a:t>
            </a:r>
            <a:r>
              <a:rPr lang="zh-TW" altLang="en-US" sz="1800" dirty="0">
                <a:latin typeface="標楷體" panose="03000509000000000000" pitchFamily="65" charset="-120"/>
                <a:ea typeface="標楷體" panose="03000509000000000000" pitchFamily="65" charset="-120"/>
              </a:rPr>
              <a:t>一片</a:t>
            </a:r>
            <a:r>
              <a:rPr lang="en-US" altLang="zh-TW" sz="1800" dirty="0">
                <a:latin typeface="標楷體" panose="03000509000000000000" pitchFamily="65" charset="-120"/>
                <a:ea typeface="標楷體" panose="03000509000000000000" pitchFamily="65" charset="-120"/>
              </a:rPr>
              <a:t>wafer</a:t>
            </a:r>
            <a:r>
              <a:rPr lang="zh-TW" altLang="en-US" sz="1800" dirty="0">
                <a:latin typeface="標楷體" panose="03000509000000000000" pitchFamily="65" charset="-120"/>
                <a:ea typeface="標楷體" panose="03000509000000000000" pitchFamily="65" charset="-120"/>
              </a:rPr>
              <a:t>實際一天所經過所有</a:t>
            </a:r>
            <a:r>
              <a:rPr lang="en-US" altLang="zh-TW" sz="1800" dirty="0">
                <a:latin typeface="標楷體" panose="03000509000000000000" pitchFamily="65" charset="-120"/>
                <a:ea typeface="標楷體" panose="03000509000000000000" pitchFamily="65" charset="-120"/>
              </a:rPr>
              <a:t>move</a:t>
            </a:r>
            <a:r>
              <a:rPr lang="zh-TW" altLang="en-US" sz="1800" dirty="0">
                <a:latin typeface="標楷體" panose="03000509000000000000" pitchFamily="65" charset="-120"/>
                <a:ea typeface="標楷體" panose="03000509000000000000" pitchFamily="65" charset="-120"/>
              </a:rPr>
              <a:t>的總和。</a:t>
            </a:r>
            <a:endParaRPr lang="en-US" altLang="zh-TW" sz="1800" dirty="0">
              <a:latin typeface="標楷體" panose="03000509000000000000" pitchFamily="65" charset="-120"/>
              <a:ea typeface="標楷體" panose="03000509000000000000" pitchFamily="65" charset="-120"/>
            </a:endParaRPr>
          </a:p>
          <a:p>
            <a:pPr marL="457200" lvl="1" indent="0">
              <a:lnSpc>
                <a:spcPct val="150000"/>
              </a:lnSpc>
              <a:buNone/>
            </a:pPr>
            <a:r>
              <a:rPr lang="en-US" altLang="zh-TW" sz="1600" dirty="0">
                <a:latin typeface="標楷體" panose="03000509000000000000" pitchFamily="65" charset="-120"/>
                <a:ea typeface="標楷體" panose="03000509000000000000" pitchFamily="65" charset="-120"/>
              </a:rPr>
              <a:t>Ex.</a:t>
            </a:r>
            <a:r>
              <a:rPr lang="zh-TW" altLang="en-US" sz="1600" dirty="0">
                <a:latin typeface="標楷體" panose="03000509000000000000" pitchFamily="65" charset="-120"/>
                <a:ea typeface="標楷體" panose="03000509000000000000" pitchFamily="65" charset="-120"/>
              </a:rPr>
              <a:t>在</a:t>
            </a:r>
            <a:r>
              <a:rPr lang="en-US" altLang="zh-TW" sz="1600" dirty="0">
                <a:latin typeface="標楷體" panose="03000509000000000000" pitchFamily="65" charset="-120"/>
                <a:ea typeface="標楷體" panose="03000509000000000000" pitchFamily="65" charset="-120"/>
              </a:rPr>
              <a:t>pho</a:t>
            </a:r>
            <a:r>
              <a:rPr lang="zh-TW" altLang="en-US" sz="1600" dirty="0">
                <a:latin typeface="標楷體" panose="03000509000000000000" pitchFamily="65" charset="-120"/>
                <a:ea typeface="標楷體" panose="03000509000000000000" pitchFamily="65" charset="-120"/>
              </a:rPr>
              <a:t>的</a:t>
            </a:r>
            <a:r>
              <a:rPr lang="en-US" altLang="zh-TW" sz="1600" dirty="0">
                <a:latin typeface="標楷體" panose="03000509000000000000" pitchFamily="65" charset="-120"/>
                <a:ea typeface="標楷體" panose="03000509000000000000" pitchFamily="65" charset="-120"/>
              </a:rPr>
              <a:t>move=100</a:t>
            </a:r>
            <a:r>
              <a:rPr lang="zh-TW" altLang="en-US" sz="1600" dirty="0">
                <a:latin typeface="標楷體" panose="03000509000000000000" pitchFamily="65" charset="-120"/>
                <a:ea typeface="標楷體" panose="03000509000000000000" pitchFamily="65" charset="-120"/>
              </a:rPr>
              <a:t>，在</a:t>
            </a:r>
            <a:r>
              <a:rPr lang="en-US" altLang="zh-TW" sz="1600" dirty="0">
                <a:latin typeface="標楷體" panose="03000509000000000000" pitchFamily="65" charset="-120"/>
                <a:ea typeface="標楷體" panose="03000509000000000000" pitchFamily="65" charset="-120"/>
              </a:rPr>
              <a:t>dry etch</a:t>
            </a:r>
            <a:r>
              <a:rPr lang="zh-TW" altLang="en-US" sz="1600" dirty="0">
                <a:latin typeface="標楷體" panose="03000509000000000000" pitchFamily="65" charset="-120"/>
                <a:ea typeface="標楷體" panose="03000509000000000000" pitchFamily="65" charset="-120"/>
              </a:rPr>
              <a:t>的</a:t>
            </a:r>
            <a:r>
              <a:rPr lang="en-US" altLang="zh-TW" sz="1600" dirty="0">
                <a:latin typeface="標楷體" panose="03000509000000000000" pitchFamily="65" charset="-120"/>
                <a:ea typeface="標楷體" panose="03000509000000000000" pitchFamily="65" charset="-120"/>
              </a:rPr>
              <a:t>move=50</a:t>
            </a: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WPD=100+50=150</a:t>
            </a:r>
            <a:r>
              <a:rPr lang="zh-TW" altLang="en-US" sz="1600" dirty="0">
                <a:latin typeface="標楷體" panose="03000509000000000000" pitchFamily="65" charset="-120"/>
                <a:ea typeface="標楷體" panose="03000509000000000000" pitchFamily="65" charset="-120"/>
              </a:rPr>
              <a:t>。</a:t>
            </a:r>
            <a:endParaRPr lang="en-US" altLang="zh-TW" sz="1600" dirty="0">
              <a:latin typeface="標楷體" panose="03000509000000000000" pitchFamily="65" charset="-120"/>
              <a:ea typeface="標楷體" panose="03000509000000000000" pitchFamily="65" charset="-120"/>
            </a:endParaRPr>
          </a:p>
          <a:p>
            <a:pPr marL="0" indent="0">
              <a:lnSpc>
                <a:spcPct val="150000"/>
              </a:lnSpc>
              <a:buNone/>
            </a:pPr>
            <a:r>
              <a:rPr lang="en-US" altLang="zh-TW" sz="2000" dirty="0">
                <a:latin typeface="標楷體" panose="03000509000000000000" pitchFamily="65" charset="-120"/>
                <a:ea typeface="標楷體" panose="03000509000000000000" pitchFamily="65" charset="-120"/>
              </a:rPr>
              <a:t>SQL</a:t>
            </a:r>
            <a:r>
              <a:rPr lang="zh-TW" altLang="en-US" sz="2000" dirty="0">
                <a:latin typeface="標楷體" panose="03000509000000000000" pitchFamily="65" charset="-120"/>
                <a:ea typeface="標楷體" panose="03000509000000000000" pitchFamily="65" charset="-120"/>
              </a:rPr>
              <a:t>基礎課程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語法</a:t>
            </a:r>
            <a:r>
              <a:rPr lang="en-US" altLang="zh-TW" sz="2000" dirty="0">
                <a:latin typeface="標楷體" panose="03000509000000000000" pitchFamily="65" charset="-120"/>
                <a:ea typeface="標楷體" panose="03000509000000000000" pitchFamily="65" charset="-120"/>
              </a:rPr>
              <a:t>select</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from</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where</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in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like</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between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group by</a:t>
            </a:r>
          </a:p>
          <a:p>
            <a:pPr marL="0" indent="0">
              <a:lnSpc>
                <a:spcPct val="150000"/>
              </a:lnSpc>
              <a:buNone/>
            </a:pPr>
            <a:r>
              <a:rPr lang="en-US" altLang="zh-TW" sz="2000" dirty="0">
                <a:latin typeface="標楷體" panose="03000509000000000000" pitchFamily="65" charset="-120"/>
                <a:ea typeface="標楷體" panose="03000509000000000000" pitchFamily="65" charset="-120"/>
              </a:rPr>
              <a:t>Count</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min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max</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sum</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avg</a:t>
            </a:r>
          </a:p>
          <a:p>
            <a:pPr marL="0" indent="0">
              <a:lnSpc>
                <a:spcPct val="150000"/>
              </a:lnSpc>
              <a:buNone/>
            </a:pPr>
            <a:endParaRPr lang="en-US" altLang="zh-TW" sz="2000" dirty="0">
              <a:latin typeface="標楷體" panose="03000509000000000000" pitchFamily="65" charset="-120"/>
              <a:ea typeface="標楷體" panose="03000509000000000000" pitchFamily="65" charset="-120"/>
            </a:endParaRPr>
          </a:p>
        </p:txBody>
      </p:sp>
      <p:sp>
        <p:nvSpPr>
          <p:cNvPr id="4" name="Title 1">
            <a:extLst>
              <a:ext uri="{FF2B5EF4-FFF2-40B4-BE49-F238E27FC236}">
                <a16:creationId xmlns:a16="http://schemas.microsoft.com/office/drawing/2014/main" id="{9B41CCDF-1EF4-A5BA-5652-E36B71694CA3}"/>
              </a:ext>
            </a:extLst>
          </p:cNvPr>
          <p:cNvSpPr>
            <a:spLocks noGrp="1"/>
          </p:cNvSpPr>
          <p:nvPr>
            <p:ph type="title"/>
          </p:nvPr>
        </p:nvSpPr>
        <p:spPr>
          <a:xfrm>
            <a:off x="750065" y="286110"/>
            <a:ext cx="8714510" cy="789854"/>
          </a:xfrm>
        </p:spPr>
        <p:txBody>
          <a:bodyPr>
            <a:normAutofit/>
          </a:bodyPr>
          <a:lstStyle/>
          <a:p>
            <a:r>
              <a:rPr lang="en-US" sz="4000" dirty="0">
                <a:ea typeface="+mj-lt"/>
                <a:cs typeface="+mj-lt"/>
              </a:rPr>
              <a:t>7/</a:t>
            </a:r>
            <a:r>
              <a:rPr lang="en-US" altLang="zh-TW" sz="4000" dirty="0">
                <a:ea typeface="+mj-lt"/>
                <a:cs typeface="+mj-lt"/>
              </a:rPr>
              <a:t>20</a:t>
            </a:r>
            <a:r>
              <a:rPr lang="zh-TW" sz="4000" dirty="0">
                <a:ea typeface="+mj-lt"/>
                <a:cs typeface="+mj-lt"/>
              </a:rPr>
              <a:t> </a:t>
            </a:r>
            <a:r>
              <a:rPr lang="en-US" sz="4000" dirty="0">
                <a:ea typeface="+mj-lt"/>
                <a:cs typeface="+mj-lt"/>
              </a:rPr>
              <a:t>Daily report</a:t>
            </a:r>
          </a:p>
        </p:txBody>
      </p:sp>
    </p:spTree>
    <p:extLst>
      <p:ext uri="{BB962C8B-B14F-4D97-AF65-F5344CB8AC3E}">
        <p14:creationId xmlns:p14="http://schemas.microsoft.com/office/powerpoint/2010/main" val="248989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59972D-1072-D6F2-4596-E706FD23CB35}"/>
              </a:ext>
            </a:extLst>
          </p:cNvPr>
          <p:cNvSpPr>
            <a:spLocks noGrp="1"/>
          </p:cNvSpPr>
          <p:nvPr>
            <p:ph type="title"/>
          </p:nvPr>
        </p:nvSpPr>
        <p:spPr>
          <a:xfrm>
            <a:off x="750065" y="286110"/>
            <a:ext cx="8714510" cy="789854"/>
          </a:xfrm>
        </p:spPr>
        <p:txBody>
          <a:bodyPr>
            <a:normAutofit/>
          </a:bodyPr>
          <a:lstStyle/>
          <a:p>
            <a:r>
              <a:rPr lang="en-US" sz="4000" dirty="0">
                <a:ea typeface="+mj-lt"/>
                <a:cs typeface="+mj-lt"/>
              </a:rPr>
              <a:t>7/</a:t>
            </a:r>
            <a:r>
              <a:rPr lang="en-US" altLang="zh-TW" sz="4000" dirty="0">
                <a:ea typeface="+mj-lt"/>
                <a:cs typeface="+mj-lt"/>
              </a:rPr>
              <a:t>21</a:t>
            </a:r>
            <a:r>
              <a:rPr lang="zh-TW" sz="4000" dirty="0">
                <a:ea typeface="+mj-lt"/>
                <a:cs typeface="+mj-lt"/>
              </a:rPr>
              <a:t> </a:t>
            </a:r>
            <a:r>
              <a:rPr lang="en-US" sz="4000" dirty="0">
                <a:ea typeface="+mj-lt"/>
                <a:cs typeface="+mj-lt"/>
              </a:rPr>
              <a:t>Daily report</a:t>
            </a:r>
          </a:p>
        </p:txBody>
      </p:sp>
      <p:sp>
        <p:nvSpPr>
          <p:cNvPr id="5" name="內容版面配置區 2">
            <a:extLst>
              <a:ext uri="{FF2B5EF4-FFF2-40B4-BE49-F238E27FC236}">
                <a16:creationId xmlns:a16="http://schemas.microsoft.com/office/drawing/2014/main" id="{BC34BD04-C7D7-2C56-BB49-84941FD7618C}"/>
              </a:ext>
            </a:extLst>
          </p:cNvPr>
          <p:cNvSpPr>
            <a:spLocks noGrp="1"/>
          </p:cNvSpPr>
          <p:nvPr>
            <p:ph idx="1"/>
          </p:nvPr>
        </p:nvSpPr>
        <p:spPr>
          <a:xfrm>
            <a:off x="838200" y="1366092"/>
            <a:ext cx="10515600" cy="4810871"/>
          </a:xfrm>
        </p:spPr>
        <p:txBody>
          <a:bodyPr>
            <a:normAutofit/>
          </a:bodyPr>
          <a:lstStyle/>
          <a:p>
            <a:pPr>
              <a:lnSpc>
                <a:spcPct val="150000"/>
              </a:lnSpc>
            </a:pPr>
            <a:r>
              <a:rPr lang="en-US" altLang="zh-TW" sz="2000" dirty="0">
                <a:latin typeface="標楷體" panose="03000509000000000000" pitchFamily="65" charset="-120"/>
                <a:ea typeface="標楷體" panose="03000509000000000000" pitchFamily="65" charset="-120"/>
              </a:rPr>
              <a:t>A3</a:t>
            </a:r>
            <a:r>
              <a:rPr lang="zh-TW" altLang="en-US" sz="2000" dirty="0">
                <a:latin typeface="標楷體" panose="03000509000000000000" pitchFamily="65" charset="-120"/>
                <a:ea typeface="標楷體" panose="03000509000000000000" pitchFamily="65" charset="-120"/>
              </a:rPr>
              <a:t>廠參訪</a:t>
            </a:r>
            <a:endParaRPr lang="en-US" altLang="zh-TW" sz="2000" dirty="0">
              <a:latin typeface="標楷體" panose="03000509000000000000" pitchFamily="65" charset="-120"/>
              <a:ea typeface="標楷體" panose="03000509000000000000" pitchFamily="65" charset="-120"/>
            </a:endParaRPr>
          </a:p>
          <a:p>
            <a:pPr lvl="1">
              <a:lnSpc>
                <a:spcPct val="150000"/>
              </a:lnSpc>
            </a:pPr>
            <a:r>
              <a:rPr lang="zh-TW" altLang="en-US" sz="1600" dirty="0">
                <a:latin typeface="標楷體" panose="03000509000000000000" pitchFamily="65" charset="-120"/>
                <a:ea typeface="標楷體" panose="03000509000000000000" pitchFamily="65" charset="-120"/>
              </a:rPr>
              <a:t>聽介紹好像有很多新的</a:t>
            </a:r>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相關技術在這個新廠裡，其他設備跟環境應該都差不多，在建築的外觀有符合綠建築的標準，停車場也設有電車充電庄，以</a:t>
            </a:r>
            <a:r>
              <a:rPr lang="en-US" altLang="zh-TW" sz="1600" dirty="0">
                <a:latin typeface="標楷體" panose="03000509000000000000" pitchFamily="65" charset="-120"/>
                <a:ea typeface="標楷體" panose="03000509000000000000" pitchFamily="65" charset="-120"/>
              </a:rPr>
              <a:t>AI</a:t>
            </a:r>
            <a:r>
              <a:rPr lang="zh-TW" altLang="en-US" sz="1600" dirty="0">
                <a:latin typeface="標楷體" panose="03000509000000000000" pitchFamily="65" charset="-120"/>
                <a:ea typeface="標楷體" panose="03000509000000000000" pitchFamily="65" charset="-120"/>
              </a:rPr>
              <a:t>結合環保綠能的概念所建構的</a:t>
            </a:r>
            <a:r>
              <a:rPr lang="en-US" altLang="zh-TW" sz="1600" dirty="0">
                <a:latin typeface="標楷體" panose="03000509000000000000" pitchFamily="65" charset="-120"/>
                <a:ea typeface="標楷體" panose="03000509000000000000" pitchFamily="65" charset="-120"/>
              </a:rPr>
              <a:t>A3</a:t>
            </a:r>
            <a:r>
              <a:rPr lang="zh-TW" altLang="en-US" sz="1600" dirty="0">
                <a:latin typeface="標楷體" panose="03000509000000000000" pitchFamily="65" charset="-120"/>
                <a:ea typeface="標楷體" panose="03000509000000000000" pitchFamily="65" charset="-120"/>
              </a:rPr>
              <a:t>廠。</a:t>
            </a:r>
            <a:endParaRPr lang="en-US" altLang="zh-TW" sz="1600" dirty="0">
              <a:latin typeface="標楷體" panose="03000509000000000000" pitchFamily="65" charset="-120"/>
              <a:ea typeface="標楷體" panose="03000509000000000000" pitchFamily="65" charset="-120"/>
            </a:endParaRPr>
          </a:p>
          <a:p>
            <a:pPr>
              <a:lnSpc>
                <a:spcPct val="150000"/>
              </a:lnSpc>
            </a:pPr>
            <a:r>
              <a:rPr lang="en-US" altLang="zh-TW" sz="2000" dirty="0">
                <a:latin typeface="標楷體" panose="03000509000000000000" pitchFamily="65" charset="-120"/>
                <a:ea typeface="標楷體" panose="03000509000000000000" pitchFamily="65" charset="-120"/>
              </a:rPr>
              <a:t>ACCT (Accounting Plan) :</a:t>
            </a:r>
            <a:r>
              <a:rPr lang="zh-TW" altLang="en-US" sz="2000" dirty="0">
                <a:latin typeface="標楷體" panose="03000509000000000000" pitchFamily="65" charset="-120"/>
                <a:ea typeface="標楷體" panose="03000509000000000000" pitchFamily="65" charset="-120"/>
              </a:rPr>
              <a:t> 按照客戶需求所訂的生產目標</a:t>
            </a:r>
            <a:endParaRPr lang="en-US" altLang="zh-TW" sz="2000" dirty="0">
              <a:latin typeface="標楷體" panose="03000509000000000000" pitchFamily="65" charset="-120"/>
              <a:ea typeface="標楷體" panose="03000509000000000000" pitchFamily="65" charset="-120"/>
            </a:endParaRPr>
          </a:p>
          <a:p>
            <a:pPr>
              <a:lnSpc>
                <a:spcPct val="150000"/>
              </a:lnSpc>
            </a:pPr>
            <a:r>
              <a:rPr lang="en-US" altLang="zh-TW" sz="2000" dirty="0">
                <a:latin typeface="標楷體" panose="03000509000000000000" pitchFamily="65" charset="-120"/>
                <a:ea typeface="標楷體" panose="03000509000000000000" pitchFamily="65" charset="-120"/>
              </a:rPr>
              <a:t>IOP</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(internal operation plan) : </a:t>
            </a:r>
            <a:r>
              <a:rPr lang="zh-TW" altLang="en-US" sz="2000" dirty="0">
                <a:latin typeface="標楷體" panose="03000509000000000000" pitchFamily="65" charset="-120"/>
                <a:ea typeface="標楷體" panose="03000509000000000000" pitchFamily="65" charset="-120"/>
              </a:rPr>
              <a:t>內部提出的產能計畫</a:t>
            </a:r>
            <a:endParaRPr lang="en-US" altLang="zh-TW" sz="2000" dirty="0">
              <a:latin typeface="標楷體" panose="03000509000000000000" pitchFamily="65" charset="-120"/>
              <a:ea typeface="標楷體" panose="03000509000000000000" pitchFamily="65" charset="-120"/>
            </a:endParaRPr>
          </a:p>
          <a:p>
            <a:pPr>
              <a:lnSpc>
                <a:spcPct val="150000"/>
              </a:lnSpc>
            </a:pPr>
            <a:r>
              <a:rPr lang="en-US" altLang="zh-TW" sz="2000" dirty="0">
                <a:latin typeface="標楷體" panose="03000509000000000000" pitchFamily="65" charset="-120"/>
                <a:ea typeface="標楷體" panose="03000509000000000000" pitchFamily="65" charset="-120"/>
              </a:rPr>
              <a:t>Cumulative Yield : </a:t>
            </a:r>
            <a:r>
              <a:rPr lang="zh-TW" altLang="en-US" sz="2000" dirty="0">
                <a:latin typeface="標楷體" panose="03000509000000000000" pitchFamily="65" charset="-120"/>
                <a:ea typeface="標楷體" panose="03000509000000000000" pitchFamily="65" charset="-120"/>
              </a:rPr>
              <a:t>指的</a:t>
            </a:r>
            <a:r>
              <a:rPr lang="en-US" altLang="zh-TW" sz="2000" dirty="0">
                <a:latin typeface="標楷體" panose="03000509000000000000" pitchFamily="65" charset="-120"/>
                <a:ea typeface="標楷體" panose="03000509000000000000" pitchFamily="65" charset="-120"/>
              </a:rPr>
              <a:t>RD</a:t>
            </a:r>
            <a:r>
              <a:rPr lang="zh-TW" altLang="en-US" sz="2000" dirty="0">
                <a:latin typeface="標楷體" panose="03000509000000000000" pitchFamily="65" charset="-120"/>
                <a:ea typeface="標楷體" panose="03000509000000000000" pitchFamily="65" charset="-120"/>
              </a:rPr>
              <a:t>出的新產品給</a:t>
            </a:r>
            <a:r>
              <a:rPr lang="en-US" altLang="zh-TW" sz="2000" dirty="0">
                <a:latin typeface="標楷體" panose="03000509000000000000" pitchFamily="65" charset="-120"/>
                <a:ea typeface="標楷體" panose="03000509000000000000" pitchFamily="65" charset="-120"/>
              </a:rPr>
              <a:t>Fab</a:t>
            </a:r>
            <a:r>
              <a:rPr lang="zh-TW" altLang="en-US" sz="2000" dirty="0">
                <a:latin typeface="標楷體" panose="03000509000000000000" pitchFamily="65" charset="-120"/>
                <a:ea typeface="標楷體" panose="03000509000000000000" pitchFamily="65" charset="-120"/>
              </a:rPr>
              <a:t>端開始製造到成熟的指標。</a:t>
            </a:r>
            <a:endParaRPr lang="en-US" altLang="zh-TW" sz="2000" dirty="0">
              <a:latin typeface="標楷體" panose="03000509000000000000" pitchFamily="65" charset="-120"/>
              <a:ea typeface="標楷體" panose="03000509000000000000" pitchFamily="65" charset="-120"/>
            </a:endParaRPr>
          </a:p>
          <a:p>
            <a:pPr lvl="1">
              <a:lnSpc>
                <a:spcPct val="150000"/>
              </a:lnSpc>
            </a:pPr>
            <a:r>
              <a:rPr lang="en-US" altLang="zh-TW" sz="1600" dirty="0">
                <a:latin typeface="標楷體" panose="03000509000000000000" pitchFamily="65" charset="-120"/>
                <a:ea typeface="標楷體" panose="03000509000000000000" pitchFamily="65" charset="-120"/>
              </a:rPr>
              <a:t>CY</a:t>
            </a:r>
            <a:r>
              <a:rPr lang="zh-TW" altLang="en-US" sz="1600"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LY</a:t>
            </a:r>
            <a:r>
              <a:rPr lang="zh-TW" altLang="en-US" sz="1600"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PY</a:t>
            </a:r>
            <a:r>
              <a:rPr lang="zh-TW" altLang="en-US" sz="1600"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PTSY</a:t>
            </a:r>
            <a:r>
              <a:rPr lang="zh-TW" altLang="en-US" sz="1600" dirty="0">
                <a:latin typeface="標楷體" panose="03000509000000000000" pitchFamily="65" charset="-120"/>
                <a:ea typeface="標楷體" panose="03000509000000000000" pitchFamily="65" charset="-120"/>
              </a:rPr>
              <a:t>， </a:t>
            </a:r>
            <a:r>
              <a:rPr lang="en-US" altLang="zh-TW" sz="1600" dirty="0">
                <a:latin typeface="標楷體" panose="03000509000000000000" pitchFamily="65" charset="-120"/>
                <a:ea typeface="標楷體" panose="03000509000000000000" pitchFamily="65" charset="-120"/>
              </a:rPr>
              <a:t>line yield:</a:t>
            </a:r>
            <a:r>
              <a:rPr lang="zh-TW" altLang="en-US" sz="1600" dirty="0">
                <a:latin typeface="標楷體" panose="03000509000000000000" pitchFamily="65" charset="-120"/>
                <a:ea typeface="標楷體" panose="03000509000000000000" pitchFamily="65" charset="-120"/>
              </a:rPr>
              <a:t>製造產出良率 </a:t>
            </a:r>
            <a:r>
              <a:rPr lang="en-US" altLang="zh-TW" sz="1600" dirty="0">
                <a:latin typeface="標楷體" panose="03000509000000000000" pitchFamily="65" charset="-120"/>
                <a:ea typeface="標楷體" panose="03000509000000000000" pitchFamily="65" charset="-120"/>
              </a:rPr>
              <a:t>Probe yield:</a:t>
            </a:r>
            <a:r>
              <a:rPr lang="zh-TW" altLang="en-US" sz="1600" dirty="0">
                <a:latin typeface="標楷體" panose="03000509000000000000" pitchFamily="65" charset="-120"/>
                <a:ea typeface="標楷體" panose="03000509000000000000" pitchFamily="65" charset="-120"/>
              </a:rPr>
              <a:t>測試良率 </a:t>
            </a:r>
            <a:r>
              <a:rPr lang="en-US" altLang="zh-TW" sz="1600" dirty="0">
                <a:latin typeface="標楷體" panose="03000509000000000000" pitchFamily="65" charset="-120"/>
                <a:ea typeface="標楷體" panose="03000509000000000000" pitchFamily="65" charset="-120"/>
              </a:rPr>
              <a:t>PTS yield:</a:t>
            </a:r>
            <a:r>
              <a:rPr lang="zh-TW" altLang="en-US" sz="1600" dirty="0">
                <a:latin typeface="標楷體" panose="03000509000000000000" pitchFamily="65" charset="-120"/>
                <a:ea typeface="標楷體" panose="03000509000000000000" pitchFamily="65" charset="-120"/>
              </a:rPr>
              <a:t>後段封裝良率</a:t>
            </a:r>
            <a:endParaRPr lang="en-US" altLang="zh-TW" sz="1600" dirty="0">
              <a:latin typeface="標楷體" panose="03000509000000000000" pitchFamily="65" charset="-120"/>
              <a:ea typeface="標楷體" panose="03000509000000000000" pitchFamily="65" charset="-120"/>
            </a:endParaRPr>
          </a:p>
          <a:p>
            <a:pPr>
              <a:lnSpc>
                <a:spcPct val="150000"/>
              </a:lnSpc>
            </a:pPr>
            <a:r>
              <a:rPr lang="en-US" altLang="zh-TW" sz="2000" dirty="0">
                <a:latin typeface="標楷體" panose="03000509000000000000" pitchFamily="65" charset="-120"/>
                <a:ea typeface="標楷體" panose="03000509000000000000" pitchFamily="65" charset="-120"/>
              </a:rPr>
              <a:t>NPI</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(new product introduction) : </a:t>
            </a:r>
            <a:r>
              <a:rPr lang="zh-TW" altLang="en-US" sz="2000" dirty="0">
                <a:latin typeface="標楷體" panose="03000509000000000000" pitchFamily="65" charset="-120"/>
                <a:ea typeface="標楷體" panose="03000509000000000000" pitchFamily="65" charset="-120"/>
              </a:rPr>
              <a:t>新產品的儀表板</a:t>
            </a:r>
            <a:endParaRPr lang="en-US" altLang="zh-TW" sz="2000" dirty="0">
              <a:latin typeface="標楷體" panose="03000509000000000000" pitchFamily="65" charset="-120"/>
              <a:ea typeface="標楷體" panose="03000509000000000000" pitchFamily="65" charset="-120"/>
            </a:endParaRPr>
          </a:p>
          <a:p>
            <a:pPr>
              <a:lnSpc>
                <a:spcPct val="150000"/>
              </a:lnSpc>
            </a:pPr>
            <a:r>
              <a:rPr lang="en-US" altLang="zh-TW" sz="2000" dirty="0">
                <a:latin typeface="標楷體" panose="03000509000000000000" pitchFamily="65" charset="-120"/>
                <a:ea typeface="標楷體" panose="03000509000000000000" pitchFamily="65" charset="-120"/>
              </a:rPr>
              <a:t>AQL (Adjust quarter lock):</a:t>
            </a:r>
            <a:r>
              <a:rPr lang="zh-TW" altLang="en-US" sz="2000" dirty="0">
                <a:latin typeface="標楷體" panose="03000509000000000000" pitchFamily="65" charset="-120"/>
                <a:ea typeface="標楷體" panose="03000509000000000000" pitchFamily="65" charset="-120"/>
              </a:rPr>
              <a:t>在還沒投片前，擬定一個初版的</a:t>
            </a:r>
            <a:r>
              <a:rPr lang="en-US" altLang="zh-TW" sz="2000" dirty="0">
                <a:latin typeface="標楷體" panose="03000509000000000000" pitchFamily="65" charset="-120"/>
                <a:ea typeface="標楷體" panose="03000509000000000000" pitchFamily="65" charset="-120"/>
              </a:rPr>
              <a:t>ACCT</a:t>
            </a:r>
            <a:r>
              <a:rPr lang="zh-TW" altLang="en-US" sz="2000" dirty="0">
                <a:latin typeface="標楷體" panose="03000509000000000000" pitchFamily="65" charset="-120"/>
                <a:ea typeface="標楷體" panose="03000509000000000000" pitchFamily="65" charset="-120"/>
              </a:rPr>
              <a:t>，可以更改</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6576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F751-67F4-53FE-DCD5-6607D07FE26C}"/>
              </a:ext>
            </a:extLst>
          </p:cNvPr>
          <p:cNvSpPr>
            <a:spLocks noGrp="1"/>
          </p:cNvSpPr>
          <p:nvPr>
            <p:ph type="title"/>
          </p:nvPr>
        </p:nvSpPr>
        <p:spPr>
          <a:xfrm>
            <a:off x="864177" y="174625"/>
            <a:ext cx="10515600" cy="1325563"/>
          </a:xfrm>
        </p:spPr>
        <p:txBody>
          <a:bodyPr/>
          <a:lstStyle/>
          <a:p>
            <a:r>
              <a:rPr lang="en-US" dirty="0">
                <a:ea typeface="+mj-lt"/>
                <a:cs typeface="+mj-lt"/>
              </a:rPr>
              <a:t>7/6</a:t>
            </a:r>
            <a:r>
              <a:rPr lang="zh-TW" dirty="0">
                <a:ea typeface="+mj-lt"/>
                <a:cs typeface="+mj-lt"/>
              </a:rPr>
              <a:t> </a:t>
            </a:r>
            <a:r>
              <a:rPr lang="en-US" dirty="0">
                <a:ea typeface="+mj-lt"/>
                <a:cs typeface="+mj-lt"/>
              </a:rPr>
              <a:t>Daily report</a:t>
            </a:r>
          </a:p>
        </p:txBody>
      </p:sp>
      <p:sp>
        <p:nvSpPr>
          <p:cNvPr id="5" name="內容版面配置區 2">
            <a:extLst>
              <a:ext uri="{FF2B5EF4-FFF2-40B4-BE49-F238E27FC236}">
                <a16:creationId xmlns:a16="http://schemas.microsoft.com/office/drawing/2014/main" id="{0A9553E1-04D4-B482-4636-5404659F89C1}"/>
              </a:ext>
            </a:extLst>
          </p:cNvPr>
          <p:cNvSpPr txBox="1">
            <a:spLocks/>
          </p:cNvSpPr>
          <p:nvPr/>
        </p:nvSpPr>
        <p:spPr>
          <a:xfrm>
            <a:off x="543791" y="1182038"/>
            <a:ext cx="11002818" cy="132556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1400" dirty="0"/>
              <a:t>新人課程</a:t>
            </a:r>
            <a:r>
              <a:rPr lang="en-US" altLang="zh-TW" sz="1400" dirty="0"/>
              <a:t>:</a:t>
            </a:r>
            <a:r>
              <a:rPr lang="zh-TW" altLang="en-US" sz="1400" dirty="0"/>
              <a:t> </a:t>
            </a:r>
            <a:endParaRPr lang="en-US" altLang="zh-TW" sz="1400" dirty="0"/>
          </a:p>
          <a:p>
            <a:pPr marL="342900" indent="-342900">
              <a:buFont typeface="+mj-lt"/>
              <a:buAutoNum type="arabicPeriod"/>
            </a:pPr>
            <a:r>
              <a:rPr lang="zh-TW" altLang="en-US" sz="1400" dirty="0">
                <a:ea typeface="新細明體"/>
                <a:cs typeface="Calibri"/>
              </a:rPr>
              <a:t>薪資福利介紹: workday系統查詢、Bravo獎勵制度、ESPP美光股票獎勵計畫</a:t>
            </a:r>
          </a:p>
          <a:p>
            <a:pPr marL="342900" indent="-342900">
              <a:buAutoNum type="arabicPeriod"/>
            </a:pPr>
            <a:r>
              <a:rPr lang="zh-TW" altLang="en-US" sz="1400" dirty="0">
                <a:ea typeface="新細明體"/>
                <a:cs typeface="Calibri"/>
              </a:rPr>
              <a:t>休假/加班: 系統介紹</a:t>
            </a:r>
          </a:p>
          <a:p>
            <a:pPr marL="342900" indent="-342900">
              <a:buAutoNum type="arabicPeriod"/>
            </a:pPr>
            <a:r>
              <a:rPr lang="zh-TW" altLang="en-US" sz="1400" dirty="0">
                <a:ea typeface="新細明體"/>
                <a:cs typeface="Calibri"/>
              </a:rPr>
              <a:t>GCM部門介紹:  美光 的  Vision: 希望改變人們使用資訊的習慣    Mission:成為記憶體、儲存裝置的領導者</a:t>
            </a:r>
          </a:p>
          <a:p>
            <a:pPr marL="342900" indent="-342900">
              <a:buAutoNum type="arabicPeriod"/>
            </a:pPr>
            <a:endParaRPr lang="zh-TW" altLang="en-US" sz="1800" dirty="0">
              <a:ea typeface="新細明體"/>
              <a:cs typeface="Calibri"/>
            </a:endParaRPr>
          </a:p>
        </p:txBody>
      </p:sp>
      <p:sp>
        <p:nvSpPr>
          <p:cNvPr id="7" name="內容版面配置區 2">
            <a:extLst>
              <a:ext uri="{FF2B5EF4-FFF2-40B4-BE49-F238E27FC236}">
                <a16:creationId xmlns:a16="http://schemas.microsoft.com/office/drawing/2014/main" id="{8FCC692B-AEBD-652A-953D-C3D6DBCD81E3}"/>
              </a:ext>
            </a:extLst>
          </p:cNvPr>
          <p:cNvSpPr txBox="1">
            <a:spLocks/>
          </p:cNvSpPr>
          <p:nvPr/>
        </p:nvSpPr>
        <p:spPr>
          <a:xfrm>
            <a:off x="864177" y="2749117"/>
            <a:ext cx="11002818" cy="16649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ea typeface="新細明體"/>
              </a:rPr>
              <a:t>7/6</a:t>
            </a:r>
            <a:r>
              <a:rPr lang="zh-TW" altLang="en-US" sz="1800" dirty="0">
                <a:ea typeface="新細明體"/>
              </a:rPr>
              <a:t>生產狀況會議</a:t>
            </a:r>
            <a:r>
              <a:rPr lang="en-US" altLang="zh-TW" sz="1800" dirty="0">
                <a:ea typeface="新細明體"/>
              </a:rPr>
              <a:t>:</a:t>
            </a:r>
          </a:p>
          <a:p>
            <a:pPr marL="457200" lvl="1" indent="0">
              <a:buNone/>
            </a:pPr>
            <a:r>
              <a:rPr lang="zh-TW" altLang="en-US" sz="1400" dirty="0">
                <a:ea typeface="新細明體"/>
                <a:cs typeface="Calibri"/>
              </a:rPr>
              <a:t>流程: shift team—planning—Area report (wet cmp、pho....)</a:t>
            </a:r>
          </a:p>
          <a:p>
            <a:pPr marL="457200" lvl="1" indent="0">
              <a:buNone/>
            </a:pPr>
            <a:r>
              <a:rPr lang="zh-TW" altLang="en-US" sz="1400" dirty="0">
                <a:ea typeface="新細明體"/>
                <a:cs typeface="Calibri"/>
              </a:rPr>
              <a:t>目的: 近期受到event影響，希望將落後的產能補回來。</a:t>
            </a:r>
          </a:p>
          <a:p>
            <a:pPr marL="457200" lvl="1" indent="0">
              <a:buNone/>
            </a:pPr>
            <a:r>
              <a:rPr lang="zh-TW" altLang="en-US" sz="1400" dirty="0">
                <a:ea typeface="新細明體"/>
                <a:cs typeface="Calibri"/>
              </a:rPr>
              <a:t>方案: 主要落後為Z42B，策略是希望從其他多餘產能的地方補到Z42B缺口</a:t>
            </a:r>
            <a:endParaRPr lang="en-US" altLang="zh-TW" sz="1400" dirty="0">
              <a:ea typeface="新細明體"/>
              <a:cs typeface="Calibri"/>
            </a:endParaRPr>
          </a:p>
          <a:p>
            <a:pPr marL="457200" lvl="1" indent="0">
              <a:buNone/>
            </a:pPr>
            <a:r>
              <a:rPr lang="zh-TW" altLang="en-US" sz="1400" dirty="0">
                <a:ea typeface="新細明體"/>
                <a:cs typeface="Calibri"/>
              </a:rPr>
              <a:t>感想</a:t>
            </a:r>
            <a:r>
              <a:rPr lang="en-US" altLang="zh-TW" sz="1400" dirty="0">
                <a:ea typeface="新細明體"/>
                <a:cs typeface="Calibri"/>
              </a:rPr>
              <a:t>:</a:t>
            </a:r>
            <a:r>
              <a:rPr lang="zh-TW" altLang="en-US" sz="1400" dirty="0">
                <a:ea typeface="新細明體"/>
                <a:cs typeface="Calibri"/>
              </a:rPr>
              <a:t> 就我的觀察，會議的前半部應該是在說目前生產狀況，哪個產能有補回來哪個產能還缺少多少。</a:t>
            </a:r>
            <a:endParaRPr lang="en-US" altLang="zh-TW" sz="1400" dirty="0">
              <a:ea typeface="新細明體"/>
              <a:cs typeface="Calibri"/>
            </a:endParaRPr>
          </a:p>
        </p:txBody>
      </p:sp>
      <p:sp>
        <p:nvSpPr>
          <p:cNvPr id="12" name="內容版面配置區 2">
            <a:extLst>
              <a:ext uri="{FF2B5EF4-FFF2-40B4-BE49-F238E27FC236}">
                <a16:creationId xmlns:a16="http://schemas.microsoft.com/office/drawing/2014/main" id="{0A7F2DC7-0DC5-D7AF-0B67-0C82E9A78DE1}"/>
              </a:ext>
            </a:extLst>
          </p:cNvPr>
          <p:cNvSpPr>
            <a:spLocks noGrp="1"/>
          </p:cNvSpPr>
          <p:nvPr>
            <p:ph idx="1"/>
          </p:nvPr>
        </p:nvSpPr>
        <p:spPr>
          <a:xfrm>
            <a:off x="158173" y="4414116"/>
            <a:ext cx="12230100" cy="2480829"/>
          </a:xfrm>
        </p:spPr>
        <p:txBody>
          <a:bodyPr vert="horz" lIns="91440" tIns="45720" rIns="91440" bIns="45720" rtlCol="0" anchor="t">
            <a:normAutofit/>
          </a:bodyPr>
          <a:lstStyle/>
          <a:p>
            <a:pPr marL="0" indent="0">
              <a:buNone/>
            </a:pPr>
            <a:r>
              <a:rPr lang="zh-TW" altLang="en-US" sz="1800" dirty="0">
                <a:ea typeface="新細明體"/>
              </a:rPr>
              <a:t>名詞</a:t>
            </a:r>
            <a:r>
              <a:rPr lang="en-US" altLang="zh-TW" sz="1800" dirty="0">
                <a:ea typeface="新細明體"/>
              </a:rPr>
              <a:t>:</a:t>
            </a:r>
            <a:endParaRPr lang="zh-TW" altLang="en-US" sz="1800" dirty="0">
              <a:ea typeface="新細明體"/>
            </a:endParaRPr>
          </a:p>
          <a:p>
            <a:pPr marL="0" indent="0">
              <a:buNone/>
            </a:pPr>
            <a:r>
              <a:rPr lang="en-US" altLang="zh-TW" sz="1800" dirty="0">
                <a:ea typeface="新細明體"/>
              </a:rPr>
              <a:t>1.</a:t>
            </a:r>
            <a:r>
              <a:rPr lang="zh-TW" altLang="en-US" sz="1800" dirty="0">
                <a:ea typeface="新細明體"/>
              </a:rPr>
              <a:t> WIP(work in process): 生產中的在製品 wafer。 ex.07/05/2022 WIP=465207</a:t>
            </a:r>
          </a:p>
          <a:p>
            <a:pPr marL="0" indent="0">
              <a:buNone/>
            </a:pPr>
            <a:r>
              <a:rPr lang="zh-TW" altLang="en-US" sz="1800" dirty="0">
                <a:ea typeface="新細明體"/>
                <a:cs typeface="Calibri"/>
              </a:rPr>
              <a:t>2. RR(Run Rate): RR </a:t>
            </a:r>
            <a:r>
              <a:rPr lang="en-US" altLang="zh-TW" sz="1800" dirty="0">
                <a:ea typeface="新細明體"/>
                <a:cs typeface="Calibri"/>
              </a:rPr>
              <a:t>=</a:t>
            </a:r>
            <a:r>
              <a:rPr lang="en-US" altLang="zh-TW" sz="1800" dirty="0">
                <a:ea typeface="Calibri"/>
                <a:cs typeface="Calibri"/>
              </a:rPr>
              <a:t>(</a:t>
            </a:r>
            <a:r>
              <a:rPr lang="zh-TW" altLang="en-US" sz="1800" dirty="0">
                <a:ea typeface="Calibri"/>
                <a:cs typeface="Calibri"/>
              </a:rPr>
              <a:t>剩餘要出多少量</a:t>
            </a:r>
            <a:r>
              <a:rPr lang="zh-TW" altLang="en-US" sz="1800" dirty="0">
                <a:ea typeface="新細明體"/>
                <a:cs typeface="Calibri"/>
              </a:rPr>
              <a:t>/剩餘天數) ex.剩餘</a:t>
            </a:r>
            <a:r>
              <a:rPr lang="en-US" altLang="zh-TW" sz="1800" dirty="0">
                <a:ea typeface="新細明體"/>
                <a:cs typeface="Calibri"/>
              </a:rPr>
              <a:t>100wfs</a:t>
            </a:r>
            <a:r>
              <a:rPr lang="zh-TW" altLang="en-US" sz="1800" dirty="0">
                <a:ea typeface="新細明體"/>
                <a:cs typeface="Calibri"/>
              </a:rPr>
              <a:t>要出，我剩兩天時間 那</a:t>
            </a:r>
            <a:r>
              <a:rPr lang="en-US" altLang="zh-TW" sz="1800" dirty="0">
                <a:ea typeface="新細明體"/>
                <a:cs typeface="Calibri"/>
              </a:rPr>
              <a:t>RR</a:t>
            </a:r>
            <a:r>
              <a:rPr lang="zh-TW" altLang="en-US" sz="1800" dirty="0">
                <a:ea typeface="新細明體"/>
                <a:cs typeface="Calibri"/>
              </a:rPr>
              <a:t>就是我每天要出多少，</a:t>
            </a:r>
            <a:r>
              <a:rPr lang="en-US" altLang="zh-TW" sz="1800" dirty="0">
                <a:ea typeface="新細明體"/>
                <a:cs typeface="Calibri"/>
              </a:rPr>
              <a:t>RR=50</a:t>
            </a:r>
          </a:p>
          <a:p>
            <a:pPr marL="457200" lvl="1" indent="0">
              <a:buNone/>
            </a:pPr>
            <a:r>
              <a:rPr lang="zh-TW" altLang="en-US" sz="1400" dirty="0">
                <a:ea typeface="新細明體"/>
                <a:cs typeface="Calibri"/>
              </a:rPr>
              <a:t>也是</a:t>
            </a:r>
            <a:r>
              <a:rPr lang="en-US" altLang="zh-TW" sz="1400" dirty="0">
                <a:ea typeface="新細明體"/>
                <a:cs typeface="Calibri"/>
              </a:rPr>
              <a:t>KPI</a:t>
            </a:r>
            <a:r>
              <a:rPr lang="zh-TW" altLang="en-US" sz="1400" dirty="0">
                <a:ea typeface="新細明體"/>
                <a:cs typeface="Calibri"/>
              </a:rPr>
              <a:t>中的一個指標，可以知道我接下來幾天要生產多少</a:t>
            </a:r>
            <a:endParaRPr lang="zh-TW" sz="1400" dirty="0">
              <a:ea typeface="新細明體"/>
              <a:cs typeface="Calibri"/>
            </a:endParaRPr>
          </a:p>
          <a:p>
            <a:pPr marL="0" indent="0">
              <a:buNone/>
            </a:pPr>
            <a:r>
              <a:rPr lang="zh-TW" altLang="en-US" sz="1800" dirty="0">
                <a:ea typeface="新細明體"/>
                <a:cs typeface="Calibri"/>
              </a:rPr>
              <a:t>3. MTAS(mean time at step): 在當站停留時間 ， 一批貨平均在站停留</a:t>
            </a:r>
            <a:r>
              <a:rPr lang="en-US" altLang="zh-TW" sz="1800" dirty="0">
                <a:ea typeface="新細明體"/>
                <a:cs typeface="Calibri"/>
              </a:rPr>
              <a:t>83.6</a:t>
            </a:r>
            <a:r>
              <a:rPr lang="zh-TW" altLang="en-US" sz="1800" dirty="0">
                <a:ea typeface="新細明體"/>
                <a:cs typeface="Calibri"/>
              </a:rPr>
              <a:t>小時</a:t>
            </a:r>
            <a:endParaRPr lang="en-US" altLang="zh-TW" sz="1400" dirty="0">
              <a:ea typeface="新細明體"/>
              <a:cs typeface="Calibri"/>
            </a:endParaRPr>
          </a:p>
        </p:txBody>
      </p:sp>
    </p:spTree>
    <p:extLst>
      <p:ext uri="{BB962C8B-B14F-4D97-AF65-F5344CB8AC3E}">
        <p14:creationId xmlns:p14="http://schemas.microsoft.com/office/powerpoint/2010/main" val="3934559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16FE7-B829-D4C8-11F1-F1B7F068E160}"/>
              </a:ext>
            </a:extLst>
          </p:cNvPr>
          <p:cNvSpPr>
            <a:spLocks noGrp="1"/>
          </p:cNvSpPr>
          <p:nvPr>
            <p:ph type="title"/>
          </p:nvPr>
        </p:nvSpPr>
        <p:spPr/>
        <p:txBody>
          <a:bodyPr/>
          <a:lstStyle/>
          <a:p>
            <a:r>
              <a:rPr lang="en-US" altLang="zh-TW" dirty="0"/>
              <a:t>7/18-7/21</a:t>
            </a:r>
            <a:endParaRPr lang="zh-TW" altLang="en-US" dirty="0"/>
          </a:p>
        </p:txBody>
      </p:sp>
      <p:sp>
        <p:nvSpPr>
          <p:cNvPr id="3" name="內容版面配置區 2">
            <a:extLst>
              <a:ext uri="{FF2B5EF4-FFF2-40B4-BE49-F238E27FC236}">
                <a16:creationId xmlns:a16="http://schemas.microsoft.com/office/drawing/2014/main" id="{32D4EAA5-8A75-2A04-F232-BDE2ADFDD4D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59141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5AD5412-6A6D-392D-EF71-BA56B6F3CECB}"/>
              </a:ext>
            </a:extLst>
          </p:cNvPr>
          <p:cNvSpPr>
            <a:spLocks noGrp="1"/>
          </p:cNvSpPr>
          <p:nvPr>
            <p:ph idx="1"/>
          </p:nvPr>
        </p:nvSpPr>
        <p:spPr/>
        <p:txBody>
          <a:bodyPr/>
          <a:lstStyle/>
          <a:p>
            <a:r>
              <a:rPr lang="en-US" altLang="zh-TW" dirty="0"/>
              <a:t>CT: </a:t>
            </a:r>
            <a:r>
              <a:rPr lang="zh-TW" altLang="en-US" dirty="0"/>
              <a:t>從投片的時間到產出的時間</a:t>
            </a:r>
            <a:endParaRPr lang="en-US" altLang="zh-TW" dirty="0"/>
          </a:p>
          <a:p>
            <a:r>
              <a:rPr lang="en-US" altLang="zh-TW" dirty="0"/>
              <a:t>SLCT: CT</a:t>
            </a:r>
            <a:r>
              <a:rPr lang="zh-TW" altLang="en-US" dirty="0"/>
              <a:t>時間加上</a:t>
            </a:r>
            <a:r>
              <a:rPr lang="en-US" altLang="zh-TW" dirty="0"/>
              <a:t>probe</a:t>
            </a:r>
            <a:r>
              <a:rPr lang="zh-TW" altLang="en-US" dirty="0"/>
              <a:t>的時間，可以瞭解過去的表現，整個已發生的時間</a:t>
            </a:r>
            <a:endParaRPr lang="en-US" altLang="zh-TW" dirty="0"/>
          </a:p>
          <a:p>
            <a:r>
              <a:rPr lang="en-US" altLang="zh-TW" dirty="0"/>
              <a:t>In line CT: </a:t>
            </a:r>
            <a:r>
              <a:rPr lang="zh-TW" altLang="en-US" dirty="0"/>
              <a:t>在特定某個站點</a:t>
            </a:r>
            <a:r>
              <a:rPr lang="en-US" altLang="zh-TW" dirty="0"/>
              <a:t>wafer</a:t>
            </a:r>
            <a:r>
              <a:rPr lang="zh-TW" altLang="en-US" dirty="0"/>
              <a:t>進去到出來的時間，可以瞭解現在的表現</a:t>
            </a:r>
            <a:endParaRPr lang="en-US" altLang="zh-TW" dirty="0"/>
          </a:p>
          <a:p>
            <a:r>
              <a:rPr lang="en-US" altLang="zh-TW" dirty="0"/>
              <a:t>Speed CT: </a:t>
            </a:r>
            <a:r>
              <a:rPr lang="zh-TW" altLang="en-US" dirty="0"/>
              <a:t>用來預估產品的生命週期，為領先指標</a:t>
            </a:r>
            <a:endParaRPr lang="en-US" altLang="zh-TW" dirty="0"/>
          </a:p>
          <a:p>
            <a:pPr lvl="1"/>
            <a:r>
              <a:rPr lang="en-US" altLang="zh-TW" dirty="0"/>
              <a:t>Speed= </a:t>
            </a:r>
            <a:r>
              <a:rPr lang="en-US" altLang="zh-TW" dirty="0" err="1"/>
              <a:t>stepQty</a:t>
            </a:r>
            <a:r>
              <a:rPr lang="en-US" altLang="zh-TW" dirty="0"/>
              <a:t> / WIP turns</a:t>
            </a:r>
            <a:r>
              <a:rPr lang="zh-TW" altLang="en-US" dirty="0"/>
              <a:t>， </a:t>
            </a:r>
            <a:r>
              <a:rPr lang="en-US" altLang="zh-TW" dirty="0"/>
              <a:t>WIP turns = moves/WIP</a:t>
            </a:r>
          </a:p>
          <a:p>
            <a:pPr lvl="1"/>
            <a:r>
              <a:rPr lang="zh-TW" altLang="en-US" dirty="0"/>
              <a:t>以目前</a:t>
            </a:r>
            <a:r>
              <a:rPr lang="en-US" altLang="zh-TW" dirty="0" err="1"/>
              <a:t>wip</a:t>
            </a:r>
            <a:r>
              <a:rPr lang="en-US" altLang="zh-TW" dirty="0"/>
              <a:t> turn</a:t>
            </a:r>
            <a:r>
              <a:rPr lang="zh-TW" altLang="en-US" dirty="0"/>
              <a:t>的水準，我要花多少天才能完成</a:t>
            </a:r>
          </a:p>
        </p:txBody>
      </p:sp>
      <p:sp>
        <p:nvSpPr>
          <p:cNvPr id="4" name="Title 1">
            <a:extLst>
              <a:ext uri="{FF2B5EF4-FFF2-40B4-BE49-F238E27FC236}">
                <a16:creationId xmlns:a16="http://schemas.microsoft.com/office/drawing/2014/main" id="{F34ED54E-C094-D37A-D46D-ABBD09E13ECF}"/>
              </a:ext>
            </a:extLst>
          </p:cNvPr>
          <p:cNvSpPr>
            <a:spLocks noGrp="1"/>
          </p:cNvSpPr>
          <p:nvPr>
            <p:ph type="title"/>
          </p:nvPr>
        </p:nvSpPr>
        <p:spPr>
          <a:xfrm>
            <a:off x="838200" y="122753"/>
            <a:ext cx="10515600" cy="1325563"/>
          </a:xfrm>
        </p:spPr>
        <p:txBody>
          <a:bodyPr>
            <a:normAutofit/>
          </a:bodyPr>
          <a:lstStyle/>
          <a:p>
            <a:r>
              <a:rPr lang="en-US" sz="4000" dirty="0">
                <a:ea typeface="+mj-lt"/>
                <a:cs typeface="+mj-lt"/>
              </a:rPr>
              <a:t>7/</a:t>
            </a:r>
            <a:r>
              <a:rPr lang="en-US" altLang="zh-TW" sz="4000" dirty="0">
                <a:ea typeface="+mj-lt"/>
                <a:cs typeface="+mj-lt"/>
              </a:rPr>
              <a:t>25</a:t>
            </a:r>
            <a:r>
              <a:rPr lang="zh-TW" sz="4000" dirty="0">
                <a:ea typeface="+mj-lt"/>
                <a:cs typeface="+mj-lt"/>
              </a:rPr>
              <a:t> </a:t>
            </a:r>
            <a:r>
              <a:rPr lang="en-US" sz="4000" dirty="0">
                <a:ea typeface="+mj-lt"/>
                <a:cs typeface="+mj-lt"/>
              </a:rPr>
              <a:t>Daily report</a:t>
            </a:r>
          </a:p>
        </p:txBody>
      </p:sp>
    </p:spTree>
    <p:extLst>
      <p:ext uri="{BB962C8B-B14F-4D97-AF65-F5344CB8AC3E}">
        <p14:creationId xmlns:p14="http://schemas.microsoft.com/office/powerpoint/2010/main" val="361838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EF66868-966C-2EB8-24F6-2901861088F5}"/>
              </a:ext>
            </a:extLst>
          </p:cNvPr>
          <p:cNvSpPr>
            <a:spLocks noGrp="1"/>
          </p:cNvSpPr>
          <p:nvPr>
            <p:ph idx="1"/>
          </p:nvPr>
        </p:nvSpPr>
        <p:spPr/>
        <p:txBody>
          <a:bodyPr/>
          <a:lstStyle/>
          <a:p>
            <a:endParaRPr lang="zh-TW" altLang="en-US"/>
          </a:p>
        </p:txBody>
      </p:sp>
      <p:sp>
        <p:nvSpPr>
          <p:cNvPr id="4" name="Title 1">
            <a:extLst>
              <a:ext uri="{FF2B5EF4-FFF2-40B4-BE49-F238E27FC236}">
                <a16:creationId xmlns:a16="http://schemas.microsoft.com/office/drawing/2014/main" id="{8A61E181-1D85-E866-40C3-90DD6F6AEF7C}"/>
              </a:ext>
            </a:extLst>
          </p:cNvPr>
          <p:cNvSpPr>
            <a:spLocks noGrp="1"/>
          </p:cNvSpPr>
          <p:nvPr>
            <p:ph type="title"/>
          </p:nvPr>
        </p:nvSpPr>
        <p:spPr>
          <a:xfrm>
            <a:off x="750065" y="286110"/>
            <a:ext cx="8714510" cy="789854"/>
          </a:xfrm>
        </p:spPr>
        <p:txBody>
          <a:bodyPr>
            <a:normAutofit/>
          </a:bodyPr>
          <a:lstStyle/>
          <a:p>
            <a:r>
              <a:rPr lang="en-US" sz="4000" dirty="0">
                <a:ea typeface="+mj-lt"/>
                <a:cs typeface="+mj-lt"/>
              </a:rPr>
              <a:t>7/</a:t>
            </a:r>
            <a:r>
              <a:rPr lang="en-US" altLang="zh-TW" sz="4000" dirty="0">
                <a:ea typeface="+mj-lt"/>
                <a:cs typeface="+mj-lt"/>
              </a:rPr>
              <a:t>26</a:t>
            </a:r>
            <a:r>
              <a:rPr lang="zh-TW" sz="4000" dirty="0">
                <a:ea typeface="+mj-lt"/>
                <a:cs typeface="+mj-lt"/>
              </a:rPr>
              <a:t> </a:t>
            </a:r>
            <a:r>
              <a:rPr lang="en-US" sz="4000" dirty="0">
                <a:ea typeface="+mj-lt"/>
                <a:cs typeface="+mj-lt"/>
              </a:rPr>
              <a:t>Daily report</a:t>
            </a:r>
          </a:p>
        </p:txBody>
      </p:sp>
    </p:spTree>
    <p:extLst>
      <p:ext uri="{BB962C8B-B14F-4D97-AF65-F5344CB8AC3E}">
        <p14:creationId xmlns:p14="http://schemas.microsoft.com/office/powerpoint/2010/main" val="189884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578F660-70B2-F895-5D4F-D6FF27C5EFA4}"/>
              </a:ext>
            </a:extLst>
          </p:cNvPr>
          <p:cNvSpPr>
            <a:spLocks noGrp="1"/>
          </p:cNvSpPr>
          <p:nvPr>
            <p:ph idx="1"/>
          </p:nvPr>
        </p:nvSpPr>
        <p:spPr>
          <a:xfrm>
            <a:off x="838199" y="1531345"/>
            <a:ext cx="10652393" cy="4645618"/>
          </a:xfrm>
        </p:spPr>
        <p:txBody>
          <a:bodyPr/>
          <a:lstStyle/>
          <a:p>
            <a:r>
              <a:rPr lang="en-US" altLang="zh-TW" dirty="0"/>
              <a:t>DPML</a:t>
            </a:r>
            <a:r>
              <a:rPr lang="zh-TW" altLang="en-US" dirty="0"/>
              <a:t> </a:t>
            </a:r>
            <a:r>
              <a:rPr lang="en-US" altLang="zh-TW" dirty="0"/>
              <a:t>(Days per mask layer) : </a:t>
            </a:r>
            <a:r>
              <a:rPr lang="zh-TW" altLang="en-US" dirty="0"/>
              <a:t> </a:t>
            </a:r>
            <a:r>
              <a:rPr lang="en-US" altLang="zh-TW" b="0" i="0" dirty="0">
                <a:solidFill>
                  <a:srgbClr val="444444"/>
                </a:solidFill>
                <a:effectLst/>
                <a:latin typeface="Segoe UI" panose="020B0502040204020203" pitchFamily="34" charset="0"/>
              </a:rPr>
              <a:t>cycle</a:t>
            </a:r>
            <a:r>
              <a:rPr lang="zh-TW" altLang="en-US" b="0" i="0" dirty="0">
                <a:solidFill>
                  <a:srgbClr val="444444"/>
                </a:solidFill>
                <a:effectLst/>
                <a:latin typeface="Segoe UI" panose="020B0502040204020203" pitchFamily="34" charset="0"/>
              </a:rPr>
              <a:t> </a:t>
            </a:r>
            <a:r>
              <a:rPr lang="en-US" altLang="zh-TW" b="0" i="0" dirty="0">
                <a:solidFill>
                  <a:srgbClr val="444444"/>
                </a:solidFill>
                <a:effectLst/>
                <a:latin typeface="Segoe UI" panose="020B0502040204020203" pitchFamily="34" charset="0"/>
              </a:rPr>
              <a:t>time / mask layers.</a:t>
            </a:r>
            <a:r>
              <a:rPr lang="zh-TW" altLang="en-US" b="0" i="0" dirty="0">
                <a:solidFill>
                  <a:srgbClr val="444444"/>
                </a:solidFill>
                <a:effectLst/>
                <a:latin typeface="Segoe UI" panose="020B0502040204020203" pitchFamily="34" charset="0"/>
              </a:rPr>
              <a:t> </a:t>
            </a:r>
            <a:r>
              <a:rPr lang="en-US" altLang="zh-TW" b="0" i="0" dirty="0">
                <a:solidFill>
                  <a:srgbClr val="444444"/>
                </a:solidFill>
                <a:effectLst/>
                <a:latin typeface="Segoe UI" panose="020B0502040204020203" pitchFamily="34" charset="0"/>
              </a:rPr>
              <a:t>Ex. CT=80,mask=75, DPML=1.06day</a:t>
            </a:r>
          </a:p>
          <a:p>
            <a:pPr lvl="1"/>
            <a:r>
              <a:rPr lang="zh-TW" altLang="en-US" sz="2000" dirty="0">
                <a:solidFill>
                  <a:srgbClr val="444444"/>
                </a:solidFill>
                <a:latin typeface="Segoe UI" panose="020B0502040204020203" pitchFamily="34" charset="0"/>
              </a:rPr>
              <a:t>黃光是半導體重點區域，以</a:t>
            </a:r>
            <a:r>
              <a:rPr lang="en-US" altLang="zh-TW" sz="2000" dirty="0">
                <a:solidFill>
                  <a:srgbClr val="444444"/>
                </a:solidFill>
                <a:latin typeface="Segoe UI" panose="020B0502040204020203" pitchFamily="34" charset="0"/>
              </a:rPr>
              <a:t>CT/</a:t>
            </a:r>
            <a:r>
              <a:rPr lang="zh-TW" altLang="en-US" sz="2000" dirty="0">
                <a:solidFill>
                  <a:srgbClr val="444444"/>
                </a:solidFill>
                <a:latin typeface="Segoe UI" panose="020B0502040204020203" pitchFamily="34" charset="0"/>
              </a:rPr>
              <a:t>經過黃光光罩</a:t>
            </a:r>
            <a:r>
              <a:rPr lang="en-US" altLang="zh-TW" sz="2000" dirty="0">
                <a:solidFill>
                  <a:srgbClr val="444444"/>
                </a:solidFill>
                <a:latin typeface="Segoe UI" panose="020B0502040204020203" pitchFamily="34" charset="0"/>
              </a:rPr>
              <a:t>step</a:t>
            </a:r>
            <a:r>
              <a:rPr lang="zh-TW" altLang="en-US" sz="2000" dirty="0">
                <a:solidFill>
                  <a:srgbClr val="444444"/>
                </a:solidFill>
                <a:latin typeface="Segoe UI" panose="020B0502040204020203" pitchFamily="34" charset="0"/>
              </a:rPr>
              <a:t>數，就會知道考慮黃光後的</a:t>
            </a:r>
            <a:r>
              <a:rPr lang="en-US" altLang="zh-TW" sz="2000" dirty="0">
                <a:solidFill>
                  <a:srgbClr val="444444"/>
                </a:solidFill>
                <a:latin typeface="Segoe UI" panose="020B0502040204020203" pitchFamily="34" charset="0"/>
              </a:rPr>
              <a:t>CT</a:t>
            </a:r>
            <a:r>
              <a:rPr lang="zh-TW" altLang="en-US" sz="2000" dirty="0">
                <a:solidFill>
                  <a:srgbClr val="444444"/>
                </a:solidFill>
                <a:latin typeface="Segoe UI" panose="020B0502040204020203" pitchFamily="34" charset="0"/>
              </a:rPr>
              <a:t>，相較客觀。這站的</a:t>
            </a:r>
            <a:r>
              <a:rPr lang="en-US" altLang="zh-TW" sz="2000" dirty="0">
                <a:solidFill>
                  <a:srgbClr val="444444"/>
                </a:solidFill>
                <a:latin typeface="Segoe UI" panose="020B0502040204020203" pitchFamily="34" charset="0"/>
              </a:rPr>
              <a:t>PH</a:t>
            </a:r>
            <a:r>
              <a:rPr lang="zh-TW" altLang="en-US" sz="2000" dirty="0">
                <a:solidFill>
                  <a:srgbClr val="444444"/>
                </a:solidFill>
                <a:latin typeface="Segoe UI" panose="020B0502040204020203" pitchFamily="34" charset="0"/>
              </a:rPr>
              <a:t>到下一站的</a:t>
            </a:r>
            <a:r>
              <a:rPr lang="en-US" altLang="zh-TW" sz="2000" dirty="0">
                <a:solidFill>
                  <a:srgbClr val="444444"/>
                </a:solidFill>
                <a:latin typeface="Segoe UI" panose="020B0502040204020203" pitchFamily="34" charset="0"/>
              </a:rPr>
              <a:t>PH</a:t>
            </a:r>
            <a:r>
              <a:rPr lang="zh-TW" altLang="en-US" sz="2000" dirty="0">
                <a:solidFill>
                  <a:srgbClr val="444444"/>
                </a:solidFill>
                <a:latin typeface="Segoe UI" panose="020B0502040204020203" pitchFamily="34" charset="0"/>
              </a:rPr>
              <a:t>的時間。</a:t>
            </a:r>
            <a:endParaRPr lang="en-US" altLang="zh-TW" sz="2000" dirty="0">
              <a:solidFill>
                <a:srgbClr val="444444"/>
              </a:solidFill>
              <a:latin typeface="Segoe UI" panose="020B0502040204020203" pitchFamily="34" charset="0"/>
            </a:endParaRPr>
          </a:p>
          <a:p>
            <a:r>
              <a:rPr lang="en-US" altLang="zh-TW" sz="2400" dirty="0">
                <a:solidFill>
                  <a:srgbClr val="444444"/>
                </a:solidFill>
                <a:latin typeface="Segoe UI" panose="020B0502040204020203" pitchFamily="34" charset="0"/>
              </a:rPr>
              <a:t>SIC (</a:t>
            </a:r>
            <a:r>
              <a:rPr lang="en-US" altLang="zh-TW" sz="1600" b="0" i="0" dirty="0">
                <a:solidFill>
                  <a:srgbClr val="444444"/>
                </a:solidFill>
                <a:effectLst/>
                <a:latin typeface="Segoe UI" panose="020B0502040204020203" pitchFamily="34" charset="0"/>
              </a:rPr>
              <a:t>Site Inventory Control)</a:t>
            </a:r>
            <a:r>
              <a:rPr lang="zh-TW" altLang="en-US" sz="1600" b="0" i="0" dirty="0">
                <a:solidFill>
                  <a:srgbClr val="444444"/>
                </a:solidFill>
                <a:effectLst/>
                <a:latin typeface="Segoe UI" panose="020B0502040204020203" pitchFamily="34" charset="0"/>
              </a:rPr>
              <a:t> </a:t>
            </a:r>
            <a:r>
              <a:rPr lang="en-US" altLang="zh-TW" sz="1600" b="0" i="0" dirty="0">
                <a:solidFill>
                  <a:srgbClr val="444444"/>
                </a:solidFill>
                <a:effectLst/>
                <a:latin typeface="Segoe UI" panose="020B0502040204020203" pitchFamily="34" charset="0"/>
              </a:rPr>
              <a:t>:</a:t>
            </a:r>
            <a:r>
              <a:rPr lang="zh-TW" altLang="en-US" sz="1600" b="0" i="0" dirty="0">
                <a:solidFill>
                  <a:srgbClr val="444444"/>
                </a:solidFill>
                <a:effectLst/>
                <a:latin typeface="Segoe UI" panose="020B0502040204020203" pitchFamily="34" charset="0"/>
              </a:rPr>
              <a:t> 在</a:t>
            </a:r>
            <a:r>
              <a:rPr lang="en-US" altLang="zh-TW" sz="1600" b="0" i="0" dirty="0">
                <a:solidFill>
                  <a:srgbClr val="444444"/>
                </a:solidFill>
                <a:effectLst/>
                <a:latin typeface="Segoe UI" panose="020B0502040204020203" pitchFamily="34" charset="0"/>
              </a:rPr>
              <a:t>ROC</a:t>
            </a:r>
            <a:r>
              <a:rPr lang="zh-TW" altLang="en-US" sz="1600" b="0" i="0" dirty="0">
                <a:solidFill>
                  <a:srgbClr val="444444"/>
                </a:solidFill>
                <a:effectLst/>
                <a:latin typeface="Segoe UI" panose="020B0502040204020203" pitchFamily="34" charset="0"/>
              </a:rPr>
              <a:t>的一個</a:t>
            </a:r>
            <a:r>
              <a:rPr lang="en-US" altLang="zh-TW" sz="1600" b="0" i="0" dirty="0">
                <a:solidFill>
                  <a:srgbClr val="444444"/>
                </a:solidFill>
                <a:effectLst/>
                <a:latin typeface="Segoe UI" panose="020B0502040204020203" pitchFamily="34" charset="0"/>
              </a:rPr>
              <a:t>function</a:t>
            </a:r>
            <a:r>
              <a:rPr lang="zh-TW" altLang="en-US" sz="1600" dirty="0">
                <a:solidFill>
                  <a:srgbClr val="444444"/>
                </a:solidFill>
                <a:latin typeface="Segoe UI" panose="020B0502040204020203" pitchFamily="34" charset="0"/>
              </a:rPr>
              <a:t>，負責控制需求跟管理出貨狀況</a:t>
            </a:r>
            <a:endParaRPr lang="en-US" altLang="zh-TW" sz="1600" dirty="0">
              <a:solidFill>
                <a:srgbClr val="444444"/>
              </a:solidFill>
              <a:latin typeface="Segoe UI" panose="020B0502040204020203" pitchFamily="34" charset="0"/>
            </a:endParaRPr>
          </a:p>
          <a:p>
            <a:endParaRPr lang="en-US" altLang="zh-TW" sz="1600" dirty="0">
              <a:solidFill>
                <a:srgbClr val="444444"/>
              </a:solidFill>
              <a:latin typeface="Segoe UI" panose="020B0502040204020203" pitchFamily="34" charset="0"/>
            </a:endParaRPr>
          </a:p>
          <a:p>
            <a:r>
              <a:rPr lang="en-US" altLang="zh-TW" sz="2400" dirty="0">
                <a:solidFill>
                  <a:srgbClr val="444444"/>
                </a:solidFill>
                <a:latin typeface="Segoe UI" panose="020B0502040204020203" pitchFamily="34" charset="0"/>
              </a:rPr>
              <a:t>GSM</a:t>
            </a:r>
            <a:r>
              <a:rPr lang="zh-TW" altLang="en-US" dirty="0">
                <a:solidFill>
                  <a:srgbClr val="444444"/>
                </a:solidFill>
                <a:latin typeface="Segoe UI" panose="020B0502040204020203" pitchFamily="34" charset="0"/>
              </a:rPr>
              <a:t> </a:t>
            </a:r>
            <a:r>
              <a:rPr lang="en-US" altLang="zh-TW" dirty="0">
                <a:solidFill>
                  <a:srgbClr val="444444"/>
                </a:solidFill>
                <a:latin typeface="Segoe UI" panose="020B0502040204020203" pitchFamily="34" charset="0"/>
              </a:rPr>
              <a:t>(</a:t>
            </a:r>
            <a:r>
              <a:rPr lang="en-US" altLang="zh-TW" sz="1600" dirty="0">
                <a:solidFill>
                  <a:srgbClr val="444444"/>
                </a:solidFill>
                <a:latin typeface="Segoe UI" panose="020B0502040204020203" pitchFamily="34" charset="0"/>
              </a:rPr>
              <a:t>global supply chain management</a:t>
            </a:r>
            <a:r>
              <a:rPr lang="en-US" altLang="zh-TW" dirty="0">
                <a:solidFill>
                  <a:srgbClr val="444444"/>
                </a:solidFill>
                <a:latin typeface="Segoe UI" panose="020B0502040204020203" pitchFamily="34" charset="0"/>
              </a:rPr>
              <a:t>)</a:t>
            </a:r>
          </a:p>
        </p:txBody>
      </p:sp>
      <p:sp>
        <p:nvSpPr>
          <p:cNvPr id="4" name="Title 1">
            <a:extLst>
              <a:ext uri="{FF2B5EF4-FFF2-40B4-BE49-F238E27FC236}">
                <a16:creationId xmlns:a16="http://schemas.microsoft.com/office/drawing/2014/main" id="{9B397359-F5BD-159D-CCEB-3F80927239E1}"/>
              </a:ext>
            </a:extLst>
          </p:cNvPr>
          <p:cNvSpPr>
            <a:spLocks noGrp="1"/>
          </p:cNvSpPr>
          <p:nvPr>
            <p:ph type="title"/>
          </p:nvPr>
        </p:nvSpPr>
        <p:spPr>
          <a:xfrm>
            <a:off x="750065" y="286110"/>
            <a:ext cx="8714510" cy="789854"/>
          </a:xfrm>
        </p:spPr>
        <p:txBody>
          <a:bodyPr>
            <a:normAutofit/>
          </a:bodyPr>
          <a:lstStyle/>
          <a:p>
            <a:r>
              <a:rPr lang="en-US" sz="4000" dirty="0">
                <a:ea typeface="+mj-lt"/>
                <a:cs typeface="+mj-lt"/>
              </a:rPr>
              <a:t>7/</a:t>
            </a:r>
            <a:r>
              <a:rPr lang="en-US" altLang="zh-TW" sz="4000" dirty="0">
                <a:ea typeface="+mj-lt"/>
                <a:cs typeface="+mj-lt"/>
              </a:rPr>
              <a:t>27</a:t>
            </a:r>
            <a:r>
              <a:rPr lang="zh-TW" sz="4000" dirty="0">
                <a:ea typeface="+mj-lt"/>
                <a:cs typeface="+mj-lt"/>
              </a:rPr>
              <a:t> </a:t>
            </a:r>
            <a:r>
              <a:rPr lang="en-US" sz="4000" dirty="0">
                <a:ea typeface="+mj-lt"/>
                <a:cs typeface="+mj-lt"/>
              </a:rPr>
              <a:t>Daily report</a:t>
            </a:r>
          </a:p>
        </p:txBody>
      </p:sp>
      <p:pic>
        <p:nvPicPr>
          <p:cNvPr id="5" name="圖片 4">
            <a:extLst>
              <a:ext uri="{FF2B5EF4-FFF2-40B4-BE49-F238E27FC236}">
                <a16:creationId xmlns:a16="http://schemas.microsoft.com/office/drawing/2014/main" id="{E4EC4609-0051-3705-36F4-1F71FF76E542}"/>
              </a:ext>
            </a:extLst>
          </p:cNvPr>
          <p:cNvPicPr>
            <a:picLocks noChangeAspect="1"/>
          </p:cNvPicPr>
          <p:nvPr/>
        </p:nvPicPr>
        <p:blipFill>
          <a:blip r:embed="rId2"/>
          <a:stretch>
            <a:fillRect/>
          </a:stretch>
        </p:blipFill>
        <p:spPr>
          <a:xfrm>
            <a:off x="5770358" y="3812165"/>
            <a:ext cx="5583443" cy="2759725"/>
          </a:xfrm>
          <a:prstGeom prst="rect">
            <a:avLst/>
          </a:prstGeom>
        </p:spPr>
      </p:pic>
    </p:spTree>
    <p:extLst>
      <p:ext uri="{BB962C8B-B14F-4D97-AF65-F5344CB8AC3E}">
        <p14:creationId xmlns:p14="http://schemas.microsoft.com/office/powerpoint/2010/main" val="113873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4B34A-10B0-5C4A-B964-B28A0B474D06}"/>
              </a:ext>
            </a:extLst>
          </p:cNvPr>
          <p:cNvSpPr>
            <a:spLocks noGrp="1"/>
          </p:cNvSpPr>
          <p:nvPr>
            <p:ph type="title"/>
          </p:nvPr>
        </p:nvSpPr>
        <p:spPr/>
        <p:txBody>
          <a:bodyPr/>
          <a:lstStyle/>
          <a:p>
            <a:r>
              <a:rPr lang="en-US" altLang="zh-TW" dirty="0"/>
              <a:t>7/25-7/29</a:t>
            </a:r>
            <a:endParaRPr lang="zh-TW" altLang="en-US" dirty="0"/>
          </a:p>
        </p:txBody>
      </p:sp>
      <p:sp>
        <p:nvSpPr>
          <p:cNvPr id="3" name="內容版面配置區 2">
            <a:extLst>
              <a:ext uri="{FF2B5EF4-FFF2-40B4-BE49-F238E27FC236}">
                <a16:creationId xmlns:a16="http://schemas.microsoft.com/office/drawing/2014/main" id="{E85A79DE-43E8-DD80-4D2C-0258855A5D63}"/>
              </a:ext>
            </a:extLst>
          </p:cNvPr>
          <p:cNvSpPr>
            <a:spLocks noGrp="1"/>
          </p:cNvSpPr>
          <p:nvPr>
            <p:ph idx="1"/>
          </p:nvPr>
        </p:nvSpPr>
        <p:spPr/>
        <p:txBody>
          <a:bodyPr>
            <a:normAutofit/>
          </a:bodyPr>
          <a:lstStyle/>
          <a:p>
            <a:endParaRPr lang="zh-TW" altLang="en-US" sz="2400" dirty="0"/>
          </a:p>
        </p:txBody>
      </p:sp>
    </p:spTree>
    <p:extLst>
      <p:ext uri="{BB962C8B-B14F-4D97-AF65-F5344CB8AC3E}">
        <p14:creationId xmlns:p14="http://schemas.microsoft.com/office/powerpoint/2010/main" val="3672135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63839A-86A3-9AB1-6B1E-536BE0092038}"/>
              </a:ext>
            </a:extLst>
          </p:cNvPr>
          <p:cNvSpPr>
            <a:spLocks noGrp="1"/>
          </p:cNvSpPr>
          <p:nvPr>
            <p:ph type="title"/>
          </p:nvPr>
        </p:nvSpPr>
        <p:spPr/>
        <p:txBody>
          <a:bodyPr/>
          <a:lstStyle/>
          <a:p>
            <a:r>
              <a:rPr lang="en-US" altLang="zh-TW" dirty="0"/>
              <a:t>8/1-8/5</a:t>
            </a:r>
            <a:endParaRPr lang="zh-TW" altLang="en-US" dirty="0"/>
          </a:p>
        </p:txBody>
      </p:sp>
      <p:sp>
        <p:nvSpPr>
          <p:cNvPr id="3" name="內容版面配置區 2">
            <a:extLst>
              <a:ext uri="{FF2B5EF4-FFF2-40B4-BE49-F238E27FC236}">
                <a16:creationId xmlns:a16="http://schemas.microsoft.com/office/drawing/2014/main" id="{37BF36E2-B8E6-8E3E-1121-2B68CB9040E1}"/>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11860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336B8-2A5A-6E20-0504-2BB1B16575AE}"/>
              </a:ext>
            </a:extLst>
          </p:cNvPr>
          <p:cNvSpPr>
            <a:spLocks noGrp="1"/>
          </p:cNvSpPr>
          <p:nvPr>
            <p:ph type="title"/>
          </p:nvPr>
        </p:nvSpPr>
        <p:spPr/>
        <p:txBody>
          <a:bodyPr/>
          <a:lstStyle/>
          <a:p>
            <a:r>
              <a:rPr lang="en-US" altLang="zh-TW" dirty="0"/>
              <a:t>8/9-8/12</a:t>
            </a:r>
            <a:endParaRPr lang="zh-TW" altLang="en-US" dirty="0"/>
          </a:p>
        </p:txBody>
      </p:sp>
      <p:sp>
        <p:nvSpPr>
          <p:cNvPr id="3" name="內容版面配置區 2">
            <a:extLst>
              <a:ext uri="{FF2B5EF4-FFF2-40B4-BE49-F238E27FC236}">
                <a16:creationId xmlns:a16="http://schemas.microsoft.com/office/drawing/2014/main" id="{7FF5AF59-E10F-7E98-E0DF-2B15F8D076F7}"/>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5365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6F1767-57B2-456B-BAAC-DB0D7A2B306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FC4F3D19-CD37-9072-3816-E5A13A5F19E1}"/>
              </a:ext>
            </a:extLst>
          </p:cNvPr>
          <p:cNvSpPr>
            <a:spLocks noGrp="1"/>
          </p:cNvSpPr>
          <p:nvPr>
            <p:ph idx="1"/>
          </p:nvPr>
        </p:nvSpPr>
        <p:spPr/>
        <p:txBody>
          <a:bodyPr>
            <a:normAutofit/>
          </a:bodyPr>
          <a:lstStyle/>
          <a:p>
            <a:pPr marL="0" indent="0">
              <a:buNone/>
            </a:pPr>
            <a:r>
              <a:rPr lang="zh-TW" altLang="en-US" sz="1600" dirty="0"/>
              <a:t>生產線流程 </a:t>
            </a:r>
            <a:endParaRPr lang="en-US" altLang="zh-TW" sz="1600" dirty="0"/>
          </a:p>
          <a:p>
            <a:r>
              <a:rPr lang="en-US" altLang="zh-TW" sz="1600" dirty="0"/>
              <a:t>7:50</a:t>
            </a:r>
            <a:r>
              <a:rPr lang="zh-TW" altLang="en-US" sz="1600" dirty="0"/>
              <a:t>會議的目的</a:t>
            </a:r>
            <a:r>
              <a:rPr lang="en-US" altLang="zh-TW" sz="1600" dirty="0"/>
              <a:t>?(PROD</a:t>
            </a:r>
          </a:p>
          <a:p>
            <a:pPr lvl="1"/>
            <a:r>
              <a:rPr lang="zh-TW" altLang="en-US" sz="1200" dirty="0"/>
              <a:t>生產狀況報告，各組報告目前進度，並追蹤各種指標狀況</a:t>
            </a:r>
            <a:endParaRPr lang="en-US" altLang="zh-TW" sz="1200" dirty="0"/>
          </a:p>
          <a:p>
            <a:pPr marL="457200" lvl="1" indent="0">
              <a:buNone/>
            </a:pPr>
            <a:r>
              <a:rPr lang="zh-TW" altLang="en-US" sz="1200" dirty="0"/>
              <a:t>，讓進度回到</a:t>
            </a:r>
            <a:r>
              <a:rPr lang="en-US" altLang="zh-TW" sz="1200" dirty="0"/>
              <a:t>target</a:t>
            </a:r>
            <a:r>
              <a:rPr lang="zh-TW" altLang="en-US" sz="1200" dirty="0"/>
              <a:t>上。</a:t>
            </a:r>
            <a:endParaRPr lang="en-US" altLang="zh-TW" sz="1200" dirty="0"/>
          </a:p>
          <a:p>
            <a:r>
              <a:rPr lang="en-US" altLang="zh-TW" sz="1600" dirty="0"/>
              <a:t>9:00</a:t>
            </a:r>
            <a:r>
              <a:rPr lang="zh-TW" altLang="en-US" sz="1600" dirty="0"/>
              <a:t>會議的目的</a:t>
            </a:r>
            <a:r>
              <a:rPr lang="en-US" altLang="zh-TW" sz="1600" dirty="0"/>
              <a:t>?(PROD</a:t>
            </a:r>
            <a:r>
              <a:rPr lang="zh-TW" altLang="en-US" sz="1600" dirty="0"/>
              <a:t>、設備、製程</a:t>
            </a:r>
            <a:endParaRPr lang="en-US" altLang="zh-TW" sz="1600" dirty="0"/>
          </a:p>
          <a:p>
            <a:pPr lvl="1"/>
            <a:r>
              <a:rPr lang="zh-TW" altLang="en-US" sz="1200" dirty="0"/>
              <a:t>會開全廠區的會議，主要說明各個單位遇到的狀況由誰來</a:t>
            </a:r>
            <a:endParaRPr lang="en-US" altLang="zh-TW" sz="1200" dirty="0"/>
          </a:p>
          <a:p>
            <a:pPr marL="457200" lvl="1" indent="0">
              <a:buNone/>
            </a:pPr>
            <a:r>
              <a:rPr lang="zh-TW" altLang="en-US" sz="1200" dirty="0"/>
              <a:t>負責解決 </a:t>
            </a:r>
            <a:r>
              <a:rPr lang="en-US" altLang="zh-TW" sz="1200" dirty="0"/>
              <a:t>ex.</a:t>
            </a:r>
            <a:r>
              <a:rPr lang="zh-TW" altLang="en-US" sz="1200" dirty="0"/>
              <a:t>機台當機請設備調整並回報幾點可以回線生產</a:t>
            </a:r>
            <a:endParaRPr lang="en-US" altLang="zh-TW" sz="1200" dirty="0"/>
          </a:p>
          <a:p>
            <a:pPr marL="0" indent="0">
              <a:buNone/>
            </a:pPr>
            <a:r>
              <a:rPr lang="en-US" altLang="zh-TW" sz="1600" dirty="0"/>
              <a:t>4:00</a:t>
            </a:r>
            <a:r>
              <a:rPr lang="zh-TW" altLang="en-US" sz="1600" dirty="0"/>
              <a:t>會議的目的</a:t>
            </a:r>
            <a:r>
              <a:rPr lang="en-US" altLang="zh-TW" sz="1600" dirty="0"/>
              <a:t>?</a:t>
            </a:r>
          </a:p>
          <a:p>
            <a:pPr marL="457200" lvl="1" indent="0">
              <a:buNone/>
            </a:pPr>
            <a:r>
              <a:rPr lang="zh-TW" altLang="en-US" sz="1200" dirty="0"/>
              <a:t>主要針對機台狀況進行說明，</a:t>
            </a:r>
            <a:r>
              <a:rPr lang="en-US" altLang="zh-TW" sz="1200" dirty="0"/>
              <a:t>PC</a:t>
            </a:r>
            <a:r>
              <a:rPr lang="zh-TW" altLang="en-US" sz="1200" dirty="0"/>
              <a:t>會依據</a:t>
            </a:r>
            <a:r>
              <a:rPr lang="en-US" altLang="zh-TW" sz="1200" dirty="0"/>
              <a:t>MA</a:t>
            </a:r>
            <a:r>
              <a:rPr lang="zh-TW" altLang="en-US" sz="1200" dirty="0"/>
              <a:t>指標說哪個區域還需要多少產能，設備說明目前產線、機台情況，多久可以讓機台回線上生產，製程也會依據目前生產狀況去說明那些機台因為那些原因導致不能生產。</a:t>
            </a:r>
          </a:p>
        </p:txBody>
      </p:sp>
    </p:spTree>
    <p:extLst>
      <p:ext uri="{BB962C8B-B14F-4D97-AF65-F5344CB8AC3E}">
        <p14:creationId xmlns:p14="http://schemas.microsoft.com/office/powerpoint/2010/main" val="169999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80C3D93-B05D-7545-8BC9-FDD4CE6CA42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8610599" y="0"/>
            <a:ext cx="3581399" cy="6858000"/>
          </a:xfrm>
        </p:spPr>
      </p:pic>
      <p:sp>
        <p:nvSpPr>
          <p:cNvPr id="5" name="Slide Number Placeholder 4">
            <a:extLst>
              <a:ext uri="{FF2B5EF4-FFF2-40B4-BE49-F238E27FC236}">
                <a16:creationId xmlns:a16="http://schemas.microsoft.com/office/drawing/2014/main" id="{F8DB611B-E0F8-9B4A-9BD9-660905926225}"/>
              </a:ext>
            </a:extLst>
          </p:cNvPr>
          <p:cNvSpPr>
            <a:spLocks noGrp="1"/>
          </p:cNvSpPr>
          <p:nvPr>
            <p:ph type="sldNum" sz="quarter" idx="12"/>
          </p:nvPr>
        </p:nvSpPr>
        <p:spPr/>
        <p:txBody>
          <a:bodyPr/>
          <a:lstStyle/>
          <a:p>
            <a:fld id="{B7E7695C-FCF1-4AA0-9B93-7941FED13DC4}" type="slidenum">
              <a:rPr lang="en-US" smtClean="0"/>
              <a:pPr/>
              <a:t>28</a:t>
            </a:fld>
            <a:endParaRPr lang="en-US" dirty="0"/>
          </a:p>
        </p:txBody>
      </p:sp>
      <p:sp>
        <p:nvSpPr>
          <p:cNvPr id="3" name="Content Placeholder 2">
            <a:extLst>
              <a:ext uri="{FF2B5EF4-FFF2-40B4-BE49-F238E27FC236}">
                <a16:creationId xmlns:a16="http://schemas.microsoft.com/office/drawing/2014/main" id="{88DA5D72-0A8B-354E-AADE-4E900A482CE4}"/>
              </a:ext>
            </a:extLst>
          </p:cNvPr>
          <p:cNvSpPr>
            <a:spLocks noGrp="1"/>
          </p:cNvSpPr>
          <p:nvPr>
            <p:ph sz="quarter" idx="24"/>
          </p:nvPr>
        </p:nvSpPr>
        <p:spPr>
          <a:xfrm>
            <a:off x="256260" y="279400"/>
            <a:ext cx="8553450" cy="6390715"/>
          </a:xfrm>
        </p:spPr>
        <p:txBody>
          <a:bodyPr/>
          <a:lstStyle/>
          <a:p>
            <a:r>
              <a:rPr lang="en-US" dirty="0">
                <a:latin typeface="Times New Roman" panose="02020603050405020304" pitchFamily="18" charset="0"/>
                <a:cs typeface="Times New Roman" panose="02020603050405020304" pitchFamily="18" charset="0"/>
              </a:rPr>
              <a:t>About me</a:t>
            </a:r>
          </a:p>
          <a:p>
            <a:pPr lvl="1"/>
            <a:r>
              <a:rPr lang="zh-TW" altLang="en-US" sz="2000" dirty="0">
                <a:latin typeface="標楷體" panose="03000509000000000000" pitchFamily="65" charset="-120"/>
                <a:ea typeface="標楷體" panose="03000509000000000000" pitchFamily="65" charset="-120"/>
              </a:rPr>
              <a:t>單位</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solidFill>
                  <a:schemeClr val="tx1"/>
                </a:solidFill>
                <a:latin typeface="標楷體" panose="03000509000000000000" pitchFamily="65" charset="-120"/>
                <a:ea typeface="標楷體" panose="03000509000000000000" pitchFamily="65" charset="-120"/>
              </a:rPr>
              <a:t>shift team intern</a:t>
            </a:r>
          </a:p>
          <a:p>
            <a:pPr lvl="1"/>
            <a:r>
              <a:rPr lang="zh-TW" altLang="en-US" sz="2000" dirty="0">
                <a:latin typeface="標楷體" panose="03000509000000000000" pitchFamily="65" charset="-120"/>
                <a:ea typeface="標楷體" panose="03000509000000000000" pitchFamily="65" charset="-120"/>
              </a:rPr>
              <a:t>姓名</a:t>
            </a:r>
            <a:r>
              <a:rPr lang="en-US" altLang="zh-TW" sz="2000" dirty="0">
                <a:latin typeface="標楷體" panose="03000509000000000000" pitchFamily="65" charset="-120"/>
                <a:ea typeface="標楷體" panose="03000509000000000000" pitchFamily="65" charset="-120"/>
              </a:rPr>
              <a:t>: </a:t>
            </a:r>
            <a:r>
              <a:rPr lang="zh-TW" altLang="en-US" sz="2000" b="0" dirty="0">
                <a:solidFill>
                  <a:schemeClr val="tx1"/>
                </a:solidFill>
                <a:latin typeface="標楷體" panose="03000509000000000000" pitchFamily="65" charset="-120"/>
                <a:ea typeface="標楷體" panose="03000509000000000000" pitchFamily="65" charset="-120"/>
              </a:rPr>
              <a:t>楊承諺</a:t>
            </a:r>
          </a:p>
          <a:p>
            <a:pPr lvl="1"/>
            <a:r>
              <a:rPr lang="zh-TW" altLang="en-US" sz="2000" dirty="0">
                <a:latin typeface="標楷體" panose="03000509000000000000" pitchFamily="65" charset="-120"/>
                <a:ea typeface="標楷體" panose="03000509000000000000" pitchFamily="65" charset="-120"/>
              </a:rPr>
              <a:t>就讀學校</a:t>
            </a:r>
            <a:r>
              <a:rPr lang="en-US" altLang="zh-TW" sz="2000" dirty="0">
                <a:latin typeface="標楷體" panose="03000509000000000000" pitchFamily="65" charset="-120"/>
                <a:ea typeface="標楷體" panose="03000509000000000000" pitchFamily="65" charset="-120"/>
              </a:rPr>
              <a:t>:</a:t>
            </a:r>
            <a:r>
              <a:rPr lang="zh-TW" altLang="en-US" sz="2000" b="0" dirty="0">
                <a:solidFill>
                  <a:schemeClr val="tx1"/>
                </a:solidFill>
                <a:latin typeface="標楷體" panose="03000509000000000000" pitchFamily="65" charset="-120"/>
                <a:ea typeface="標楷體" panose="03000509000000000000" pitchFamily="65" charset="-120"/>
              </a:rPr>
              <a:t>國立台北科技大學 工業工程與管理所 碩一</a:t>
            </a:r>
            <a:endParaRPr lang="en-US" altLang="zh-TW" sz="2000" dirty="0">
              <a:latin typeface="標楷體" panose="03000509000000000000" pitchFamily="65" charset="-120"/>
              <a:ea typeface="標楷體" panose="03000509000000000000" pitchFamily="65" charset="-120"/>
            </a:endParaRPr>
          </a:p>
          <a:p>
            <a:pPr lvl="1"/>
            <a:r>
              <a:rPr lang="zh-TW" altLang="en-US" sz="2000" dirty="0">
                <a:latin typeface="標楷體" panose="03000509000000000000" pitchFamily="65" charset="-120"/>
                <a:ea typeface="標楷體" panose="03000509000000000000" pitchFamily="65" charset="-120"/>
              </a:rPr>
              <a:t>曾修習之專業課程或相關研究</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endParaRPr lang="en-US" dirty="0">
              <a:latin typeface="標楷體" panose="03000509000000000000" pitchFamily="65" charset="-120"/>
              <a:ea typeface="標楷體" panose="03000509000000000000" pitchFamily="65" charset="-120"/>
            </a:endParaRPr>
          </a:p>
          <a:p>
            <a:pPr lvl="2"/>
            <a:r>
              <a:rPr lang="zh-TW" altLang="en-US" sz="1800" dirty="0">
                <a:latin typeface="標楷體" panose="03000509000000000000" pitchFamily="65" charset="-120"/>
                <a:ea typeface="標楷體" panose="03000509000000000000" pitchFamily="65" charset="-120"/>
              </a:rPr>
              <a:t>實驗設計、高等統計、資料科學、人工智慧</a:t>
            </a:r>
            <a:endParaRPr lang="en-US" sz="1800" dirty="0"/>
          </a:p>
          <a:p>
            <a:pPr lvl="2"/>
            <a:r>
              <a:rPr lang="zh-TW" altLang="en-US" sz="1800" dirty="0">
                <a:latin typeface="標楷體" panose="03000509000000000000" pitchFamily="65" charset="-120"/>
                <a:ea typeface="標楷體" panose="03000509000000000000" pitchFamily="65" charset="-120"/>
              </a:rPr>
              <a:t>品質管理、生產管理、專案管理、存貨理論</a:t>
            </a:r>
            <a:endParaRPr lang="en-US" altLang="zh-TW" sz="1800" dirty="0">
              <a:latin typeface="標楷體" panose="03000509000000000000" pitchFamily="65" charset="-120"/>
              <a:ea typeface="標楷體" panose="03000509000000000000" pitchFamily="65" charset="-120"/>
            </a:endParaRPr>
          </a:p>
          <a:p>
            <a:pPr lvl="2"/>
            <a:r>
              <a:rPr lang="zh-TW" altLang="en-US" sz="1800" dirty="0">
                <a:latin typeface="Times New Roman" panose="02020603050405020304" pitchFamily="18" charset="0"/>
                <a:ea typeface="標楷體" panose="03000509000000000000" pitchFamily="65" charset="-120"/>
              </a:rPr>
              <a:t>第二十四屆決策分系研討會</a:t>
            </a:r>
            <a:r>
              <a:rPr lang="en-US" altLang="zh-TW" sz="1800" dirty="0">
                <a:latin typeface="Times New Roman" panose="02020603050405020304" pitchFamily="18" charset="0"/>
                <a:ea typeface="標楷體" panose="03000509000000000000" pitchFamily="65" charset="-120"/>
              </a:rPr>
              <a:t>: </a:t>
            </a:r>
            <a:r>
              <a:rPr lang="en-US" sz="1800" dirty="0">
                <a:latin typeface="Times New Roman" panose="02020603050405020304" pitchFamily="18" charset="0"/>
                <a:ea typeface="標楷體" panose="03000509000000000000" pitchFamily="65" charset="-120"/>
              </a:rPr>
              <a:t>Heart Disease Prediction using Machine Learning Techniques</a:t>
            </a:r>
          </a:p>
          <a:p>
            <a:pPr lvl="1"/>
            <a:r>
              <a:rPr lang="zh-TW" altLang="en-US" sz="2000" dirty="0">
                <a:latin typeface="標楷體" panose="03000509000000000000" pitchFamily="65" charset="-120"/>
                <a:ea typeface="標楷體" panose="03000509000000000000" pitchFamily="65" charset="-120"/>
              </a:rPr>
              <a:t>專長</a:t>
            </a:r>
            <a:endParaRPr lang="en-US" altLang="zh-TW" sz="2000" dirty="0">
              <a:latin typeface="標楷體" panose="03000509000000000000" pitchFamily="65" charset="-120"/>
              <a:ea typeface="標楷體" panose="03000509000000000000" pitchFamily="65" charset="-120"/>
            </a:endParaRPr>
          </a:p>
          <a:p>
            <a:pPr lvl="2"/>
            <a:r>
              <a:rPr lang="en-US" altLang="zh-TW" sz="1600" dirty="0">
                <a:latin typeface="標楷體" panose="03000509000000000000" pitchFamily="65" charset="-120"/>
                <a:ea typeface="標楷體" panose="03000509000000000000" pitchFamily="65" charset="-120"/>
              </a:rPr>
              <a:t>Python</a:t>
            </a: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SPSS</a:t>
            </a: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excel</a:t>
            </a:r>
            <a:r>
              <a:rPr lang="zh-TW" altLang="en-US" sz="1600" dirty="0">
                <a:latin typeface="標楷體" panose="03000509000000000000" pitchFamily="65" charset="-120"/>
                <a:ea typeface="標楷體" panose="03000509000000000000" pitchFamily="65" charset="-120"/>
              </a:rPr>
              <a:t>、統計回歸分析</a:t>
            </a:r>
            <a:endParaRPr lang="en-US" altLang="zh-TW" sz="1600" dirty="0">
              <a:latin typeface="標楷體" panose="03000509000000000000" pitchFamily="65" charset="-120"/>
              <a:ea typeface="標楷體" panose="03000509000000000000" pitchFamily="65" charset="-120"/>
            </a:endParaRPr>
          </a:p>
          <a:p>
            <a:pPr lvl="1"/>
            <a:r>
              <a:rPr lang="zh-TW" altLang="en-US" sz="2000" dirty="0">
                <a:latin typeface="標楷體" panose="03000509000000000000" pitchFamily="65" charset="-120"/>
                <a:ea typeface="標楷體" panose="03000509000000000000" pitchFamily="65" charset="-120"/>
              </a:rPr>
              <a:t>特殊經歷</a:t>
            </a:r>
            <a:endParaRPr lang="en-US" altLang="zh-TW" sz="20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大學暑期實習</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 宇奇光電</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東莞</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有限公司 實習生</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大學打工</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 敦南會館 餐廳服務生</a:t>
            </a:r>
            <a:endParaRPr lang="en-US" altLang="zh-TW" sz="16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參與系籃</a:t>
            </a:r>
            <a:r>
              <a:rPr lang="en-US" altLang="zh-TW" sz="1600" dirty="0">
                <a:latin typeface="標楷體" panose="03000509000000000000" pitchFamily="65" charset="-120"/>
                <a:ea typeface="標楷體" panose="03000509000000000000" pitchFamily="65" charset="-120"/>
              </a:rPr>
              <a:t>:</a:t>
            </a:r>
            <a:r>
              <a:rPr lang="zh-TW" altLang="en-US" sz="1600" dirty="0">
                <a:latin typeface="標楷體" panose="03000509000000000000" pitchFamily="65" charset="-120"/>
                <a:ea typeface="標楷體" panose="03000509000000000000" pitchFamily="65" charset="-120"/>
              </a:rPr>
              <a:t> 主要擔任控球後衛</a:t>
            </a:r>
            <a:endParaRPr lang="en-US" altLang="zh-TW" sz="1600" dirty="0">
              <a:latin typeface="標楷體" panose="03000509000000000000" pitchFamily="65" charset="-120"/>
              <a:ea typeface="標楷體" panose="03000509000000000000" pitchFamily="65" charset="-120"/>
            </a:endParaRPr>
          </a:p>
          <a:p>
            <a:pPr lvl="1"/>
            <a:r>
              <a:rPr lang="zh-TW" altLang="en-US" sz="2000" dirty="0">
                <a:latin typeface="標楷體" panose="03000509000000000000" pitchFamily="65" charset="-120"/>
                <a:ea typeface="標楷體" panose="03000509000000000000" pitchFamily="65" charset="-120"/>
              </a:rPr>
              <a:t>人格特質</a:t>
            </a:r>
            <a:endParaRPr lang="en-US" altLang="zh-TW" sz="20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團隊合作、傾聽他人意見、待人友善</a:t>
            </a:r>
            <a:endParaRPr lang="en-US" altLang="zh-TW" sz="1600" dirty="0">
              <a:latin typeface="標楷體" panose="03000509000000000000" pitchFamily="65" charset="-120"/>
              <a:ea typeface="標楷體" panose="03000509000000000000" pitchFamily="65" charset="-120"/>
            </a:endParaRPr>
          </a:p>
          <a:p>
            <a:pPr lvl="1"/>
            <a:r>
              <a:rPr lang="zh-TW" altLang="en-US" sz="2000" dirty="0">
                <a:latin typeface="標楷體" panose="03000509000000000000" pitchFamily="65" charset="-120"/>
                <a:ea typeface="標楷體" panose="03000509000000000000" pitchFamily="65" charset="-120"/>
              </a:rPr>
              <a:t>興趣</a:t>
            </a:r>
            <a:endParaRPr lang="en-US" altLang="zh-TW" sz="2000" dirty="0">
              <a:latin typeface="標楷體" panose="03000509000000000000" pitchFamily="65" charset="-120"/>
              <a:ea typeface="標楷體" panose="03000509000000000000" pitchFamily="65" charset="-120"/>
            </a:endParaRPr>
          </a:p>
          <a:p>
            <a:pPr lvl="2"/>
            <a:r>
              <a:rPr lang="zh-TW" altLang="en-US" sz="1600" dirty="0">
                <a:latin typeface="標楷體" panose="03000509000000000000" pitchFamily="65" charset="-120"/>
                <a:ea typeface="標楷體" panose="03000509000000000000" pitchFamily="65" charset="-120"/>
              </a:rPr>
              <a:t>球類運動、游泳、看電影、吃東西</a:t>
            </a:r>
            <a:endParaRPr lang="en-US" sz="1600" dirty="0">
              <a:latin typeface="標楷體" panose="03000509000000000000" pitchFamily="65" charset="-120"/>
              <a:ea typeface="標楷體" panose="03000509000000000000" pitchFamily="65" charset="-120"/>
            </a:endParaRPr>
          </a:p>
        </p:txBody>
      </p:sp>
      <p:sp>
        <p:nvSpPr>
          <p:cNvPr id="6" name="Text Placeholder 5">
            <a:extLst>
              <a:ext uri="{FF2B5EF4-FFF2-40B4-BE49-F238E27FC236}">
                <a16:creationId xmlns:a16="http://schemas.microsoft.com/office/drawing/2014/main" id="{3F9CF1B0-6FCD-B54F-81BD-BC3B5D13CDCC}"/>
              </a:ext>
            </a:extLst>
          </p:cNvPr>
          <p:cNvSpPr>
            <a:spLocks noGrp="1"/>
          </p:cNvSpPr>
          <p:nvPr>
            <p:ph type="body" sz="quarter" idx="29"/>
          </p:nvPr>
        </p:nvSpPr>
        <p:spPr/>
        <p:txBody>
          <a:bodyPr>
            <a:normAutofit fontScale="62500" lnSpcReduction="20000"/>
          </a:bodyPr>
          <a:lstStyle/>
          <a:p>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91580947"/>
      </p:ext>
    </p:extLst>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480C3D93-B05D-7545-8BC9-FDD4CE6CA427}"/>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642763" y="0"/>
            <a:ext cx="2549235" cy="6858000"/>
          </a:xfrm>
        </p:spPr>
      </p:pic>
      <p:sp>
        <p:nvSpPr>
          <p:cNvPr id="6" name="Text Placeholder 5">
            <a:extLst>
              <a:ext uri="{FF2B5EF4-FFF2-40B4-BE49-F238E27FC236}">
                <a16:creationId xmlns:a16="http://schemas.microsoft.com/office/drawing/2014/main" id="{3F9CF1B0-6FCD-B54F-81BD-BC3B5D13CDCC}"/>
              </a:ext>
            </a:extLst>
          </p:cNvPr>
          <p:cNvSpPr>
            <a:spLocks noGrp="1"/>
          </p:cNvSpPr>
          <p:nvPr>
            <p:ph type="body" sz="quarter" idx="29"/>
          </p:nvPr>
        </p:nvSpPr>
        <p:spPr>
          <a:xfrm>
            <a:off x="10758055" y="6360333"/>
            <a:ext cx="1041990" cy="309782"/>
          </a:xfrm>
        </p:spPr>
        <p:txBody>
          <a:bodyPr>
            <a:normAutofit fontScale="62500" lnSpcReduction="20000"/>
          </a:bodyPr>
          <a:lstStyle/>
          <a:p>
            <a:endParaRPr lang="en-US" dirty="0">
              <a:ln w="0"/>
              <a:effectLst>
                <a:outerShdw blurRad="38100" dist="19050" dir="2700000" algn="tl" rotWithShape="0">
                  <a:schemeClr val="dk1">
                    <a:alpha val="40000"/>
                  </a:schemeClr>
                </a:outerShdw>
              </a:effectLst>
            </a:endParaRPr>
          </a:p>
        </p:txBody>
      </p:sp>
      <p:sp>
        <p:nvSpPr>
          <p:cNvPr id="8" name="Content Placeholder 2">
            <a:extLst>
              <a:ext uri="{FF2B5EF4-FFF2-40B4-BE49-F238E27FC236}">
                <a16:creationId xmlns:a16="http://schemas.microsoft.com/office/drawing/2014/main" id="{D2941E82-FF70-1E6C-251E-E834AD4CB7D7}"/>
              </a:ext>
            </a:extLst>
          </p:cNvPr>
          <p:cNvSpPr>
            <a:spLocks noGrp="1"/>
          </p:cNvSpPr>
          <p:nvPr>
            <p:ph sz="quarter" idx="24"/>
          </p:nvPr>
        </p:nvSpPr>
        <p:spPr>
          <a:xfrm>
            <a:off x="2060862" y="0"/>
            <a:ext cx="8070275" cy="6200558"/>
          </a:xfrm>
        </p:spPr>
        <p:txBody>
          <a:bodyPr/>
          <a:lstStyle/>
          <a:p>
            <a:pPr marL="0" indent="0">
              <a:buNone/>
            </a:pPr>
            <a:r>
              <a:rPr lang="en-US" altLang="zh-TW" sz="4400" dirty="0">
                <a:latin typeface="Times New Roman" panose="02020603050405020304" pitchFamily="18" charset="0"/>
                <a:cs typeface="Times New Roman" panose="02020603050405020304" pitchFamily="18" charset="0"/>
              </a:rPr>
              <a:t>ME-PROD shift team</a:t>
            </a:r>
          </a:p>
          <a:p>
            <a:pPr marL="0" indent="0">
              <a:buNone/>
            </a:pPr>
            <a:endParaRPr lang="en-US" sz="3200" spc="-2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altLang="zh-TW" dirty="0">
                <a:latin typeface="標楷體" panose="03000509000000000000" pitchFamily="65" charset="-120"/>
                <a:ea typeface="標楷體" panose="03000509000000000000" pitchFamily="65" charset="-120"/>
              </a:rPr>
              <a:t>	Position</a:t>
            </a:r>
            <a:r>
              <a:rPr lang="en-US" altLang="zh-TW" sz="2000" dirty="0">
                <a:latin typeface="標楷體" panose="03000509000000000000" pitchFamily="65" charset="-120"/>
                <a:ea typeface="標楷體" panose="03000509000000000000" pitchFamily="65" charset="-120"/>
              </a:rPr>
              <a:t>:</a:t>
            </a:r>
          </a:p>
          <a:p>
            <a:pPr marL="914400" lvl="2" indent="0">
              <a:buNone/>
            </a:pPr>
            <a:r>
              <a:rPr lang="en-US" altLang="zh-TW" b="1" i="1" dirty="0">
                <a:latin typeface="標楷體" panose="03000509000000000000" pitchFamily="65" charset="-120"/>
                <a:ea typeface="標楷體" panose="03000509000000000000" pitchFamily="65" charset="-120"/>
              </a:rPr>
              <a:t>	F16 ME PROD shift team intern</a:t>
            </a:r>
          </a:p>
          <a:p>
            <a:pPr lvl="1"/>
            <a:endParaRPr lang="en-US" altLang="zh-TW" sz="2000" dirty="0">
              <a:solidFill>
                <a:schemeClr val="tx1"/>
              </a:solidFill>
              <a:latin typeface="標楷體" panose="03000509000000000000" pitchFamily="65" charset="-120"/>
              <a:ea typeface="標楷體" panose="03000509000000000000" pitchFamily="65" charset="-120"/>
            </a:endParaRPr>
          </a:p>
          <a:p>
            <a:pPr marL="457200" lvl="1" indent="0">
              <a:buNone/>
            </a:pPr>
            <a:r>
              <a:rPr lang="en-US" altLang="zh-TW" dirty="0">
                <a:latin typeface="標楷體" panose="03000509000000000000" pitchFamily="65" charset="-120"/>
                <a:ea typeface="標楷體" panose="03000509000000000000" pitchFamily="65" charset="-120"/>
              </a:rPr>
              <a:t>	Education</a:t>
            </a:r>
            <a:r>
              <a:rPr lang="en-US" altLang="zh-TW" sz="2000" dirty="0">
                <a:latin typeface="標楷體" panose="03000509000000000000" pitchFamily="65" charset="-120"/>
                <a:ea typeface="標楷體" panose="03000509000000000000" pitchFamily="65" charset="-120"/>
              </a:rPr>
              <a:t>:</a:t>
            </a:r>
          </a:p>
          <a:p>
            <a:pPr marL="914400" lvl="2" indent="0">
              <a:buNone/>
            </a:pPr>
            <a:r>
              <a:rPr lang="en-US" altLang="zh-TW" b="1" i="1" dirty="0">
                <a:latin typeface="標楷體" panose="03000509000000000000" pitchFamily="65" charset="-120"/>
                <a:ea typeface="標楷體" panose="03000509000000000000" pitchFamily="65" charset="-120"/>
              </a:rPr>
              <a:t>	National Taipei University of </a:t>
            </a:r>
            <a:r>
              <a:rPr lang="en-US" altLang="zh-TW" b="1" i="1" dirty="0" err="1">
                <a:latin typeface="標楷體" panose="03000509000000000000" pitchFamily="65" charset="-120"/>
                <a:ea typeface="標楷體" panose="03000509000000000000" pitchFamily="65" charset="-120"/>
              </a:rPr>
              <a:t>Technology,IEM</a:t>
            </a:r>
            <a:endParaRPr lang="en-US" altLang="zh-TW" b="1" i="1" dirty="0">
              <a:latin typeface="標楷體" panose="03000509000000000000" pitchFamily="65" charset="-120"/>
              <a:ea typeface="標楷體" panose="03000509000000000000" pitchFamily="65" charset="-120"/>
            </a:endParaRPr>
          </a:p>
          <a:p>
            <a:pPr lvl="1"/>
            <a:endParaRPr lang="en-US" altLang="zh-TW" sz="2000" dirty="0">
              <a:latin typeface="標楷體" panose="03000509000000000000" pitchFamily="65" charset="-120"/>
              <a:ea typeface="標楷體" panose="03000509000000000000" pitchFamily="65" charset="-120"/>
            </a:endParaRPr>
          </a:p>
          <a:p>
            <a:pPr marL="457200" lvl="1" indent="0">
              <a:buNone/>
            </a:pPr>
            <a:r>
              <a:rPr lang="en-US" altLang="zh-TW" dirty="0">
                <a:latin typeface="標楷體" panose="03000509000000000000" pitchFamily="65" charset="-120"/>
                <a:ea typeface="標楷體" panose="03000509000000000000" pitchFamily="65" charset="-120"/>
              </a:rPr>
              <a:t>	Hobbies</a:t>
            </a:r>
            <a:r>
              <a:rPr lang="en-US" altLang="zh-TW" sz="2000" dirty="0">
                <a:latin typeface="標楷體" panose="03000509000000000000" pitchFamily="65" charset="-120"/>
                <a:ea typeface="標楷體" panose="03000509000000000000" pitchFamily="65" charset="-120"/>
              </a:rPr>
              <a:t>:</a:t>
            </a:r>
          </a:p>
          <a:p>
            <a:pPr marL="914400" lvl="2" indent="0">
              <a:buNone/>
            </a:pPr>
            <a:r>
              <a:rPr lang="en-US" altLang="zh-TW" b="1" i="1" dirty="0">
                <a:latin typeface="標楷體" panose="03000509000000000000" pitchFamily="65" charset="-120"/>
                <a:ea typeface="標楷體" panose="03000509000000000000" pitchFamily="65" charset="-120"/>
              </a:rPr>
              <a:t>	Movies, Basketball, Games</a:t>
            </a:r>
          </a:p>
          <a:p>
            <a:pPr lvl="1"/>
            <a:endParaRPr lang="en-US" altLang="zh-TW" sz="2000" dirty="0">
              <a:solidFill>
                <a:schemeClr val="tx1"/>
              </a:solidFill>
              <a:latin typeface="標楷體" panose="03000509000000000000" pitchFamily="65" charset="-120"/>
              <a:ea typeface="標楷體" panose="03000509000000000000" pitchFamily="65" charset="-120"/>
            </a:endParaRPr>
          </a:p>
          <a:p>
            <a:pPr marL="457200" lvl="1" indent="0">
              <a:buNone/>
            </a:pPr>
            <a:r>
              <a:rPr lang="en-US" altLang="zh-TW" dirty="0">
                <a:latin typeface="標楷體" panose="03000509000000000000" pitchFamily="65" charset="-120"/>
                <a:ea typeface="標楷體" panose="03000509000000000000" pitchFamily="65" charset="-120"/>
              </a:rPr>
              <a:t>	Hometown</a:t>
            </a:r>
            <a:r>
              <a:rPr lang="en-US" altLang="zh-TW" sz="2000" dirty="0">
                <a:latin typeface="標楷體" panose="03000509000000000000" pitchFamily="65" charset="-120"/>
                <a:ea typeface="標楷體" panose="03000509000000000000" pitchFamily="65" charset="-120"/>
              </a:rPr>
              <a:t>:</a:t>
            </a:r>
          </a:p>
          <a:p>
            <a:pPr marL="914400" lvl="2" indent="0">
              <a:buNone/>
            </a:pPr>
            <a:r>
              <a:rPr lang="en-US" altLang="zh-TW" b="1" i="1" dirty="0">
                <a:latin typeface="標楷體" panose="03000509000000000000" pitchFamily="65" charset="-120"/>
                <a:ea typeface="標楷體" panose="03000509000000000000" pitchFamily="65" charset="-120"/>
              </a:rPr>
              <a:t>	Taipei</a:t>
            </a:r>
          </a:p>
        </p:txBody>
      </p:sp>
      <p:grpSp>
        <p:nvGrpSpPr>
          <p:cNvPr id="11" name="群組 10">
            <a:extLst>
              <a:ext uri="{FF2B5EF4-FFF2-40B4-BE49-F238E27FC236}">
                <a16:creationId xmlns:a16="http://schemas.microsoft.com/office/drawing/2014/main" id="{D33EE93D-401D-CA1C-447E-7CA6AF1380DB}"/>
              </a:ext>
            </a:extLst>
          </p:cNvPr>
          <p:cNvGrpSpPr/>
          <p:nvPr/>
        </p:nvGrpSpPr>
        <p:grpSpPr>
          <a:xfrm>
            <a:off x="148935" y="2017033"/>
            <a:ext cx="2209800" cy="2457985"/>
            <a:chOff x="6030192" y="179143"/>
            <a:chExt cx="2743200" cy="2968254"/>
          </a:xfrm>
        </p:grpSpPr>
        <p:pic>
          <p:nvPicPr>
            <p:cNvPr id="9" name="圖片 8" descr="一張含有 室外, 天空, 個人, 男人 的圖片&#10;&#10;自動產生的描述">
              <a:extLst>
                <a:ext uri="{FF2B5EF4-FFF2-40B4-BE49-F238E27FC236}">
                  <a16:creationId xmlns:a16="http://schemas.microsoft.com/office/drawing/2014/main" id="{4D6339D8-2E6E-7058-A182-70F91B25C3F2}"/>
                </a:ext>
              </a:extLst>
            </p:cNvPr>
            <p:cNvPicPr>
              <a:picLocks noChangeAspect="1"/>
            </p:cNvPicPr>
            <p:nvPr/>
          </p:nvPicPr>
          <p:blipFill rotWithShape="1">
            <a:blip r:embed="rId4">
              <a:extLst>
                <a:ext uri="{28A0092B-C50C-407E-A947-70E740481C1C}">
                  <a14:useLocalDpi xmlns:a14="http://schemas.microsoft.com/office/drawing/2010/main" val="0"/>
                </a:ext>
              </a:extLst>
            </a:blip>
            <a:srcRect l="-71" t="15392" r="20707" b="10998"/>
            <a:stretch/>
          </p:blipFill>
          <p:spPr>
            <a:xfrm>
              <a:off x="6245936" y="179143"/>
              <a:ext cx="2527455" cy="2527455"/>
            </a:xfrm>
            <a:prstGeom prst="ellipse">
              <a:avLst/>
            </a:prstGeom>
          </p:spPr>
        </p:pic>
        <p:sp>
          <p:nvSpPr>
            <p:cNvPr id="10" name="文字方塊 9">
              <a:extLst>
                <a:ext uri="{FF2B5EF4-FFF2-40B4-BE49-F238E27FC236}">
                  <a16:creationId xmlns:a16="http://schemas.microsoft.com/office/drawing/2014/main" id="{56F0F27D-725B-C900-1770-58943D3BC326}"/>
                </a:ext>
              </a:extLst>
            </p:cNvPr>
            <p:cNvSpPr txBox="1"/>
            <p:nvPr/>
          </p:nvSpPr>
          <p:spPr>
            <a:xfrm>
              <a:off x="6030192" y="2778065"/>
              <a:ext cx="2743200" cy="369332"/>
            </a:xfrm>
            <a:prstGeom prst="rect">
              <a:avLst/>
            </a:prstGeom>
            <a:noFill/>
          </p:spPr>
          <p:txBody>
            <a:bodyPr wrap="square">
              <a:spAutoFit/>
            </a:bodyPr>
            <a:lstStyle/>
            <a:p>
              <a:pPr algn="ctr"/>
              <a:r>
                <a:rPr lang="en-US" altLang="zh-TW" b="1" dirty="0">
                  <a:solidFill>
                    <a:schemeClr val="accent1">
                      <a:lumMod val="50000"/>
                    </a:schemeClr>
                  </a:solidFill>
                  <a:latin typeface="微軟正黑體" panose="020B0604030504040204" pitchFamily="34" charset="-120"/>
                  <a:ea typeface="微軟正黑體" panose="020B0604030504040204" pitchFamily="34" charset="-120"/>
                </a:rPr>
                <a:t>Cheng Yan Yang </a:t>
              </a:r>
              <a:r>
                <a:rPr lang="zh-TW" altLang="en-US" b="1" dirty="0">
                  <a:solidFill>
                    <a:schemeClr val="accent1">
                      <a:lumMod val="50000"/>
                    </a:schemeClr>
                  </a:solidFill>
                  <a:latin typeface="微軟正黑體" panose="020B0604030504040204" pitchFamily="34" charset="-120"/>
                  <a:ea typeface="微軟正黑體" panose="020B0604030504040204" pitchFamily="34" charset="-120"/>
                </a:rPr>
                <a:t>楊承諺</a:t>
              </a:r>
            </a:p>
          </p:txBody>
        </p:sp>
      </p:grpSp>
    </p:spTree>
    <p:extLst>
      <p:ext uri="{BB962C8B-B14F-4D97-AF65-F5344CB8AC3E}">
        <p14:creationId xmlns:p14="http://schemas.microsoft.com/office/powerpoint/2010/main" val="2133976326"/>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49FC8E-4BBE-1C9E-DCEB-C76ECB9015AF}"/>
              </a:ext>
            </a:extLst>
          </p:cNvPr>
          <p:cNvSpPr>
            <a:spLocks noGrp="1"/>
          </p:cNvSpPr>
          <p:nvPr>
            <p:ph type="title"/>
          </p:nvPr>
        </p:nvSpPr>
        <p:spPr>
          <a:xfrm>
            <a:off x="909781" y="0"/>
            <a:ext cx="10515600" cy="1325563"/>
          </a:xfrm>
        </p:spPr>
        <p:txBody>
          <a:bodyPr/>
          <a:lstStyle/>
          <a:p>
            <a:r>
              <a:rPr lang="en-US" dirty="0">
                <a:ea typeface="+mj-lt"/>
                <a:cs typeface="+mj-lt"/>
              </a:rPr>
              <a:t>7/7</a:t>
            </a:r>
            <a:r>
              <a:rPr lang="zh-TW" dirty="0">
                <a:ea typeface="+mj-lt"/>
                <a:cs typeface="+mj-lt"/>
              </a:rPr>
              <a:t> </a:t>
            </a:r>
            <a:r>
              <a:rPr lang="en-US" dirty="0">
                <a:ea typeface="+mj-lt"/>
                <a:cs typeface="+mj-lt"/>
              </a:rPr>
              <a:t>Daily report</a:t>
            </a:r>
          </a:p>
        </p:txBody>
      </p:sp>
      <p:sp>
        <p:nvSpPr>
          <p:cNvPr id="5" name="內容版面配置區 2">
            <a:extLst>
              <a:ext uri="{FF2B5EF4-FFF2-40B4-BE49-F238E27FC236}">
                <a16:creationId xmlns:a16="http://schemas.microsoft.com/office/drawing/2014/main" id="{1605249D-6A56-9F3B-6F4B-A7729DA05AEF}"/>
              </a:ext>
            </a:extLst>
          </p:cNvPr>
          <p:cNvSpPr txBox="1">
            <a:spLocks/>
          </p:cNvSpPr>
          <p:nvPr/>
        </p:nvSpPr>
        <p:spPr>
          <a:xfrm>
            <a:off x="608446" y="977215"/>
            <a:ext cx="8655627" cy="132556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TW" altLang="en-US" sz="1400" dirty="0"/>
              <a:t>新人課程</a:t>
            </a:r>
            <a:r>
              <a:rPr lang="en-US" altLang="zh-TW" sz="1400" dirty="0"/>
              <a:t>(EHS):</a:t>
            </a:r>
            <a:r>
              <a:rPr lang="zh-TW" altLang="en-US" sz="1400" dirty="0"/>
              <a:t> </a:t>
            </a:r>
            <a:endParaRPr lang="en-US" altLang="zh-TW" sz="1400" dirty="0"/>
          </a:p>
          <a:p>
            <a:pPr marL="342900" indent="-342900">
              <a:lnSpc>
                <a:spcPct val="100000"/>
              </a:lnSpc>
              <a:buAutoNum type="arabicPeriod"/>
            </a:pPr>
            <a:r>
              <a:rPr lang="zh-TW" altLang="en-US" sz="1400" dirty="0">
                <a:ea typeface="新細明體"/>
                <a:cs typeface="Calibri"/>
              </a:rPr>
              <a:t>危害通識在職訓練</a:t>
            </a:r>
            <a:r>
              <a:rPr lang="en-US" altLang="zh-TW" sz="1400" dirty="0">
                <a:ea typeface="新細明體"/>
                <a:cs typeface="Calibri"/>
              </a:rPr>
              <a:t>:</a:t>
            </a:r>
            <a:r>
              <a:rPr lang="zh-TW" altLang="en-US" sz="1400" dirty="0">
                <a:ea typeface="新細明體"/>
                <a:cs typeface="Calibri"/>
              </a:rPr>
              <a:t> 依據職安法確實上課，並了解各類防護器具，以確保人員安全。</a:t>
            </a:r>
            <a:endParaRPr lang="en-US" altLang="zh-TW" sz="1400" dirty="0">
              <a:ea typeface="新細明體"/>
              <a:cs typeface="Calibri"/>
            </a:endParaRPr>
          </a:p>
          <a:p>
            <a:pPr marL="342900" indent="-342900">
              <a:lnSpc>
                <a:spcPct val="100000"/>
              </a:lnSpc>
              <a:buAutoNum type="arabicPeriod"/>
            </a:pPr>
            <a:r>
              <a:rPr lang="zh-TW" altLang="en-US" sz="1400" dirty="0">
                <a:ea typeface="新細明體"/>
                <a:cs typeface="Calibri"/>
              </a:rPr>
              <a:t>健保中心簡介</a:t>
            </a:r>
            <a:r>
              <a:rPr lang="en-US" altLang="zh-TW" sz="1400" dirty="0">
                <a:ea typeface="新細明體"/>
                <a:cs typeface="Calibri"/>
              </a:rPr>
              <a:t>:</a:t>
            </a:r>
            <a:r>
              <a:rPr lang="zh-TW" altLang="en-US" sz="1400" dirty="0">
                <a:ea typeface="新細明體"/>
                <a:cs typeface="Calibri"/>
              </a:rPr>
              <a:t> 各廠保健中心資訊、化學品傷害急救流程</a:t>
            </a:r>
            <a:endParaRPr lang="en-US" altLang="zh-TW" sz="1400" dirty="0">
              <a:ea typeface="新細明體"/>
              <a:cs typeface="Calibri"/>
            </a:endParaRPr>
          </a:p>
          <a:p>
            <a:pPr marL="342900" indent="-342900">
              <a:lnSpc>
                <a:spcPct val="100000"/>
              </a:lnSpc>
              <a:buAutoNum type="arabicPeriod"/>
            </a:pPr>
            <a:r>
              <a:rPr lang="zh-TW" altLang="en-US" sz="1400" dirty="0">
                <a:ea typeface="新細明體"/>
                <a:cs typeface="Calibri"/>
              </a:rPr>
              <a:t>一般安全衛生教育訓練</a:t>
            </a:r>
            <a:r>
              <a:rPr lang="en-US" altLang="zh-TW" sz="1400" dirty="0">
                <a:ea typeface="新細明體"/>
                <a:cs typeface="Calibri"/>
              </a:rPr>
              <a:t>:</a:t>
            </a:r>
            <a:r>
              <a:rPr lang="zh-TW" altLang="en-US" sz="1400" dirty="0">
                <a:ea typeface="新細明體"/>
                <a:cs typeface="Calibri"/>
              </a:rPr>
              <a:t> 廠區安全規範、相關受傷案例分享</a:t>
            </a:r>
          </a:p>
        </p:txBody>
      </p:sp>
      <p:sp>
        <p:nvSpPr>
          <p:cNvPr id="6" name="內容版面配置區 2">
            <a:extLst>
              <a:ext uri="{FF2B5EF4-FFF2-40B4-BE49-F238E27FC236}">
                <a16:creationId xmlns:a16="http://schemas.microsoft.com/office/drawing/2014/main" id="{13C792B4-9275-6D8A-F7D7-56EBD2D47D8B}"/>
              </a:ext>
            </a:extLst>
          </p:cNvPr>
          <p:cNvSpPr txBox="1">
            <a:spLocks/>
          </p:cNvSpPr>
          <p:nvPr/>
        </p:nvSpPr>
        <p:spPr>
          <a:xfrm>
            <a:off x="1220356" y="2513266"/>
            <a:ext cx="10288153" cy="169970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ea typeface="新細明體"/>
              </a:rPr>
              <a:t>7/7</a:t>
            </a:r>
            <a:r>
              <a:rPr lang="zh-TW" altLang="en-US" sz="1800" dirty="0">
                <a:ea typeface="新細明體"/>
              </a:rPr>
              <a:t>生產狀況會議</a:t>
            </a:r>
            <a:r>
              <a:rPr lang="en-US" altLang="zh-TW" sz="1800" dirty="0">
                <a:ea typeface="新細明體"/>
              </a:rPr>
              <a:t>:</a:t>
            </a:r>
          </a:p>
          <a:p>
            <a:pPr marL="457200" lvl="1" indent="0">
              <a:lnSpc>
                <a:spcPct val="150000"/>
              </a:lnSpc>
              <a:buNone/>
            </a:pPr>
            <a:r>
              <a:rPr lang="zh-TW" altLang="en-US" sz="1400" dirty="0">
                <a:ea typeface="新細明體"/>
                <a:cs typeface="Calibri"/>
              </a:rPr>
              <a:t>目的: 向主管報告</a:t>
            </a:r>
            <a:r>
              <a:rPr lang="en-US" altLang="zh-TW" sz="1400" dirty="0">
                <a:ea typeface="新細明體"/>
                <a:cs typeface="Calibri"/>
              </a:rPr>
              <a:t>pace</a:t>
            </a:r>
            <a:r>
              <a:rPr lang="zh-TW" altLang="en-US" sz="1400" dirty="0">
                <a:ea typeface="新細明體"/>
                <a:cs typeface="Calibri"/>
              </a:rPr>
              <a:t>能做多少，目前進度補到哪裡，哪個部門的進度沒跟上，要如何盡全力解決</a:t>
            </a:r>
            <a:r>
              <a:rPr lang="en-US" altLang="zh-TW" sz="1400" dirty="0">
                <a:ea typeface="新細明體"/>
                <a:cs typeface="Calibri"/>
              </a:rPr>
              <a:t>(</a:t>
            </a:r>
            <a:r>
              <a:rPr lang="zh-TW" altLang="en-US" sz="1400" dirty="0">
                <a:ea typeface="新細明體"/>
                <a:cs typeface="Calibri"/>
              </a:rPr>
              <a:t>找設備或製程或其他部門</a:t>
            </a:r>
            <a:r>
              <a:rPr lang="en-US" altLang="zh-TW" sz="1400" dirty="0">
                <a:ea typeface="新細明體"/>
                <a:cs typeface="Calibri"/>
              </a:rPr>
              <a:t>	</a:t>
            </a:r>
            <a:r>
              <a:rPr lang="zh-TW" altLang="en-US" sz="1400" dirty="0">
                <a:ea typeface="新細明體"/>
                <a:cs typeface="Calibri"/>
              </a:rPr>
              <a:t>人員幫忙，還有跟夜班的人員做溝通</a:t>
            </a:r>
            <a:r>
              <a:rPr lang="en-US" altLang="zh-TW" sz="1400" dirty="0">
                <a:ea typeface="新細明體"/>
                <a:cs typeface="Calibri"/>
              </a:rPr>
              <a:t>)</a:t>
            </a:r>
          </a:p>
          <a:p>
            <a:pPr marL="457200" lvl="1" indent="0">
              <a:lnSpc>
                <a:spcPct val="150000"/>
              </a:lnSpc>
              <a:buNone/>
            </a:pPr>
            <a:r>
              <a:rPr lang="zh-TW" altLang="en-US" sz="1400" dirty="0">
                <a:ea typeface="新細明體"/>
                <a:cs typeface="Calibri"/>
              </a:rPr>
              <a:t>感想</a:t>
            </a:r>
            <a:r>
              <a:rPr lang="en-US" altLang="zh-TW" sz="1400" dirty="0">
                <a:ea typeface="新細明體"/>
                <a:cs typeface="Calibri"/>
              </a:rPr>
              <a:t>: </a:t>
            </a:r>
            <a:r>
              <a:rPr lang="zh-TW" altLang="en-US" sz="1400" dirty="0">
                <a:ea typeface="新細明體"/>
                <a:cs typeface="Calibri"/>
              </a:rPr>
              <a:t>感覺今天產能有追一些回來，但好像</a:t>
            </a:r>
            <a:r>
              <a:rPr lang="en-US" altLang="zh-TW" sz="1400" dirty="0">
                <a:ea typeface="新細明體"/>
                <a:cs typeface="Calibri"/>
              </a:rPr>
              <a:t>PHO</a:t>
            </a:r>
            <a:r>
              <a:rPr lang="zh-TW" altLang="en-US" sz="1400" dirty="0">
                <a:ea typeface="新細明體"/>
                <a:cs typeface="Calibri"/>
              </a:rPr>
              <a:t>的某些</a:t>
            </a:r>
            <a:r>
              <a:rPr lang="en-US" altLang="zh-TW" sz="1400" dirty="0">
                <a:ea typeface="新細明體"/>
                <a:cs typeface="Calibri"/>
              </a:rPr>
              <a:t>WS</a:t>
            </a:r>
            <a:r>
              <a:rPr lang="zh-TW" altLang="en-US" sz="1400" dirty="0">
                <a:ea typeface="新細明體"/>
                <a:cs typeface="Calibri"/>
              </a:rPr>
              <a:t>需要再增加產能，雖然聽了大約</a:t>
            </a:r>
            <a:r>
              <a:rPr lang="en-US" altLang="zh-TW" sz="1400" dirty="0">
                <a:ea typeface="新細明體"/>
                <a:cs typeface="Calibri"/>
              </a:rPr>
              <a:t>40</a:t>
            </a:r>
            <a:r>
              <a:rPr lang="zh-TW" altLang="en-US" sz="1400" dirty="0">
                <a:ea typeface="新細明體"/>
                <a:cs typeface="Calibri"/>
              </a:rPr>
              <a:t>分鐘的會議仍有許多報表看不懂，</a:t>
            </a:r>
            <a:r>
              <a:rPr lang="en-US" altLang="zh-TW" sz="1400" dirty="0">
                <a:ea typeface="新細明體"/>
                <a:cs typeface="Calibri"/>
              </a:rPr>
              <a:t>	</a:t>
            </a:r>
            <a:r>
              <a:rPr lang="zh-TW" altLang="en-US" sz="1400" dirty="0">
                <a:ea typeface="新細明體"/>
                <a:cs typeface="Calibri"/>
              </a:rPr>
              <a:t>以及很多英文縮寫需要了解，但每天學一些，好像可以比較懂一點。</a:t>
            </a:r>
            <a:endParaRPr lang="en-US" altLang="zh-TW" sz="1400" dirty="0">
              <a:ea typeface="新細明體"/>
              <a:cs typeface="Calibri"/>
            </a:endParaRPr>
          </a:p>
        </p:txBody>
      </p:sp>
      <p:sp>
        <p:nvSpPr>
          <p:cNvPr id="7" name="內容版面配置區 2">
            <a:extLst>
              <a:ext uri="{FF2B5EF4-FFF2-40B4-BE49-F238E27FC236}">
                <a16:creationId xmlns:a16="http://schemas.microsoft.com/office/drawing/2014/main" id="{9756E99C-48CC-30BC-08C2-E7D9010113DC}"/>
              </a:ext>
            </a:extLst>
          </p:cNvPr>
          <p:cNvSpPr>
            <a:spLocks noGrp="1"/>
          </p:cNvSpPr>
          <p:nvPr>
            <p:ph idx="1"/>
          </p:nvPr>
        </p:nvSpPr>
        <p:spPr>
          <a:xfrm>
            <a:off x="498765" y="3971636"/>
            <a:ext cx="10881590" cy="2715491"/>
          </a:xfrm>
        </p:spPr>
        <p:txBody>
          <a:bodyPr vert="horz" lIns="91440" tIns="45720" rIns="91440" bIns="45720" rtlCol="0" anchor="t">
            <a:normAutofit lnSpcReduction="10000"/>
          </a:bodyPr>
          <a:lstStyle/>
          <a:p>
            <a:pPr marL="0" indent="0">
              <a:buNone/>
            </a:pPr>
            <a:r>
              <a:rPr lang="zh-TW" altLang="en-US" sz="1800" dirty="0">
                <a:ea typeface="新細明體"/>
              </a:rPr>
              <a:t>名詞</a:t>
            </a:r>
            <a:r>
              <a:rPr lang="en-US" altLang="zh-TW" sz="1800" dirty="0">
                <a:ea typeface="新細明體"/>
              </a:rPr>
              <a:t>:</a:t>
            </a:r>
            <a:endParaRPr lang="zh-TW" altLang="en-US" sz="1800" dirty="0">
              <a:ea typeface="新細明體"/>
            </a:endParaRPr>
          </a:p>
          <a:p>
            <a:pPr marL="0" indent="0">
              <a:lnSpc>
                <a:spcPct val="150000"/>
              </a:lnSpc>
              <a:buNone/>
            </a:pPr>
            <a:r>
              <a:rPr lang="en-US" altLang="zh-TW" sz="1800" dirty="0">
                <a:ea typeface="新細明體"/>
              </a:rPr>
              <a:t>1.</a:t>
            </a:r>
            <a:r>
              <a:rPr lang="zh-TW" altLang="en-US" sz="1800" dirty="0">
                <a:ea typeface="新細明體"/>
              </a:rPr>
              <a:t> </a:t>
            </a:r>
            <a:r>
              <a:rPr lang="en-US" altLang="zh-TW" sz="1800" dirty="0">
                <a:ea typeface="新細明體"/>
              </a:rPr>
              <a:t>WIP</a:t>
            </a:r>
            <a:r>
              <a:rPr lang="zh-TW" altLang="en-US" sz="1800" dirty="0">
                <a:ea typeface="新細明體"/>
              </a:rPr>
              <a:t> </a:t>
            </a:r>
            <a:r>
              <a:rPr lang="en-US" altLang="zh-TW" sz="1800" dirty="0">
                <a:ea typeface="新細明體"/>
              </a:rPr>
              <a:t>turns: (Moves/WIP</a:t>
            </a:r>
            <a:r>
              <a:rPr lang="zh-TW" altLang="en-US" sz="1800" dirty="0">
                <a:ea typeface="新細明體"/>
              </a:rPr>
              <a:t> </a:t>
            </a:r>
            <a:r>
              <a:rPr lang="en-US" altLang="zh-TW" sz="1800" dirty="0">
                <a:ea typeface="新細明體"/>
              </a:rPr>
              <a:t>=</a:t>
            </a:r>
            <a:r>
              <a:rPr lang="zh-TW" altLang="en-US" sz="1800" dirty="0">
                <a:ea typeface="新細明體"/>
              </a:rPr>
              <a:t> </a:t>
            </a:r>
            <a:r>
              <a:rPr lang="en-US" altLang="zh-TW" sz="1800" dirty="0" err="1">
                <a:ea typeface="新細明體"/>
              </a:rPr>
              <a:t>wip</a:t>
            </a:r>
            <a:r>
              <a:rPr lang="en-US" altLang="zh-TW" sz="1800" dirty="0">
                <a:ea typeface="新細明體"/>
              </a:rPr>
              <a:t> turns)</a:t>
            </a:r>
            <a:r>
              <a:rPr lang="zh-TW" altLang="en-US" sz="1800" dirty="0">
                <a:ea typeface="新細明體"/>
              </a:rPr>
              <a:t> 一片</a:t>
            </a:r>
            <a:r>
              <a:rPr lang="en-US" altLang="zh-TW" sz="1800" dirty="0" err="1">
                <a:ea typeface="新細明體"/>
              </a:rPr>
              <a:t>wfs</a:t>
            </a:r>
            <a:r>
              <a:rPr lang="zh-TW" altLang="en-US" sz="1800" dirty="0">
                <a:ea typeface="新細明體"/>
              </a:rPr>
              <a:t>一天平均可以跑幾站</a:t>
            </a:r>
            <a:endParaRPr lang="en-US" altLang="zh-TW" sz="1800" dirty="0">
              <a:ea typeface="新細明體"/>
            </a:endParaRPr>
          </a:p>
          <a:p>
            <a:pPr marL="457200" lvl="1" indent="0">
              <a:lnSpc>
                <a:spcPct val="150000"/>
              </a:lnSpc>
              <a:buNone/>
            </a:pPr>
            <a:r>
              <a:rPr lang="zh-TW" altLang="en-US" sz="1400" dirty="0">
                <a:ea typeface="新細明體"/>
              </a:rPr>
              <a:t> </a:t>
            </a:r>
            <a:r>
              <a:rPr lang="en-US" altLang="zh-TW" sz="1600" dirty="0">
                <a:ea typeface="新細明體"/>
              </a:rPr>
              <a:t>Ex.</a:t>
            </a:r>
            <a:r>
              <a:rPr lang="zh-TW" altLang="en-US" sz="1600" dirty="0">
                <a:ea typeface="新細明體"/>
              </a:rPr>
              <a:t> </a:t>
            </a:r>
            <a:r>
              <a:rPr lang="en-US" altLang="zh-TW" sz="1600" dirty="0">
                <a:ea typeface="新細明體"/>
              </a:rPr>
              <a:t>move=1732811</a:t>
            </a:r>
            <a:r>
              <a:rPr lang="zh-TW" altLang="en-US" sz="1600" dirty="0">
                <a:ea typeface="新細明體"/>
              </a:rPr>
              <a:t>，</a:t>
            </a:r>
            <a:r>
              <a:rPr lang="en-US" altLang="zh-TW" sz="1600" dirty="0">
                <a:ea typeface="新細明體"/>
              </a:rPr>
              <a:t>WIP=206153</a:t>
            </a:r>
            <a:r>
              <a:rPr lang="zh-TW" altLang="en-US" sz="1600" dirty="0">
                <a:ea typeface="新細明體"/>
              </a:rPr>
              <a:t>，以目前的水準每片</a:t>
            </a:r>
            <a:r>
              <a:rPr lang="en-US" altLang="zh-TW" sz="1600" dirty="0" err="1">
                <a:ea typeface="新細明體"/>
              </a:rPr>
              <a:t>wfs</a:t>
            </a:r>
            <a:r>
              <a:rPr lang="zh-TW" altLang="en-US" sz="1600" dirty="0">
                <a:ea typeface="新細明體"/>
              </a:rPr>
              <a:t>要經過</a:t>
            </a:r>
            <a:r>
              <a:rPr lang="en-US" altLang="zh-TW" sz="1600" dirty="0">
                <a:ea typeface="新細明體"/>
              </a:rPr>
              <a:t>8.4</a:t>
            </a:r>
            <a:r>
              <a:rPr lang="zh-TW" altLang="en-US" sz="1600" dirty="0">
                <a:ea typeface="新細明體"/>
              </a:rPr>
              <a:t>站</a:t>
            </a:r>
            <a:endParaRPr lang="en-US" altLang="zh-TW" sz="1600" dirty="0">
              <a:ea typeface="新細明體"/>
            </a:endParaRPr>
          </a:p>
          <a:p>
            <a:pPr marL="0" indent="0">
              <a:lnSpc>
                <a:spcPct val="150000"/>
              </a:lnSpc>
              <a:buNone/>
            </a:pPr>
            <a:r>
              <a:rPr lang="en-US" altLang="zh-TW" sz="1800" dirty="0">
                <a:ea typeface="新細明體"/>
                <a:cs typeface="Calibri"/>
              </a:rPr>
              <a:t>2.</a:t>
            </a:r>
            <a:r>
              <a:rPr lang="zh-TW" altLang="en-US" sz="1800" dirty="0">
                <a:ea typeface="新細明體"/>
                <a:cs typeface="Calibri"/>
              </a:rPr>
              <a:t> </a:t>
            </a:r>
            <a:r>
              <a:rPr lang="en-US" altLang="zh-TW" sz="1800" dirty="0">
                <a:ea typeface="新細明體"/>
                <a:cs typeface="Calibri"/>
              </a:rPr>
              <a:t>speed: (step Qty</a:t>
            </a:r>
            <a:r>
              <a:rPr lang="zh-TW" altLang="en-US" sz="1800" dirty="0">
                <a:ea typeface="新細明體"/>
                <a:cs typeface="Calibri"/>
              </a:rPr>
              <a:t>總站數</a:t>
            </a:r>
            <a:r>
              <a:rPr lang="en-US" altLang="zh-TW" sz="1800" dirty="0">
                <a:ea typeface="新細明體"/>
                <a:cs typeface="Calibri"/>
              </a:rPr>
              <a:t> / </a:t>
            </a:r>
            <a:r>
              <a:rPr lang="en-US" altLang="zh-TW" sz="1800" dirty="0" err="1">
                <a:ea typeface="新細明體"/>
                <a:cs typeface="Calibri"/>
              </a:rPr>
              <a:t>wip</a:t>
            </a:r>
            <a:r>
              <a:rPr lang="en-US" altLang="zh-TW" sz="1800" dirty="0">
                <a:ea typeface="新細明體"/>
                <a:cs typeface="Calibri"/>
              </a:rPr>
              <a:t> turns )</a:t>
            </a:r>
          </a:p>
          <a:p>
            <a:pPr marL="457200" lvl="1" indent="0">
              <a:lnSpc>
                <a:spcPct val="150000"/>
              </a:lnSpc>
              <a:buNone/>
            </a:pPr>
            <a:r>
              <a:rPr lang="en-US" altLang="zh-TW" sz="1600" dirty="0">
                <a:ea typeface="新細明體"/>
                <a:cs typeface="Calibri"/>
              </a:rPr>
              <a:t> Ex. Step Qty = 587</a:t>
            </a:r>
            <a:r>
              <a:rPr lang="zh-TW" altLang="en-US" sz="1600" dirty="0">
                <a:ea typeface="新細明體"/>
                <a:cs typeface="Calibri"/>
              </a:rPr>
              <a:t>，</a:t>
            </a:r>
            <a:r>
              <a:rPr lang="en-US" altLang="zh-TW" sz="1600" dirty="0" err="1">
                <a:ea typeface="新細明體"/>
                <a:cs typeface="Calibri"/>
              </a:rPr>
              <a:t>wip</a:t>
            </a:r>
            <a:r>
              <a:rPr lang="en-US" altLang="zh-TW" sz="1600" dirty="0">
                <a:ea typeface="新細明體"/>
                <a:cs typeface="Calibri"/>
              </a:rPr>
              <a:t> turns = 8.4 </a:t>
            </a:r>
            <a:r>
              <a:rPr lang="zh-TW" altLang="en-US" sz="1600" dirty="0">
                <a:ea typeface="新細明體"/>
                <a:cs typeface="Calibri"/>
              </a:rPr>
              <a:t>，以目前的水準要花</a:t>
            </a:r>
            <a:r>
              <a:rPr lang="en-US" altLang="zh-TW" sz="1600" dirty="0">
                <a:ea typeface="新細明體"/>
                <a:cs typeface="Calibri"/>
              </a:rPr>
              <a:t>69.4</a:t>
            </a:r>
            <a:r>
              <a:rPr lang="zh-TW" altLang="en-US" sz="1600" dirty="0">
                <a:ea typeface="新細明體"/>
                <a:cs typeface="Calibri"/>
              </a:rPr>
              <a:t>天才能完成</a:t>
            </a:r>
            <a:endParaRPr lang="en-US" altLang="zh-TW" sz="1600" dirty="0">
              <a:ea typeface="新細明體"/>
              <a:cs typeface="Calibri"/>
            </a:endParaRPr>
          </a:p>
          <a:p>
            <a:pPr marL="0" indent="0">
              <a:lnSpc>
                <a:spcPct val="150000"/>
              </a:lnSpc>
              <a:buNone/>
            </a:pPr>
            <a:r>
              <a:rPr lang="en-US" altLang="zh-TW" sz="1800" dirty="0">
                <a:ea typeface="新細明體"/>
                <a:cs typeface="Calibri"/>
              </a:rPr>
              <a:t>3.Output Cut Line: </a:t>
            </a:r>
            <a:r>
              <a:rPr lang="zh-TW" altLang="en-US" sz="1800" dirty="0">
                <a:ea typeface="新細明體"/>
                <a:cs typeface="Calibri"/>
              </a:rPr>
              <a:t>目前的</a:t>
            </a:r>
            <a:r>
              <a:rPr lang="en-US" altLang="zh-TW" sz="1800" dirty="0">
                <a:ea typeface="新細明體"/>
                <a:cs typeface="Calibri"/>
              </a:rPr>
              <a:t>output target</a:t>
            </a:r>
            <a:r>
              <a:rPr lang="zh-TW" altLang="en-US" sz="1800" dirty="0">
                <a:ea typeface="新細明體"/>
                <a:cs typeface="Calibri"/>
              </a:rPr>
              <a:t>是</a:t>
            </a:r>
            <a:r>
              <a:rPr lang="en-US" altLang="zh-TW" sz="1800" dirty="0">
                <a:ea typeface="新細明體"/>
                <a:cs typeface="Calibri"/>
              </a:rPr>
              <a:t>200</a:t>
            </a:r>
            <a:r>
              <a:rPr lang="zh-TW" altLang="en-US" sz="1800" dirty="0">
                <a:ea typeface="新細明體"/>
                <a:cs typeface="Calibri"/>
              </a:rPr>
              <a:t>，已經做了</a:t>
            </a:r>
            <a:r>
              <a:rPr lang="en-US" altLang="zh-TW" sz="1800" dirty="0">
                <a:ea typeface="新細明體"/>
                <a:cs typeface="Calibri"/>
              </a:rPr>
              <a:t>100</a:t>
            </a:r>
            <a:r>
              <a:rPr lang="zh-TW" altLang="en-US" sz="1800" dirty="0">
                <a:ea typeface="新細明體"/>
                <a:cs typeface="Calibri"/>
              </a:rPr>
              <a:t>，所以從</a:t>
            </a:r>
            <a:r>
              <a:rPr lang="en-US" altLang="zh-TW" sz="1800" dirty="0">
                <a:ea typeface="新細明體"/>
                <a:cs typeface="Calibri"/>
              </a:rPr>
              <a:t>output</a:t>
            </a:r>
            <a:r>
              <a:rPr lang="zh-TW" altLang="en-US" sz="1800" dirty="0">
                <a:ea typeface="新細明體"/>
                <a:cs typeface="Calibri"/>
              </a:rPr>
              <a:t>往前推</a:t>
            </a:r>
            <a:r>
              <a:rPr lang="en-US" altLang="zh-TW" sz="1800" dirty="0">
                <a:ea typeface="新細明體"/>
                <a:cs typeface="Calibri"/>
              </a:rPr>
              <a:t>100</a:t>
            </a:r>
            <a:r>
              <a:rPr lang="zh-TW" altLang="en-US" sz="1800" dirty="0">
                <a:ea typeface="新細明體"/>
                <a:cs typeface="Calibri"/>
              </a:rPr>
              <a:t>的</a:t>
            </a:r>
            <a:r>
              <a:rPr lang="en-US" altLang="zh-TW" sz="1800" dirty="0">
                <a:ea typeface="新細明體"/>
                <a:cs typeface="Calibri"/>
              </a:rPr>
              <a:t>cut line</a:t>
            </a:r>
            <a:endParaRPr lang="en-US" altLang="zh-TW" sz="1400" dirty="0">
              <a:ea typeface="新細明體"/>
              <a:cs typeface="Calibri"/>
            </a:endParaRPr>
          </a:p>
        </p:txBody>
      </p:sp>
      <p:pic>
        <p:nvPicPr>
          <p:cNvPr id="9" name="圖片 8">
            <a:extLst>
              <a:ext uri="{FF2B5EF4-FFF2-40B4-BE49-F238E27FC236}">
                <a16:creationId xmlns:a16="http://schemas.microsoft.com/office/drawing/2014/main" id="{000B8F0A-1984-CDAA-E8C7-887D419B223E}"/>
              </a:ext>
            </a:extLst>
          </p:cNvPr>
          <p:cNvPicPr>
            <a:picLocks noChangeAspect="1"/>
          </p:cNvPicPr>
          <p:nvPr/>
        </p:nvPicPr>
        <p:blipFill>
          <a:blip r:embed="rId2"/>
          <a:stretch>
            <a:fillRect/>
          </a:stretch>
        </p:blipFill>
        <p:spPr>
          <a:xfrm>
            <a:off x="7673252" y="6577849"/>
            <a:ext cx="4592639" cy="295845"/>
          </a:xfrm>
          <a:prstGeom prst="rect">
            <a:avLst/>
          </a:prstGeom>
        </p:spPr>
      </p:pic>
    </p:spTree>
    <p:extLst>
      <p:ext uri="{BB962C8B-B14F-4D97-AF65-F5344CB8AC3E}">
        <p14:creationId xmlns:p14="http://schemas.microsoft.com/office/powerpoint/2010/main" val="2931256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CC6D3E-B4F2-89F9-4606-BFABA8D2BF8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F2A152E-8B6A-7C2C-1702-A9D5E532B9F0}"/>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2D75BF8D-C932-2757-633E-CC04441DDC13}"/>
              </a:ext>
            </a:extLst>
          </p:cNvPr>
          <p:cNvPicPr>
            <a:picLocks noChangeAspect="1"/>
          </p:cNvPicPr>
          <p:nvPr/>
        </p:nvPicPr>
        <p:blipFill>
          <a:blip r:embed="rId2"/>
          <a:stretch>
            <a:fillRect/>
          </a:stretch>
        </p:blipFill>
        <p:spPr>
          <a:xfrm>
            <a:off x="0" y="61353"/>
            <a:ext cx="12192000" cy="6735294"/>
          </a:xfrm>
          <a:prstGeom prst="rect">
            <a:avLst/>
          </a:prstGeom>
        </p:spPr>
      </p:pic>
    </p:spTree>
    <p:extLst>
      <p:ext uri="{BB962C8B-B14F-4D97-AF65-F5344CB8AC3E}">
        <p14:creationId xmlns:p14="http://schemas.microsoft.com/office/powerpoint/2010/main" val="496291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9188" y="141287"/>
            <a:ext cx="4460913" cy="1353506"/>
          </a:xfrm>
        </p:spPr>
        <p:txBody>
          <a:bodyPr/>
          <a:lstStyle/>
          <a:p>
            <a:r>
              <a:rPr lang="en-US" dirty="0"/>
              <a:t>RPT Calculation</a:t>
            </a:r>
          </a:p>
        </p:txBody>
      </p:sp>
      <p:sp>
        <p:nvSpPr>
          <p:cNvPr id="3" name="Text Placeholder 2"/>
          <p:cNvSpPr>
            <a:spLocks noGrp="1"/>
          </p:cNvSpPr>
          <p:nvPr>
            <p:ph type="body" sz="quarter" idx="10"/>
          </p:nvPr>
        </p:nvSpPr>
        <p:spPr>
          <a:xfrm>
            <a:off x="1789113" y="778213"/>
            <a:ext cx="8437562" cy="5642043"/>
          </a:xfrm>
        </p:spPr>
        <p:txBody>
          <a:bodyPr/>
          <a:lstStyle/>
          <a:p>
            <a:pPr>
              <a:buNone/>
            </a:pPr>
            <a:r>
              <a:rPr lang="en-US" sz="1600" b="1" dirty="0">
                <a:latin typeface="+mj-lt"/>
              </a:rPr>
              <a:t>Batch Tool RPT Calculation </a:t>
            </a:r>
          </a:p>
          <a:p>
            <a:r>
              <a:rPr lang="en-US" sz="1200" dirty="0">
                <a:latin typeface="+mj-lt"/>
              </a:rPr>
              <a:t>For non-chamber, batch style tools, the RPT is the process time of the entire batch (referring to the formula below, the RPT is not dependent on batch size)</a:t>
            </a:r>
          </a:p>
          <a:p>
            <a:pPr>
              <a:buNone/>
            </a:pPr>
            <a:r>
              <a:rPr lang="en-US" sz="1200" dirty="0">
                <a:latin typeface="+mj-lt"/>
              </a:rPr>
              <a:t>Figure 14. Batch RPT Formula</a:t>
            </a:r>
          </a:p>
          <a:p>
            <a:pPr>
              <a:buNone/>
            </a:pPr>
            <a:r>
              <a:rPr lang="en-US" sz="1200" b="1" dirty="0">
                <a:latin typeface="+mj-lt"/>
              </a:rPr>
              <a:t> </a:t>
            </a:r>
          </a:p>
          <a:p>
            <a:pPr>
              <a:buNone/>
            </a:pPr>
            <a:endParaRPr lang="en-US" sz="1200" b="1" dirty="0">
              <a:latin typeface="+mj-lt"/>
            </a:endParaRPr>
          </a:p>
          <a:p>
            <a:pPr>
              <a:buNone/>
            </a:pPr>
            <a:r>
              <a:rPr lang="en-US" sz="1600" b="1" dirty="0">
                <a:latin typeface="+mj-lt"/>
              </a:rPr>
              <a:t>Chamber Tools RPT Calculation </a:t>
            </a:r>
          </a:p>
          <a:p>
            <a:r>
              <a:rPr lang="en-US" sz="1200" dirty="0">
                <a:latin typeface="+mj-lt"/>
              </a:rPr>
              <a:t>For chamber tools, the conversion between time required to process a lot and the time required to process a wafer is done using the RPT basis. For tools that are multi-chambered, the RPT is converted to a single chamber.  </a:t>
            </a:r>
          </a:p>
          <a:p>
            <a:pPr>
              <a:buNone/>
            </a:pPr>
            <a:r>
              <a:rPr lang="en-US" sz="1200" dirty="0">
                <a:latin typeface="+mj-lt"/>
              </a:rPr>
              <a:t>Figure </a:t>
            </a:r>
            <a:r>
              <a:rPr lang="ar-SA" sz="1200" dirty="0">
                <a:latin typeface="+mj-lt"/>
              </a:rPr>
              <a:t>‎</a:t>
            </a:r>
            <a:r>
              <a:rPr lang="en-US" sz="1200" dirty="0">
                <a:latin typeface="+mj-lt"/>
              </a:rPr>
              <a:t>15. Chamber RPT Formula</a:t>
            </a:r>
          </a:p>
          <a:p>
            <a:endParaRPr lang="en-US" sz="1200" b="1" dirty="0">
              <a:latin typeface="+mj-lt"/>
            </a:endParaRPr>
          </a:p>
          <a:p>
            <a:endParaRPr lang="en-US" sz="1200" b="1" dirty="0">
              <a:latin typeface="+mj-lt"/>
            </a:endParaRPr>
          </a:p>
          <a:p>
            <a:endParaRPr lang="en-US" sz="1200" b="1" dirty="0">
              <a:latin typeface="+mj-lt"/>
            </a:endParaRPr>
          </a:p>
          <a:p>
            <a:pPr>
              <a:buNone/>
            </a:pPr>
            <a:r>
              <a:rPr lang="en-US" sz="1600" b="1" dirty="0">
                <a:latin typeface="+mj-lt"/>
              </a:rPr>
              <a:t>Simple Tools (Non Chamber Non Batching Tools) RPT Calculation </a:t>
            </a:r>
          </a:p>
          <a:p>
            <a:r>
              <a:rPr lang="en-US" sz="1200" dirty="0">
                <a:latin typeface="+mj-lt"/>
              </a:rPr>
              <a:t>For simple tools, the same formula can be used as chamber tools but the number of chambers is set to 1. The formula then becomes:</a:t>
            </a:r>
          </a:p>
          <a:p>
            <a:pPr>
              <a:buNone/>
            </a:pPr>
            <a:r>
              <a:rPr lang="en-US" sz="1200" dirty="0">
                <a:latin typeface="+mj-lt"/>
              </a:rPr>
              <a:t>Figure </a:t>
            </a:r>
            <a:r>
              <a:rPr lang="ar-SA" sz="1200" dirty="0">
                <a:latin typeface="+mj-lt"/>
              </a:rPr>
              <a:t>‎</a:t>
            </a:r>
            <a:r>
              <a:rPr lang="en-US" sz="1200" dirty="0">
                <a:latin typeface="+mj-lt"/>
              </a:rPr>
              <a:t>16. Simple RPT Formula</a:t>
            </a:r>
          </a:p>
          <a:p>
            <a:pPr>
              <a:buNone/>
            </a:pPr>
            <a:r>
              <a:rPr lang="en-US" sz="1200" dirty="0">
                <a:latin typeface="+mj-lt"/>
              </a:rPr>
              <a:t> </a:t>
            </a:r>
          </a:p>
          <a:p>
            <a:pPr>
              <a:buNone/>
            </a:pPr>
            <a:r>
              <a:rPr lang="en-US" sz="1200" dirty="0">
                <a:latin typeface="+mj-lt"/>
              </a:rPr>
              <a:t> </a:t>
            </a:r>
          </a:p>
          <a:p>
            <a:endParaRPr lang="en-US" sz="1200" dirty="0">
              <a:latin typeface="+mj-lt"/>
            </a:endParaRPr>
          </a:p>
        </p:txBody>
      </p:sp>
      <p:sp>
        <p:nvSpPr>
          <p:cNvPr id="4" name="Date Placeholder 3"/>
          <p:cNvSpPr>
            <a:spLocks noGrp="1"/>
          </p:cNvSpPr>
          <p:nvPr>
            <p:ph type="dt" sz="half" idx="11"/>
          </p:nvPr>
        </p:nvSpPr>
        <p:spPr/>
        <p:txBody>
          <a:bodyPr/>
          <a:lstStyle/>
          <a:p>
            <a:pPr>
              <a:defRPr/>
            </a:pPr>
            <a:fld id="{B539CEC7-CDF1-44B9-92DE-54A9D9B2CF87}" type="datetime4">
              <a:rPr lang="en-US" smtClean="0"/>
              <a:pPr>
                <a:defRPr/>
              </a:pPr>
              <a:t>August 5, 2022</a:t>
            </a:fld>
            <a:endParaRPr lang="en-US" dirty="0"/>
          </a:p>
        </p:txBody>
      </p:sp>
      <p:pic>
        <p:nvPicPr>
          <p:cNvPr id="93185" name="Picture 1"/>
          <p:cNvPicPr>
            <a:picLocks noChangeAspect="1" noChangeArrowheads="1"/>
          </p:cNvPicPr>
          <p:nvPr/>
        </p:nvPicPr>
        <p:blipFill>
          <a:blip r:embed="rId2"/>
          <a:srcRect/>
          <a:stretch>
            <a:fillRect/>
          </a:stretch>
        </p:blipFill>
        <p:spPr bwMode="auto">
          <a:xfrm>
            <a:off x="2370307" y="3759032"/>
            <a:ext cx="7655667" cy="511410"/>
          </a:xfrm>
          <a:prstGeom prst="rect">
            <a:avLst/>
          </a:prstGeom>
          <a:noFill/>
          <a:ln w="19050">
            <a:solidFill>
              <a:schemeClr val="bg1">
                <a:lumMod val="50000"/>
              </a:schemeClr>
            </a:solidFill>
            <a:miter lim="800000"/>
            <a:headEnd/>
            <a:tailEnd/>
          </a:ln>
        </p:spPr>
      </p:pic>
      <p:pic>
        <p:nvPicPr>
          <p:cNvPr id="93186" name="Picture 2"/>
          <p:cNvPicPr>
            <a:picLocks noChangeAspect="1" noChangeArrowheads="1"/>
          </p:cNvPicPr>
          <p:nvPr/>
        </p:nvPicPr>
        <p:blipFill>
          <a:blip r:embed="rId3"/>
          <a:srcRect/>
          <a:stretch>
            <a:fillRect/>
          </a:stretch>
        </p:blipFill>
        <p:spPr bwMode="auto">
          <a:xfrm>
            <a:off x="2355105" y="2113437"/>
            <a:ext cx="7632300" cy="308750"/>
          </a:xfrm>
          <a:prstGeom prst="rect">
            <a:avLst/>
          </a:prstGeom>
          <a:noFill/>
          <a:ln w="19050">
            <a:solidFill>
              <a:schemeClr val="bg1">
                <a:lumMod val="50000"/>
              </a:schemeClr>
            </a:solidFill>
            <a:miter lim="800000"/>
            <a:headEnd/>
            <a:tailEnd/>
          </a:ln>
        </p:spPr>
      </p:pic>
      <p:pic>
        <p:nvPicPr>
          <p:cNvPr id="93188" name="Picture 4"/>
          <p:cNvPicPr>
            <a:picLocks noChangeAspect="1" noChangeArrowheads="1"/>
          </p:cNvPicPr>
          <p:nvPr/>
        </p:nvPicPr>
        <p:blipFill>
          <a:blip r:embed="rId4"/>
          <a:srcRect/>
          <a:stretch>
            <a:fillRect/>
          </a:stretch>
        </p:blipFill>
        <p:spPr bwMode="auto">
          <a:xfrm>
            <a:off x="2360579" y="5700610"/>
            <a:ext cx="7636212" cy="602913"/>
          </a:xfrm>
          <a:prstGeom prst="rect">
            <a:avLst/>
          </a:prstGeom>
          <a:noFill/>
          <a:ln w="9525">
            <a:solidFill>
              <a:schemeClr val="bg1">
                <a:lumMod val="50000"/>
              </a:schemeClr>
            </a:solidFill>
            <a:miter lim="800000"/>
            <a:headEnd/>
            <a:tailEnd/>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RPT Calculation</a:t>
            </a:r>
          </a:p>
        </p:txBody>
      </p:sp>
      <p:sp>
        <p:nvSpPr>
          <p:cNvPr id="4" name="Date Placeholder 3"/>
          <p:cNvSpPr>
            <a:spLocks noGrp="1"/>
          </p:cNvSpPr>
          <p:nvPr>
            <p:ph type="dt" sz="half" idx="11"/>
          </p:nvPr>
        </p:nvSpPr>
        <p:spPr/>
        <p:txBody>
          <a:bodyPr/>
          <a:lstStyle/>
          <a:p>
            <a:pPr>
              <a:defRPr/>
            </a:pPr>
            <a:fld id="{B539CEC7-CDF1-44B9-92DE-54A9D9B2CF87}" type="datetime4">
              <a:rPr lang="en-US" smtClean="0"/>
              <a:pPr>
                <a:defRPr/>
              </a:pPr>
              <a:t>August 5, 2022</a:t>
            </a:fld>
            <a:endParaRPr lang="en-US" dirty="0"/>
          </a:p>
        </p:txBody>
      </p:sp>
      <p:sp>
        <p:nvSpPr>
          <p:cNvPr id="96258" name="Text Box 2"/>
          <p:cNvSpPr txBox="1">
            <a:spLocks noChangeArrowheads="1"/>
          </p:cNvSpPr>
          <p:nvPr/>
        </p:nvSpPr>
        <p:spPr bwMode="auto">
          <a:xfrm>
            <a:off x="2676728" y="1494649"/>
            <a:ext cx="7310336" cy="1209640"/>
          </a:xfrm>
          <a:prstGeom prst="rect">
            <a:avLst/>
          </a:prstGeom>
          <a:solidFill>
            <a:srgbClr val="FFFFFF"/>
          </a:solidFill>
          <a:ln w="9525">
            <a:solidFill>
              <a:srgbClr val="000000"/>
            </a:solidFill>
            <a:miter lim="800000"/>
            <a:headEnd/>
            <a:tailEnd/>
          </a:ln>
        </p:spPr>
        <p:txBody>
          <a:bodyPr vert="horz" wrap="none" lIns="91440" tIns="45720" rIns="91440" bIns="45720" numCol="1" anchor="t" anchorCtr="0" compatLnSpc="1">
            <a:prstTxWarp prst="textNoShape">
              <a:avLst/>
            </a:prstTxWarp>
          </a:bodyPr>
          <a:lstStyle/>
          <a:p>
            <a:pPr algn="ctr" fontAlgn="base">
              <a:spcBef>
                <a:spcPct val="0"/>
              </a:spcBef>
              <a:spcAft>
                <a:spcPts val="600"/>
              </a:spcAft>
            </a:pPr>
            <a:r>
              <a:rPr lang="en-US" sz="1000" b="1">
                <a:latin typeface="Times New Roman" pitchFamily="18" charset="0"/>
              </a:rPr>
              <a:t>Example:</a:t>
            </a:r>
            <a:r>
              <a:rPr lang="en-US" sz="1000" b="1">
                <a:latin typeface="Arial" pitchFamily="34" charset="0"/>
              </a:rPr>
              <a:t>    </a:t>
            </a:r>
            <a:r>
              <a:rPr lang="en-US" sz="1000">
                <a:latin typeface="Arial" pitchFamily="34" charset="0"/>
              </a:rPr>
              <a:t>System A has 4 chambers. The Out to Out time difference between two lots of 25 wafers is 36 minutes.</a:t>
            </a:r>
            <a:endParaRPr lang="en-US" sz="1000" b="1">
              <a:latin typeface="Arial" pitchFamily="34" charset="0"/>
            </a:endParaRPr>
          </a:p>
          <a:p>
            <a:pPr algn="ctr" fontAlgn="base">
              <a:spcBef>
                <a:spcPct val="0"/>
              </a:spcBef>
              <a:spcAft>
                <a:spcPts val="600"/>
              </a:spcAft>
            </a:pPr>
            <a:r>
              <a:rPr lang="en-US" sz="1000">
                <a:latin typeface="Arial" pitchFamily="34" charset="0"/>
              </a:rPr>
              <a:t>RPT = (Diff between Out to Out time of Lots / number of wafers) * RPT Basis</a:t>
            </a:r>
          </a:p>
          <a:p>
            <a:pPr algn="ctr" fontAlgn="base">
              <a:spcBef>
                <a:spcPct val="0"/>
              </a:spcBef>
              <a:spcAft>
                <a:spcPts val="600"/>
              </a:spcAft>
            </a:pPr>
            <a:r>
              <a:rPr lang="en-US" sz="1000">
                <a:latin typeface="Arial" pitchFamily="34" charset="0"/>
              </a:rPr>
              <a:t>RPT = 36 minutes / 25 wafers * 4 chambers = </a:t>
            </a:r>
            <a:r>
              <a:rPr lang="en-US" sz="1000" u="sng">
                <a:latin typeface="Arial" pitchFamily="34" charset="0"/>
              </a:rPr>
              <a:t>5.76 minutes *chamber / wafer</a:t>
            </a:r>
            <a:endParaRPr lang="en-US">
              <a:latin typeface="Arial" pitchFamily="34" charset="0"/>
            </a:endParaRPr>
          </a:p>
        </p:txBody>
      </p:sp>
      <p:sp>
        <p:nvSpPr>
          <p:cNvPr id="6" name="Rectangle 5"/>
          <p:cNvSpPr/>
          <p:nvPr/>
        </p:nvSpPr>
        <p:spPr>
          <a:xfrm>
            <a:off x="2633885" y="1130960"/>
            <a:ext cx="1164293" cy="369332"/>
          </a:xfrm>
          <a:prstGeom prst="rect">
            <a:avLst/>
          </a:prstGeom>
        </p:spPr>
        <p:txBody>
          <a:bodyPr wrap="none">
            <a:spAutoFit/>
          </a:bodyPr>
          <a:lstStyle/>
          <a:p>
            <a:r>
              <a:rPr lang="en-US" dirty="0"/>
              <a:t>Figure 17. </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22A0D7-0865-DC6B-3E12-77139BFA4599}"/>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B69C528B-3C18-9B43-7015-CA08F694F26C}"/>
              </a:ext>
            </a:extLst>
          </p:cNvPr>
          <p:cNvSpPr>
            <a:spLocks noGrp="1"/>
          </p:cNvSpPr>
          <p:nvPr>
            <p:ph type="body" sz="quarter" idx="10"/>
          </p:nvPr>
        </p:nvSpPr>
        <p:spPr/>
        <p:txBody>
          <a:bodyPr/>
          <a:lstStyle/>
          <a:p>
            <a:endParaRPr lang="zh-TW" altLang="en-US"/>
          </a:p>
        </p:txBody>
      </p:sp>
    </p:spTree>
    <p:extLst>
      <p:ext uri="{BB962C8B-B14F-4D97-AF65-F5344CB8AC3E}">
        <p14:creationId xmlns:p14="http://schemas.microsoft.com/office/powerpoint/2010/main" val="393241413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63D010-20DE-04E4-9922-C334D59ED87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0854364-6120-C929-AAD0-D12A914B1FF1}"/>
              </a:ext>
            </a:extLst>
          </p:cNvPr>
          <p:cNvSpPr>
            <a:spLocks noGrp="1"/>
          </p:cNvSpPr>
          <p:nvPr>
            <p:ph idx="1"/>
          </p:nvPr>
        </p:nvSpPr>
        <p:spPr/>
        <p:txBody>
          <a:bodyPr>
            <a:normAutofit/>
          </a:bodyPr>
          <a:lstStyle/>
          <a:p>
            <a:pPr algn="l"/>
            <a:r>
              <a:rPr lang="zh-TW" altLang="en-US" sz="1800" b="1" i="0" dirty="0">
                <a:solidFill>
                  <a:srgbClr val="292929"/>
                </a:solidFill>
                <a:effectLst/>
                <a:latin typeface="sohne"/>
              </a:rPr>
              <a:t>訓練及測試資料</a:t>
            </a:r>
          </a:p>
          <a:p>
            <a:pPr algn="l"/>
            <a:r>
              <a:rPr lang="zh-TW" altLang="en-US" sz="1800" b="0" i="0" dirty="0">
                <a:solidFill>
                  <a:srgbClr val="292929"/>
                </a:solidFill>
                <a:effectLst/>
                <a:latin typeface="charter"/>
              </a:rPr>
              <a:t>對於</a:t>
            </a:r>
            <a:r>
              <a:rPr lang="en-US" altLang="zh-TW" sz="1800" b="0" i="0" dirty="0">
                <a:solidFill>
                  <a:srgbClr val="292929"/>
                </a:solidFill>
                <a:effectLst/>
                <a:latin typeface="charter"/>
              </a:rPr>
              <a:t>Supervised Learning</a:t>
            </a:r>
            <a:r>
              <a:rPr lang="zh-TW" altLang="en-US" sz="1800" b="0" i="0" dirty="0">
                <a:solidFill>
                  <a:srgbClr val="292929"/>
                </a:solidFill>
                <a:effectLst/>
                <a:latin typeface="charter"/>
              </a:rPr>
              <a:t>來說，我們必須使用標註資料</a:t>
            </a:r>
            <a:r>
              <a:rPr lang="en-US" altLang="zh-TW" sz="1800" b="0" i="0" dirty="0">
                <a:solidFill>
                  <a:srgbClr val="292929"/>
                </a:solidFill>
                <a:effectLst/>
                <a:latin typeface="charter"/>
              </a:rPr>
              <a:t>(Labeled Data)</a:t>
            </a:r>
            <a:r>
              <a:rPr lang="zh-TW" altLang="en-US" sz="1800" b="0" i="0" dirty="0">
                <a:solidFill>
                  <a:srgbClr val="292929"/>
                </a:solidFill>
                <a:effectLst/>
                <a:latin typeface="charter"/>
              </a:rPr>
              <a:t>來做訓練，例如一個</a:t>
            </a:r>
            <a:r>
              <a:rPr lang="en-US" altLang="zh-TW" sz="1800" b="0" i="0" dirty="0">
                <a:solidFill>
                  <a:srgbClr val="292929"/>
                </a:solidFill>
                <a:effectLst/>
                <a:latin typeface="charter"/>
              </a:rPr>
              <a:t>CNN(Convolutional Neural Network)</a:t>
            </a:r>
            <a:r>
              <a:rPr lang="zh-TW" altLang="en-US" sz="1800" b="0" i="0" dirty="0">
                <a:solidFill>
                  <a:srgbClr val="292929"/>
                </a:solidFill>
                <a:effectLst/>
                <a:latin typeface="charter"/>
              </a:rPr>
              <a:t>，因此我們需要訓練資料</a:t>
            </a:r>
            <a:r>
              <a:rPr lang="en-US" altLang="zh-TW" sz="1800" b="0" i="0" dirty="0">
                <a:solidFill>
                  <a:srgbClr val="292929"/>
                </a:solidFill>
                <a:effectLst/>
                <a:latin typeface="charter"/>
              </a:rPr>
              <a:t>(Training Data)</a:t>
            </a:r>
          </a:p>
          <a:p>
            <a:pPr algn="l"/>
            <a:r>
              <a:rPr lang="zh-TW" altLang="en-US" sz="1800" b="0" i="0" dirty="0">
                <a:solidFill>
                  <a:srgbClr val="292929"/>
                </a:solidFill>
                <a:effectLst/>
                <a:latin typeface="charter"/>
              </a:rPr>
              <a:t>但我們好不容易搜集到的資料卻不能全部拿來做訓練，因為我們必須要保留一些當作測試資料</a:t>
            </a:r>
            <a:r>
              <a:rPr lang="en-US" altLang="zh-TW" sz="1800" b="0" i="0" dirty="0">
                <a:solidFill>
                  <a:srgbClr val="292929"/>
                </a:solidFill>
                <a:effectLst/>
                <a:latin typeface="charter"/>
              </a:rPr>
              <a:t>(Testing Data)</a:t>
            </a:r>
            <a:r>
              <a:rPr lang="zh-TW" altLang="en-US" sz="1800" b="0" i="0" dirty="0">
                <a:solidFill>
                  <a:srgbClr val="292929"/>
                </a:solidFill>
                <a:effectLst/>
                <a:latin typeface="charter"/>
              </a:rPr>
              <a:t>來評估我們的模型表現</a:t>
            </a:r>
          </a:p>
          <a:p>
            <a:pPr algn="l"/>
            <a:r>
              <a:rPr lang="zh-TW" altLang="en-US" sz="1800" b="0" i="0" dirty="0">
                <a:solidFill>
                  <a:srgbClr val="292929"/>
                </a:solidFill>
                <a:effectLst/>
                <a:latin typeface="charter"/>
              </a:rPr>
              <a:t>這些資料必須跟訓練資料是完全不同的，否則就有作弊的嫌疑，想想如果在考試前就先拿到考題的話，這樣就算出來的成績很高，也並不能代表這個學生真的很了解這個科目，對於機器來說也是一樣的道理</a:t>
            </a:r>
          </a:p>
          <a:p>
            <a:endParaRPr lang="zh-TW" altLang="en-US" sz="1800" dirty="0"/>
          </a:p>
        </p:txBody>
      </p:sp>
    </p:spTree>
    <p:extLst>
      <p:ext uri="{BB962C8B-B14F-4D97-AF65-F5344CB8AC3E}">
        <p14:creationId xmlns:p14="http://schemas.microsoft.com/office/powerpoint/2010/main" val="306985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10A621-6FA9-8EB4-47C8-9279D30F8E0B}"/>
              </a:ext>
            </a:extLst>
          </p:cNvPr>
          <p:cNvSpPr>
            <a:spLocks noGrp="1"/>
          </p:cNvSpPr>
          <p:nvPr>
            <p:ph type="title"/>
          </p:nvPr>
        </p:nvSpPr>
        <p:spPr>
          <a:xfrm>
            <a:off x="909781" y="0"/>
            <a:ext cx="10515600" cy="1325563"/>
          </a:xfrm>
        </p:spPr>
        <p:txBody>
          <a:bodyPr/>
          <a:lstStyle/>
          <a:p>
            <a:r>
              <a:rPr lang="en-US" dirty="0">
                <a:ea typeface="+mj-lt"/>
                <a:cs typeface="+mj-lt"/>
              </a:rPr>
              <a:t>7/</a:t>
            </a:r>
            <a:r>
              <a:rPr lang="en-US" altLang="zh-TW" dirty="0">
                <a:ea typeface="+mj-lt"/>
                <a:cs typeface="+mj-lt"/>
              </a:rPr>
              <a:t>8</a:t>
            </a:r>
            <a:r>
              <a:rPr lang="zh-TW" dirty="0">
                <a:ea typeface="+mj-lt"/>
                <a:cs typeface="+mj-lt"/>
              </a:rPr>
              <a:t> </a:t>
            </a:r>
            <a:r>
              <a:rPr lang="en-US" dirty="0">
                <a:ea typeface="+mj-lt"/>
                <a:cs typeface="+mj-lt"/>
              </a:rPr>
              <a:t>Daily report</a:t>
            </a:r>
          </a:p>
        </p:txBody>
      </p:sp>
      <p:sp>
        <p:nvSpPr>
          <p:cNvPr id="5" name="內容版面配置區 2">
            <a:extLst>
              <a:ext uri="{FF2B5EF4-FFF2-40B4-BE49-F238E27FC236}">
                <a16:creationId xmlns:a16="http://schemas.microsoft.com/office/drawing/2014/main" id="{4FB85230-F1E6-E96B-F8CD-7099EACD69BC}"/>
              </a:ext>
            </a:extLst>
          </p:cNvPr>
          <p:cNvSpPr txBox="1">
            <a:spLocks/>
          </p:cNvSpPr>
          <p:nvPr/>
        </p:nvSpPr>
        <p:spPr>
          <a:xfrm>
            <a:off x="426029" y="1250193"/>
            <a:ext cx="10856190" cy="26290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ea typeface="新細明體"/>
              </a:rPr>
              <a:t>7/8</a:t>
            </a:r>
            <a:r>
              <a:rPr lang="zh-TW" altLang="en-US" sz="1800" dirty="0">
                <a:ea typeface="新細明體"/>
              </a:rPr>
              <a:t>生產狀況會議</a:t>
            </a:r>
            <a:r>
              <a:rPr lang="en-US" altLang="zh-TW" sz="1800" dirty="0">
                <a:ea typeface="新細明體"/>
              </a:rPr>
              <a:t>:</a:t>
            </a:r>
          </a:p>
          <a:p>
            <a:pPr marL="457200" lvl="1" indent="0">
              <a:lnSpc>
                <a:spcPct val="150000"/>
              </a:lnSpc>
              <a:buNone/>
            </a:pPr>
            <a:r>
              <a:rPr lang="zh-TW" altLang="en-US" sz="1400" dirty="0">
                <a:ea typeface="新細明體"/>
                <a:cs typeface="Calibri"/>
              </a:rPr>
              <a:t>目的:  一樣檢討目前生產狀況，把</a:t>
            </a:r>
            <a:r>
              <a:rPr lang="en-US" altLang="zh-TW" sz="1400" dirty="0">
                <a:ea typeface="新細明體"/>
                <a:cs typeface="Calibri"/>
              </a:rPr>
              <a:t>target</a:t>
            </a:r>
            <a:r>
              <a:rPr lang="zh-TW" altLang="en-US" sz="1400" dirty="0">
                <a:ea typeface="新細明體"/>
                <a:cs typeface="Calibri"/>
              </a:rPr>
              <a:t>做到。另外老闆目標想要將整個製造變成一個</a:t>
            </a:r>
            <a:r>
              <a:rPr lang="en-US" altLang="zh-TW" sz="1400" dirty="0">
                <a:ea typeface="新細明體"/>
                <a:cs typeface="Calibri"/>
              </a:rPr>
              <a:t>team</a:t>
            </a:r>
            <a:r>
              <a:rPr lang="zh-TW" altLang="en-US" sz="1400" dirty="0">
                <a:ea typeface="新細明體"/>
                <a:cs typeface="Calibri"/>
              </a:rPr>
              <a:t>，希望大家都可以多關心其他東西</a:t>
            </a:r>
            <a:r>
              <a:rPr lang="en-US" altLang="zh-TW" sz="1400" dirty="0">
                <a:ea typeface="新細明體"/>
                <a:cs typeface="Calibri"/>
              </a:rPr>
              <a:t>	</a:t>
            </a:r>
            <a:r>
              <a:rPr lang="zh-TW" altLang="en-US" sz="1400" dirty="0">
                <a:ea typeface="新細明體"/>
                <a:cs typeface="Calibri"/>
              </a:rPr>
              <a:t>不只是完成自己手上任務，也要多幫忙其他人達成</a:t>
            </a:r>
            <a:r>
              <a:rPr lang="en-US" altLang="zh-TW" sz="1400" dirty="0">
                <a:ea typeface="新細明體"/>
                <a:cs typeface="Calibri"/>
              </a:rPr>
              <a:t>target</a:t>
            </a:r>
            <a:r>
              <a:rPr lang="zh-TW" altLang="en-US" sz="1400" dirty="0">
                <a:ea typeface="新細明體"/>
                <a:cs typeface="Calibri"/>
              </a:rPr>
              <a:t>，也不要過度依賴</a:t>
            </a:r>
            <a:r>
              <a:rPr lang="en-US" altLang="zh-TW" sz="1400" dirty="0">
                <a:ea typeface="新細明體"/>
                <a:cs typeface="Calibri"/>
              </a:rPr>
              <a:t>manager</a:t>
            </a:r>
            <a:r>
              <a:rPr lang="zh-TW" altLang="en-US" sz="1400" dirty="0">
                <a:ea typeface="新細明體"/>
                <a:cs typeface="Calibri"/>
              </a:rPr>
              <a:t>，目標希望沒有</a:t>
            </a:r>
            <a:r>
              <a:rPr lang="en-US" altLang="zh-TW" sz="1400" dirty="0">
                <a:ea typeface="新細明體"/>
                <a:cs typeface="Calibri"/>
              </a:rPr>
              <a:t>manager</a:t>
            </a:r>
            <a:r>
              <a:rPr lang="zh-TW" altLang="en-US" sz="1400" dirty="0">
                <a:ea typeface="新細明體"/>
                <a:cs typeface="Calibri"/>
              </a:rPr>
              <a:t>也可以把貨</a:t>
            </a:r>
            <a:r>
              <a:rPr lang="en-US" altLang="zh-TW" sz="1400" dirty="0">
                <a:ea typeface="新細明體"/>
                <a:cs typeface="Calibri"/>
              </a:rPr>
              <a:t>run</a:t>
            </a:r>
            <a:r>
              <a:rPr lang="zh-TW" altLang="en-US" sz="1400" dirty="0">
                <a:ea typeface="新細明體"/>
                <a:cs typeface="Calibri"/>
              </a:rPr>
              <a:t>好。</a:t>
            </a:r>
            <a:endParaRPr lang="en-US" altLang="zh-TW" sz="1400" dirty="0">
              <a:ea typeface="新細明體"/>
              <a:cs typeface="Calibri"/>
            </a:endParaRPr>
          </a:p>
          <a:p>
            <a:pPr marL="457200" lvl="1" indent="0">
              <a:lnSpc>
                <a:spcPct val="150000"/>
              </a:lnSpc>
              <a:buNone/>
            </a:pPr>
            <a:r>
              <a:rPr lang="zh-TW" altLang="en-US" sz="1400" dirty="0">
                <a:ea typeface="新細明體"/>
                <a:cs typeface="Calibri"/>
              </a:rPr>
              <a:t>感想</a:t>
            </a:r>
            <a:r>
              <a:rPr lang="en-US" altLang="zh-TW" sz="1400" dirty="0">
                <a:ea typeface="新細明體"/>
                <a:cs typeface="Calibri"/>
              </a:rPr>
              <a:t>:</a:t>
            </a:r>
            <a:r>
              <a:rPr lang="zh-TW" altLang="en-US" sz="1400" dirty="0">
                <a:ea typeface="新細明體"/>
                <a:cs typeface="Calibri"/>
              </a:rPr>
              <a:t> 今天聽完整個會議，從</a:t>
            </a:r>
            <a:r>
              <a:rPr lang="en-US" altLang="zh-TW" sz="1400" dirty="0">
                <a:ea typeface="新細明體"/>
                <a:cs typeface="Calibri"/>
              </a:rPr>
              <a:t>(shift-planning-etch-DIR-PHO-TF- sup)</a:t>
            </a:r>
            <a:r>
              <a:rPr lang="zh-TW" altLang="en-US" sz="1400" dirty="0">
                <a:ea typeface="新細明體"/>
                <a:cs typeface="Calibri"/>
              </a:rPr>
              <a:t>，感想是找到要報告的重點很重要，報老闆想看的東西，除了說明</a:t>
            </a:r>
            <a:r>
              <a:rPr lang="en-US" altLang="zh-TW" sz="1400" dirty="0">
                <a:ea typeface="新細明體"/>
                <a:cs typeface="Calibri"/>
              </a:rPr>
              <a:t>	</a:t>
            </a:r>
            <a:r>
              <a:rPr lang="zh-TW" altLang="en-US" sz="1400" dirty="0">
                <a:ea typeface="新細明體"/>
                <a:cs typeface="Calibri"/>
              </a:rPr>
              <a:t>目前狀況進度外，更重要的是要告訴老闆能不能達成，若不能達成要想怎樣的方法解決，無法自己解決要提出來跟其他成員</a:t>
            </a:r>
            <a:r>
              <a:rPr lang="en-US" altLang="zh-TW" sz="1400" dirty="0">
                <a:ea typeface="新細明體"/>
                <a:cs typeface="Calibri"/>
              </a:rPr>
              <a:t>	</a:t>
            </a:r>
            <a:r>
              <a:rPr lang="zh-TW" altLang="en-US" sz="1400" dirty="0">
                <a:ea typeface="新細明體"/>
                <a:cs typeface="Calibri"/>
              </a:rPr>
              <a:t>討論</a:t>
            </a:r>
            <a:r>
              <a:rPr lang="en-US" altLang="zh-TW" sz="1400" dirty="0">
                <a:ea typeface="新細明體"/>
                <a:cs typeface="Calibri"/>
              </a:rPr>
              <a:t>call help</a:t>
            </a:r>
            <a:r>
              <a:rPr lang="zh-TW" altLang="en-US" sz="1400" dirty="0">
                <a:ea typeface="新細明體"/>
                <a:cs typeface="Calibri"/>
              </a:rPr>
              <a:t>，這也是這幾天觀察到的，也是我應該要去學習的。</a:t>
            </a:r>
            <a:endParaRPr lang="en-US" altLang="zh-TW" sz="1400" dirty="0">
              <a:ea typeface="新細明體"/>
              <a:cs typeface="Calibri"/>
            </a:endParaRPr>
          </a:p>
        </p:txBody>
      </p:sp>
      <p:sp>
        <p:nvSpPr>
          <p:cNvPr id="6" name="內容版面配置區 2">
            <a:extLst>
              <a:ext uri="{FF2B5EF4-FFF2-40B4-BE49-F238E27FC236}">
                <a16:creationId xmlns:a16="http://schemas.microsoft.com/office/drawing/2014/main" id="{E085AB97-9768-8CCB-D604-B2CD80F1C51D}"/>
              </a:ext>
            </a:extLst>
          </p:cNvPr>
          <p:cNvSpPr>
            <a:spLocks noGrp="1"/>
          </p:cNvSpPr>
          <p:nvPr>
            <p:ph idx="1"/>
          </p:nvPr>
        </p:nvSpPr>
        <p:spPr>
          <a:xfrm>
            <a:off x="400629" y="4250061"/>
            <a:ext cx="10881590" cy="2715491"/>
          </a:xfrm>
        </p:spPr>
        <p:txBody>
          <a:bodyPr vert="horz" lIns="91440" tIns="45720" rIns="91440" bIns="45720" rtlCol="0" anchor="t">
            <a:normAutofit/>
          </a:bodyPr>
          <a:lstStyle/>
          <a:p>
            <a:pPr marL="0" indent="0">
              <a:buNone/>
            </a:pPr>
            <a:r>
              <a:rPr lang="zh-TW" altLang="en-US" sz="1800" dirty="0">
                <a:ea typeface="新細明體"/>
              </a:rPr>
              <a:t>名詞</a:t>
            </a:r>
            <a:r>
              <a:rPr lang="en-US" altLang="zh-TW" sz="1800" dirty="0">
                <a:ea typeface="新細明體"/>
              </a:rPr>
              <a:t>:</a:t>
            </a:r>
            <a:endParaRPr lang="zh-TW" altLang="en-US" sz="1800" dirty="0">
              <a:ea typeface="新細明體"/>
            </a:endParaRPr>
          </a:p>
          <a:p>
            <a:pPr marL="0" indent="0">
              <a:lnSpc>
                <a:spcPct val="150000"/>
              </a:lnSpc>
              <a:buNone/>
            </a:pPr>
            <a:r>
              <a:rPr lang="en-US" altLang="zh-TW" sz="1800" dirty="0">
                <a:ea typeface="新細明體"/>
              </a:rPr>
              <a:t>1.</a:t>
            </a:r>
            <a:r>
              <a:rPr lang="zh-TW" altLang="en-US" sz="1800" dirty="0">
                <a:ea typeface="新細明體"/>
              </a:rPr>
              <a:t> </a:t>
            </a:r>
            <a:r>
              <a:rPr lang="en-US" altLang="zh-TW" sz="1800" dirty="0">
                <a:ea typeface="新細明體"/>
              </a:rPr>
              <a:t>CT:</a:t>
            </a:r>
            <a:r>
              <a:rPr lang="zh-TW" altLang="en-US" sz="1800" dirty="0">
                <a:ea typeface="新細明體"/>
              </a:rPr>
              <a:t> 產品從投入到</a:t>
            </a:r>
            <a:r>
              <a:rPr lang="en-US" altLang="zh-TW" sz="1800" dirty="0">
                <a:ea typeface="新細明體"/>
              </a:rPr>
              <a:t>fab out</a:t>
            </a:r>
            <a:r>
              <a:rPr lang="zh-TW" altLang="en-US" sz="1800" dirty="0">
                <a:ea typeface="新細明體"/>
              </a:rPr>
              <a:t>的時間</a:t>
            </a:r>
            <a:endParaRPr lang="en-US" altLang="zh-TW" sz="1800" dirty="0">
              <a:ea typeface="新細明體"/>
            </a:endParaRPr>
          </a:p>
          <a:p>
            <a:pPr marL="0" indent="0">
              <a:lnSpc>
                <a:spcPct val="150000"/>
              </a:lnSpc>
              <a:buNone/>
            </a:pPr>
            <a:r>
              <a:rPr lang="en-US" altLang="zh-TW" sz="1800" dirty="0">
                <a:ea typeface="新細明體"/>
              </a:rPr>
              <a:t>2. BLK:</a:t>
            </a:r>
            <a:r>
              <a:rPr lang="zh-TW" altLang="en-US" sz="1800" dirty="0">
                <a:ea typeface="新細明體"/>
              </a:rPr>
              <a:t> 以最後</a:t>
            </a:r>
            <a:r>
              <a:rPr lang="en-US" altLang="zh-TW" sz="1800" dirty="0">
                <a:ea typeface="新細明體"/>
              </a:rPr>
              <a:t>fab out</a:t>
            </a:r>
            <a:r>
              <a:rPr lang="zh-TW" altLang="en-US" sz="1800" dirty="0">
                <a:ea typeface="新細明體"/>
              </a:rPr>
              <a:t>往前推算大約在第幾周要投入</a:t>
            </a:r>
            <a:endParaRPr lang="en-US" altLang="zh-TW" sz="1800" dirty="0">
              <a:ea typeface="新細明體"/>
            </a:endParaRPr>
          </a:p>
          <a:p>
            <a:pPr marL="0" indent="0">
              <a:lnSpc>
                <a:spcPct val="150000"/>
              </a:lnSpc>
              <a:buNone/>
            </a:pPr>
            <a:r>
              <a:rPr lang="en-US" altLang="zh-TW" sz="1800" dirty="0">
                <a:ea typeface="新細明體"/>
              </a:rPr>
              <a:t>3. WTD:</a:t>
            </a:r>
            <a:r>
              <a:rPr lang="zh-TW" altLang="en-US" sz="1800" dirty="0">
                <a:ea typeface="新細明體"/>
              </a:rPr>
              <a:t>一周累積至今的</a:t>
            </a:r>
            <a:r>
              <a:rPr lang="en-US" altLang="zh-TW" sz="1800" dirty="0">
                <a:ea typeface="新細明體"/>
              </a:rPr>
              <a:t>pace (</a:t>
            </a:r>
            <a:r>
              <a:rPr lang="zh-TW" altLang="en-US" sz="1800" dirty="0">
                <a:ea typeface="新細明體"/>
              </a:rPr>
              <a:t>一星期時間 是周五</a:t>
            </a:r>
            <a:r>
              <a:rPr lang="en-US" altLang="zh-TW" sz="1800" dirty="0">
                <a:ea typeface="新細明體"/>
              </a:rPr>
              <a:t>19:00</a:t>
            </a:r>
            <a:r>
              <a:rPr lang="zh-TW" altLang="en-US" sz="1800" dirty="0">
                <a:ea typeface="新細明體"/>
              </a:rPr>
              <a:t>到下周四 </a:t>
            </a:r>
            <a:r>
              <a:rPr lang="en-US" altLang="zh-TW" sz="1800" dirty="0">
                <a:ea typeface="新細明體"/>
              </a:rPr>
              <a:t>19:00)</a:t>
            </a:r>
          </a:p>
          <a:p>
            <a:pPr marL="0" indent="0">
              <a:lnSpc>
                <a:spcPct val="150000"/>
              </a:lnSpc>
              <a:buNone/>
            </a:pPr>
            <a:r>
              <a:rPr lang="en-US" altLang="zh-TW" sz="1800" dirty="0">
                <a:ea typeface="新細明體"/>
              </a:rPr>
              <a:t>4.Probe: </a:t>
            </a:r>
            <a:r>
              <a:rPr lang="en-US" altLang="zh-TW" sz="1800" dirty="0" err="1">
                <a:ea typeface="新細明體"/>
              </a:rPr>
              <a:t>wfs</a:t>
            </a:r>
            <a:r>
              <a:rPr lang="en-US" altLang="zh-TW" sz="1800" dirty="0">
                <a:ea typeface="新細明體"/>
              </a:rPr>
              <a:t> fab out </a:t>
            </a:r>
            <a:r>
              <a:rPr lang="zh-TW" altLang="en-US" sz="1800" dirty="0">
                <a:ea typeface="新細明體"/>
              </a:rPr>
              <a:t>後的製程時間</a:t>
            </a:r>
            <a:endParaRPr lang="en-US" altLang="zh-TW" sz="1800" dirty="0">
              <a:ea typeface="新細明體"/>
            </a:endParaRPr>
          </a:p>
        </p:txBody>
      </p:sp>
      <p:sp>
        <p:nvSpPr>
          <p:cNvPr id="8" name="文字方塊 7">
            <a:extLst>
              <a:ext uri="{FF2B5EF4-FFF2-40B4-BE49-F238E27FC236}">
                <a16:creationId xmlns:a16="http://schemas.microsoft.com/office/drawing/2014/main" id="{C7F17D89-1FE3-59E1-4B3C-52883B3C0407}"/>
              </a:ext>
            </a:extLst>
          </p:cNvPr>
          <p:cNvSpPr txBox="1"/>
          <p:nvPr/>
        </p:nvSpPr>
        <p:spPr>
          <a:xfrm>
            <a:off x="426029" y="3306043"/>
            <a:ext cx="10783455" cy="1015663"/>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與</a:t>
            </a:r>
            <a:r>
              <a:rPr lang="en-US" altLang="zh-TW" dirty="0"/>
              <a:t>M2</a:t>
            </a:r>
            <a:r>
              <a:rPr lang="zh-TW" altLang="en-US" dirty="0"/>
              <a:t>主管會議</a:t>
            </a:r>
            <a:r>
              <a:rPr lang="en-US" altLang="zh-TW" dirty="0"/>
              <a:t>:</a:t>
            </a:r>
            <a:r>
              <a:rPr lang="zh-TW" altLang="en-US" dirty="0"/>
              <a:t> </a:t>
            </a:r>
            <a:endParaRPr lang="en-US" altLang="zh-TW" dirty="0"/>
          </a:p>
          <a:p>
            <a:pPr lvl="2"/>
            <a:r>
              <a:rPr lang="zh-TW" altLang="en-US" sz="1400" dirty="0"/>
              <a:t>感想是有感受到剛進來到現在一周有覺得美光文化很不一樣，雖然工作一定會有壓力，但卻很看重人員的關係，不會讓一個人員獨自承擔，而是整個</a:t>
            </a:r>
            <a:r>
              <a:rPr lang="en-US" altLang="zh-TW" sz="1400" dirty="0"/>
              <a:t>team</a:t>
            </a:r>
            <a:r>
              <a:rPr lang="zh-TW" altLang="en-US" sz="1400" dirty="0"/>
              <a:t>要一起想辦法達到目標，至於</a:t>
            </a:r>
            <a:r>
              <a:rPr lang="en-US" altLang="zh-TW" sz="1400" dirty="0"/>
              <a:t>project</a:t>
            </a:r>
            <a:r>
              <a:rPr lang="zh-TW" altLang="en-US" sz="1400" dirty="0"/>
              <a:t>的部分實習的時間很短可能也做不太出對公司有效益的成果，但至少可以從美光這邊帶走一些想法、知識。</a:t>
            </a:r>
          </a:p>
        </p:txBody>
      </p:sp>
    </p:spTree>
    <p:extLst>
      <p:ext uri="{BB962C8B-B14F-4D97-AF65-F5344CB8AC3E}">
        <p14:creationId xmlns:p14="http://schemas.microsoft.com/office/powerpoint/2010/main" val="335212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ADA2AD-863D-03C5-ECF1-1BBA96E5BF23}"/>
              </a:ext>
            </a:extLst>
          </p:cNvPr>
          <p:cNvSpPr>
            <a:spLocks noGrp="1"/>
          </p:cNvSpPr>
          <p:nvPr>
            <p:ph type="title"/>
          </p:nvPr>
        </p:nvSpPr>
        <p:spPr>
          <a:xfrm>
            <a:off x="311728" y="263526"/>
            <a:ext cx="4094018" cy="632402"/>
          </a:xfrm>
        </p:spPr>
        <p:txBody>
          <a:bodyPr>
            <a:normAutofit fontScale="90000"/>
          </a:bodyPr>
          <a:lstStyle/>
          <a:p>
            <a:r>
              <a:rPr lang="en-US" altLang="zh-TW" sz="3600" dirty="0">
                <a:solidFill>
                  <a:srgbClr val="00B0F0"/>
                </a:solidFill>
              </a:rPr>
              <a:t>7/5-7/8</a:t>
            </a:r>
            <a:r>
              <a:rPr lang="zh-TW" altLang="en-US" sz="3600" dirty="0">
                <a:solidFill>
                  <a:srgbClr val="00B0F0"/>
                </a:solidFill>
              </a:rPr>
              <a:t> </a:t>
            </a:r>
            <a:r>
              <a:rPr lang="en-US" altLang="zh-TW" sz="3600" dirty="0">
                <a:solidFill>
                  <a:srgbClr val="00B0F0"/>
                </a:solidFill>
              </a:rPr>
              <a:t>weekly report</a:t>
            </a:r>
            <a:endParaRPr lang="zh-TW" altLang="en-US" sz="3600" dirty="0">
              <a:solidFill>
                <a:srgbClr val="00B0F0"/>
              </a:solidFill>
            </a:endParaRPr>
          </a:p>
        </p:txBody>
      </p:sp>
      <p:sp>
        <p:nvSpPr>
          <p:cNvPr id="4" name="文字方塊 3">
            <a:extLst>
              <a:ext uri="{FF2B5EF4-FFF2-40B4-BE49-F238E27FC236}">
                <a16:creationId xmlns:a16="http://schemas.microsoft.com/office/drawing/2014/main" id="{D093430E-4B12-04AF-6626-0BBB010FB8A0}"/>
              </a:ext>
            </a:extLst>
          </p:cNvPr>
          <p:cNvSpPr txBox="1"/>
          <p:nvPr/>
        </p:nvSpPr>
        <p:spPr>
          <a:xfrm>
            <a:off x="660400" y="973465"/>
            <a:ext cx="10773064"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7/5-7/8</a:t>
            </a:r>
            <a:r>
              <a:rPr lang="zh-TW" altLang="en-US" dirty="0"/>
              <a:t>新人訓練</a:t>
            </a:r>
            <a:r>
              <a:rPr lang="en-US" altLang="zh-TW" dirty="0"/>
              <a:t>:</a:t>
            </a:r>
            <a:r>
              <a:rPr lang="zh-TW" altLang="en-US" dirty="0"/>
              <a:t> 介紹美光文化、環境、飲食、作業系統、員工福利、認識</a:t>
            </a:r>
            <a:r>
              <a:rPr lang="en-US" altLang="zh-TW" dirty="0"/>
              <a:t>shift team</a:t>
            </a:r>
            <a:r>
              <a:rPr lang="zh-TW" altLang="en-US" dirty="0"/>
              <a:t>成員</a:t>
            </a:r>
            <a:endParaRPr lang="en-US" altLang="zh-TW" dirty="0"/>
          </a:p>
          <a:p>
            <a:pPr marL="285750" indent="-285750">
              <a:buFont typeface="Arial" panose="020B0604020202020204" pitchFamily="34" charset="0"/>
              <a:buChar char="•"/>
            </a:pPr>
            <a:r>
              <a:rPr lang="zh-TW" altLang="en-US" dirty="0"/>
              <a:t>認識老闆、</a:t>
            </a:r>
            <a:r>
              <a:rPr lang="en-US" altLang="zh-TW" dirty="0"/>
              <a:t>mentor</a:t>
            </a:r>
            <a:r>
              <a:rPr lang="zh-TW" altLang="en-US" dirty="0"/>
              <a:t>、</a:t>
            </a:r>
            <a:r>
              <a:rPr lang="en-US" altLang="zh-TW" dirty="0"/>
              <a:t>buddy</a:t>
            </a:r>
            <a:r>
              <a:rPr lang="zh-TW" altLang="en-US" dirty="0"/>
              <a:t>、</a:t>
            </a:r>
            <a:r>
              <a:rPr lang="en-US" altLang="zh-TW" dirty="0"/>
              <a:t>shift team</a:t>
            </a:r>
            <a:r>
              <a:rPr lang="zh-TW" altLang="en-US" dirty="0"/>
              <a:t>其他成員</a:t>
            </a:r>
          </a:p>
        </p:txBody>
      </p:sp>
      <p:sp>
        <p:nvSpPr>
          <p:cNvPr id="6" name="內容版面配置區 2">
            <a:extLst>
              <a:ext uri="{FF2B5EF4-FFF2-40B4-BE49-F238E27FC236}">
                <a16:creationId xmlns:a16="http://schemas.microsoft.com/office/drawing/2014/main" id="{A59AA642-5929-DF4A-8381-1D84A3C817DA}"/>
              </a:ext>
            </a:extLst>
          </p:cNvPr>
          <p:cNvSpPr txBox="1">
            <a:spLocks/>
          </p:cNvSpPr>
          <p:nvPr/>
        </p:nvSpPr>
        <p:spPr>
          <a:xfrm>
            <a:off x="311729" y="1697649"/>
            <a:ext cx="11740724" cy="3193840"/>
          </a:xfrm>
          <a:prstGeom prst="rect">
            <a:avLst/>
          </a:prstGeom>
          <a:ln>
            <a:solidFill>
              <a:schemeClr val="tx1">
                <a:lumMod val="50000"/>
                <a:lumOff val="50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新細明體"/>
              </a:rPr>
              <a:t>每日生產狀況會議</a:t>
            </a:r>
            <a:r>
              <a:rPr lang="en-US" altLang="zh-TW" sz="2000" dirty="0">
                <a:ea typeface="新細明體"/>
              </a:rPr>
              <a:t>:</a:t>
            </a:r>
            <a:r>
              <a:rPr lang="zh-TW" altLang="en-US" sz="2000" dirty="0">
                <a:ea typeface="新細明體"/>
              </a:rPr>
              <a:t> </a:t>
            </a:r>
            <a:endParaRPr lang="en-US" altLang="zh-TW" sz="2000" dirty="0">
              <a:ea typeface="新細明體"/>
            </a:endParaRPr>
          </a:p>
          <a:p>
            <a:pPr marL="0" indent="0">
              <a:buNone/>
            </a:pPr>
            <a:r>
              <a:rPr lang="zh-TW" altLang="en-US" sz="1600" dirty="0">
                <a:ea typeface="新細明體"/>
              </a:rPr>
              <a:t>生產狀況報告，各組報告目前進度，並追蹤各種指標狀況，讓進度回到</a:t>
            </a:r>
            <a:r>
              <a:rPr lang="en-US" altLang="zh-TW" sz="1600" dirty="0">
                <a:ea typeface="新細明體"/>
              </a:rPr>
              <a:t>target</a:t>
            </a:r>
            <a:r>
              <a:rPr lang="zh-TW" altLang="en-US" sz="1600" dirty="0">
                <a:ea typeface="新細明體"/>
              </a:rPr>
              <a:t>上。</a:t>
            </a:r>
          </a:p>
          <a:p>
            <a:pPr marL="457200" lvl="1" indent="0">
              <a:lnSpc>
                <a:spcPct val="150000"/>
              </a:lnSpc>
              <a:buNone/>
            </a:pPr>
            <a:r>
              <a:rPr lang="zh-TW" altLang="en-US" sz="1400" dirty="0">
                <a:ea typeface="新細明體"/>
                <a:cs typeface="Calibri"/>
              </a:rPr>
              <a:t>流程: shift team—planning—Area report </a:t>
            </a:r>
            <a:r>
              <a:rPr lang="en-US" altLang="zh-TW" sz="1400" dirty="0">
                <a:ea typeface="新細明體"/>
                <a:cs typeface="Calibri"/>
              </a:rPr>
              <a:t>(shift-planning-etch-DIR-PHO-TF- sup)</a:t>
            </a:r>
          </a:p>
          <a:p>
            <a:pPr marL="457200" lvl="1" indent="0">
              <a:lnSpc>
                <a:spcPct val="150000"/>
              </a:lnSpc>
              <a:buNone/>
            </a:pPr>
            <a:r>
              <a:rPr lang="zh-TW" altLang="en-US" sz="1400" dirty="0">
                <a:ea typeface="新細明體"/>
                <a:cs typeface="Calibri"/>
              </a:rPr>
              <a:t>目的: 近期受到event影響，希望將落後的產能補回來。向主管報告</a:t>
            </a:r>
            <a:r>
              <a:rPr lang="en-US" altLang="zh-TW" sz="1400" dirty="0">
                <a:ea typeface="新細明體"/>
                <a:cs typeface="Calibri"/>
              </a:rPr>
              <a:t>pace</a:t>
            </a:r>
            <a:r>
              <a:rPr lang="zh-TW" altLang="en-US" sz="1400" dirty="0">
                <a:ea typeface="新細明體"/>
                <a:cs typeface="Calibri"/>
              </a:rPr>
              <a:t>能做多少，目前進度補到哪裡，哪個部門的進度沒跟上，要如何盡全力</a:t>
            </a:r>
            <a:r>
              <a:rPr lang="en-US" altLang="zh-TW" sz="1400" dirty="0">
                <a:ea typeface="新細明體"/>
                <a:cs typeface="Calibri"/>
              </a:rPr>
              <a:t>	</a:t>
            </a:r>
            <a:r>
              <a:rPr lang="zh-TW" altLang="en-US" sz="1400" dirty="0">
                <a:ea typeface="新細明體"/>
                <a:cs typeface="Calibri"/>
              </a:rPr>
              <a:t>解決</a:t>
            </a:r>
            <a:r>
              <a:rPr lang="en-US" altLang="zh-TW" sz="1400" dirty="0">
                <a:ea typeface="新細明體"/>
                <a:cs typeface="Calibri"/>
              </a:rPr>
              <a:t>(</a:t>
            </a:r>
            <a:r>
              <a:rPr lang="zh-TW" altLang="en-US" sz="1400" dirty="0">
                <a:ea typeface="新細明體"/>
                <a:cs typeface="Calibri"/>
              </a:rPr>
              <a:t>找設備或製程或其他部門人員幫忙，還有跟夜班的人員做溝通</a:t>
            </a:r>
            <a:r>
              <a:rPr lang="en-US" altLang="zh-TW" sz="1400" dirty="0">
                <a:ea typeface="新細明體"/>
                <a:cs typeface="Calibri"/>
              </a:rPr>
              <a:t>)</a:t>
            </a:r>
            <a:endParaRPr lang="zh-TW" altLang="en-US" sz="1400" dirty="0">
              <a:ea typeface="新細明體"/>
              <a:cs typeface="Calibri"/>
            </a:endParaRPr>
          </a:p>
          <a:p>
            <a:pPr marL="457200" lvl="1" indent="0">
              <a:lnSpc>
                <a:spcPct val="150000"/>
              </a:lnSpc>
              <a:buNone/>
            </a:pPr>
            <a:r>
              <a:rPr lang="zh-TW" altLang="en-US" sz="1400" dirty="0">
                <a:ea typeface="新細明體"/>
                <a:cs typeface="Calibri"/>
              </a:rPr>
              <a:t>感想</a:t>
            </a:r>
            <a:r>
              <a:rPr lang="en-US" altLang="zh-TW" sz="1400" dirty="0">
                <a:ea typeface="新細明體"/>
                <a:cs typeface="Calibri"/>
              </a:rPr>
              <a:t>:</a:t>
            </a:r>
            <a:r>
              <a:rPr lang="zh-TW" altLang="en-US" sz="1400" dirty="0">
                <a:ea typeface="新細明體"/>
                <a:cs typeface="Calibri"/>
              </a:rPr>
              <a:t> 就我的觀察，</a:t>
            </a:r>
            <a:r>
              <a:rPr lang="en-US" altLang="zh-TW" sz="1400" dirty="0">
                <a:ea typeface="新細明體"/>
                <a:cs typeface="Calibri"/>
              </a:rPr>
              <a:t>shift team</a:t>
            </a:r>
            <a:r>
              <a:rPr lang="zh-TW" altLang="en-US" sz="1400" dirty="0">
                <a:ea typeface="新細明體"/>
                <a:cs typeface="Calibri"/>
              </a:rPr>
              <a:t>負責統整指出哪個區域產能沒達到，需要補多少，</a:t>
            </a:r>
            <a:r>
              <a:rPr lang="en-US" altLang="zh-TW" sz="1400" dirty="0">
                <a:ea typeface="新細明體"/>
                <a:cs typeface="Calibri"/>
              </a:rPr>
              <a:t>planning</a:t>
            </a:r>
            <a:r>
              <a:rPr lang="zh-TW" altLang="en-US" sz="1400" dirty="0">
                <a:ea typeface="新細明體"/>
                <a:cs typeface="Calibri"/>
              </a:rPr>
              <a:t>負責訂定生產計畫該走麼走，哪個區域有多產能可以</a:t>
            </a:r>
            <a:r>
              <a:rPr lang="en-US" altLang="zh-TW" sz="1400" dirty="0">
                <a:ea typeface="新細明體"/>
                <a:cs typeface="Calibri"/>
              </a:rPr>
              <a:t>	</a:t>
            </a:r>
            <a:r>
              <a:rPr lang="zh-TW" altLang="en-US" sz="1400" dirty="0">
                <a:ea typeface="新細明體"/>
                <a:cs typeface="Calibri"/>
              </a:rPr>
              <a:t>補其他落後的產能。另外感想是找到要報告的重點很重要，報老闆想看的東西，除了說明目前狀況進度外，更重要的是要告訴老闆能不</a:t>
            </a:r>
            <a:r>
              <a:rPr lang="en-US" altLang="zh-TW" sz="1400" dirty="0">
                <a:ea typeface="新細明體"/>
                <a:cs typeface="Calibri"/>
              </a:rPr>
              <a:t>	</a:t>
            </a:r>
            <a:r>
              <a:rPr lang="zh-TW" altLang="en-US" sz="1400" dirty="0">
                <a:ea typeface="新細明體"/>
                <a:cs typeface="Calibri"/>
              </a:rPr>
              <a:t>能達成，若不能達成要想怎樣的方法解決，無法自己解決要提出來跟其他成員討論</a:t>
            </a:r>
            <a:r>
              <a:rPr lang="en-US" altLang="zh-TW" sz="1400" dirty="0">
                <a:ea typeface="新細明體"/>
                <a:cs typeface="Calibri"/>
              </a:rPr>
              <a:t>call help</a:t>
            </a:r>
            <a:r>
              <a:rPr lang="zh-TW" altLang="en-US" sz="1400" dirty="0">
                <a:ea typeface="新細明體"/>
                <a:cs typeface="Calibri"/>
              </a:rPr>
              <a:t>，這也是這幾天觀察到的，也是我應該要去學</a:t>
            </a:r>
            <a:r>
              <a:rPr lang="en-US" altLang="zh-TW" sz="1400" dirty="0">
                <a:ea typeface="新細明體"/>
                <a:cs typeface="Calibri"/>
              </a:rPr>
              <a:t>	</a:t>
            </a:r>
            <a:r>
              <a:rPr lang="zh-TW" altLang="en-US" sz="1400" dirty="0">
                <a:ea typeface="新細明體"/>
                <a:cs typeface="Calibri"/>
              </a:rPr>
              <a:t>習的。</a:t>
            </a:r>
            <a:endParaRPr lang="en-US" altLang="zh-TW" sz="1400" dirty="0">
              <a:ea typeface="新細明體"/>
              <a:cs typeface="Calibri"/>
            </a:endParaRPr>
          </a:p>
        </p:txBody>
      </p:sp>
      <p:sp>
        <p:nvSpPr>
          <p:cNvPr id="8" name="內容版面配置區 2">
            <a:extLst>
              <a:ext uri="{FF2B5EF4-FFF2-40B4-BE49-F238E27FC236}">
                <a16:creationId xmlns:a16="http://schemas.microsoft.com/office/drawing/2014/main" id="{0F5D1DB6-BEFF-4AD7-5778-1F40A5FA8C75}"/>
              </a:ext>
            </a:extLst>
          </p:cNvPr>
          <p:cNvSpPr>
            <a:spLocks noGrp="1"/>
          </p:cNvSpPr>
          <p:nvPr>
            <p:ph idx="1"/>
          </p:nvPr>
        </p:nvSpPr>
        <p:spPr>
          <a:xfrm>
            <a:off x="1133680" y="5011522"/>
            <a:ext cx="10299784" cy="1746026"/>
          </a:xfrm>
        </p:spPr>
        <p:txBody>
          <a:bodyPr vert="horz" lIns="91440" tIns="45720" rIns="91440" bIns="45720" rtlCol="0" anchor="t">
            <a:normAutofit/>
          </a:bodyPr>
          <a:lstStyle/>
          <a:p>
            <a:pPr marL="0" indent="0">
              <a:buNone/>
            </a:pPr>
            <a:r>
              <a:rPr lang="zh-TW" altLang="en-US" sz="1800" dirty="0">
                <a:ea typeface="新細明體"/>
              </a:rPr>
              <a:t>名詞</a:t>
            </a:r>
            <a:r>
              <a:rPr lang="en-US" altLang="zh-TW" sz="1800" dirty="0">
                <a:ea typeface="新細明體"/>
              </a:rPr>
              <a:t>:</a:t>
            </a:r>
            <a:endParaRPr lang="zh-TW" altLang="en-US" sz="1800" dirty="0">
              <a:ea typeface="新細明體"/>
            </a:endParaRPr>
          </a:p>
          <a:p>
            <a:pPr marL="0" indent="0">
              <a:buNone/>
            </a:pPr>
            <a:r>
              <a:rPr lang="en-US" altLang="zh-TW" sz="1800" dirty="0">
                <a:ea typeface="新細明體"/>
              </a:rPr>
              <a:t>1.</a:t>
            </a:r>
            <a:r>
              <a:rPr lang="zh-TW" altLang="en-US" sz="1800" dirty="0">
                <a:ea typeface="新細明體"/>
              </a:rPr>
              <a:t> </a:t>
            </a:r>
            <a:r>
              <a:rPr lang="en-US" altLang="zh-TW" sz="1800" dirty="0">
                <a:ea typeface="新細明體"/>
              </a:rPr>
              <a:t>Pace:  (fab Moves/step</a:t>
            </a:r>
            <a:r>
              <a:rPr lang="zh-TW" altLang="en-US" sz="1800" dirty="0">
                <a:ea typeface="新細明體"/>
              </a:rPr>
              <a:t>數</a:t>
            </a:r>
            <a:r>
              <a:rPr lang="en-US" altLang="zh-TW" sz="1800" dirty="0">
                <a:ea typeface="新細明體"/>
              </a:rPr>
              <a:t>)*7     Ex. 04/16/2018 若 moves=1732811 stepQty=587  則 pace=20663</a:t>
            </a:r>
          </a:p>
          <a:p>
            <a:pPr marL="457200" lvl="1" indent="0">
              <a:buNone/>
            </a:pPr>
            <a:r>
              <a:rPr lang="zh-TW" altLang="en-US" sz="1400" dirty="0">
                <a:ea typeface="新細明體"/>
                <a:cs typeface="Calibri"/>
              </a:rPr>
              <a:t>為</a:t>
            </a:r>
            <a:r>
              <a:rPr lang="en-US" altLang="zh-TW" sz="1400" dirty="0">
                <a:ea typeface="新細明體"/>
                <a:cs typeface="Calibri"/>
              </a:rPr>
              <a:t>KPI</a:t>
            </a:r>
            <a:r>
              <a:rPr lang="zh-TW" altLang="en-US" sz="1400" dirty="0">
                <a:ea typeface="新細明體"/>
                <a:cs typeface="Calibri"/>
              </a:rPr>
              <a:t>的其中一個指標，目的是為了出貨的先行指標</a:t>
            </a:r>
            <a:r>
              <a:rPr lang="zh-TW" altLang="zh-TW" sz="1100" b="0" i="0" dirty="0">
                <a:solidFill>
                  <a:srgbClr val="000000"/>
                </a:solidFill>
                <a:effectLst/>
                <a:ea typeface="Calibri" panose="020F0502020204030204" pitchFamily="34" charset="0"/>
              </a:rPr>
              <a:t>，可以觀察目前生產狀況</a:t>
            </a:r>
            <a:r>
              <a:rPr lang="zh-TW" altLang="en-US" sz="1100" b="0" i="0" dirty="0">
                <a:solidFill>
                  <a:srgbClr val="000000"/>
                </a:solidFill>
                <a:effectLst/>
                <a:ea typeface="Calibri" panose="020F0502020204030204" pitchFamily="34" charset="0"/>
              </a:rPr>
              <a:t>，由公司訂好每季生產策略，在細分成每周的</a:t>
            </a:r>
            <a:r>
              <a:rPr lang="en-US" altLang="zh-TW" sz="1100" b="0" i="0" dirty="0">
                <a:solidFill>
                  <a:srgbClr val="000000"/>
                </a:solidFill>
                <a:effectLst/>
                <a:ea typeface="Calibri" panose="020F0502020204030204" pitchFamily="34" charset="0"/>
              </a:rPr>
              <a:t>pace</a:t>
            </a:r>
            <a:r>
              <a:rPr lang="zh-TW" altLang="en-US" sz="1100" b="0" i="0" dirty="0">
                <a:solidFill>
                  <a:srgbClr val="000000"/>
                </a:solidFill>
                <a:effectLst/>
                <a:ea typeface="Calibri" panose="020F0502020204030204" pitchFamily="34" charset="0"/>
              </a:rPr>
              <a:t>要達到多少</a:t>
            </a:r>
            <a:endParaRPr lang="zh-TW" altLang="en-US" sz="1400" dirty="0">
              <a:ea typeface="新細明體"/>
              <a:cs typeface="Calibri"/>
            </a:endParaRPr>
          </a:p>
          <a:p>
            <a:pPr marL="0" indent="0">
              <a:buNone/>
            </a:pPr>
            <a:r>
              <a:rPr lang="en-US" altLang="zh-TW" sz="1800" dirty="0">
                <a:ea typeface="新細明體"/>
              </a:rPr>
              <a:t>2.</a:t>
            </a:r>
            <a:r>
              <a:rPr lang="zh-TW" altLang="en-US" sz="1800" dirty="0">
                <a:ea typeface="新細明體"/>
              </a:rPr>
              <a:t> </a:t>
            </a:r>
            <a:r>
              <a:rPr lang="en-US" altLang="zh-TW" sz="1800" dirty="0">
                <a:ea typeface="新細明體"/>
              </a:rPr>
              <a:t>Q-time (</a:t>
            </a:r>
            <a:r>
              <a:rPr lang="en-US" altLang="zh-TW" sz="1800" b="0" i="0" dirty="0">
                <a:effectLst/>
                <a:latin typeface="Arial"/>
                <a:ea typeface="新細明體"/>
                <a:cs typeface="Arial"/>
              </a:rPr>
              <a:t>Queue Time):</a:t>
            </a:r>
            <a:r>
              <a:rPr lang="en-US" altLang="zh-TW" sz="1800" dirty="0">
                <a:latin typeface="Calibri"/>
                <a:ea typeface="Calibri"/>
                <a:cs typeface="Calibri"/>
              </a:rPr>
              <a:t>wafer</a:t>
            </a:r>
            <a:r>
              <a:rPr lang="zh-CN" altLang="en-US" sz="1800" dirty="0">
                <a:latin typeface="Calibri"/>
                <a:ea typeface="新細明體"/>
                <a:cs typeface="Calibri"/>
              </a:rPr>
              <a:t>從</a:t>
            </a:r>
            <a:r>
              <a:rPr lang="en-US" altLang="zh-TW" sz="1800" dirty="0">
                <a:latin typeface="Calibri"/>
                <a:ea typeface="Calibri"/>
                <a:cs typeface="Calibri"/>
              </a:rPr>
              <a:t>A</a:t>
            </a:r>
            <a:r>
              <a:rPr lang="zh-CN" altLang="en-US" sz="1800" dirty="0">
                <a:latin typeface="Calibri"/>
                <a:ea typeface="新細明體"/>
                <a:cs typeface="Calibri"/>
              </a:rPr>
              <a:t>站點完成送到</a:t>
            </a:r>
            <a:r>
              <a:rPr lang="en-US" altLang="zh-CN" sz="1800" dirty="0">
                <a:latin typeface="Calibri"/>
                <a:ea typeface="Calibri"/>
                <a:cs typeface="Calibri"/>
              </a:rPr>
              <a:t>B</a:t>
            </a:r>
            <a:r>
              <a:rPr lang="zh-CN" altLang="en-US" sz="1800" dirty="0">
                <a:latin typeface="Calibri"/>
                <a:ea typeface="新細明體"/>
                <a:cs typeface="Calibri"/>
              </a:rPr>
              <a:t>站點的等待時間</a:t>
            </a:r>
            <a:r>
              <a:rPr lang="zh-TW" altLang="en-US" sz="1800" dirty="0">
                <a:latin typeface="Arial"/>
                <a:ea typeface="新細明體"/>
                <a:cs typeface="Arial"/>
              </a:rPr>
              <a:t>。Q-time時間太長容易發生defect。</a:t>
            </a:r>
            <a:endParaRPr lang="zh-TW" altLang="en-US" sz="1800" dirty="0">
              <a:ea typeface="新細明體"/>
              <a:cs typeface="Calibri" panose="020F0502020204030204"/>
            </a:endParaRPr>
          </a:p>
          <a:p>
            <a:pPr marL="0" indent="0">
              <a:buNone/>
            </a:pPr>
            <a:r>
              <a:rPr lang="en-US" altLang="zh-TW" sz="1800" dirty="0">
                <a:ea typeface="新細明體"/>
              </a:rPr>
              <a:t>3.</a:t>
            </a:r>
            <a:r>
              <a:rPr lang="zh-TW" altLang="en-US" sz="1800" dirty="0">
                <a:ea typeface="新細明體"/>
              </a:rPr>
              <a:t> </a:t>
            </a:r>
            <a:r>
              <a:rPr lang="en-US" altLang="zh-TW" sz="1800" dirty="0">
                <a:ea typeface="新細明體"/>
              </a:rPr>
              <a:t>Move : </a:t>
            </a:r>
            <a:r>
              <a:rPr lang="en-US" altLang="zh-TW" sz="1800" dirty="0" err="1">
                <a:ea typeface="新細明體"/>
              </a:rPr>
              <a:t>每片wafer所經過的站點數</a:t>
            </a:r>
            <a:endParaRPr lang="en-US" altLang="zh-TW" sz="1800" dirty="0">
              <a:ea typeface="新細明體"/>
            </a:endParaRPr>
          </a:p>
          <a:p>
            <a:pPr marL="0" indent="0">
              <a:buNone/>
            </a:pPr>
            <a:endParaRPr lang="en-US" altLang="zh-TW" sz="1400" dirty="0">
              <a:ea typeface="新細明體"/>
              <a:cs typeface="Calibri"/>
            </a:endParaRPr>
          </a:p>
          <a:p>
            <a:pPr marL="0" indent="0">
              <a:buNone/>
            </a:pPr>
            <a:endParaRPr lang="zh-TW" altLang="en-US" sz="1800" dirty="0">
              <a:ea typeface="新細明體"/>
              <a:cs typeface="Calibri"/>
            </a:endParaRPr>
          </a:p>
          <a:p>
            <a:endParaRPr lang="zh-TW" altLang="en-US" dirty="0"/>
          </a:p>
        </p:txBody>
      </p:sp>
    </p:spTree>
    <p:extLst>
      <p:ext uri="{BB962C8B-B14F-4D97-AF65-F5344CB8AC3E}">
        <p14:creationId xmlns:p14="http://schemas.microsoft.com/office/powerpoint/2010/main" val="97199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A4565B7-76FA-1F15-F454-049FF3D4FD24}"/>
              </a:ext>
            </a:extLst>
          </p:cNvPr>
          <p:cNvSpPr>
            <a:spLocks noGrp="1"/>
          </p:cNvSpPr>
          <p:nvPr>
            <p:ph idx="1"/>
          </p:nvPr>
        </p:nvSpPr>
        <p:spPr>
          <a:xfrm>
            <a:off x="750065" y="429658"/>
            <a:ext cx="10515600" cy="6848992"/>
          </a:xfrm>
        </p:spPr>
        <p:txBody>
          <a:bodyPr/>
          <a:lstStyle/>
          <a:p>
            <a:pPr marL="0" indent="0">
              <a:buNone/>
            </a:pPr>
            <a:r>
              <a:rPr lang="en-US" altLang="zh-TW" sz="1800" dirty="0">
                <a:ea typeface="新細明體"/>
                <a:cs typeface="Calibri"/>
              </a:rPr>
              <a:t>4.</a:t>
            </a:r>
            <a:r>
              <a:rPr lang="en-US" altLang="zh-TW" sz="1800" dirty="0">
                <a:ea typeface="新細明體"/>
              </a:rPr>
              <a:t> </a:t>
            </a:r>
            <a:r>
              <a:rPr lang="zh-TW" altLang="en-US" sz="1800" dirty="0">
                <a:ea typeface="新細明體"/>
              </a:rPr>
              <a:t>WIP(work in process): 生產中的在製品 wafer。 ex.07/05/2022 WIP=465207</a:t>
            </a:r>
          </a:p>
          <a:p>
            <a:pPr marL="0" indent="0">
              <a:buNone/>
            </a:pPr>
            <a:r>
              <a:rPr lang="en-US" altLang="zh-TW" sz="1800" dirty="0">
                <a:ea typeface="新細明體"/>
                <a:cs typeface="Calibri"/>
              </a:rPr>
              <a:t>5.</a:t>
            </a:r>
            <a:r>
              <a:rPr lang="zh-TW" altLang="en-US" sz="1800" dirty="0">
                <a:ea typeface="新細明體"/>
                <a:cs typeface="Calibri"/>
              </a:rPr>
              <a:t> RR(Run Rate): RR </a:t>
            </a:r>
            <a:r>
              <a:rPr lang="en-US" altLang="zh-TW" sz="1800" dirty="0">
                <a:ea typeface="新細明體"/>
                <a:cs typeface="Calibri"/>
              </a:rPr>
              <a:t>=</a:t>
            </a:r>
            <a:r>
              <a:rPr lang="en-US" altLang="zh-TW" sz="1800" dirty="0">
                <a:ea typeface="Calibri"/>
                <a:cs typeface="Calibri"/>
              </a:rPr>
              <a:t>(</a:t>
            </a:r>
            <a:r>
              <a:rPr lang="zh-TW" altLang="en-US" sz="1800" dirty="0">
                <a:ea typeface="Calibri"/>
                <a:cs typeface="Calibri"/>
              </a:rPr>
              <a:t>剩餘要出多少量</a:t>
            </a:r>
            <a:r>
              <a:rPr lang="zh-TW" altLang="en-US" sz="1800" dirty="0">
                <a:ea typeface="新細明體"/>
                <a:cs typeface="Calibri"/>
              </a:rPr>
              <a:t>/剩餘天數) ex.剩餘</a:t>
            </a:r>
            <a:r>
              <a:rPr lang="en-US" altLang="zh-TW" sz="1800" dirty="0">
                <a:ea typeface="新細明體"/>
                <a:cs typeface="Calibri"/>
              </a:rPr>
              <a:t>100wfs</a:t>
            </a:r>
            <a:r>
              <a:rPr lang="zh-TW" altLang="en-US" sz="1800" dirty="0">
                <a:ea typeface="新細明體"/>
                <a:cs typeface="Calibri"/>
              </a:rPr>
              <a:t>要出，我剩兩天時間 那</a:t>
            </a:r>
            <a:r>
              <a:rPr lang="en-US" altLang="zh-TW" sz="1800" dirty="0">
                <a:ea typeface="新細明體"/>
                <a:cs typeface="Calibri"/>
              </a:rPr>
              <a:t>RR</a:t>
            </a:r>
            <a:r>
              <a:rPr lang="zh-TW" altLang="en-US" sz="1800" dirty="0">
                <a:ea typeface="新細明體"/>
                <a:cs typeface="Calibri"/>
              </a:rPr>
              <a:t>就是我每天要出多少，</a:t>
            </a:r>
            <a:r>
              <a:rPr lang="en-US" altLang="zh-TW" sz="1800" dirty="0">
                <a:ea typeface="新細明體"/>
                <a:cs typeface="Calibri"/>
              </a:rPr>
              <a:t>RR=50</a:t>
            </a:r>
            <a:r>
              <a:rPr lang="zh-TW" altLang="en-US" sz="1800" dirty="0">
                <a:ea typeface="新細明體"/>
                <a:cs typeface="Calibri"/>
              </a:rPr>
              <a:t>     </a:t>
            </a:r>
            <a:r>
              <a:rPr lang="en-US" altLang="zh-TW" sz="1800" dirty="0">
                <a:ea typeface="新細明體"/>
                <a:cs typeface="Calibri"/>
              </a:rPr>
              <a:t>(</a:t>
            </a:r>
            <a:r>
              <a:rPr lang="zh-TW" altLang="en-US" sz="1800" dirty="0">
                <a:ea typeface="新細明體"/>
                <a:cs typeface="Calibri"/>
              </a:rPr>
              <a:t>也是</a:t>
            </a:r>
            <a:r>
              <a:rPr lang="en-US" altLang="zh-TW" sz="1800" dirty="0">
                <a:ea typeface="新細明體"/>
                <a:cs typeface="Calibri"/>
              </a:rPr>
              <a:t>KPI</a:t>
            </a:r>
            <a:r>
              <a:rPr lang="zh-TW" altLang="en-US" sz="1800" dirty="0">
                <a:ea typeface="新細明體"/>
                <a:cs typeface="Calibri"/>
              </a:rPr>
              <a:t>中的一個指標，可以知道我接下來幾天要生產多少</a:t>
            </a:r>
            <a:r>
              <a:rPr lang="en-US" altLang="zh-TW" sz="1800" dirty="0">
                <a:ea typeface="新細明體"/>
                <a:cs typeface="Calibri"/>
              </a:rPr>
              <a:t>)</a:t>
            </a:r>
          </a:p>
          <a:p>
            <a:pPr marL="0" indent="0">
              <a:lnSpc>
                <a:spcPct val="150000"/>
              </a:lnSpc>
              <a:buNone/>
            </a:pPr>
            <a:r>
              <a:rPr lang="en-US" altLang="zh-TW" sz="1800" dirty="0">
                <a:ea typeface="新細明體"/>
                <a:cs typeface="Calibri"/>
              </a:rPr>
              <a:t>6.</a:t>
            </a:r>
            <a:r>
              <a:rPr lang="zh-TW" altLang="en-US" sz="1800" dirty="0">
                <a:ea typeface="新細明體"/>
                <a:cs typeface="Calibri"/>
              </a:rPr>
              <a:t> MTAS(mean time at step): 在當站停留時間 ， 一批貨平均在站停留</a:t>
            </a:r>
            <a:r>
              <a:rPr lang="en-US" altLang="zh-TW" sz="1800" dirty="0">
                <a:ea typeface="新細明體"/>
                <a:cs typeface="Calibri"/>
              </a:rPr>
              <a:t>83.6</a:t>
            </a:r>
            <a:r>
              <a:rPr lang="zh-TW" altLang="en-US" sz="1800" dirty="0">
                <a:ea typeface="新細明體"/>
                <a:cs typeface="Calibri"/>
              </a:rPr>
              <a:t>小時</a:t>
            </a:r>
            <a:endParaRPr lang="en-US" altLang="zh-TW" sz="1800" dirty="0">
              <a:ea typeface="新細明體"/>
              <a:cs typeface="Calibri"/>
            </a:endParaRPr>
          </a:p>
          <a:p>
            <a:pPr marL="0" indent="0">
              <a:lnSpc>
                <a:spcPct val="150000"/>
              </a:lnSpc>
              <a:buNone/>
            </a:pPr>
            <a:r>
              <a:rPr lang="en-US" altLang="zh-TW" sz="1800" dirty="0">
                <a:ea typeface="新細明體"/>
              </a:rPr>
              <a:t>7.</a:t>
            </a:r>
            <a:r>
              <a:rPr lang="zh-TW" altLang="en-US" sz="1800" dirty="0">
                <a:ea typeface="新細明體"/>
              </a:rPr>
              <a:t> </a:t>
            </a:r>
            <a:r>
              <a:rPr lang="en-US" altLang="zh-TW" sz="1800" dirty="0">
                <a:ea typeface="新細明體"/>
              </a:rPr>
              <a:t>WIP</a:t>
            </a:r>
            <a:r>
              <a:rPr lang="zh-TW" altLang="en-US" sz="1800" dirty="0">
                <a:ea typeface="新細明體"/>
              </a:rPr>
              <a:t> </a:t>
            </a:r>
            <a:r>
              <a:rPr lang="en-US" altLang="zh-TW" sz="1800" dirty="0">
                <a:ea typeface="新細明體"/>
              </a:rPr>
              <a:t>turns: (Moves/WIP</a:t>
            </a:r>
            <a:r>
              <a:rPr lang="zh-TW" altLang="en-US" sz="1800" dirty="0">
                <a:ea typeface="新細明體"/>
              </a:rPr>
              <a:t> </a:t>
            </a:r>
            <a:r>
              <a:rPr lang="en-US" altLang="zh-TW" sz="1800" dirty="0">
                <a:ea typeface="新細明體"/>
              </a:rPr>
              <a:t>=</a:t>
            </a:r>
            <a:r>
              <a:rPr lang="zh-TW" altLang="en-US" sz="1800" dirty="0">
                <a:ea typeface="新細明體"/>
              </a:rPr>
              <a:t> </a:t>
            </a:r>
            <a:r>
              <a:rPr lang="en-US" altLang="zh-TW" sz="1800" dirty="0" err="1">
                <a:ea typeface="新細明體"/>
              </a:rPr>
              <a:t>wip</a:t>
            </a:r>
            <a:r>
              <a:rPr lang="en-US" altLang="zh-TW" sz="1800" dirty="0">
                <a:ea typeface="新細明體"/>
              </a:rPr>
              <a:t> turns)</a:t>
            </a:r>
            <a:r>
              <a:rPr lang="zh-TW" altLang="en-US" sz="1800" dirty="0">
                <a:ea typeface="新細明體"/>
              </a:rPr>
              <a:t> 一片</a:t>
            </a:r>
            <a:r>
              <a:rPr lang="en-US" altLang="zh-TW" sz="1800" dirty="0" err="1">
                <a:ea typeface="新細明體"/>
              </a:rPr>
              <a:t>wfs</a:t>
            </a:r>
            <a:r>
              <a:rPr lang="zh-TW" altLang="en-US" sz="1800" dirty="0">
                <a:ea typeface="新細明體"/>
              </a:rPr>
              <a:t>一天平均可以跑幾站</a:t>
            </a:r>
            <a:endParaRPr lang="en-US" altLang="zh-TW" sz="1800" dirty="0">
              <a:ea typeface="新細明體"/>
            </a:endParaRPr>
          </a:p>
          <a:p>
            <a:pPr marL="457200" lvl="1" indent="0">
              <a:lnSpc>
                <a:spcPct val="150000"/>
              </a:lnSpc>
              <a:buNone/>
            </a:pPr>
            <a:r>
              <a:rPr lang="zh-TW" altLang="en-US" sz="1400" dirty="0">
                <a:ea typeface="新細明體"/>
              </a:rPr>
              <a:t> </a:t>
            </a:r>
            <a:r>
              <a:rPr lang="en-US" altLang="zh-TW" sz="1600" dirty="0">
                <a:ea typeface="新細明體"/>
              </a:rPr>
              <a:t>Ex.</a:t>
            </a:r>
            <a:r>
              <a:rPr lang="zh-TW" altLang="en-US" sz="1600" dirty="0">
                <a:ea typeface="新細明體"/>
              </a:rPr>
              <a:t> </a:t>
            </a:r>
            <a:r>
              <a:rPr lang="en-US" altLang="zh-TW" sz="1600" dirty="0">
                <a:ea typeface="新細明體"/>
              </a:rPr>
              <a:t>move=1732811</a:t>
            </a:r>
            <a:r>
              <a:rPr lang="zh-TW" altLang="en-US" sz="1600" dirty="0">
                <a:ea typeface="新細明體"/>
              </a:rPr>
              <a:t>，</a:t>
            </a:r>
            <a:r>
              <a:rPr lang="en-US" altLang="zh-TW" sz="1600" dirty="0">
                <a:ea typeface="新細明體"/>
              </a:rPr>
              <a:t>WIP=206153</a:t>
            </a:r>
            <a:r>
              <a:rPr lang="zh-TW" altLang="en-US" sz="1600" dirty="0">
                <a:ea typeface="新細明體"/>
              </a:rPr>
              <a:t>，以目前的水準每片</a:t>
            </a:r>
            <a:r>
              <a:rPr lang="en-US" altLang="zh-TW" sz="1600" dirty="0" err="1">
                <a:ea typeface="新細明體"/>
              </a:rPr>
              <a:t>wfs</a:t>
            </a:r>
            <a:r>
              <a:rPr lang="zh-TW" altLang="en-US" sz="1600" dirty="0">
                <a:ea typeface="新細明體"/>
              </a:rPr>
              <a:t>要經過</a:t>
            </a:r>
            <a:r>
              <a:rPr lang="en-US" altLang="zh-TW" sz="1600" dirty="0">
                <a:ea typeface="新細明體"/>
              </a:rPr>
              <a:t>8.4</a:t>
            </a:r>
            <a:r>
              <a:rPr lang="zh-TW" altLang="en-US" sz="1600" dirty="0">
                <a:ea typeface="新細明體"/>
              </a:rPr>
              <a:t>站</a:t>
            </a:r>
            <a:endParaRPr lang="en-US" altLang="zh-TW" sz="1600" dirty="0">
              <a:ea typeface="新細明體"/>
            </a:endParaRPr>
          </a:p>
          <a:p>
            <a:pPr marL="0" indent="0">
              <a:lnSpc>
                <a:spcPct val="150000"/>
              </a:lnSpc>
              <a:buNone/>
            </a:pPr>
            <a:r>
              <a:rPr lang="en-US" altLang="zh-TW" sz="1800" dirty="0">
                <a:ea typeface="新細明體"/>
                <a:cs typeface="Calibri"/>
              </a:rPr>
              <a:t>8.</a:t>
            </a:r>
            <a:r>
              <a:rPr lang="zh-TW" altLang="en-US" sz="1800" dirty="0">
                <a:ea typeface="新細明體"/>
                <a:cs typeface="Calibri"/>
              </a:rPr>
              <a:t> </a:t>
            </a:r>
            <a:r>
              <a:rPr lang="en-US" altLang="zh-TW" sz="1800" dirty="0">
                <a:ea typeface="新細明體"/>
                <a:cs typeface="Calibri"/>
              </a:rPr>
              <a:t>Avg speed: (step Qty</a:t>
            </a:r>
            <a:r>
              <a:rPr lang="zh-TW" altLang="en-US" sz="1800" dirty="0">
                <a:ea typeface="新細明體"/>
                <a:cs typeface="Calibri"/>
              </a:rPr>
              <a:t>總站數</a:t>
            </a:r>
            <a:r>
              <a:rPr lang="en-US" altLang="zh-TW" sz="1800" dirty="0">
                <a:ea typeface="新細明體"/>
                <a:cs typeface="Calibri"/>
              </a:rPr>
              <a:t> / </a:t>
            </a:r>
            <a:r>
              <a:rPr lang="en-US" altLang="zh-TW" sz="1800" dirty="0" err="1">
                <a:ea typeface="新細明體"/>
                <a:cs typeface="Calibri"/>
              </a:rPr>
              <a:t>wip</a:t>
            </a:r>
            <a:r>
              <a:rPr lang="en-US" altLang="zh-TW" sz="1800" dirty="0">
                <a:ea typeface="新細明體"/>
                <a:cs typeface="Calibri"/>
              </a:rPr>
              <a:t> turns )</a:t>
            </a:r>
          </a:p>
          <a:p>
            <a:pPr marL="457200" lvl="1" indent="0">
              <a:lnSpc>
                <a:spcPct val="150000"/>
              </a:lnSpc>
              <a:buNone/>
            </a:pPr>
            <a:r>
              <a:rPr lang="en-US" altLang="zh-TW" sz="1600" dirty="0">
                <a:ea typeface="新細明體"/>
                <a:cs typeface="Calibri"/>
              </a:rPr>
              <a:t> Ex. Step Qty = 587</a:t>
            </a:r>
            <a:r>
              <a:rPr lang="zh-TW" altLang="en-US" sz="1600" dirty="0">
                <a:ea typeface="新細明體"/>
                <a:cs typeface="Calibri"/>
              </a:rPr>
              <a:t>，</a:t>
            </a:r>
            <a:r>
              <a:rPr lang="en-US" altLang="zh-TW" sz="1600" dirty="0" err="1">
                <a:ea typeface="新細明體"/>
                <a:cs typeface="Calibri"/>
              </a:rPr>
              <a:t>wip</a:t>
            </a:r>
            <a:r>
              <a:rPr lang="en-US" altLang="zh-TW" sz="1600" dirty="0">
                <a:ea typeface="新細明體"/>
                <a:cs typeface="Calibri"/>
              </a:rPr>
              <a:t> turns = 8.4 </a:t>
            </a:r>
            <a:r>
              <a:rPr lang="zh-TW" altLang="en-US" sz="1600" dirty="0">
                <a:ea typeface="新細明體"/>
                <a:cs typeface="Calibri"/>
              </a:rPr>
              <a:t>，以目前的水準要花</a:t>
            </a:r>
            <a:r>
              <a:rPr lang="en-US" altLang="zh-TW" sz="1600" dirty="0">
                <a:ea typeface="新細明體"/>
                <a:cs typeface="Calibri"/>
              </a:rPr>
              <a:t>69.4</a:t>
            </a:r>
            <a:r>
              <a:rPr lang="zh-TW" altLang="en-US" sz="1600" dirty="0">
                <a:ea typeface="新細明體"/>
                <a:cs typeface="Calibri"/>
              </a:rPr>
              <a:t>天才能完成</a:t>
            </a:r>
            <a:endParaRPr lang="en-US" altLang="zh-TW" sz="1600" dirty="0">
              <a:ea typeface="新細明體"/>
              <a:cs typeface="Calibri"/>
            </a:endParaRPr>
          </a:p>
          <a:p>
            <a:pPr marL="0" indent="0">
              <a:lnSpc>
                <a:spcPct val="150000"/>
              </a:lnSpc>
              <a:buNone/>
            </a:pPr>
            <a:r>
              <a:rPr lang="en-US" altLang="zh-TW" sz="1800" dirty="0">
                <a:ea typeface="新細明體"/>
                <a:cs typeface="Calibri"/>
              </a:rPr>
              <a:t>9.</a:t>
            </a:r>
            <a:r>
              <a:rPr lang="zh-TW" altLang="en-US" sz="1800" dirty="0">
                <a:ea typeface="新細明體"/>
                <a:cs typeface="Calibri"/>
              </a:rPr>
              <a:t> </a:t>
            </a:r>
            <a:r>
              <a:rPr lang="en-US" altLang="zh-TW" sz="1800" dirty="0">
                <a:ea typeface="新細明體"/>
                <a:cs typeface="Calibri"/>
              </a:rPr>
              <a:t>Output Cut Line: </a:t>
            </a:r>
            <a:r>
              <a:rPr lang="zh-TW" altLang="en-US" sz="1800" dirty="0">
                <a:ea typeface="新細明體"/>
                <a:cs typeface="Calibri"/>
              </a:rPr>
              <a:t>目前的</a:t>
            </a:r>
            <a:r>
              <a:rPr lang="en-US" altLang="zh-TW" sz="1800" dirty="0">
                <a:ea typeface="新細明體"/>
                <a:cs typeface="Calibri"/>
              </a:rPr>
              <a:t>output target</a:t>
            </a:r>
            <a:r>
              <a:rPr lang="zh-TW" altLang="en-US" sz="1800" dirty="0">
                <a:ea typeface="新細明體"/>
                <a:cs typeface="Calibri"/>
              </a:rPr>
              <a:t>是</a:t>
            </a:r>
            <a:r>
              <a:rPr lang="en-US" altLang="zh-TW" sz="1800" dirty="0">
                <a:ea typeface="新細明體"/>
                <a:cs typeface="Calibri"/>
              </a:rPr>
              <a:t>200</a:t>
            </a:r>
            <a:r>
              <a:rPr lang="zh-TW" altLang="en-US" sz="1800" dirty="0">
                <a:ea typeface="新細明體"/>
                <a:cs typeface="Calibri"/>
              </a:rPr>
              <a:t>，已經做了</a:t>
            </a:r>
            <a:r>
              <a:rPr lang="en-US" altLang="zh-TW" sz="1800" dirty="0">
                <a:ea typeface="新細明體"/>
                <a:cs typeface="Calibri"/>
              </a:rPr>
              <a:t>100</a:t>
            </a:r>
            <a:r>
              <a:rPr lang="zh-TW" altLang="en-US" sz="1800" dirty="0">
                <a:ea typeface="新細明體"/>
                <a:cs typeface="Calibri"/>
              </a:rPr>
              <a:t>，所以從</a:t>
            </a:r>
            <a:r>
              <a:rPr lang="en-US" altLang="zh-TW" sz="1800" dirty="0">
                <a:ea typeface="新細明體"/>
                <a:cs typeface="Calibri"/>
              </a:rPr>
              <a:t>output</a:t>
            </a:r>
            <a:r>
              <a:rPr lang="zh-TW" altLang="en-US" sz="1800" dirty="0">
                <a:ea typeface="新細明體"/>
                <a:cs typeface="Calibri"/>
              </a:rPr>
              <a:t>往前推</a:t>
            </a:r>
            <a:r>
              <a:rPr lang="en-US" altLang="zh-TW" sz="1800" dirty="0">
                <a:ea typeface="新細明體"/>
                <a:cs typeface="Calibri"/>
              </a:rPr>
              <a:t>100</a:t>
            </a:r>
            <a:r>
              <a:rPr lang="zh-TW" altLang="en-US" sz="1800" dirty="0">
                <a:ea typeface="新細明體"/>
                <a:cs typeface="Calibri"/>
              </a:rPr>
              <a:t>的</a:t>
            </a:r>
            <a:r>
              <a:rPr lang="en-US" altLang="zh-TW" sz="1800" dirty="0">
                <a:ea typeface="新細明體"/>
                <a:cs typeface="Calibri"/>
              </a:rPr>
              <a:t>cut line</a:t>
            </a:r>
          </a:p>
          <a:p>
            <a:pPr marL="0" indent="0">
              <a:lnSpc>
                <a:spcPct val="150000"/>
              </a:lnSpc>
              <a:buNone/>
            </a:pPr>
            <a:r>
              <a:rPr lang="en-US" altLang="zh-TW" sz="1800" dirty="0">
                <a:ea typeface="新細明體"/>
                <a:cs typeface="Calibri"/>
              </a:rPr>
              <a:t>10.</a:t>
            </a:r>
            <a:r>
              <a:rPr lang="zh-TW" altLang="en-US" sz="1800" dirty="0">
                <a:ea typeface="新細明體"/>
                <a:cs typeface="Calibri"/>
              </a:rPr>
              <a:t> </a:t>
            </a:r>
            <a:r>
              <a:rPr lang="en-US" altLang="zh-TW" sz="1800" dirty="0">
                <a:ea typeface="新細明體"/>
                <a:cs typeface="Calibri"/>
              </a:rPr>
              <a:t>CT:</a:t>
            </a:r>
            <a:r>
              <a:rPr lang="zh-TW" altLang="en-US" sz="1800" dirty="0">
                <a:ea typeface="新細明體"/>
                <a:cs typeface="Calibri"/>
              </a:rPr>
              <a:t> 產品從投入到</a:t>
            </a:r>
            <a:r>
              <a:rPr lang="en-US" altLang="zh-TW" sz="1800" dirty="0">
                <a:ea typeface="新細明體"/>
                <a:cs typeface="Calibri"/>
              </a:rPr>
              <a:t>fab out</a:t>
            </a:r>
            <a:r>
              <a:rPr lang="zh-TW" altLang="en-US" sz="1800" dirty="0">
                <a:ea typeface="新細明體"/>
                <a:cs typeface="Calibri"/>
              </a:rPr>
              <a:t>的時間 </a:t>
            </a:r>
            <a:r>
              <a:rPr lang="en-US" altLang="zh-TW" sz="1800" dirty="0">
                <a:ea typeface="新細明體"/>
                <a:cs typeface="Calibri"/>
              </a:rPr>
              <a:t>(run + wait + hold)</a:t>
            </a:r>
          </a:p>
          <a:p>
            <a:pPr marL="0" indent="0">
              <a:lnSpc>
                <a:spcPct val="150000"/>
              </a:lnSpc>
              <a:buNone/>
            </a:pPr>
            <a:r>
              <a:rPr lang="en-US" altLang="zh-TW" sz="1800" dirty="0">
                <a:ea typeface="新細明體"/>
                <a:cs typeface="Calibri"/>
              </a:rPr>
              <a:t>11. BLK:</a:t>
            </a:r>
            <a:r>
              <a:rPr lang="zh-TW" altLang="en-US" sz="1800" dirty="0">
                <a:ea typeface="新細明體"/>
                <a:cs typeface="Calibri"/>
              </a:rPr>
              <a:t> 以最後</a:t>
            </a:r>
            <a:r>
              <a:rPr lang="en-US" altLang="zh-TW" sz="1800" dirty="0">
                <a:ea typeface="新細明體"/>
                <a:cs typeface="Calibri"/>
              </a:rPr>
              <a:t>fab out</a:t>
            </a:r>
            <a:r>
              <a:rPr lang="zh-TW" altLang="en-US" sz="1800" dirty="0">
                <a:ea typeface="新細明體"/>
                <a:cs typeface="Calibri"/>
              </a:rPr>
              <a:t>往前推算大約在第幾周要投入</a:t>
            </a:r>
            <a:endParaRPr lang="en-US" altLang="zh-TW" sz="1800" dirty="0">
              <a:ea typeface="新細明體"/>
              <a:cs typeface="Calibri"/>
            </a:endParaRPr>
          </a:p>
          <a:p>
            <a:pPr marL="0" indent="0">
              <a:lnSpc>
                <a:spcPct val="150000"/>
              </a:lnSpc>
              <a:buNone/>
            </a:pPr>
            <a:r>
              <a:rPr lang="en-US" altLang="zh-TW" sz="1800" dirty="0">
                <a:ea typeface="新細明體"/>
                <a:cs typeface="Calibri"/>
              </a:rPr>
              <a:t>12. WTD:</a:t>
            </a:r>
            <a:r>
              <a:rPr lang="zh-TW" altLang="en-US" sz="1800" dirty="0">
                <a:ea typeface="新細明體"/>
                <a:cs typeface="Calibri"/>
              </a:rPr>
              <a:t>一周累積至今的</a:t>
            </a:r>
            <a:r>
              <a:rPr lang="en-US" altLang="zh-TW" sz="1800" dirty="0">
                <a:ea typeface="新細明體"/>
                <a:cs typeface="Calibri"/>
              </a:rPr>
              <a:t>pace (</a:t>
            </a:r>
            <a:r>
              <a:rPr lang="zh-TW" altLang="en-US" sz="1800" dirty="0">
                <a:ea typeface="新細明體"/>
                <a:cs typeface="Calibri"/>
              </a:rPr>
              <a:t>一星期時間 是周五</a:t>
            </a:r>
            <a:r>
              <a:rPr lang="en-US" altLang="zh-TW" sz="1800" dirty="0">
                <a:ea typeface="新細明體"/>
                <a:cs typeface="Calibri"/>
              </a:rPr>
              <a:t>19:00</a:t>
            </a:r>
            <a:r>
              <a:rPr lang="zh-TW" altLang="en-US" sz="1800" dirty="0">
                <a:ea typeface="新細明體"/>
                <a:cs typeface="Calibri"/>
              </a:rPr>
              <a:t>到下周四 </a:t>
            </a:r>
            <a:r>
              <a:rPr lang="en-US" altLang="zh-TW" sz="1800" dirty="0">
                <a:ea typeface="新細明體"/>
                <a:cs typeface="Calibri"/>
              </a:rPr>
              <a:t>19:00)</a:t>
            </a:r>
          </a:p>
          <a:p>
            <a:pPr marL="0" indent="0">
              <a:lnSpc>
                <a:spcPct val="150000"/>
              </a:lnSpc>
              <a:buNone/>
            </a:pPr>
            <a:r>
              <a:rPr lang="en-US" altLang="zh-TW" sz="1800" dirty="0">
                <a:ea typeface="新細明體"/>
                <a:cs typeface="Calibri"/>
              </a:rPr>
              <a:t>13.</a:t>
            </a:r>
            <a:r>
              <a:rPr lang="zh-TW" altLang="en-US" sz="1800" dirty="0">
                <a:ea typeface="新細明體"/>
                <a:cs typeface="Calibri"/>
              </a:rPr>
              <a:t> </a:t>
            </a:r>
            <a:r>
              <a:rPr lang="en-US" altLang="zh-TW" sz="1800" dirty="0">
                <a:ea typeface="新細明體"/>
                <a:cs typeface="Calibri"/>
              </a:rPr>
              <a:t>Probe: </a:t>
            </a:r>
            <a:r>
              <a:rPr lang="en-US" altLang="zh-TW" sz="1800" dirty="0" err="1">
                <a:ea typeface="新細明體"/>
                <a:cs typeface="Calibri"/>
              </a:rPr>
              <a:t>wfs</a:t>
            </a:r>
            <a:r>
              <a:rPr lang="en-US" altLang="zh-TW" sz="1800" dirty="0">
                <a:ea typeface="新細明體"/>
                <a:cs typeface="Calibri"/>
              </a:rPr>
              <a:t> fab out </a:t>
            </a:r>
            <a:r>
              <a:rPr lang="zh-TW" altLang="en-US" sz="1800" dirty="0">
                <a:ea typeface="新細明體"/>
                <a:cs typeface="Calibri"/>
              </a:rPr>
              <a:t>後的製程時間</a:t>
            </a:r>
            <a:endParaRPr lang="en-US" altLang="zh-TW" sz="1800" dirty="0">
              <a:ea typeface="新細明體"/>
              <a:cs typeface="Calibri"/>
            </a:endParaRPr>
          </a:p>
          <a:p>
            <a:pPr marL="0" indent="0">
              <a:lnSpc>
                <a:spcPct val="150000"/>
              </a:lnSpc>
              <a:buNone/>
            </a:pPr>
            <a:endParaRPr lang="en-US" altLang="zh-TW" sz="1400" dirty="0">
              <a:ea typeface="新細明體"/>
              <a:cs typeface="Calibri"/>
            </a:endParaRPr>
          </a:p>
          <a:p>
            <a:endParaRPr lang="zh-TW" altLang="en-US" dirty="0"/>
          </a:p>
        </p:txBody>
      </p:sp>
    </p:spTree>
    <p:extLst>
      <p:ext uri="{BB962C8B-B14F-4D97-AF65-F5344CB8AC3E}">
        <p14:creationId xmlns:p14="http://schemas.microsoft.com/office/powerpoint/2010/main" val="12192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F2FE6B-561B-30EF-80E4-E5AD0B37E9AE}"/>
              </a:ext>
            </a:extLst>
          </p:cNvPr>
          <p:cNvSpPr>
            <a:spLocks noGrp="1"/>
          </p:cNvSpPr>
          <p:nvPr>
            <p:ph type="title"/>
          </p:nvPr>
        </p:nvSpPr>
        <p:spPr>
          <a:xfrm>
            <a:off x="1103744" y="0"/>
            <a:ext cx="8714510" cy="789854"/>
          </a:xfrm>
        </p:spPr>
        <p:txBody>
          <a:bodyPr>
            <a:normAutofit/>
          </a:bodyPr>
          <a:lstStyle/>
          <a:p>
            <a:r>
              <a:rPr lang="en-US" sz="3600" dirty="0">
                <a:ea typeface="+mj-lt"/>
                <a:cs typeface="+mj-lt"/>
              </a:rPr>
              <a:t>7/</a:t>
            </a:r>
            <a:r>
              <a:rPr lang="en-US" altLang="zh-TW" sz="3600" dirty="0">
                <a:ea typeface="+mj-lt"/>
                <a:cs typeface="+mj-lt"/>
              </a:rPr>
              <a:t>11</a:t>
            </a:r>
            <a:r>
              <a:rPr lang="zh-TW" sz="3600" dirty="0">
                <a:ea typeface="+mj-lt"/>
                <a:cs typeface="+mj-lt"/>
              </a:rPr>
              <a:t> </a:t>
            </a:r>
            <a:r>
              <a:rPr lang="en-US" sz="3600" dirty="0">
                <a:ea typeface="+mj-lt"/>
                <a:cs typeface="+mj-lt"/>
              </a:rPr>
              <a:t>Daily report - </a:t>
            </a:r>
            <a:r>
              <a:rPr lang="en-US" altLang="zh-TW" sz="3600" dirty="0"/>
              <a:t>Leader </a:t>
            </a:r>
            <a:r>
              <a:rPr lang="zh-TW" altLang="en-US" sz="3600" dirty="0"/>
              <a:t>日常</a:t>
            </a:r>
            <a:r>
              <a:rPr lang="en-US" altLang="zh-TW" sz="3600" dirty="0"/>
              <a:t>list</a:t>
            </a:r>
            <a:endParaRPr lang="en-US" sz="3600" dirty="0">
              <a:ea typeface="+mj-lt"/>
              <a:cs typeface="+mj-lt"/>
            </a:endParaRPr>
          </a:p>
        </p:txBody>
      </p:sp>
      <p:graphicFrame>
        <p:nvGraphicFramePr>
          <p:cNvPr id="7" name="表格 4">
            <a:extLst>
              <a:ext uri="{FF2B5EF4-FFF2-40B4-BE49-F238E27FC236}">
                <a16:creationId xmlns:a16="http://schemas.microsoft.com/office/drawing/2014/main" id="{F6D7DD92-9225-BA71-2429-F2265D02838A}"/>
              </a:ext>
            </a:extLst>
          </p:cNvPr>
          <p:cNvGraphicFramePr>
            <a:graphicFrameLocks noGrp="1"/>
          </p:cNvGraphicFramePr>
          <p:nvPr>
            <p:ph idx="1"/>
            <p:extLst>
              <p:ext uri="{D42A27DB-BD31-4B8C-83A1-F6EECF244321}">
                <p14:modId xmlns:p14="http://schemas.microsoft.com/office/powerpoint/2010/main" val="1466051433"/>
              </p:ext>
            </p:extLst>
          </p:nvPr>
        </p:nvGraphicFramePr>
        <p:xfrm>
          <a:off x="284574" y="789854"/>
          <a:ext cx="11766014" cy="5692082"/>
        </p:xfrm>
        <a:graphic>
          <a:graphicData uri="http://schemas.openxmlformats.org/drawingml/2006/table">
            <a:tbl>
              <a:tblPr firstRow="1" bandRow="1">
                <a:tableStyleId>{5C22544A-7EE6-4342-B048-85BDC9FD1C3A}</a:tableStyleId>
              </a:tblPr>
              <a:tblGrid>
                <a:gridCol w="1652530">
                  <a:extLst>
                    <a:ext uri="{9D8B030D-6E8A-4147-A177-3AD203B41FA5}">
                      <a16:colId xmlns:a16="http://schemas.microsoft.com/office/drawing/2014/main" val="1164414686"/>
                    </a:ext>
                  </a:extLst>
                </a:gridCol>
                <a:gridCol w="10113484">
                  <a:extLst>
                    <a:ext uri="{9D8B030D-6E8A-4147-A177-3AD203B41FA5}">
                      <a16:colId xmlns:a16="http://schemas.microsoft.com/office/drawing/2014/main" val="3860126391"/>
                    </a:ext>
                  </a:extLst>
                </a:gridCol>
              </a:tblGrid>
              <a:tr h="385591">
                <a:tc>
                  <a:txBody>
                    <a:bodyPr/>
                    <a:lstStyle/>
                    <a:p>
                      <a:r>
                        <a:rPr lang="zh-TW" altLang="en-US" dirty="0"/>
                        <a:t>時間</a:t>
                      </a:r>
                    </a:p>
                  </a:txBody>
                  <a:tcPr/>
                </a:tc>
                <a:tc>
                  <a:txBody>
                    <a:bodyPr/>
                    <a:lstStyle/>
                    <a:p>
                      <a:r>
                        <a:rPr lang="zh-TW" altLang="en-US" dirty="0"/>
                        <a:t>工作內容</a:t>
                      </a:r>
                    </a:p>
                  </a:txBody>
                  <a:tcPr/>
                </a:tc>
                <a:extLst>
                  <a:ext uri="{0D108BD9-81ED-4DB2-BD59-A6C34878D82A}">
                    <a16:rowId xmlns:a16="http://schemas.microsoft.com/office/drawing/2014/main" val="1210100795"/>
                  </a:ext>
                </a:extLst>
              </a:tr>
              <a:tr h="1039225">
                <a:tc>
                  <a:txBody>
                    <a:bodyPr/>
                    <a:lstStyle/>
                    <a:p>
                      <a:pPr algn="ctr"/>
                      <a:r>
                        <a:rPr lang="en-US" altLang="zh-TW" dirty="0"/>
                        <a:t>6:00</a:t>
                      </a:r>
                      <a:r>
                        <a:rPr lang="zh-TW" altLang="en-US" dirty="0"/>
                        <a:t> </a:t>
                      </a:r>
                      <a:r>
                        <a:rPr lang="en-US" altLang="zh-TW" dirty="0"/>
                        <a:t>-</a:t>
                      </a:r>
                      <a:r>
                        <a:rPr lang="zh-TW" altLang="en-US" dirty="0"/>
                        <a:t> </a:t>
                      </a:r>
                      <a:r>
                        <a:rPr lang="en-US" altLang="zh-TW" dirty="0"/>
                        <a:t>7:15</a:t>
                      </a:r>
                      <a:endParaRPr lang="zh-TW" altLang="en-US" dirty="0"/>
                    </a:p>
                  </a:txBody>
                  <a:tcPr/>
                </a:tc>
                <a:tc>
                  <a:txBody>
                    <a:bodyPr/>
                    <a:lstStyle/>
                    <a:p>
                      <a:r>
                        <a:rPr lang="en-US" altLang="zh-TW" dirty="0"/>
                        <a:t>1.</a:t>
                      </a:r>
                      <a:r>
                        <a:rPr lang="zh-TW" altLang="en-US" dirty="0"/>
                        <a:t>先看</a:t>
                      </a:r>
                      <a:r>
                        <a:rPr lang="en-US" altLang="zh-TW" dirty="0"/>
                        <a:t>Hourly pace </a:t>
                      </a:r>
                      <a:r>
                        <a:rPr lang="zh-TW" altLang="en-US" dirty="0"/>
                        <a:t>看哪邊有無做到</a:t>
                      </a:r>
                      <a:r>
                        <a:rPr lang="en-US" altLang="zh-TW" dirty="0"/>
                        <a:t>target</a:t>
                      </a:r>
                    </a:p>
                    <a:p>
                      <a:r>
                        <a:rPr lang="en-US" altLang="zh-TW" dirty="0"/>
                        <a:t>2.</a:t>
                      </a:r>
                      <a:r>
                        <a:rPr lang="zh-TW" altLang="en-US" dirty="0"/>
                        <a:t>看</a:t>
                      </a:r>
                      <a:r>
                        <a:rPr lang="en-US" altLang="zh-TW" dirty="0"/>
                        <a:t>Block KPI </a:t>
                      </a:r>
                      <a:r>
                        <a:rPr lang="zh-TW" altLang="en-US" dirty="0"/>
                        <a:t> 哪邊的</a:t>
                      </a:r>
                      <a:r>
                        <a:rPr lang="en-US" altLang="zh-TW" dirty="0"/>
                        <a:t>BLK</a:t>
                      </a:r>
                      <a:r>
                        <a:rPr lang="zh-TW" altLang="en-US" dirty="0"/>
                        <a:t>比較差需要留意，註記起來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zh-TW" altLang="en-US" dirty="0"/>
                        <a:t>訂定生產目標，主要針對非</a:t>
                      </a:r>
                      <a:r>
                        <a:rPr lang="en-US" altLang="zh-TW" dirty="0"/>
                        <a:t>PHO</a:t>
                      </a:r>
                      <a:r>
                        <a:rPr lang="zh-TW" altLang="en-US" dirty="0"/>
                        <a:t>的區域去訂生產目標，也需看</a:t>
                      </a:r>
                      <a:r>
                        <a:rPr lang="en-US" altLang="zh-TW" dirty="0"/>
                        <a:t>profile</a:t>
                      </a:r>
                      <a:r>
                        <a:rPr lang="zh-TW" altLang="en-US" dirty="0"/>
                        <a:t>狀況</a:t>
                      </a:r>
                    </a:p>
                    <a:p>
                      <a:endParaRPr lang="zh-TW" altLang="en-US" dirty="0"/>
                    </a:p>
                  </a:txBody>
                  <a:tcPr/>
                </a:tc>
                <a:extLst>
                  <a:ext uri="{0D108BD9-81ED-4DB2-BD59-A6C34878D82A}">
                    <a16:rowId xmlns:a16="http://schemas.microsoft.com/office/drawing/2014/main" val="2124910154"/>
                  </a:ext>
                </a:extLst>
              </a:tr>
              <a:tr h="657373">
                <a:tc>
                  <a:txBody>
                    <a:bodyPr/>
                    <a:lstStyle/>
                    <a:p>
                      <a:pPr algn="ctr"/>
                      <a:r>
                        <a:rPr lang="en-US" altLang="zh-TW" dirty="0"/>
                        <a:t>7:15</a:t>
                      </a:r>
                      <a:r>
                        <a:rPr lang="zh-TW" altLang="en-US" dirty="0"/>
                        <a:t> </a:t>
                      </a:r>
                      <a:r>
                        <a:rPr lang="en-US" altLang="zh-TW" dirty="0"/>
                        <a:t>-</a:t>
                      </a:r>
                      <a:r>
                        <a:rPr lang="zh-TW" altLang="en-US" dirty="0"/>
                        <a:t> </a:t>
                      </a:r>
                      <a:r>
                        <a:rPr lang="en-US" altLang="zh-TW" dirty="0"/>
                        <a:t>7:50</a:t>
                      </a:r>
                      <a:endParaRPr lang="zh-TW" altLang="en-US" dirty="0"/>
                    </a:p>
                  </a:txBody>
                  <a:tcPr/>
                </a:tc>
                <a:tc>
                  <a:txBody>
                    <a:bodyPr/>
                    <a:lstStyle/>
                    <a:p>
                      <a:r>
                        <a:rPr lang="en-US" altLang="zh-TW" dirty="0"/>
                        <a:t>Shift team</a:t>
                      </a:r>
                      <a:r>
                        <a:rPr lang="zh-TW" altLang="en-US" dirty="0"/>
                        <a:t>小組會議</a:t>
                      </a:r>
                      <a:endParaRPr lang="en-US" altLang="zh-TW" dirty="0"/>
                    </a:p>
                    <a:p>
                      <a:r>
                        <a:rPr lang="zh-TW" altLang="en-US" dirty="0"/>
                        <a:t>根據剛剛看的生產狀況</a:t>
                      </a:r>
                      <a:r>
                        <a:rPr lang="en-US" altLang="zh-TW" dirty="0"/>
                        <a:t>(</a:t>
                      </a:r>
                      <a:r>
                        <a:rPr lang="zh-TW" altLang="en-US" dirty="0"/>
                        <a:t>報表、指標</a:t>
                      </a:r>
                      <a:r>
                        <a:rPr lang="en-US" altLang="zh-TW" dirty="0"/>
                        <a:t>)</a:t>
                      </a:r>
                      <a:r>
                        <a:rPr lang="zh-TW" altLang="en-US" dirty="0"/>
                        <a:t>，去說明哪邊區域狀況不佳，哪邊區域需要加強</a:t>
                      </a:r>
                    </a:p>
                  </a:txBody>
                  <a:tcPr/>
                </a:tc>
                <a:extLst>
                  <a:ext uri="{0D108BD9-81ED-4DB2-BD59-A6C34878D82A}">
                    <a16:rowId xmlns:a16="http://schemas.microsoft.com/office/drawing/2014/main" val="1347922603"/>
                  </a:ext>
                </a:extLst>
              </a:tr>
              <a:tr h="0">
                <a:tc>
                  <a:txBody>
                    <a:bodyPr/>
                    <a:lstStyle/>
                    <a:p>
                      <a:pPr algn="ctr"/>
                      <a:r>
                        <a:rPr lang="en-US" altLang="zh-TW" dirty="0"/>
                        <a:t>7:50</a:t>
                      </a:r>
                      <a:r>
                        <a:rPr lang="zh-TW" altLang="en-US" dirty="0"/>
                        <a:t>  </a:t>
                      </a:r>
                      <a:r>
                        <a:rPr lang="en-US" altLang="zh-TW" dirty="0"/>
                        <a:t>-</a:t>
                      </a:r>
                      <a:r>
                        <a:rPr lang="zh-TW" altLang="en-US" dirty="0"/>
                        <a:t> </a:t>
                      </a:r>
                      <a:r>
                        <a:rPr lang="en-US" altLang="zh-TW" dirty="0"/>
                        <a:t>9:00</a:t>
                      </a:r>
                      <a:endParaRPr lang="zh-TW" altLang="en-US" dirty="0"/>
                    </a:p>
                  </a:txBody>
                  <a:tcPr/>
                </a:tc>
                <a:tc>
                  <a:txBody>
                    <a:bodyPr/>
                    <a:lstStyle/>
                    <a:p>
                      <a:r>
                        <a:rPr lang="en-US" altLang="zh-TW" dirty="0"/>
                        <a:t>Daily </a:t>
                      </a:r>
                      <a:r>
                        <a:rPr lang="zh-TW" altLang="en-US" dirty="0"/>
                        <a:t>生產會議</a:t>
                      </a:r>
                      <a:endParaRPr lang="en-US" altLang="zh-TW" dirty="0"/>
                    </a:p>
                    <a:p>
                      <a:r>
                        <a:rPr lang="zh-TW" altLang="en-US" dirty="0"/>
                        <a:t>報告</a:t>
                      </a:r>
                      <a:r>
                        <a:rPr lang="en-US" altLang="zh-TW" dirty="0"/>
                        <a:t>shift-planning-</a:t>
                      </a:r>
                      <a:r>
                        <a:rPr lang="zh-TW" altLang="en-US" dirty="0"/>
                        <a:t>各</a:t>
                      </a:r>
                      <a:r>
                        <a:rPr lang="en-US" altLang="zh-TW" dirty="0"/>
                        <a:t>Area</a:t>
                      </a:r>
                      <a:r>
                        <a:rPr lang="zh-TW" altLang="en-US" dirty="0"/>
                        <a:t>的生產狀況，發生什麼問題怎麼改善</a:t>
                      </a:r>
                    </a:p>
                  </a:txBody>
                  <a:tcPr/>
                </a:tc>
                <a:extLst>
                  <a:ext uri="{0D108BD9-81ED-4DB2-BD59-A6C34878D82A}">
                    <a16:rowId xmlns:a16="http://schemas.microsoft.com/office/drawing/2014/main" val="2240298413"/>
                  </a:ext>
                </a:extLst>
              </a:tr>
              <a:tr h="657373">
                <a:tc>
                  <a:txBody>
                    <a:bodyPr/>
                    <a:lstStyle/>
                    <a:p>
                      <a:pPr algn="ctr"/>
                      <a:r>
                        <a:rPr lang="en-US" altLang="zh-TW" dirty="0"/>
                        <a:t>9:00</a:t>
                      </a:r>
                      <a:r>
                        <a:rPr lang="zh-TW" altLang="en-US" dirty="0"/>
                        <a:t> </a:t>
                      </a:r>
                      <a:r>
                        <a:rPr lang="en-US" altLang="zh-TW" dirty="0"/>
                        <a:t>-</a:t>
                      </a:r>
                      <a:r>
                        <a:rPr lang="zh-TW" altLang="en-US" dirty="0"/>
                        <a:t> </a:t>
                      </a:r>
                      <a:r>
                        <a:rPr lang="en-US" altLang="zh-TW" dirty="0"/>
                        <a:t>9:50</a:t>
                      </a:r>
                    </a:p>
                    <a:p>
                      <a:pPr algn="ctr"/>
                      <a:endParaRPr lang="en-US" altLang="zh-TW" dirty="0"/>
                    </a:p>
                    <a:p>
                      <a:pPr algn="ctr"/>
                      <a:r>
                        <a:rPr lang="en-US" altLang="zh-TW" dirty="0"/>
                        <a:t>9:50-11:00</a:t>
                      </a:r>
                      <a:endParaRPr lang="zh-TW" altLang="en-US" dirty="0"/>
                    </a:p>
                  </a:txBody>
                  <a:tcPr/>
                </a:tc>
                <a:tc>
                  <a:txBody>
                    <a:bodyPr/>
                    <a:lstStyle/>
                    <a:p>
                      <a:r>
                        <a:rPr lang="en-US" altLang="zh-TW" dirty="0"/>
                        <a:t>1.</a:t>
                      </a:r>
                      <a:r>
                        <a:rPr lang="zh-TW" altLang="en-US" dirty="0"/>
                        <a:t>夜班交接、找個區域主任抓需要改善、加強的地方</a:t>
                      </a:r>
                      <a:r>
                        <a:rPr lang="en-US" altLang="zh-TW" dirty="0"/>
                        <a:t>(pace</a:t>
                      </a:r>
                      <a:r>
                        <a:rPr lang="zh-TW" altLang="en-US" dirty="0"/>
                        <a:t>沒到</a:t>
                      </a:r>
                      <a:r>
                        <a:rPr lang="en-US" altLang="zh-TW" dirty="0"/>
                        <a:t>target</a:t>
                      </a:r>
                      <a:r>
                        <a:rPr lang="zh-TW" altLang="en-US" dirty="0"/>
                        <a:t>、機台當機何時回線</a:t>
                      </a:r>
                      <a:r>
                        <a:rPr lang="en-US" altLang="zh-TW" dirty="0"/>
                        <a:t>)</a:t>
                      </a:r>
                    </a:p>
                    <a:p>
                      <a:r>
                        <a:rPr lang="en-US" altLang="zh-TW" dirty="0"/>
                        <a:t>2.</a:t>
                      </a:r>
                      <a:r>
                        <a:rPr lang="zh-TW" altLang="en-US" dirty="0"/>
                        <a:t>看</a:t>
                      </a:r>
                      <a:r>
                        <a:rPr lang="en-US" altLang="zh-TW" dirty="0"/>
                        <a:t>Laser focus</a:t>
                      </a:r>
                      <a:r>
                        <a:rPr lang="zh-TW" altLang="en-US" dirty="0"/>
                        <a:t>去看哪個</a:t>
                      </a:r>
                      <a:r>
                        <a:rPr lang="en-US" altLang="zh-TW" dirty="0"/>
                        <a:t>WS</a:t>
                      </a:r>
                      <a:r>
                        <a:rPr lang="zh-TW" altLang="en-US" dirty="0"/>
                        <a:t>區要特別留意，跟其他線上人員做提醒</a:t>
                      </a:r>
                      <a:endParaRPr lang="en-US" altLang="zh-TW" dirty="0"/>
                    </a:p>
                    <a:p>
                      <a:r>
                        <a:rPr lang="en-US" altLang="zh-TW" dirty="0"/>
                        <a:t>3.</a:t>
                      </a:r>
                      <a:r>
                        <a:rPr lang="zh-TW" altLang="en-US" dirty="0"/>
                        <a:t>看大盤狀況，用</a:t>
                      </a:r>
                      <a:r>
                        <a:rPr lang="en-US" altLang="zh-TW" dirty="0"/>
                        <a:t>monitor move status</a:t>
                      </a:r>
                      <a:r>
                        <a:rPr lang="zh-TW" altLang="en-US" dirty="0"/>
                        <a:t>去算哪部分</a:t>
                      </a:r>
                      <a:r>
                        <a:rPr lang="en-US" altLang="zh-TW" dirty="0"/>
                        <a:t>target</a:t>
                      </a:r>
                      <a:r>
                        <a:rPr lang="zh-TW" altLang="en-US" dirty="0"/>
                        <a:t>有無歪掉需要調整</a:t>
                      </a:r>
                    </a:p>
                  </a:txBody>
                  <a:tcPr/>
                </a:tc>
                <a:extLst>
                  <a:ext uri="{0D108BD9-81ED-4DB2-BD59-A6C34878D82A}">
                    <a16:rowId xmlns:a16="http://schemas.microsoft.com/office/drawing/2014/main" val="2331767524"/>
                  </a:ext>
                </a:extLst>
              </a:tr>
              <a:tr h="657373">
                <a:tc>
                  <a:txBody>
                    <a:bodyPr/>
                    <a:lstStyle/>
                    <a:p>
                      <a:pPr algn="ctr"/>
                      <a:r>
                        <a:rPr lang="en-US" altLang="zh-TW" dirty="0"/>
                        <a:t>11:00</a:t>
                      </a:r>
                      <a:r>
                        <a:rPr lang="zh-TW" altLang="en-US" dirty="0"/>
                        <a:t> </a:t>
                      </a:r>
                      <a:r>
                        <a:rPr lang="en-US" altLang="zh-TW" dirty="0"/>
                        <a:t>-12:30</a:t>
                      </a:r>
                    </a:p>
                    <a:p>
                      <a:pPr algn="ctr"/>
                      <a:endParaRPr lang="en-US" altLang="zh-TW" dirty="0"/>
                    </a:p>
                    <a:p>
                      <a:pPr algn="ctr"/>
                      <a:endParaRPr lang="en-US" altLang="zh-TW" dirty="0"/>
                    </a:p>
                    <a:p>
                      <a:pPr algn="ctr"/>
                      <a:endParaRPr lang="en-US" altLang="zh-TW" dirty="0"/>
                    </a:p>
                    <a:p>
                      <a:pPr algn="ctr"/>
                      <a:r>
                        <a:rPr lang="en-US" altLang="zh-TW" dirty="0"/>
                        <a:t>13:00-14:00</a:t>
                      </a:r>
                      <a:endParaRPr lang="zh-TW" altLang="en-US" dirty="0"/>
                    </a:p>
                  </a:txBody>
                  <a:tcPr/>
                </a:tc>
                <a:tc>
                  <a:txBody>
                    <a:bodyPr/>
                    <a:lstStyle/>
                    <a:p>
                      <a:r>
                        <a:rPr lang="en-US" altLang="zh-TW" dirty="0"/>
                        <a:t>1.</a:t>
                      </a:r>
                      <a:r>
                        <a:rPr lang="zh-TW" altLang="en-US" dirty="0"/>
                        <a:t> 通常</a:t>
                      </a:r>
                      <a:r>
                        <a:rPr lang="en-US" altLang="zh-TW" dirty="0"/>
                        <a:t>PHO</a:t>
                      </a:r>
                      <a:r>
                        <a:rPr lang="zh-TW" altLang="en-US" dirty="0"/>
                        <a:t>的出貨狀況會比其他</a:t>
                      </a:r>
                      <a:r>
                        <a:rPr lang="en-US" altLang="zh-TW" dirty="0"/>
                        <a:t>WS</a:t>
                      </a:r>
                      <a:r>
                        <a:rPr lang="zh-TW" altLang="en-US" dirty="0"/>
                        <a:t>慢，因此要配合</a:t>
                      </a:r>
                      <a:r>
                        <a:rPr lang="en-US" altLang="zh-TW" dirty="0"/>
                        <a:t>PHO</a:t>
                      </a:r>
                      <a:r>
                        <a:rPr lang="zh-TW" altLang="en-US" dirty="0"/>
                        <a:t>去做調整。</a:t>
                      </a:r>
                      <a:endParaRPr lang="en-US" altLang="zh-TW" dirty="0"/>
                    </a:p>
                    <a:p>
                      <a:r>
                        <a:rPr lang="zh-TW" altLang="en-US" dirty="0"/>
                        <a:t>導致出貨狀況慢的原因會有</a:t>
                      </a:r>
                      <a:endParaRPr lang="en-US" altLang="zh-TW" dirty="0"/>
                    </a:p>
                    <a:p>
                      <a:pPr lvl="1"/>
                      <a:r>
                        <a:rPr lang="en-US" altLang="zh-TW" dirty="0"/>
                        <a:t>1.idle&gt;5%</a:t>
                      </a:r>
                      <a:r>
                        <a:rPr lang="zh-TW" altLang="en-US" dirty="0"/>
                        <a:t>   </a:t>
                      </a:r>
                      <a:r>
                        <a:rPr lang="en-US" altLang="zh-TW" dirty="0"/>
                        <a:t>2.lot</a:t>
                      </a:r>
                      <a:r>
                        <a:rPr lang="zh-TW" altLang="en-US" dirty="0"/>
                        <a:t>停了</a:t>
                      </a:r>
                      <a:r>
                        <a:rPr lang="en-US" altLang="zh-TW" dirty="0"/>
                        <a:t>3</a:t>
                      </a:r>
                      <a:r>
                        <a:rPr lang="zh-TW" altLang="en-US" dirty="0"/>
                        <a:t>小時以上   </a:t>
                      </a:r>
                      <a:r>
                        <a:rPr lang="en-US" altLang="zh-TW" dirty="0"/>
                        <a:t>3.</a:t>
                      </a:r>
                      <a:r>
                        <a:rPr lang="zh-TW" altLang="en-US" dirty="0"/>
                        <a:t>有貨但沒</a:t>
                      </a:r>
                      <a:r>
                        <a:rPr lang="en-US" altLang="zh-TW" dirty="0"/>
                        <a:t>run</a:t>
                      </a:r>
                      <a:r>
                        <a:rPr lang="zh-TW" altLang="en-US" dirty="0"/>
                        <a:t>，因為驗證</a:t>
                      </a:r>
                      <a:r>
                        <a:rPr lang="en-US" altLang="zh-TW" dirty="0"/>
                        <a:t>Qual</a:t>
                      </a:r>
                      <a:r>
                        <a:rPr lang="zh-TW" altLang="en-US" dirty="0"/>
                        <a:t>、</a:t>
                      </a:r>
                      <a:r>
                        <a:rPr lang="en-US" altLang="zh-TW" dirty="0"/>
                        <a:t>target</a:t>
                      </a:r>
                      <a:r>
                        <a:rPr lang="zh-TW" altLang="en-US" dirty="0"/>
                        <a:t>沒到</a:t>
                      </a:r>
                      <a:endParaRPr lang="en-US" altLang="zh-TW" dirty="0"/>
                    </a:p>
                    <a:p>
                      <a:pPr lvl="0"/>
                      <a:r>
                        <a:rPr lang="en-US" altLang="zh-TW" dirty="0"/>
                        <a:t>2.</a:t>
                      </a:r>
                      <a:r>
                        <a:rPr lang="zh-TW" altLang="en-US" dirty="0"/>
                        <a:t> </a:t>
                      </a:r>
                      <a:r>
                        <a:rPr lang="en-US" altLang="zh-TW" dirty="0"/>
                        <a:t>12</a:t>
                      </a:r>
                      <a:r>
                        <a:rPr lang="zh-TW" altLang="en-US" dirty="0"/>
                        <a:t>點前會發一份</a:t>
                      </a:r>
                      <a:r>
                        <a:rPr lang="en-US" altLang="zh-TW" dirty="0"/>
                        <a:t>mail Key DID</a:t>
                      </a:r>
                      <a:r>
                        <a:rPr lang="zh-TW" altLang="en-US" dirty="0"/>
                        <a:t>給廠長</a:t>
                      </a:r>
                      <a:endParaRPr lang="en-US" altLang="zh-TW" dirty="0"/>
                    </a:p>
                    <a:p>
                      <a:pPr lvl="0"/>
                      <a:r>
                        <a:rPr lang="en-US" altLang="zh-TW" dirty="0"/>
                        <a:t>3.</a:t>
                      </a:r>
                      <a:r>
                        <a:rPr lang="zh-TW" altLang="en-US" dirty="0"/>
                        <a:t> 依據</a:t>
                      </a:r>
                      <a:r>
                        <a:rPr lang="en-US" altLang="zh-TW" dirty="0"/>
                        <a:t>production request</a:t>
                      </a:r>
                      <a:r>
                        <a:rPr lang="zh-TW" altLang="en-US" dirty="0"/>
                        <a:t>看目前進度，看線上小姐哪部分有</a:t>
                      </a:r>
                      <a:r>
                        <a:rPr lang="en-US" altLang="zh-TW" dirty="0"/>
                        <a:t>run</a:t>
                      </a:r>
                      <a:r>
                        <a:rPr lang="zh-TW" altLang="en-US" dirty="0"/>
                        <a:t>歪，去提醒他們哪邊要調整</a:t>
                      </a:r>
                      <a:endParaRPr lang="en-US" altLang="zh-TW" dirty="0"/>
                    </a:p>
                  </a:txBody>
                  <a:tcPr/>
                </a:tc>
                <a:extLst>
                  <a:ext uri="{0D108BD9-81ED-4DB2-BD59-A6C34878D82A}">
                    <a16:rowId xmlns:a16="http://schemas.microsoft.com/office/drawing/2014/main" val="663690924"/>
                  </a:ext>
                </a:extLst>
              </a:tr>
              <a:tr h="442878">
                <a:tc>
                  <a:txBody>
                    <a:bodyPr/>
                    <a:lstStyle/>
                    <a:p>
                      <a:pPr algn="ctr"/>
                      <a:r>
                        <a:rPr lang="en-US" altLang="zh-TW" dirty="0"/>
                        <a:t>14:00-14:30</a:t>
                      </a:r>
                      <a:endParaRPr lang="zh-TW" altLang="en-US" dirty="0"/>
                    </a:p>
                  </a:txBody>
                  <a:tcPr/>
                </a:tc>
                <a:tc>
                  <a:txBody>
                    <a:bodyPr/>
                    <a:lstStyle/>
                    <a:p>
                      <a:r>
                        <a:rPr lang="zh-TW" altLang="en-US" dirty="0"/>
                        <a:t>主任會議</a:t>
                      </a:r>
                      <a:r>
                        <a:rPr lang="en-US" altLang="zh-TW" dirty="0"/>
                        <a:t>:</a:t>
                      </a:r>
                      <a:r>
                        <a:rPr lang="zh-TW" altLang="en-US" dirty="0"/>
                        <a:t> 報告各區目前生產狀況</a:t>
                      </a:r>
                    </a:p>
                  </a:txBody>
                  <a:tcPr/>
                </a:tc>
                <a:extLst>
                  <a:ext uri="{0D108BD9-81ED-4DB2-BD59-A6C34878D82A}">
                    <a16:rowId xmlns:a16="http://schemas.microsoft.com/office/drawing/2014/main" val="1967673292"/>
                  </a:ext>
                </a:extLst>
              </a:tr>
            </a:tbl>
          </a:graphicData>
        </a:graphic>
      </p:graphicFrame>
    </p:spTree>
    <p:extLst>
      <p:ext uri="{BB962C8B-B14F-4D97-AF65-F5344CB8AC3E}">
        <p14:creationId xmlns:p14="http://schemas.microsoft.com/office/powerpoint/2010/main" val="45269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a:extLst>
              <a:ext uri="{FF2B5EF4-FFF2-40B4-BE49-F238E27FC236}">
                <a16:creationId xmlns:a16="http://schemas.microsoft.com/office/drawing/2014/main" id="{CC4DF960-2CD0-B86B-F4F8-6E5D07998FDB}"/>
              </a:ext>
            </a:extLst>
          </p:cNvPr>
          <p:cNvGraphicFramePr>
            <a:graphicFrameLocks noGrp="1"/>
          </p:cNvGraphicFramePr>
          <p:nvPr>
            <p:ph idx="1"/>
            <p:extLst>
              <p:ext uri="{D42A27DB-BD31-4B8C-83A1-F6EECF244321}">
                <p14:modId xmlns:p14="http://schemas.microsoft.com/office/powerpoint/2010/main" val="513439544"/>
              </p:ext>
            </p:extLst>
          </p:nvPr>
        </p:nvGraphicFramePr>
        <p:xfrm>
          <a:off x="212993" y="277625"/>
          <a:ext cx="11766014" cy="4794975"/>
        </p:xfrm>
        <a:graphic>
          <a:graphicData uri="http://schemas.openxmlformats.org/drawingml/2006/table">
            <a:tbl>
              <a:tblPr firstRow="1" bandRow="1">
                <a:tableStyleId>{5C22544A-7EE6-4342-B048-85BDC9FD1C3A}</a:tableStyleId>
              </a:tblPr>
              <a:tblGrid>
                <a:gridCol w="1652530">
                  <a:extLst>
                    <a:ext uri="{9D8B030D-6E8A-4147-A177-3AD203B41FA5}">
                      <a16:colId xmlns:a16="http://schemas.microsoft.com/office/drawing/2014/main" val="1164414686"/>
                    </a:ext>
                  </a:extLst>
                </a:gridCol>
                <a:gridCol w="10113484">
                  <a:extLst>
                    <a:ext uri="{9D8B030D-6E8A-4147-A177-3AD203B41FA5}">
                      <a16:colId xmlns:a16="http://schemas.microsoft.com/office/drawing/2014/main" val="3860126391"/>
                    </a:ext>
                  </a:extLst>
                </a:gridCol>
              </a:tblGrid>
              <a:tr h="385591">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210100795"/>
                  </a:ext>
                </a:extLst>
              </a:tr>
              <a:tr h="657373">
                <a:tc>
                  <a:txBody>
                    <a:bodyPr/>
                    <a:lstStyle/>
                    <a:p>
                      <a:pPr algn="ctr"/>
                      <a:r>
                        <a:rPr lang="en-US" altLang="zh-TW" dirty="0"/>
                        <a:t>14:30</a:t>
                      </a:r>
                      <a:r>
                        <a:rPr lang="zh-TW" altLang="en-US" dirty="0"/>
                        <a:t> </a:t>
                      </a:r>
                      <a:r>
                        <a:rPr lang="en-US" altLang="zh-TW" dirty="0"/>
                        <a:t>–</a:t>
                      </a:r>
                      <a:r>
                        <a:rPr lang="zh-TW" altLang="en-US" dirty="0"/>
                        <a:t> </a:t>
                      </a:r>
                      <a:r>
                        <a:rPr lang="en-US" altLang="zh-TW" dirty="0"/>
                        <a:t>16:00</a:t>
                      </a:r>
                      <a:endParaRPr lang="zh-TW" altLang="en-US" dirty="0"/>
                    </a:p>
                  </a:txBody>
                  <a:tcPr/>
                </a:tc>
                <a:tc>
                  <a:txBody>
                    <a:bodyPr/>
                    <a:lstStyle/>
                    <a:p>
                      <a:r>
                        <a:rPr lang="zh-TW" altLang="en-US" dirty="0"/>
                        <a:t>統整目前生產狀況，並準備</a:t>
                      </a:r>
                      <a:r>
                        <a:rPr lang="en-US" altLang="zh-TW" dirty="0"/>
                        <a:t>16:00</a:t>
                      </a:r>
                      <a:r>
                        <a:rPr lang="zh-TW" altLang="en-US" dirty="0"/>
                        <a:t>的</a:t>
                      </a:r>
                      <a:r>
                        <a:rPr lang="en-US" altLang="zh-TW" dirty="0"/>
                        <a:t>Laser focus meeting (</a:t>
                      </a:r>
                      <a:r>
                        <a:rPr lang="zh-TW" altLang="en-US" dirty="0"/>
                        <a:t>與設備、製程、量測</a:t>
                      </a:r>
                      <a:r>
                        <a:rPr lang="en-US" altLang="zh-TW" dirty="0"/>
                        <a:t>)</a:t>
                      </a:r>
                    </a:p>
                  </a:txBody>
                  <a:tcPr/>
                </a:tc>
                <a:extLst>
                  <a:ext uri="{0D108BD9-81ED-4DB2-BD59-A6C34878D82A}">
                    <a16:rowId xmlns:a16="http://schemas.microsoft.com/office/drawing/2014/main" val="1347922603"/>
                  </a:ext>
                </a:extLst>
              </a:tr>
              <a:tr h="0">
                <a:tc>
                  <a:txBody>
                    <a:bodyPr/>
                    <a:lstStyle/>
                    <a:p>
                      <a:pPr algn="ctr"/>
                      <a:r>
                        <a:rPr lang="en-US" altLang="zh-TW" dirty="0"/>
                        <a:t>16:00</a:t>
                      </a:r>
                      <a:r>
                        <a:rPr lang="zh-TW" altLang="en-US" dirty="0"/>
                        <a:t> </a:t>
                      </a:r>
                      <a:r>
                        <a:rPr lang="en-US" altLang="zh-TW" dirty="0"/>
                        <a:t>–</a:t>
                      </a:r>
                      <a:r>
                        <a:rPr lang="zh-TW" altLang="en-US" dirty="0"/>
                        <a:t> </a:t>
                      </a:r>
                      <a:r>
                        <a:rPr lang="en-US" altLang="zh-TW" dirty="0"/>
                        <a:t>16:30</a:t>
                      </a:r>
                      <a:endParaRPr lang="zh-TW" altLang="en-US" dirty="0"/>
                    </a:p>
                  </a:txBody>
                  <a:tcPr/>
                </a:tc>
                <a:tc>
                  <a:txBody>
                    <a:bodyPr/>
                    <a:lstStyle/>
                    <a:p>
                      <a:r>
                        <a:rPr lang="en-US" altLang="zh-TW" dirty="0"/>
                        <a:t>Laser focus</a:t>
                      </a:r>
                      <a:r>
                        <a:rPr lang="zh-TW" altLang="en-US" dirty="0"/>
                        <a:t> 會議</a:t>
                      </a:r>
                      <a:endParaRPr lang="en-US" altLang="zh-TW" dirty="0"/>
                    </a:p>
                    <a:p>
                      <a:r>
                        <a:rPr lang="zh-TW" altLang="en-US" dirty="0"/>
                        <a:t>跨部門會議，根據目前生產狀況，哪區要</a:t>
                      </a:r>
                      <a:r>
                        <a:rPr lang="en-US" altLang="zh-TW" dirty="0"/>
                        <a:t>focus</a:t>
                      </a:r>
                      <a:r>
                        <a:rPr lang="zh-TW" altLang="en-US" dirty="0"/>
                        <a:t>、哪區要調整，報告目前機台狀況，幾點可以</a:t>
                      </a:r>
                      <a:r>
                        <a:rPr lang="en-US" altLang="zh-TW" dirty="0"/>
                        <a:t>release</a:t>
                      </a:r>
                      <a:r>
                        <a:rPr lang="zh-TW" altLang="en-US" dirty="0"/>
                        <a:t>，目前沒到</a:t>
                      </a:r>
                      <a:r>
                        <a:rPr lang="en-US" altLang="zh-TW" dirty="0"/>
                        <a:t>target</a:t>
                      </a:r>
                      <a:r>
                        <a:rPr lang="zh-TW" altLang="en-US" dirty="0"/>
                        <a:t>的地方要請設備多幫忙</a:t>
                      </a:r>
                      <a:endParaRPr lang="en-US" altLang="zh-TW" dirty="0"/>
                    </a:p>
                  </a:txBody>
                  <a:tcPr/>
                </a:tc>
                <a:extLst>
                  <a:ext uri="{0D108BD9-81ED-4DB2-BD59-A6C34878D82A}">
                    <a16:rowId xmlns:a16="http://schemas.microsoft.com/office/drawing/2014/main" val="2240298413"/>
                  </a:ext>
                </a:extLst>
              </a:tr>
              <a:tr h="657373">
                <a:tc>
                  <a:txBody>
                    <a:bodyPr/>
                    <a:lstStyle/>
                    <a:p>
                      <a:pPr algn="ctr"/>
                      <a:r>
                        <a:rPr lang="en-US" altLang="zh-TW" dirty="0"/>
                        <a:t>16:30</a:t>
                      </a:r>
                      <a:r>
                        <a:rPr lang="zh-TW" altLang="en-US" dirty="0"/>
                        <a:t> </a:t>
                      </a:r>
                      <a:r>
                        <a:rPr lang="en-US" altLang="zh-TW" dirty="0"/>
                        <a:t>–</a:t>
                      </a:r>
                      <a:r>
                        <a:rPr lang="zh-TW" altLang="en-US" dirty="0"/>
                        <a:t> </a:t>
                      </a:r>
                      <a:r>
                        <a:rPr lang="en-US" altLang="zh-TW" dirty="0"/>
                        <a:t>17:00</a:t>
                      </a:r>
                      <a:endParaRPr lang="zh-TW" altLang="en-US" dirty="0"/>
                    </a:p>
                  </a:txBody>
                  <a:tcPr/>
                </a:tc>
                <a:tc>
                  <a:txBody>
                    <a:bodyPr/>
                    <a:lstStyle/>
                    <a:p>
                      <a:r>
                        <a:rPr lang="en-US" altLang="zh-TW" dirty="0"/>
                        <a:t>1. </a:t>
                      </a:r>
                      <a:r>
                        <a:rPr lang="zh-TW" altLang="en-US" dirty="0"/>
                        <a:t>看大盤狀況，用</a:t>
                      </a:r>
                      <a:r>
                        <a:rPr lang="en-US" altLang="zh-TW" dirty="0"/>
                        <a:t>monitor move status</a:t>
                      </a:r>
                      <a:r>
                        <a:rPr lang="zh-TW" altLang="en-US" dirty="0"/>
                        <a:t>去算哪部分</a:t>
                      </a:r>
                      <a:r>
                        <a:rPr lang="en-US" altLang="zh-TW" dirty="0"/>
                        <a:t>target</a:t>
                      </a:r>
                      <a:r>
                        <a:rPr lang="zh-TW" altLang="en-US" dirty="0"/>
                        <a:t>有無歪掉需要調整</a:t>
                      </a:r>
                      <a:endParaRPr lang="en-US" altLang="zh-TW" dirty="0"/>
                    </a:p>
                    <a:p>
                      <a:r>
                        <a:rPr lang="en-US" altLang="zh-TW" dirty="0"/>
                        <a:t>2. </a:t>
                      </a:r>
                      <a:r>
                        <a:rPr lang="zh-TW" altLang="en-US" dirty="0"/>
                        <a:t>寫其他</a:t>
                      </a:r>
                      <a:r>
                        <a:rPr lang="en-US" altLang="zh-TW" dirty="0"/>
                        <a:t>report</a:t>
                      </a:r>
                      <a:endParaRPr lang="zh-TW" altLang="en-US" dirty="0"/>
                    </a:p>
                  </a:txBody>
                  <a:tcPr/>
                </a:tc>
                <a:extLst>
                  <a:ext uri="{0D108BD9-81ED-4DB2-BD59-A6C34878D82A}">
                    <a16:rowId xmlns:a16="http://schemas.microsoft.com/office/drawing/2014/main" val="2331767524"/>
                  </a:ext>
                </a:extLst>
              </a:tr>
              <a:tr h="657373">
                <a:tc>
                  <a:txBody>
                    <a:bodyPr/>
                    <a:lstStyle/>
                    <a:p>
                      <a:pPr algn="ctr"/>
                      <a:r>
                        <a:rPr lang="en-US" altLang="zh-TW" dirty="0"/>
                        <a:t>17:00</a:t>
                      </a:r>
                      <a:r>
                        <a:rPr lang="zh-TW" altLang="en-US" dirty="0"/>
                        <a:t> </a:t>
                      </a:r>
                      <a:r>
                        <a:rPr lang="en-US" altLang="zh-TW" dirty="0"/>
                        <a:t>-19:00</a:t>
                      </a:r>
                      <a:endParaRPr lang="zh-TW" altLang="en-US" dirty="0"/>
                    </a:p>
                  </a:txBody>
                  <a:tcPr/>
                </a:tc>
                <a:tc>
                  <a:txBody>
                    <a:bodyPr/>
                    <a:lstStyle/>
                    <a:p>
                      <a:pPr marL="342900" indent="-342900">
                        <a:buAutoNum type="arabicPeriod"/>
                      </a:pPr>
                      <a:r>
                        <a:rPr lang="zh-TW" altLang="en-US" dirty="0"/>
                        <a:t>畫</a:t>
                      </a:r>
                      <a:r>
                        <a:rPr lang="en-US" altLang="zh-TW" dirty="0"/>
                        <a:t>140s</a:t>
                      </a:r>
                      <a:r>
                        <a:rPr lang="zh-TW" altLang="en-US" dirty="0"/>
                        <a:t>、</a:t>
                      </a:r>
                      <a:r>
                        <a:rPr lang="en-US" altLang="zh-TW" dirty="0"/>
                        <a:t>130s</a:t>
                      </a:r>
                      <a:r>
                        <a:rPr lang="zh-TW" altLang="en-US" dirty="0"/>
                        <a:t>、</a:t>
                      </a:r>
                      <a:r>
                        <a:rPr lang="en-US" altLang="zh-TW" dirty="0"/>
                        <a:t>110s </a:t>
                      </a:r>
                      <a:r>
                        <a:rPr lang="zh-TW" altLang="en-US" dirty="0"/>
                        <a:t>生產地圖 </a:t>
                      </a:r>
                      <a:r>
                        <a:rPr lang="en-US" altLang="zh-TW" dirty="0"/>
                        <a:t>(</a:t>
                      </a:r>
                      <a:r>
                        <a:rPr lang="zh-TW" altLang="en-US" dirty="0"/>
                        <a:t>黃色</a:t>
                      </a:r>
                      <a:r>
                        <a:rPr lang="en-US" altLang="zh-TW" dirty="0"/>
                        <a:t>:target</a:t>
                      </a:r>
                      <a:r>
                        <a:rPr lang="zh-TW" altLang="en-US" dirty="0"/>
                        <a:t>沒到，紅色</a:t>
                      </a:r>
                      <a:r>
                        <a:rPr lang="en-US" altLang="zh-TW" dirty="0"/>
                        <a:t>:</a:t>
                      </a:r>
                      <a:r>
                        <a:rPr lang="zh-TW" altLang="en-US" dirty="0"/>
                        <a:t> 有問題區域</a:t>
                      </a:r>
                      <a:r>
                        <a:rPr lang="en-US" altLang="zh-TW" dirty="0"/>
                        <a:t>) </a:t>
                      </a:r>
                      <a:r>
                        <a:rPr lang="zh-TW" altLang="en-US" dirty="0"/>
                        <a:t>將需要調整的地方註記，劃出目前</a:t>
                      </a:r>
                      <a:r>
                        <a:rPr lang="en-US" altLang="zh-TW" dirty="0"/>
                        <a:t>Q4</a:t>
                      </a:r>
                      <a:r>
                        <a:rPr lang="zh-TW" altLang="en-US" dirty="0"/>
                        <a:t>的出貨線、營收線</a:t>
                      </a:r>
                      <a:endParaRPr lang="en-US" altLang="zh-TW" dirty="0"/>
                    </a:p>
                    <a:p>
                      <a:pPr marL="342900" indent="-342900">
                        <a:buAutoNum type="arabicPeriod"/>
                      </a:pPr>
                      <a:r>
                        <a:rPr lang="zh-TW" altLang="en-US" dirty="0"/>
                        <a:t>查看生產狀況各區域產能出多少，檢查機況、回線時間 </a:t>
                      </a:r>
                      <a:r>
                        <a:rPr lang="en-US" altLang="zh-TW" dirty="0"/>
                        <a:t>(ETR:</a:t>
                      </a:r>
                      <a:r>
                        <a:rPr lang="zh-TW" altLang="en-US" dirty="0"/>
                        <a:t>回線時間，</a:t>
                      </a:r>
                      <a:r>
                        <a:rPr lang="en-US" altLang="zh-TW" dirty="0"/>
                        <a:t>check point: </a:t>
                      </a:r>
                      <a:r>
                        <a:rPr lang="zh-TW" altLang="en-US" dirty="0"/>
                        <a:t>預計多久回線，</a:t>
                      </a:r>
                      <a:r>
                        <a:rPr lang="en-US" altLang="zh-TW" dirty="0"/>
                        <a:t>ETA:</a:t>
                      </a:r>
                      <a:r>
                        <a:rPr lang="zh-TW" altLang="en-US" dirty="0"/>
                        <a:t> 機台要</a:t>
                      </a:r>
                      <a:r>
                        <a:rPr lang="en-US" altLang="zh-TW" dirty="0"/>
                        <a:t>qual</a:t>
                      </a:r>
                      <a:r>
                        <a:rPr lang="zh-TW" altLang="en-US" dirty="0"/>
                        <a:t>、測機</a:t>
                      </a:r>
                      <a:r>
                        <a:rPr lang="en-US" altLang="zh-TW" dirty="0"/>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zh-TW" altLang="en-US" dirty="0"/>
                        <a:t>下班前會發一份</a:t>
                      </a:r>
                      <a:r>
                        <a:rPr lang="en-US" altLang="zh-TW" dirty="0"/>
                        <a:t>mail Key DID</a:t>
                      </a:r>
                      <a:r>
                        <a:rPr lang="zh-TW" altLang="en-US" dirty="0"/>
                        <a:t>給廠長</a:t>
                      </a:r>
                      <a:endParaRPr lang="en-US" altLang="zh-TW" dirty="0"/>
                    </a:p>
                    <a:p>
                      <a:pPr marL="342900" indent="-342900">
                        <a:buAutoNum type="arabicPeriod"/>
                      </a:pPr>
                      <a:r>
                        <a:rPr lang="zh-TW" altLang="en-US" dirty="0"/>
                        <a:t>準備與夜班交接</a:t>
                      </a:r>
                      <a:endParaRPr lang="en-US" altLang="zh-TW" dirty="0"/>
                    </a:p>
                  </a:txBody>
                  <a:tcPr/>
                </a:tc>
                <a:extLst>
                  <a:ext uri="{0D108BD9-81ED-4DB2-BD59-A6C34878D82A}">
                    <a16:rowId xmlns:a16="http://schemas.microsoft.com/office/drawing/2014/main" val="663690924"/>
                  </a:ext>
                </a:extLst>
              </a:tr>
              <a:tr h="442878">
                <a:tc>
                  <a:txBody>
                    <a:bodyPr/>
                    <a:lstStyle/>
                    <a:p>
                      <a:pPr algn="ctr"/>
                      <a:endParaRPr lang="zh-TW" altLang="en-US" dirty="0"/>
                    </a:p>
                  </a:txBody>
                  <a:tcPr/>
                </a:tc>
                <a:tc>
                  <a:txBody>
                    <a:bodyPr/>
                    <a:lstStyle/>
                    <a:p>
                      <a:endParaRPr lang="zh-TW" altLang="en-US" dirty="0"/>
                    </a:p>
                  </a:txBody>
                  <a:tcPr/>
                </a:tc>
                <a:extLst>
                  <a:ext uri="{0D108BD9-81ED-4DB2-BD59-A6C34878D82A}">
                    <a16:rowId xmlns:a16="http://schemas.microsoft.com/office/drawing/2014/main" val="1967673292"/>
                  </a:ext>
                </a:extLst>
              </a:tr>
            </a:tbl>
          </a:graphicData>
        </a:graphic>
      </p:graphicFrame>
    </p:spTree>
    <p:extLst>
      <p:ext uri="{BB962C8B-B14F-4D97-AF65-F5344CB8AC3E}">
        <p14:creationId xmlns:p14="http://schemas.microsoft.com/office/powerpoint/2010/main" val="330156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14913C9-572B-EC19-B692-8CAC594D19FA}"/>
              </a:ext>
            </a:extLst>
          </p:cNvPr>
          <p:cNvSpPr>
            <a:spLocks noGrp="1"/>
          </p:cNvSpPr>
          <p:nvPr>
            <p:ph idx="1"/>
          </p:nvPr>
        </p:nvSpPr>
        <p:spPr>
          <a:xfrm>
            <a:off x="570344" y="500767"/>
            <a:ext cx="11621656" cy="5593069"/>
          </a:xfrm>
        </p:spPr>
        <p:txBody>
          <a:bodyPr/>
          <a:lstStyle/>
          <a:p>
            <a:pPr marL="0" indent="0">
              <a:buNone/>
            </a:pPr>
            <a:r>
              <a:rPr lang="zh-TW" altLang="en-US" dirty="0"/>
              <a:t>主要報表</a:t>
            </a:r>
            <a:endParaRPr lang="en-US" altLang="zh-TW" dirty="0"/>
          </a:p>
          <a:p>
            <a:pPr lvl="1"/>
            <a:r>
              <a:rPr lang="en-US" altLang="zh-TW" dirty="0" err="1"/>
              <a:t>Houly</a:t>
            </a:r>
            <a:r>
              <a:rPr lang="en-US" altLang="zh-TW" dirty="0"/>
              <a:t> pace</a:t>
            </a:r>
            <a:r>
              <a:rPr lang="zh-TW" altLang="en-US" dirty="0"/>
              <a:t> </a:t>
            </a:r>
            <a:r>
              <a:rPr lang="en-US" altLang="zh-TW" dirty="0"/>
              <a:t>:</a:t>
            </a:r>
            <a:r>
              <a:rPr lang="zh-TW" altLang="en-US" dirty="0"/>
              <a:t> 每小時</a:t>
            </a:r>
            <a:r>
              <a:rPr lang="en-US" altLang="zh-TW" dirty="0"/>
              <a:t>pace</a:t>
            </a:r>
            <a:r>
              <a:rPr lang="zh-TW" altLang="en-US" dirty="0"/>
              <a:t>的變化情形，以及其他指標代表</a:t>
            </a:r>
            <a:r>
              <a:rPr lang="en-US" altLang="zh-TW" dirty="0"/>
              <a:t>(</a:t>
            </a:r>
            <a:r>
              <a:rPr lang="zh-TW" altLang="en-US" dirty="0"/>
              <a:t>上升、下降、穩定</a:t>
            </a:r>
            <a:r>
              <a:rPr lang="en-US" altLang="zh-TW" dirty="0"/>
              <a:t>)</a:t>
            </a:r>
          </a:p>
          <a:p>
            <a:pPr marL="457200" lvl="1" indent="0">
              <a:buNone/>
            </a:pPr>
            <a:r>
              <a:rPr lang="en-US" altLang="zh-TW" dirty="0"/>
              <a:t>		</a:t>
            </a:r>
            <a:r>
              <a:rPr lang="zh-TW" altLang="en-US" dirty="0"/>
              <a:t>       依據指標情況去做調整</a:t>
            </a:r>
            <a:endParaRPr lang="en-US" altLang="zh-TW" dirty="0"/>
          </a:p>
          <a:p>
            <a:pPr lvl="1"/>
            <a:r>
              <a:rPr lang="en-US" altLang="zh-TW" dirty="0"/>
              <a:t>Laser focus</a:t>
            </a:r>
            <a:r>
              <a:rPr lang="zh-TW" altLang="en-US" dirty="0"/>
              <a:t> </a:t>
            </a:r>
            <a:r>
              <a:rPr lang="en-US" altLang="zh-TW" dirty="0"/>
              <a:t>:</a:t>
            </a:r>
            <a:r>
              <a:rPr lang="zh-TW" altLang="en-US" dirty="0"/>
              <a:t> 主要</a:t>
            </a:r>
            <a:r>
              <a:rPr lang="en-US" altLang="zh-TW" dirty="0"/>
              <a:t>focus</a:t>
            </a:r>
            <a:r>
              <a:rPr lang="zh-TW" altLang="en-US" dirty="0"/>
              <a:t>的</a:t>
            </a:r>
            <a:r>
              <a:rPr lang="en-US" altLang="zh-TW" dirty="0"/>
              <a:t>WS</a:t>
            </a:r>
            <a:r>
              <a:rPr lang="zh-TW" altLang="en-US" dirty="0"/>
              <a:t> 看哪邊需要去調整跟線上主任、小姐提醒</a:t>
            </a:r>
            <a:endParaRPr lang="en-US" altLang="zh-TW" dirty="0"/>
          </a:p>
          <a:p>
            <a:pPr lvl="1"/>
            <a:r>
              <a:rPr lang="en-US" altLang="zh-TW" dirty="0"/>
              <a:t>Key DID</a:t>
            </a:r>
            <a:r>
              <a:rPr lang="zh-TW" altLang="en-US" dirty="0"/>
              <a:t> </a:t>
            </a:r>
            <a:r>
              <a:rPr lang="en-US" altLang="zh-TW" dirty="0"/>
              <a:t>:</a:t>
            </a:r>
            <a:r>
              <a:rPr lang="zh-TW" altLang="en-US" dirty="0"/>
              <a:t> 產品別</a:t>
            </a:r>
            <a:endParaRPr lang="en-US" altLang="zh-TW" dirty="0"/>
          </a:p>
          <a:p>
            <a:pPr lvl="1"/>
            <a:r>
              <a:rPr lang="en-US" altLang="zh-TW" dirty="0"/>
              <a:t>Profile</a:t>
            </a:r>
            <a:r>
              <a:rPr lang="zh-TW" altLang="en-US" dirty="0"/>
              <a:t> </a:t>
            </a:r>
            <a:r>
              <a:rPr lang="en-US" altLang="zh-TW" dirty="0"/>
              <a:t>:</a:t>
            </a:r>
            <a:r>
              <a:rPr lang="zh-TW" altLang="en-US" dirty="0"/>
              <a:t> 投片到產出的各種指標</a:t>
            </a:r>
            <a:endParaRPr lang="en-US" altLang="zh-TW" dirty="0"/>
          </a:p>
          <a:p>
            <a:pPr lvl="1"/>
            <a:r>
              <a:rPr lang="en-US" altLang="zh-TW" dirty="0"/>
              <a:t>Production request</a:t>
            </a:r>
            <a:r>
              <a:rPr lang="zh-TW" altLang="en-US" dirty="0"/>
              <a:t> </a:t>
            </a:r>
            <a:r>
              <a:rPr lang="en-US" altLang="zh-TW" dirty="0"/>
              <a:t>:</a:t>
            </a:r>
            <a:r>
              <a:rPr lang="zh-TW" altLang="en-US" dirty="0"/>
              <a:t> 要求改善的幾個</a:t>
            </a:r>
            <a:r>
              <a:rPr lang="en-US" altLang="zh-TW" dirty="0"/>
              <a:t>WS</a:t>
            </a:r>
            <a:r>
              <a:rPr lang="zh-TW" altLang="en-US" dirty="0"/>
              <a:t>，要增加</a:t>
            </a:r>
            <a:r>
              <a:rPr lang="en-US" altLang="zh-TW" dirty="0"/>
              <a:t>pace</a:t>
            </a:r>
            <a:r>
              <a:rPr lang="zh-TW" altLang="en-US" dirty="0"/>
              <a:t>或</a:t>
            </a:r>
            <a:r>
              <a:rPr lang="en-US" altLang="zh-TW" dirty="0"/>
              <a:t>speed enhance</a:t>
            </a:r>
            <a:r>
              <a:rPr lang="zh-TW" altLang="en-US" dirty="0"/>
              <a:t>、</a:t>
            </a:r>
            <a:r>
              <a:rPr lang="en-US" altLang="zh-TW" dirty="0"/>
              <a:t>idle</a:t>
            </a:r>
            <a:r>
              <a:rPr lang="zh-TW" altLang="en-US" dirty="0"/>
              <a:t>減少</a:t>
            </a:r>
            <a:endParaRPr lang="en-US" altLang="zh-TW" dirty="0"/>
          </a:p>
          <a:p>
            <a:pPr marL="457200" lvl="1" indent="0">
              <a:buNone/>
            </a:pPr>
            <a:endParaRPr lang="zh-TW" altLang="en-US" dirty="0"/>
          </a:p>
        </p:txBody>
      </p:sp>
    </p:spTree>
    <p:extLst>
      <p:ext uri="{BB962C8B-B14F-4D97-AF65-F5344CB8AC3E}">
        <p14:creationId xmlns:p14="http://schemas.microsoft.com/office/powerpoint/2010/main" val="528769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57638</TotalTime>
  <Words>5304</Words>
  <Application>Microsoft Office PowerPoint</Application>
  <PresentationFormat>寬螢幕</PresentationFormat>
  <Paragraphs>323</Paragraphs>
  <Slides>34</Slides>
  <Notes>2</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34</vt:i4>
      </vt:variant>
    </vt:vector>
  </HeadingPairs>
  <TitlesOfParts>
    <vt:vector size="47" baseType="lpstr">
      <vt:lpstr>Apple Symbols</vt:lpstr>
      <vt:lpstr>-apple-system</vt:lpstr>
      <vt:lpstr>charter</vt:lpstr>
      <vt:lpstr>sohne</vt:lpstr>
      <vt:lpstr>微軟正黑體</vt:lpstr>
      <vt:lpstr>標楷體</vt:lpstr>
      <vt:lpstr>Arial</vt:lpstr>
      <vt:lpstr>Calibri</vt:lpstr>
      <vt:lpstr>Calibri Light</vt:lpstr>
      <vt:lpstr>Segoe UI</vt:lpstr>
      <vt:lpstr>Times New Roman</vt:lpstr>
      <vt:lpstr>Wingdings</vt:lpstr>
      <vt:lpstr>Office 佈景主題</vt:lpstr>
      <vt:lpstr>7/5 Daily report</vt:lpstr>
      <vt:lpstr>7/6 Daily report</vt:lpstr>
      <vt:lpstr>7/7 Daily report</vt:lpstr>
      <vt:lpstr>7/8 Daily report</vt:lpstr>
      <vt:lpstr>7/5-7/8 weekly report</vt:lpstr>
      <vt:lpstr>PowerPoint 簡報</vt:lpstr>
      <vt:lpstr>7/11 Daily report - Leader 日常list</vt:lpstr>
      <vt:lpstr>PowerPoint 簡報</vt:lpstr>
      <vt:lpstr>PowerPoint 簡報</vt:lpstr>
      <vt:lpstr>7/12 Daily report</vt:lpstr>
      <vt:lpstr>7/13 Daily report</vt:lpstr>
      <vt:lpstr>7/14 Daily report</vt:lpstr>
      <vt:lpstr>7/15 Daily report</vt:lpstr>
      <vt:lpstr>PowerPoint 簡報</vt:lpstr>
      <vt:lpstr>7/11-7/15 weekly report</vt:lpstr>
      <vt:lpstr>7/18 Daily report</vt:lpstr>
      <vt:lpstr>7/19 Daily report</vt:lpstr>
      <vt:lpstr>7/20 Daily report</vt:lpstr>
      <vt:lpstr>7/21 Daily report</vt:lpstr>
      <vt:lpstr>7/18-7/21</vt:lpstr>
      <vt:lpstr>7/25 Daily report</vt:lpstr>
      <vt:lpstr>7/26 Daily report</vt:lpstr>
      <vt:lpstr>7/27 Daily report</vt:lpstr>
      <vt:lpstr>7/25-7/29</vt:lpstr>
      <vt:lpstr>8/1-8/5</vt:lpstr>
      <vt:lpstr>8/9-8/12</vt:lpstr>
      <vt:lpstr>PowerPoint 簡報</vt:lpstr>
      <vt:lpstr>PowerPoint 簡報</vt:lpstr>
      <vt:lpstr>PowerPoint 簡報</vt:lpstr>
      <vt:lpstr>PowerPoint 簡報</vt:lpstr>
      <vt:lpstr>RPT Calculation</vt:lpstr>
      <vt:lpstr>Example of RPT Calculation</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Cheng-Yan Yang 楊 承諺 (chengyanyang) [ Intern ]</dc:creator>
  <cp:lastModifiedBy>Cheng-Yan Yang 楊 承諺 (chengyanyang) [ Intern ]</cp:lastModifiedBy>
  <cp:revision>35</cp:revision>
  <dcterms:created xsi:type="dcterms:W3CDTF">2022-07-05T01:56:52Z</dcterms:created>
  <dcterms:modified xsi:type="dcterms:W3CDTF">2022-08-24T02:46:37Z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874100-6000-43b6-a204-2d77792600b9_Enabled">
    <vt:lpwstr>true</vt:lpwstr>
  </property>
  <property fmtid="{D5CDD505-2E9C-101B-9397-08002B2CF9AE}" pid="3" name="MSIP_Label_37874100-6000-43b6-a204-2d77792600b9_SetDate">
    <vt:lpwstr>2022-08-24T02:46:36Z</vt:lpwstr>
  </property>
  <property fmtid="{D5CDD505-2E9C-101B-9397-08002B2CF9AE}" pid="4" name="MSIP_Label_37874100-6000-43b6-a204-2d77792600b9_Method">
    <vt:lpwstr>Standard</vt:lpwstr>
  </property>
  <property fmtid="{D5CDD505-2E9C-101B-9397-08002B2CF9AE}" pid="5" name="MSIP_Label_37874100-6000-43b6-a204-2d77792600b9_Name">
    <vt:lpwstr>Confidential</vt:lpwstr>
  </property>
  <property fmtid="{D5CDD505-2E9C-101B-9397-08002B2CF9AE}" pid="6" name="MSIP_Label_37874100-6000-43b6-a204-2d77792600b9_SiteId">
    <vt:lpwstr>f38a5ecd-2813-4862-b11b-ac1d563c806f</vt:lpwstr>
  </property>
  <property fmtid="{D5CDD505-2E9C-101B-9397-08002B2CF9AE}" pid="7" name="MSIP_Label_37874100-6000-43b6-a204-2d77792600b9_ActionId">
    <vt:lpwstr>489772d9-8ec5-4f0c-9dbf-eee44b4e667b</vt:lpwstr>
  </property>
  <property fmtid="{D5CDD505-2E9C-101B-9397-08002B2CF9AE}" pid="8" name="MSIP_Label_37874100-6000-43b6-a204-2d77792600b9_ContentBits">
    <vt:lpwstr>3</vt:lpwstr>
  </property>
</Properties>
</file>