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59" r:id="rId3"/>
    <p:sldId id="260" r:id="rId4"/>
    <p:sldId id="261" r:id="rId5"/>
    <p:sldId id="264" r:id="rId6"/>
    <p:sldId id="263" r:id="rId7"/>
    <p:sldId id="265" r:id="rId8"/>
    <p:sldId id="257" r:id="rId9"/>
    <p:sldId id="25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48" autoAdjust="0"/>
  </p:normalViewPr>
  <p:slideViewPr>
    <p:cSldViewPr snapToGrid="0">
      <p:cViewPr>
        <p:scale>
          <a:sx n="66" d="100"/>
          <a:sy n="66" d="100"/>
        </p:scale>
        <p:origin x="64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DF4BD-C16B-4CA1-A01F-D9FEC5850C13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19386-44AE-49F2-8177-168C7F3B22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9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研究背景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在晶圓的製造過程中，製成數據、設備數據都會自動記錄在系統的資料庫中，用於分析數據、故障偵測。然而在半導體製造業中有許多相關聯因素會影響晶圓的產量，因此本研究就以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ML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技術去分析當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WIP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到哪個水位時，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MOVE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就會趨近飽和。</a:t>
            </a:r>
            <a:endParaRPr lang="en-US" altLang="zh-TW" sz="1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1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研究目的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希望透過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ML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技術去找到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ideal WIP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研究方法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結合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KNN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演算法和資料分析流程，分析預測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ideal WIP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分析工具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:python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SQL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excel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19386-44AE-49F2-8177-168C7F3B226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434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為何選擇</a:t>
            </a:r>
            <a:r>
              <a:rPr lang="en-US" altLang="zh-TW" dirty="0" smtClean="0"/>
              <a:t>KNN?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ML</a:t>
            </a:r>
            <a:r>
              <a:rPr lang="zh-TW" altLang="en-US" dirty="0" smtClean="0"/>
              <a:t>方法中有非常多模型可以選擇，但每個模型都有各自優缺點，也需要針對面臨什麼問題去提出什麼演算法。而</a:t>
            </a:r>
            <a:r>
              <a:rPr lang="en-US" altLang="zh-TW" dirty="0" smtClean="0"/>
              <a:t>ML</a:t>
            </a:r>
            <a:r>
              <a:rPr lang="zh-TW" altLang="en-US" dirty="0" smtClean="0"/>
              <a:t>主要分為兩大問題，一個是分類問題一個是預測問題，這次研究屬於預測問題，所以就限縮在找尋回歸演算法，就比較了三個模型</a:t>
            </a:r>
            <a:r>
              <a:rPr lang="en-US" altLang="zh-TW" dirty="0" smtClean="0"/>
              <a:t>LR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SVR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KNNregresor</a:t>
            </a:r>
            <a:r>
              <a:rPr lang="zh-TW" altLang="en-US" dirty="0" smtClean="0"/>
              <a:t>，因為比較</a:t>
            </a:r>
            <a:r>
              <a:rPr lang="en-US" altLang="zh-TW" dirty="0" smtClean="0"/>
              <a:t>LR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SVR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KNN</a:t>
            </a:r>
            <a:r>
              <a:rPr lang="zh-TW" altLang="en-US" dirty="0" smtClean="0"/>
              <a:t>之後</a:t>
            </a:r>
            <a:r>
              <a:rPr lang="en-US" altLang="zh-TW" dirty="0" smtClean="0"/>
              <a:t>KNN</a:t>
            </a:r>
            <a:r>
              <a:rPr lang="zh-TW" altLang="en-US" dirty="0" smtClean="0"/>
              <a:t>預測準確度效果較佳，所以選擇</a:t>
            </a:r>
            <a:r>
              <a:rPr lang="en-US" altLang="zh-TW" dirty="0" smtClean="0"/>
              <a:t>KNN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分析變數有哪些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MA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MU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idle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lost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WIP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分析六大</a:t>
            </a:r>
            <a:r>
              <a:rPr lang="en-US" altLang="zh-TW" dirty="0" smtClean="0"/>
              <a:t>Area</a:t>
            </a:r>
            <a:r>
              <a:rPr lang="zh-TW" altLang="en-US" dirty="0" smtClean="0"/>
              <a:t>資料總筆數</a:t>
            </a:r>
            <a:r>
              <a:rPr lang="en-US" altLang="zh-TW" dirty="0" smtClean="0"/>
              <a:t>? 1</a:t>
            </a:r>
            <a:r>
              <a:rPr lang="zh-TW" altLang="en-US" dirty="0" smtClean="0"/>
              <a:t>千四百萬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19386-44AE-49F2-8177-168C7F3B226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003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001F-93CC-4924-A5E6-D565405392FD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0F22-A447-4248-9268-B19C4D7AF0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10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001F-93CC-4924-A5E6-D565405392FD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0F22-A447-4248-9268-B19C4D7AF0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30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001F-93CC-4924-A5E6-D565405392FD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0F22-A447-4248-9268-B19C4D7AF0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36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001F-93CC-4924-A5E6-D565405392FD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0F22-A447-4248-9268-B19C4D7AF0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23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001F-93CC-4924-A5E6-D565405392FD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0F22-A447-4248-9268-B19C4D7AF0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47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001F-93CC-4924-A5E6-D565405392FD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0F22-A447-4248-9268-B19C4D7AF0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43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001F-93CC-4924-A5E6-D565405392FD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0F22-A447-4248-9268-B19C4D7AF0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64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001F-93CC-4924-A5E6-D565405392FD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0F22-A447-4248-9268-B19C4D7AF0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93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001F-93CC-4924-A5E6-D565405392FD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0F22-A447-4248-9268-B19C4D7AF0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09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001F-93CC-4924-A5E6-D565405392FD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0F22-A447-4248-9268-B19C4D7AF0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05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001F-93CC-4924-A5E6-D565405392FD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E0F22-A447-4248-9268-B19C4D7AF0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15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1001F-93CC-4924-A5E6-D565405392FD}" type="datetimeFigureOut">
              <a:rPr lang="zh-TW" altLang="en-US" smtClean="0"/>
              <a:t>2022/8/18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E0F22-A447-4248-9268-B19C4D7AF0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91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4313" y="288123"/>
            <a:ext cx="10515600" cy="1325563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Framework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0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6208" y="1414913"/>
            <a:ext cx="10515600" cy="42711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</a:rPr>
              <a:t>During wafer fabrication, process data, equipment 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data</a:t>
            </a:r>
            <a:r>
              <a:rPr lang="zh-TW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will </a:t>
            </a:r>
            <a:r>
              <a:rPr lang="en-US" altLang="zh-TW" sz="2000" dirty="0">
                <a:latin typeface="Times New Roman" panose="02020603050405020304" pitchFamily="18" charset="0"/>
              </a:rPr>
              <a:t>be automatically 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recorded </a:t>
            </a:r>
            <a:r>
              <a:rPr lang="en-US" altLang="zh-TW" sz="2000" dirty="0">
                <a:latin typeface="Times New Roman" panose="02020603050405020304" pitchFamily="18" charset="0"/>
              </a:rPr>
              <a:t>and accumulated in database for monitoring the process, diagnosing 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faults.</a:t>
            </a:r>
          </a:p>
          <a:p>
            <a:pPr algn="just"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</a:rPr>
              <a:t>However, in 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semiconductor manufacturing 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industry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, </a:t>
            </a:r>
            <a:r>
              <a:rPr lang="en-US" altLang="zh-TW" sz="2000" dirty="0">
                <a:latin typeface="Times New Roman" panose="02020603050405020304" pitchFamily="18" charset="0"/>
              </a:rPr>
              <a:t>many factors that are interrelated affect the yield of fabricated 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wafers.</a:t>
            </a:r>
          </a:p>
          <a:p>
            <a:pPr algn="just">
              <a:lnSpc>
                <a:spcPct val="150000"/>
              </a:lnSpc>
            </a:pPr>
            <a:r>
              <a:rPr lang="en-US" altLang="zh-TW" sz="2000" dirty="0" smtClean="0">
                <a:latin typeface="Times New Roman" panose="02020603050405020304" pitchFamily="18" charset="0"/>
              </a:rPr>
              <a:t>Therefore, this study uses Machine Learning 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methods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 to analyze when WIP raise to a certain level, MOVE will approach saturation.</a:t>
            </a:r>
            <a:endParaRPr lang="zh-TW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501315" y="586507"/>
            <a:ext cx="10515600" cy="539649"/>
          </a:xfrm>
        </p:spPr>
        <p:txBody>
          <a:bodyPr>
            <a:no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29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6326" y="1479116"/>
            <a:ext cx="11039375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TW" sz="2400" dirty="0" smtClean="0">
                <a:latin typeface="Times New Roman" panose="02020603050405020304" pitchFamily="18" charset="0"/>
              </a:rPr>
              <a:t>Purpose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Hope to find ideal WIP through Machine Learning methods.</a:t>
            </a:r>
          </a:p>
          <a:p>
            <a:pPr algn="just">
              <a:lnSpc>
                <a:spcPct val="150000"/>
              </a:lnSpc>
            </a:pPr>
            <a:r>
              <a:rPr lang="en-US" altLang="zh-TW" sz="2400" dirty="0" smtClean="0">
                <a:latin typeface="Times New Roman" panose="02020603050405020304" pitchFamily="18" charset="0"/>
              </a:rPr>
              <a:t>Methods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Using KNN algorithm and data analysis process to analyze and predict ideal WIP.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>
              <a:lnSpc>
                <a:spcPct val="150000"/>
              </a:lnSpc>
            </a:pPr>
            <a:r>
              <a:rPr lang="en-US" altLang="zh-TW" sz="2400" dirty="0" smtClean="0">
                <a:latin typeface="Times New Roman" panose="02020603050405020304" pitchFamily="18" charset="0"/>
              </a:rPr>
              <a:t>Analysis Tools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SQL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E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xcel</a:t>
            </a:r>
          </a:p>
          <a:p>
            <a:endParaRPr lang="zh-TW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17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8859"/>
          </a:xfrm>
        </p:spPr>
        <p:txBody>
          <a:bodyPr/>
          <a:lstStyle/>
          <a:p>
            <a:r>
              <a:rPr lang="en-US" altLang="zh-TW" dirty="0" smtClean="0"/>
              <a:t>Why choose KNN model?</a:t>
            </a:r>
          </a:p>
          <a:p>
            <a:r>
              <a:rPr lang="en-US" altLang="zh-TW" dirty="0" smtClean="0"/>
              <a:t>What are the analysis variables?</a:t>
            </a:r>
          </a:p>
          <a:p>
            <a:r>
              <a:rPr lang="en-US" altLang="zh-TW" dirty="0" smtClean="0"/>
              <a:t>Analyze the total number of data in the six Areas?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856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501315" y="586507"/>
            <a:ext cx="10515600" cy="539649"/>
          </a:xfrm>
        </p:spPr>
        <p:txBody>
          <a:bodyPr>
            <a:no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Framework</a:t>
            </a:r>
          </a:p>
        </p:txBody>
      </p:sp>
    </p:spTree>
    <p:extLst>
      <p:ext uri="{BB962C8B-B14F-4D97-AF65-F5344CB8AC3E}">
        <p14:creationId xmlns:p14="http://schemas.microsoft.com/office/powerpoint/2010/main" val="8765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37912"/>
            <a:ext cx="10515600" cy="4839051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501315" y="586507"/>
            <a:ext cx="10515600" cy="539649"/>
          </a:xfrm>
        </p:spPr>
        <p:txBody>
          <a:bodyPr>
            <a:no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391373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36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64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Abstract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71716"/>
            <a:ext cx="10515600" cy="510524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2000" dirty="0" smtClean="0"/>
              <a:t>Introduction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在晶圓的製造過程中，製成數據、設備數據都會自動記錄在系統的資料庫中，用於分析數據、故障偵測。然而在半導體製造業中有許多相關聯因素會影響晶圓的產量，因此本研究就以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ML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技術去分析當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WIP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到哪個水位時，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MOVE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就會趨近飽和。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>
              <a:lnSpc>
                <a:spcPct val="150000"/>
              </a:lnSpc>
            </a:pPr>
            <a:r>
              <a:rPr lang="en-US" altLang="zh-TW" sz="2000" dirty="0" smtClean="0"/>
              <a:t>Purpose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希望透過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ML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技術去找到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ideal WIP</a:t>
            </a:r>
          </a:p>
          <a:p>
            <a:pPr algn="just">
              <a:lnSpc>
                <a:spcPct val="150000"/>
              </a:lnSpc>
            </a:pPr>
            <a:r>
              <a:rPr lang="en-US" altLang="zh-TW" sz="2000" dirty="0" smtClean="0"/>
              <a:t>Methods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結合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KNN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演算法和資料分析流程，分析預測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ideal WIP</a:t>
            </a:r>
          </a:p>
          <a:p>
            <a:pPr algn="just">
              <a:lnSpc>
                <a:spcPct val="150000"/>
              </a:lnSpc>
            </a:pPr>
            <a:r>
              <a:rPr lang="en-US" altLang="zh-TW" sz="2000" dirty="0"/>
              <a:t>analysis tools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 python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SQL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excel </a:t>
            </a:r>
          </a:p>
        </p:txBody>
      </p:sp>
    </p:spTree>
    <p:extLst>
      <p:ext uri="{BB962C8B-B14F-4D97-AF65-F5344CB8AC3E}">
        <p14:creationId xmlns:p14="http://schemas.microsoft.com/office/powerpoint/2010/main" val="213840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為何選擇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KNN?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分析變數有哪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些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?</a:t>
            </a: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分析六大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Area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資料總筆數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?</a:t>
            </a: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本次研究以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2021/8/1-2022/7/31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數據為例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323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493</Words>
  <Application>Microsoft Office PowerPoint</Application>
  <PresentationFormat>寬螢幕</PresentationFormat>
  <Paragraphs>39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Outline</vt:lpstr>
      <vt:lpstr>Introduction</vt:lpstr>
      <vt:lpstr>PowerPoint 簡報</vt:lpstr>
      <vt:lpstr>PowerPoint 簡報</vt:lpstr>
      <vt:lpstr>Research Framework</vt:lpstr>
      <vt:lpstr>Experimental Results</vt:lpstr>
      <vt:lpstr>PowerPoint 簡報</vt:lpstr>
      <vt:lpstr>Abstract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帳戶</dc:creator>
  <cp:lastModifiedBy>Microsoft 帳戶</cp:lastModifiedBy>
  <cp:revision>11</cp:revision>
  <dcterms:created xsi:type="dcterms:W3CDTF">2022-08-18T12:25:41Z</dcterms:created>
  <dcterms:modified xsi:type="dcterms:W3CDTF">2022-08-18T15:14:11Z</dcterms:modified>
</cp:coreProperties>
</file>