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9" r:id="rId3"/>
    <p:sldId id="268" r:id="rId4"/>
    <p:sldId id="265" r:id="rId5"/>
    <p:sldId id="266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48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F4BD-C16B-4CA1-A01F-D9FEC5850C13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19386-44AE-49F2-8177-168C7F3B2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9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研究背景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在晶圓的製造過程中，製成數據、設備數據都會自動記錄在系統的資料庫中，用於分析數據、故障偵測。然而在半導體製造業中有許多相關聯因素會影響晶圓的產量，因此本研究就以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ML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技術去分析當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到哪個水位時，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MOVE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就會趨近飽和。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研究目的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希望透過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ML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技術去找到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ideal WIP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研究方法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結合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演算法和資料分析流程，分析預測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ideal WIP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分析工具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:python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SQL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excel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19386-44AE-49F2-8177-168C7F3B22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43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為何選擇</a:t>
            </a:r>
            <a:r>
              <a:rPr lang="en-US" altLang="zh-TW" dirty="0" smtClean="0"/>
              <a:t>KNN?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ML</a:t>
            </a:r>
            <a:r>
              <a:rPr lang="zh-TW" altLang="en-US" dirty="0" smtClean="0"/>
              <a:t>方法中有非常多模型可以選擇，但每個模型都有各自優缺點，也需要針對面臨什麼問題去提出什麼演算法。而</a:t>
            </a:r>
            <a:r>
              <a:rPr lang="en-US" altLang="zh-TW" dirty="0" smtClean="0"/>
              <a:t>ML</a:t>
            </a:r>
            <a:r>
              <a:rPr lang="zh-TW" altLang="en-US" dirty="0" smtClean="0"/>
              <a:t>主要分為兩大問題，一個是分類問題一個是預測問題，這次研究屬於預測問題，所以就限縮在找尋回歸演算法，就比較了三個模型</a:t>
            </a:r>
            <a:r>
              <a:rPr lang="en-US" altLang="zh-TW" dirty="0" smtClean="0"/>
              <a:t>LR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SVR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KNNregresor</a:t>
            </a:r>
            <a:r>
              <a:rPr lang="zh-TW" altLang="en-US" dirty="0" smtClean="0"/>
              <a:t>，因為比較</a:t>
            </a:r>
            <a:r>
              <a:rPr lang="en-US" altLang="zh-TW" dirty="0" smtClean="0"/>
              <a:t>LR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SVR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KNN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KNN</a:t>
            </a:r>
            <a:r>
              <a:rPr lang="zh-TW" altLang="en-US" dirty="0" smtClean="0"/>
              <a:t>預測準確度效果較佳，所以選擇</a:t>
            </a:r>
            <a:r>
              <a:rPr lang="en-US" altLang="zh-TW" dirty="0" smtClean="0"/>
              <a:t>KNN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分析變數有哪些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MA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MU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idle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分析六大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資料總筆數</a:t>
            </a:r>
            <a:r>
              <a:rPr lang="en-US" altLang="zh-TW" dirty="0" smtClean="0"/>
              <a:t>? 1</a:t>
            </a:r>
            <a:r>
              <a:rPr lang="zh-TW" altLang="en-US" dirty="0" smtClean="0"/>
              <a:t>千四百萬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19386-44AE-49F2-8177-168C7F3B22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00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0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6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3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43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93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05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1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001F-93CC-4924-A5E6-D565405392FD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9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84905" TargetMode="External"/><Relationship Id="rId2" Type="http://schemas.openxmlformats.org/officeDocument/2006/relationships/hyperlink" Target="https://ithelp.ithome.com.tw/articles/102698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ltang.net/tutorial/dsml/1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629" y="304800"/>
            <a:ext cx="10842171" cy="5872163"/>
          </a:xfrm>
        </p:spPr>
        <p:txBody>
          <a:bodyPr/>
          <a:lstStyle/>
          <a:p>
            <a:r>
              <a:rPr lang="en-US" altLang="zh-TW" dirty="0"/>
              <a:t>KNN </a:t>
            </a:r>
            <a:r>
              <a:rPr lang="zh-TW" altLang="en-US" dirty="0"/>
              <a:t>的全名 </a:t>
            </a:r>
            <a:r>
              <a:rPr lang="en-US" altLang="zh-TW" dirty="0"/>
              <a:t>K Nearest </a:t>
            </a:r>
            <a:r>
              <a:rPr lang="en-US" altLang="zh-TW" dirty="0" smtClean="0"/>
              <a:t>Neighbor(K</a:t>
            </a:r>
            <a:r>
              <a:rPr lang="zh-TW" altLang="en-US" dirty="0" smtClean="0"/>
              <a:t>近鄰演算法</a:t>
            </a:r>
            <a:r>
              <a:rPr lang="en-US" altLang="zh-TW" dirty="0" smtClean="0"/>
              <a:t>) </a:t>
            </a:r>
            <a:r>
              <a:rPr lang="zh-TW" altLang="en-US" dirty="0"/>
              <a:t>是屬於機器學習中的 </a:t>
            </a:r>
            <a:r>
              <a:rPr lang="en-US" altLang="zh-TW" dirty="0"/>
              <a:t>Supervised learning </a:t>
            </a:r>
            <a:r>
              <a:rPr lang="zh-TW" altLang="en-US" dirty="0"/>
              <a:t>其中一種算法，顧名思義就是 </a:t>
            </a:r>
            <a:r>
              <a:rPr lang="en-US" altLang="zh-TW" dirty="0"/>
              <a:t>k </a:t>
            </a:r>
            <a:r>
              <a:rPr lang="zh-TW" altLang="en-US" dirty="0"/>
              <a:t>個最接近你的</a:t>
            </a:r>
            <a:r>
              <a:rPr lang="zh-TW" altLang="en-US" dirty="0" smtClean="0"/>
              <a:t>鄰居，當</a:t>
            </a:r>
            <a:r>
              <a:rPr lang="en-US" altLang="zh-TW" dirty="0" smtClean="0"/>
              <a:t>K=2</a:t>
            </a:r>
            <a:r>
              <a:rPr lang="zh-TW" altLang="en-US" dirty="0" smtClean="0"/>
              <a:t>可以看到綠色點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預測值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是依據最接近的兩個點所算出來的。那為什麼綠色點會在那個位置</a:t>
            </a:r>
            <a:r>
              <a:rPr lang="en-US" altLang="zh-TW" dirty="0" smtClean="0"/>
              <a:t>?</a:t>
            </a:r>
            <a:r>
              <a:rPr lang="zh-TW" altLang="en-US" dirty="0" smtClean="0"/>
              <a:t>是因為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是透過距離計算的公式所計算出來。以下七個都是距離計算的公式，最常用到的就是第一項歐式距離。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62" y="3109755"/>
            <a:ext cx="3829247" cy="30672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022" y="3092462"/>
            <a:ext cx="5835365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Accuracy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MSE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 Square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972" y="157062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000" b="1" dirty="0"/>
              <a:t>回歸是做預測一個連續的值，這時候</a:t>
            </a:r>
            <a:r>
              <a:rPr lang="zh-TW" altLang="en-US" sz="2000" b="1" dirty="0" smtClean="0"/>
              <a:t>我們希望</a:t>
            </a:r>
            <a:r>
              <a:rPr lang="zh-TW" altLang="en-US" sz="2000" b="1" dirty="0"/>
              <a:t>預測的值跟</a:t>
            </a:r>
            <a:r>
              <a:rPr lang="zh-TW" altLang="en-US" sz="2000" b="1" dirty="0" smtClean="0"/>
              <a:t>實際值</a:t>
            </a:r>
            <a:r>
              <a:rPr lang="zh-TW" altLang="en-US" sz="2000" b="1" dirty="0"/>
              <a:t>越接近越</a:t>
            </a:r>
            <a:r>
              <a:rPr lang="zh-TW" altLang="en-US" sz="2000" b="1" dirty="0" smtClean="0"/>
              <a:t>好，</a:t>
            </a:r>
            <a:r>
              <a:rPr lang="zh-TW" altLang="en-US" sz="2000" b="1" dirty="0"/>
              <a:t>以下三個</a:t>
            </a:r>
            <a:r>
              <a:rPr lang="zh-TW" altLang="en-US" sz="2000" b="1" dirty="0" smtClean="0"/>
              <a:t>指標是判斷模型好壞常見的指標。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60" y="5143000"/>
            <a:ext cx="3252620" cy="1557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3" name="群組 22"/>
          <p:cNvGrpSpPr/>
          <p:nvPr/>
        </p:nvGrpSpPr>
        <p:grpSpPr>
          <a:xfrm>
            <a:off x="833783" y="2463568"/>
            <a:ext cx="8348130" cy="3611508"/>
            <a:chOff x="833783" y="2463568"/>
            <a:chExt cx="8348130" cy="361150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463568"/>
              <a:ext cx="2946551" cy="9843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783" y="5034623"/>
              <a:ext cx="2946551" cy="104045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677775"/>
              <a:ext cx="2942134" cy="112521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文字方塊 9"/>
            <p:cNvSpPr txBox="1"/>
            <p:nvPr/>
          </p:nvSpPr>
          <p:spPr>
            <a:xfrm>
              <a:off x="3860951" y="2771053"/>
              <a:ext cx="531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均方誤差越小越好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775917" y="5370183"/>
              <a:ext cx="531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準確度在</a:t>
              </a:r>
              <a:r>
                <a:rPr lang="en-US" altLang="zh-TW" dirty="0" smtClean="0"/>
                <a:t>0</a:t>
              </a:r>
              <a:r>
                <a:rPr lang="zh-TW" altLang="en-US" dirty="0" smtClean="0"/>
                <a:t>到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之間，越接近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代表模型準確度越高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869684" y="4127430"/>
              <a:ext cx="531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相關係數</a:t>
              </a:r>
              <a:r>
                <a:rPr lang="en-US" altLang="zh-TW" dirty="0" smtClean="0"/>
                <a:t>0</a:t>
              </a:r>
              <a:r>
                <a:rPr lang="zh-TW" altLang="en-US" dirty="0" smtClean="0"/>
                <a:t>到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之間，越接近</a:t>
              </a:r>
              <a:r>
                <a:rPr lang="en-US" altLang="zh-TW" dirty="0" smtClean="0"/>
                <a:t>1</a:t>
              </a:r>
              <a:r>
                <a:rPr lang="zh-TW" altLang="en-US" dirty="0" smtClean="0"/>
                <a:t>代表</a:t>
              </a:r>
              <a:r>
                <a:rPr lang="en-US" altLang="zh-TW" dirty="0" smtClean="0"/>
                <a:t>x</a:t>
              </a:r>
              <a:r>
                <a:rPr lang="zh-TW" altLang="en-US" dirty="0" smtClean="0"/>
                <a:t>跟</a:t>
              </a:r>
              <a:r>
                <a:rPr lang="en-US" altLang="zh-TW" dirty="0" smtClean="0"/>
                <a:t>y</a:t>
              </a:r>
              <a:r>
                <a:rPr lang="zh-TW" altLang="en-US" dirty="0" smtClean="0"/>
                <a:t>的相關性越高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4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優</a:t>
            </a:r>
            <a:r>
              <a:rPr lang="en-US" altLang="zh-TW" dirty="0"/>
              <a:t>:</a:t>
            </a:r>
            <a:r>
              <a:rPr lang="en-US" altLang="zh-TW" dirty="0" smtClean="0"/>
              <a:t>k-NN </a:t>
            </a:r>
            <a:r>
              <a:rPr lang="zh-TW" altLang="en-US" dirty="0"/>
              <a:t>的最大優點在於容易理解，而且效能合理，而不需要太多的</a:t>
            </a:r>
            <a:r>
              <a:rPr lang="zh-TW" altLang="en-US" dirty="0" smtClean="0"/>
              <a:t>調整。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 smtClean="0"/>
              <a:t>缺</a:t>
            </a:r>
            <a:r>
              <a:rPr lang="en-US" altLang="zh-TW" dirty="0" smtClean="0"/>
              <a:t>:k-NN </a:t>
            </a:r>
            <a:r>
              <a:rPr lang="zh-TW" altLang="en-US" dirty="0"/>
              <a:t>模型的建構很快速，但訓練資料的特徵或資料點數量龐大時，預測的</a:t>
            </a:r>
            <a:r>
              <a:rPr lang="zh-TW" altLang="en-US" dirty="0" smtClean="0"/>
              <a:t>速度很慢。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55" y="3428468"/>
            <a:ext cx="4625158" cy="28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KNN</a:t>
            </a:r>
            <a:r>
              <a:rPr lang="zh-TW" altLang="en-US" dirty="0" smtClean="0"/>
              <a:t>回歸演算法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ithelp.ithome.com.tw/articles/10269826</a:t>
            </a:r>
            <a:endParaRPr lang="en-US" altLang="zh-TW" dirty="0" smtClean="0"/>
          </a:p>
          <a:p>
            <a:r>
              <a:rPr lang="zh-TW" altLang="en-US" dirty="0" smtClean="0"/>
              <a:t>資料分析流程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ithelp.ithome.com.tw/articles/10184905</a:t>
            </a:r>
            <a:endParaRPr lang="en-US" altLang="zh-TW" dirty="0" smtClean="0"/>
          </a:p>
          <a:p>
            <a:r>
              <a:rPr lang="zh-TW" altLang="en-US" dirty="0" smtClean="0"/>
              <a:t>機器學習</a:t>
            </a:r>
            <a:r>
              <a:rPr lang="en-US" altLang="zh-TW" dirty="0">
                <a:hlinkClick r:id="rId4"/>
              </a:rPr>
              <a:t>http://yltang.net/tutorial/dsml/12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3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5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64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052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000" dirty="0" smtClean="0"/>
              <a:t>Introduction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在晶圓的製造過程中，製成數據、設備數據都會自動記錄在系統的資料庫中，用於分析數據、故障偵測。然而在半導體製造業中有許多相關聯因素會影響晶圓的產量，因此本研究就以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技術去分析當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到哪個水位時，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MOVE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就會趨近飽和。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000" dirty="0" smtClean="0"/>
              <a:t>Purpose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希望透過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技術去找到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ideal WIP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 smtClean="0"/>
              <a:t>Methods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結合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演算法和資料分析流程，分析預測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ideal WIP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/>
              <a:t>analysis tools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 python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SQL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excel </a:t>
            </a:r>
          </a:p>
        </p:txBody>
      </p:sp>
    </p:spTree>
    <p:extLst>
      <p:ext uri="{BB962C8B-B14F-4D97-AF65-F5344CB8AC3E}">
        <p14:creationId xmlns:p14="http://schemas.microsoft.com/office/powerpoint/2010/main" val="21384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為何選擇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KNN?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分析變數有哪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些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分析六大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Area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資料總筆數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本次研究以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2021/8/1-2022/7/31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數據為例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23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596</Words>
  <Application>Microsoft Office PowerPoint</Application>
  <PresentationFormat>寬螢幕</PresentationFormat>
  <Paragraphs>34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Accuracy、MSE、R Square</vt:lpstr>
      <vt:lpstr>PowerPoint 簡報</vt:lpstr>
      <vt:lpstr>PowerPoint 簡報</vt:lpstr>
      <vt:lpstr>PowerPoint 簡報</vt:lpstr>
      <vt:lpstr>Abstract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21</cp:revision>
  <dcterms:created xsi:type="dcterms:W3CDTF">2022-08-18T12:25:41Z</dcterms:created>
  <dcterms:modified xsi:type="dcterms:W3CDTF">2022-08-21T09:13:47Z</dcterms:modified>
</cp:coreProperties>
</file>