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D235142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D50AED-75C7-268C-27CB-E78710714465}" name="Patrick Njoroge" initials="PN" userId="29c7ad0ae8a97f6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8_D23514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A3499D-C5FB-466B-BA7A-00AED765EB7C}" authorId="{CAD50AED-75C7-268C-27CB-E78710714465}" created="2025-08-01T11:15:08.969">
    <pc:sldMkLst xmlns:pc="http://schemas.microsoft.com/office/powerpoint/2013/main/command">
      <pc:docMk/>
      <pc:sldMk cId="3526693928" sldId="264"/>
    </pc:sldMkLst>
    <p188:txBody>
      <a:bodyPr/>
      <a:lstStyle/>
      <a:p>
        <a:r>
          <a:rPr lang="en-US"/>
          <a:t>Movie dataset analysis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2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9204-19A2-4416-93DF-267EDFBB9D1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06CA8-9BA9-46E9-8F7D-7EBE97D50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9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8_D23514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3FC5-4E29-AFA1-ED9E-4648E2362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TITLE:  Movie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F8C50-AA2D-E1BE-0645-DFE3BC601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Subtitle:  Trend, ratings, Revenue and forecasting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Patrick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njoroge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01DB-F7BB-31EA-869E-732F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Analyzing relationship between genres and total gross to know which genres bring more revenues.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32D01-0D91-D4DF-30BD-7682CAA5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earners are sci-fi, adventure</a:t>
            </a:r>
          </a:p>
          <a:p>
            <a:pPr marL="0" indent="0">
              <a:buNone/>
            </a:pPr>
            <a:r>
              <a:rPr lang="en-US" dirty="0"/>
              <a:t>   and animation genres, while lowest</a:t>
            </a:r>
          </a:p>
          <a:p>
            <a:pPr marL="0" indent="0">
              <a:buNone/>
            </a:pPr>
            <a:r>
              <a:rPr lang="en-US" dirty="0"/>
              <a:t>   earners are news, romance and war.</a:t>
            </a:r>
          </a:p>
          <a:p>
            <a:r>
              <a:rPr lang="en-US" dirty="0"/>
              <a:t>Although drama and comedy are in</a:t>
            </a:r>
          </a:p>
          <a:p>
            <a:pPr marL="0" indent="0">
              <a:buNone/>
            </a:pPr>
            <a:r>
              <a:rPr lang="en-US" dirty="0"/>
              <a:t>   top 10 most produced genres, they are</a:t>
            </a:r>
          </a:p>
          <a:p>
            <a:pPr marL="0" indent="0">
              <a:buNone/>
            </a:pPr>
            <a:r>
              <a:rPr lang="en-US" dirty="0"/>
              <a:t>   not among the top 10 in revenues.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FF3E3D-2DAC-D554-2B23-BD81D6F2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38" y="2016125"/>
            <a:ext cx="531281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2F5-98D5-1941-AB6A-0B18108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Multivariate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58A5-1FFC-2D54-1985-AC5CBC4CD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EB9-3986-6603-91FC-48EC05E5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Correlation heatmap of the numerical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D0FA-95C2-6465-137F-02762678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1.0 – perfect positive correlation</a:t>
            </a:r>
          </a:p>
          <a:p>
            <a:pPr marL="0" indent="0">
              <a:buNone/>
            </a:pPr>
            <a:r>
              <a:rPr lang="en-US" sz="1400" b="1" dirty="0"/>
              <a:t>0.0 – no correlation</a:t>
            </a:r>
          </a:p>
          <a:p>
            <a:pPr marL="0" indent="0">
              <a:buNone/>
            </a:pPr>
            <a:r>
              <a:rPr lang="en-US" sz="1400" b="1" dirty="0"/>
              <a:t>-1.0 – perfect negative correlation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There’s a strong positive correlation </a:t>
            </a:r>
            <a:r>
              <a:rPr lang="en-US" dirty="0" err="1"/>
              <a:t>btwn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Total gross and/or foreign/domestic gross.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There’s almost no correlation between</a:t>
            </a:r>
          </a:p>
          <a:p>
            <a:pPr marL="0" indent="0">
              <a:buNone/>
            </a:pPr>
            <a:r>
              <a:rPr lang="en-US" dirty="0"/>
              <a:t>   Average rating and the rest.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6A03C0-743A-B27A-9239-639FD9AC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6125"/>
            <a:ext cx="4886631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2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4A1-F558-6EF0-43CA-50AFE02E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Relationship between foreign and domestic gross across different genres using a scatter plot with linear trends for each genre.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F6FF47-1C7A-E2F0-0437-69CE0C6E02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2011363"/>
            <a:ext cx="4532671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F14ADAC-F915-4349-D27F-5AEF6A0B33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32" y="2017713"/>
            <a:ext cx="445542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B6B-AFE0-AF87-EC32-AF97D75F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8D3A-F3EC-CF3B-3D9C-831A58B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steeper trendline </a:t>
            </a:r>
            <a:r>
              <a:rPr lang="en-US" sz="2400" dirty="0"/>
              <a:t>indicates that movies in that genre tend to earn more foreign gross as domestic gross increases. For example, Action, Sci-fi and Animation genres.</a:t>
            </a:r>
          </a:p>
          <a:p>
            <a:endParaRPr lang="en-US" sz="2400" dirty="0"/>
          </a:p>
          <a:p>
            <a:r>
              <a:rPr lang="en-US" sz="2400" b="1" dirty="0"/>
              <a:t>A flat or weak slop </a:t>
            </a:r>
            <a:r>
              <a:rPr lang="en-US" sz="2400" dirty="0"/>
              <a:t>suggests that foreign earnings do not scale much with domestic success. For example, Comedy and Drama genres. Humor may not translate globally due to cultural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234486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7AA7-BF9F-FBC9-4814-51B198F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94BC-2030-7A0D-D298-E85208C3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Sci-fi, Adventure, Action and Animation genres are the most profitable in the market.</a:t>
            </a:r>
          </a:p>
          <a:p>
            <a:r>
              <a:rPr lang="en-US" dirty="0"/>
              <a:t>Drama, Comedy and Action are the most produced genres in the market currently.</a:t>
            </a:r>
          </a:p>
          <a:p>
            <a:r>
              <a:rPr lang="en-US" dirty="0"/>
              <a:t>High ratings does not necessarily mean automatic high revenues.</a:t>
            </a:r>
          </a:p>
          <a:p>
            <a:r>
              <a:rPr lang="en-US" dirty="0"/>
              <a:t>Movie production has varied over the years increasing or decreasing depending on the year. May be due to economical reasons or other factors.</a:t>
            </a:r>
          </a:p>
          <a:p>
            <a:r>
              <a:rPr lang="en-US" dirty="0"/>
              <a:t>Movie production depends on the target audience, </a:t>
            </a:r>
            <a:r>
              <a:rPr lang="en-US" dirty="0" err="1"/>
              <a:t>ie</a:t>
            </a:r>
            <a:r>
              <a:rPr lang="en-US" dirty="0"/>
              <a:t> if you are looking for domestic audience invest in a genre like drama for high ratings or domestic revenue.</a:t>
            </a:r>
          </a:p>
        </p:txBody>
      </p:sp>
    </p:spTree>
    <p:extLst>
      <p:ext uri="{BB962C8B-B14F-4D97-AF65-F5344CB8AC3E}">
        <p14:creationId xmlns:p14="http://schemas.microsoft.com/office/powerpoint/2010/main" val="143927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94EA-44B0-787F-5CF3-69E5E5AF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C967-631C-2344-9628-5FFA859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1F72-5013-B757-0B84-F3C6014C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563-616B-2F98-409B-64A66516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 more in high performing genres, such as:-</a:t>
            </a:r>
          </a:p>
          <a:p>
            <a:pPr lvl="1"/>
            <a:r>
              <a:rPr lang="en-US" b="1" dirty="0"/>
              <a:t>Action and Animation genres </a:t>
            </a:r>
            <a:r>
              <a:rPr lang="en-US" dirty="0"/>
              <a:t>for box office success as they yield high revenues domestically and internationally.</a:t>
            </a:r>
          </a:p>
          <a:p>
            <a:pPr lvl="1"/>
            <a:r>
              <a:rPr lang="en-US" b="1" dirty="0"/>
              <a:t>Drama and Comedy genre </a:t>
            </a:r>
            <a:r>
              <a:rPr lang="en-US" dirty="0"/>
              <a:t>as they yield high ratings and are tailor made for domestic audiences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 in marketing strategies to increase visibility of a movie.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your films stand out with great scripts and story telling. This will help when movie production increases hence great market saturation.</a:t>
            </a:r>
          </a:p>
        </p:txBody>
      </p:sp>
    </p:spTree>
    <p:extLst>
      <p:ext uri="{BB962C8B-B14F-4D97-AF65-F5344CB8AC3E}">
        <p14:creationId xmlns:p14="http://schemas.microsoft.com/office/powerpoint/2010/main" val="36999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20EE-16BB-40A8-44F7-099A8E60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6AAF-2977-7F2B-76A2-10796E4D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 overproduction of genres with low ratings and revenues, for instance </a:t>
            </a:r>
            <a:r>
              <a:rPr lang="en-US" b="1" dirty="0"/>
              <a:t>Horror genre.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 the target audience before a movie production, so as to know how much is to be invested and the expected revenues it can generate.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genres tend to earn Awards due to long term cultural values that they have, for example, </a:t>
            </a:r>
            <a:r>
              <a:rPr lang="en-US" b="1" dirty="0"/>
              <a:t>Documentary and Biography genres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86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38A6-55B7-6E59-26AC-E9F466FF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BAE3-0774-86FF-CC2B-44E23952F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F719-F7EB-E3BD-EBD3-C9F04A21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980E-D5A0-1F08-157F-162E635F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Purpose of the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Primary goal of this study is to explore and understand key trends in the movie/film industry by examining relationships in the dataset(</a:t>
            </a:r>
            <a:r>
              <a:rPr lang="en-US" dirty="0" err="1"/>
              <a:t>ie</a:t>
            </a:r>
            <a:r>
              <a:rPr lang="en-US" dirty="0"/>
              <a:t> genres and ratings), financial performance (domestic, foreign and total gross revenue).</a:t>
            </a:r>
          </a:p>
          <a:p>
            <a:r>
              <a:rPr lang="en-US" sz="1600" b="1" dirty="0"/>
              <a:t>Datasets used: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Bom.movie_gross.csv.gz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Imdb.title.basics.csv.gz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Imdb.title.ratings.csv.gz</a:t>
            </a:r>
          </a:p>
        </p:txBody>
      </p:sp>
    </p:spTree>
    <p:extLst>
      <p:ext uri="{BB962C8B-B14F-4D97-AF65-F5344CB8AC3E}">
        <p14:creationId xmlns:p14="http://schemas.microsoft.com/office/powerpoint/2010/main" val="375606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D5B3-D268-2304-C33D-41D62648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8A11-319B-10A6-D131-FE6A0E67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dataset has provided a rich overview of the movie/film industry, hence the analysis has lead to some insights into the industry, for example:-</a:t>
            </a:r>
          </a:p>
          <a:p>
            <a:pPr lvl="1"/>
            <a:r>
              <a:rPr lang="en-US" dirty="0"/>
              <a:t>Revenue patterns can differ by market, </a:t>
            </a:r>
            <a:r>
              <a:rPr lang="en-US" dirty="0" err="1"/>
              <a:t>ie</a:t>
            </a:r>
            <a:r>
              <a:rPr lang="en-US" dirty="0"/>
              <a:t>, some genres have global tractions and others show strong performance domestically.</a:t>
            </a:r>
          </a:p>
          <a:p>
            <a:pPr lvl="1"/>
            <a:r>
              <a:rPr lang="en-US" dirty="0"/>
              <a:t>Genres influence both ratings and revenues.</a:t>
            </a:r>
          </a:p>
          <a:p>
            <a:pPr lvl="1"/>
            <a:r>
              <a:rPr lang="en-US" dirty="0"/>
              <a:t>Ratings are not always aligned with revenues.</a:t>
            </a:r>
          </a:p>
          <a:p>
            <a:pPr marL="0" indent="0">
              <a:buNone/>
            </a:pPr>
            <a:r>
              <a:rPr lang="en-US" dirty="0"/>
              <a:t>By using past data and analyzing it, stakeholders can make more informed and strategic decisions so as to maximize revenues and target audiences.</a:t>
            </a:r>
          </a:p>
        </p:txBody>
      </p:sp>
    </p:spTree>
    <p:extLst>
      <p:ext uri="{BB962C8B-B14F-4D97-AF65-F5344CB8AC3E}">
        <p14:creationId xmlns:p14="http://schemas.microsoft.com/office/powerpoint/2010/main" val="521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666-AC07-0BD3-2F0C-1F9DEAB0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0219-1F72-8375-F356-25A6A86C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Cleaning:-</a:t>
            </a:r>
          </a:p>
          <a:p>
            <a:pPr lvl="1"/>
            <a:r>
              <a:rPr lang="en-US" dirty="0"/>
              <a:t>Loading and Merging the dataset on </a:t>
            </a:r>
            <a:r>
              <a:rPr lang="en-US" dirty="0" err="1"/>
              <a:t>tconst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Converting columns from object type to numeric.</a:t>
            </a:r>
          </a:p>
          <a:p>
            <a:pPr lvl="1"/>
            <a:r>
              <a:rPr lang="en-US" dirty="0"/>
              <a:t>Checking for missing values, duplicates and outliers, then selecting what action to do with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Selecting key columns to use:-</a:t>
            </a:r>
          </a:p>
          <a:p>
            <a:pPr lvl="1"/>
            <a:r>
              <a:rPr lang="en-US" dirty="0"/>
              <a:t>Title,  year,  genres,  average ratings,  </a:t>
            </a:r>
            <a:r>
              <a:rPr lang="en-US" dirty="0" err="1"/>
              <a:t>domestic_gross</a:t>
            </a:r>
            <a:r>
              <a:rPr lang="en-US" dirty="0"/>
              <a:t>,  </a:t>
            </a:r>
            <a:r>
              <a:rPr lang="en-US" dirty="0" err="1"/>
              <a:t>foreign_gross</a:t>
            </a:r>
            <a:r>
              <a:rPr lang="en-US" dirty="0"/>
              <a:t>, and </a:t>
            </a:r>
            <a:r>
              <a:rPr lang="en-US" dirty="0" err="1"/>
              <a:t>total_gross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94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434F-2340-64AA-3293-4BB33859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FC4-9947-D350-2C2A-3F58CD89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performance patterns between </a:t>
            </a:r>
            <a:r>
              <a:rPr lang="en-US" b="1" dirty="0" err="1"/>
              <a:t>domestic_gross</a:t>
            </a:r>
            <a:r>
              <a:rPr lang="en-US" b="1" dirty="0"/>
              <a:t> </a:t>
            </a:r>
            <a:r>
              <a:rPr lang="en-US" dirty="0"/>
              <a:t>column and </a:t>
            </a:r>
            <a:r>
              <a:rPr lang="en-US" b="1" dirty="0" err="1"/>
              <a:t>foreign_gross</a:t>
            </a:r>
            <a:r>
              <a:rPr lang="en-US" b="1" dirty="0"/>
              <a:t> </a:t>
            </a:r>
            <a:r>
              <a:rPr lang="en-US" dirty="0"/>
              <a:t>column, for example, the </a:t>
            </a:r>
            <a:r>
              <a:rPr lang="en-US" b="1" dirty="0"/>
              <a:t>Ratio</a:t>
            </a:r>
            <a:r>
              <a:rPr lang="en-US" dirty="0"/>
              <a:t> between the two columns.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</a:t>
            </a:r>
            <a:r>
              <a:rPr lang="en-US" b="1" dirty="0"/>
              <a:t>rating level </a:t>
            </a:r>
            <a:r>
              <a:rPr lang="en-US" dirty="0"/>
              <a:t>used based on the average rating of the dataset, for example:-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0-5 rating level indicates </a:t>
            </a:r>
            <a:r>
              <a:rPr lang="en-US" sz="2000" b="1" dirty="0"/>
              <a:t>poor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5-8 rating level indicates an </a:t>
            </a:r>
            <a:r>
              <a:rPr lang="en-US" sz="2000" b="1" dirty="0"/>
              <a:t>average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8-10 rating level indicates that the </a:t>
            </a:r>
            <a:r>
              <a:rPr lang="en-US" sz="2000" b="1" dirty="0"/>
              <a:t>movie is a blockbuster.</a:t>
            </a:r>
          </a:p>
        </p:txBody>
      </p:sp>
    </p:spTree>
    <p:extLst>
      <p:ext uri="{BB962C8B-B14F-4D97-AF65-F5344CB8AC3E}">
        <p14:creationId xmlns:p14="http://schemas.microsoft.com/office/powerpoint/2010/main" val="21150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E10A-7E46-FE15-72EC-A7E72A0E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5AF2-3372-4411-5148-28D80656D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FCB-BD4E-444A-AEE1-DAC91270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Genre frequency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AB7A-816B-57F6-E93C-D4C965CA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bar chart shows the frequency </a:t>
            </a:r>
          </a:p>
          <a:p>
            <a:pPr marL="0" indent="0">
              <a:buNone/>
            </a:pPr>
            <a:r>
              <a:rPr lang="en-US" dirty="0"/>
              <a:t>of the top ten genres produced in the</a:t>
            </a:r>
          </a:p>
          <a:p>
            <a:pPr marL="0" indent="0">
              <a:buNone/>
            </a:pPr>
            <a:r>
              <a:rPr lang="en-US" dirty="0"/>
              <a:t>Dataset.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8AB0B-5621-9090-9279-97D8E626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35" y="2133600"/>
            <a:ext cx="5273686" cy="31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8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B084-F049-F863-E0B3-7EB1B538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Histogram of average rating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CB802-0F2B-63DB-F29D-AC53F01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histogram shows the distribution of average</a:t>
            </a:r>
          </a:p>
          <a:p>
            <a:pPr marL="0" indent="0">
              <a:buNone/>
            </a:pPr>
            <a:r>
              <a:rPr lang="en-US" sz="1600" dirty="0"/>
              <a:t>Ratings across the dataset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is a </a:t>
            </a:r>
            <a:r>
              <a:rPr lang="en-US" sz="1600" b="1" dirty="0"/>
              <a:t>negative skewed distribution </a:t>
            </a:r>
            <a:r>
              <a:rPr lang="en-US" sz="1600" dirty="0"/>
              <a:t>as the </a:t>
            </a:r>
          </a:p>
          <a:p>
            <a:pPr marL="0" indent="0">
              <a:buNone/>
            </a:pPr>
            <a:r>
              <a:rPr lang="en-US" sz="1600" dirty="0"/>
              <a:t>Mean &lt; Median, likely due to low-value outliers </a:t>
            </a:r>
          </a:p>
          <a:p>
            <a:pPr marL="0" indent="0">
              <a:buNone/>
            </a:pPr>
            <a:r>
              <a:rPr lang="en-US" sz="1600" dirty="0"/>
              <a:t>Pulling the mean down.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FC6766-F5DB-0EDE-3F2B-D917F8B3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42" y="1996460"/>
            <a:ext cx="527009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93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3011-80EC-A1D4-1E74-B5300AE0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CD56-1657-F10C-A726-94A88C835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76C3-1274-1109-1974-D7B065C5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Line plot showing how movie production has changed over the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685C1-E3D1-3806-6AB7-84C48BF4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production showed a steady</a:t>
            </a:r>
          </a:p>
          <a:p>
            <a:pPr marL="0" indent="0">
              <a:buNone/>
            </a:pPr>
            <a:r>
              <a:rPr lang="en-US" dirty="0"/>
              <a:t>   rise in year 2010-2011.</a:t>
            </a:r>
          </a:p>
          <a:p>
            <a:r>
              <a:rPr lang="en-US" dirty="0"/>
              <a:t>2012-2013 showed a sharp decline</a:t>
            </a:r>
          </a:p>
          <a:p>
            <a:pPr marL="0" indent="0">
              <a:buNone/>
            </a:pPr>
            <a:r>
              <a:rPr lang="en-US" dirty="0"/>
              <a:t>   but had a slight rise again in 2014.</a:t>
            </a:r>
          </a:p>
          <a:p>
            <a:r>
              <a:rPr lang="en-US" dirty="0"/>
              <a:t>2015-2018 there was a steady decline</a:t>
            </a:r>
          </a:p>
          <a:p>
            <a:pPr marL="0" indent="0">
              <a:buNone/>
            </a:pPr>
            <a:r>
              <a:rPr lang="en-US" dirty="0"/>
              <a:t>   probably due to economical factors.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53416D-FF54-2CFC-61D8-85BCD032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35" y="2015732"/>
            <a:ext cx="5201265" cy="3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76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1495</TotalTime>
  <Words>871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Gill Sans MT</vt:lpstr>
      <vt:lpstr>Wingdings</vt:lpstr>
      <vt:lpstr>Gallery</vt:lpstr>
      <vt:lpstr>TITLE:  Movie DATASET ANALYSIS</vt:lpstr>
      <vt:lpstr>introduction</vt:lpstr>
      <vt:lpstr>Data preperation</vt:lpstr>
      <vt:lpstr>Feature engineering</vt:lpstr>
      <vt:lpstr>Univariate analysis</vt:lpstr>
      <vt:lpstr>Genre frequency chart</vt:lpstr>
      <vt:lpstr>Histogram of average rating</vt:lpstr>
      <vt:lpstr>Bivariate analysis</vt:lpstr>
      <vt:lpstr>Line plot showing how movie production has changed over the years</vt:lpstr>
      <vt:lpstr>Analyzing relationship between genres and total gross to know which genres bring more revenues.</vt:lpstr>
      <vt:lpstr>Multivariate analysis</vt:lpstr>
      <vt:lpstr>Correlation heatmap of the numerical columns</vt:lpstr>
      <vt:lpstr>Relationship between foreign and domestic gross across different genres using a scatter plot with linear trends for each genre.</vt:lpstr>
      <vt:lpstr>PowerPoint Presentation</vt:lpstr>
      <vt:lpstr>Key findings</vt:lpstr>
      <vt:lpstr>recommendations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Njoroge</dc:creator>
  <cp:lastModifiedBy>Patrick Njoroge</cp:lastModifiedBy>
  <cp:revision>3</cp:revision>
  <dcterms:created xsi:type="dcterms:W3CDTF">2025-07-31T10:19:47Z</dcterms:created>
  <dcterms:modified xsi:type="dcterms:W3CDTF">2025-08-01T11:15:14Z</dcterms:modified>
</cp:coreProperties>
</file>