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8" r:id="rId19"/>
    <p:sldId id="282" r:id="rId20"/>
    <p:sldId id="283" r:id="rId21"/>
    <p:sldId id="279" r:id="rId22"/>
    <p:sldId id="280" r:id="rId23"/>
    <p:sldId id="281" r:id="rId24"/>
    <p:sldId id="284" r:id="rId25"/>
    <p:sldId id="285" r:id="rId26"/>
    <p:sldId id="286" r:id="rId27"/>
    <p:sldId id="287" r:id="rId28"/>
    <p:sldId id="275" r:id="rId29"/>
    <p:sldId id="288" r:id="rId30"/>
    <p:sldId id="289" r:id="rId31"/>
    <p:sldId id="290" r:id="rId32"/>
    <p:sldId id="291" r:id="rId33"/>
    <p:sldId id="292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EA79D4-B354-43CC-B140-D7E9C6505FE3}">
          <p14:sldIdLst>
            <p14:sldId id="256"/>
          </p14:sldIdLst>
        </p14:section>
        <p14:section name="Before we get started" id="{D25D7AB8-F03C-4F1A-8C88-C460DF2920BA}">
          <p14:sldIdLst>
            <p14:sldId id="257"/>
          </p14:sldIdLst>
        </p14:section>
        <p14:section name="Using Unity" id="{8E1A2B2A-C07B-469D-B627-090BC137779F}">
          <p14:sldIdLst>
            <p14:sldId id="258"/>
            <p14:sldId id="260"/>
            <p14:sldId id="261"/>
            <p14:sldId id="263"/>
            <p14:sldId id="264"/>
            <p14:sldId id="265"/>
            <p14:sldId id="267"/>
            <p14:sldId id="268"/>
          </p14:sldIdLst>
        </p14:section>
        <p14:section name="Scripting" id="{C280414B-52E7-4084-9EA6-46D39D09DDB5}">
          <p14:sldIdLst>
            <p14:sldId id="269"/>
            <p14:sldId id="270"/>
            <p14:sldId id="271"/>
            <p14:sldId id="272"/>
            <p14:sldId id="273"/>
            <p14:sldId id="274"/>
            <p14:sldId id="276"/>
            <p14:sldId id="278"/>
            <p14:sldId id="282"/>
            <p14:sldId id="283"/>
          </p14:sldIdLst>
        </p14:section>
        <p14:section name="Materials" id="{27058865-D4AB-49F2-BA3F-8EB111FD0D63}">
          <p14:sldIdLst>
            <p14:sldId id="279"/>
            <p14:sldId id="280"/>
          </p14:sldIdLst>
        </p14:section>
        <p14:section name="Prefabs" id="{B7298C12-F281-49BB-9A2A-B6D6E6BA2E0E}">
          <p14:sldIdLst>
            <p14:sldId id="281"/>
            <p14:sldId id="284"/>
          </p14:sldIdLst>
        </p14:section>
        <p14:section name="Collisions" id="{CF9AD632-52C9-4DEB-AA75-252A737FB1C1}">
          <p14:sldIdLst>
            <p14:sldId id="285"/>
            <p14:sldId id="286"/>
            <p14:sldId id="287"/>
          </p14:sldIdLst>
        </p14:section>
        <p14:section name="Components" id="{DA58DA17-6D25-4437-B208-9A6B89A79D22}">
          <p14:sldIdLst>
            <p14:sldId id="275"/>
            <p14:sldId id="288"/>
            <p14:sldId id="289"/>
            <p14:sldId id="290"/>
            <p14:sldId id="291"/>
          </p14:sldIdLst>
        </p14:section>
        <p14:section name="Further Reading" id="{B49A70A0-90E8-4D60-822D-36077A07C572}">
          <p14:sldIdLst>
            <p14:sldId id="292"/>
          </p14:sldIdLst>
        </p14:section>
        <p14:section name="End" id="{24E43BF1-8AD9-4739-A3FA-2702EBE00B4A}">
          <p14:sldIdLst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64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48B1-E7DD-4F12-B8EB-0E46B6DB5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B9D62-6773-43B5-B773-7275E5866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81283-7ED1-4F59-B889-B7F14679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7F497-9AEC-4CBF-9828-E0F75B9B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1BE55-7FBD-4418-90D2-7AC32323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96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365D-A4D3-42E4-AF21-DCBD136D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5A6E0-653E-4FE3-83A4-9F82D289C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1FA91-508A-4A8B-B731-C2AE809F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9127B-4983-4490-B50B-8832272F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04366-1841-4468-89C6-634E63A2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39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773D7-8D8C-47FD-A360-8B72A24AC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B6EA2-945B-442C-9642-57A5FBBBC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FFB0C-68EE-4F13-967A-A634AB51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1FFC8-5106-435E-A58E-282854FA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A027-2E90-48B1-A841-2B05F120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74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F7D0-BD43-4963-9420-8EBF55FD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90619-8428-4509-B9E0-D7105593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CA944-FC80-4266-A155-DFD6D1A4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7AB6-31D1-4B7E-94B8-C8912615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121A-D2C2-4591-A52A-7BD0E435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AC48-A0FF-4FCB-9F46-56B5CFF5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A1CF2-F36D-42FD-BB0B-AFD343085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B9CE1-1819-42CE-A0AB-02082E42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5891E-FF28-4C40-90D1-ABDD47D3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5E9A-E0B4-4FB3-AACC-C21597F4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04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C53B-6971-4A30-86FA-74630C95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B49C-7CA6-40E8-92A1-F94007977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B0184-9376-49A8-A9EB-409EB2E61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0F2A1-4D60-4A2B-BBF6-4CADFFC9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FC442-A8B2-49A0-BD34-25590D33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8FB03-F13B-4376-B8C6-818FD29D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9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D67F-F9D9-4C7A-9FC4-29E30D2B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B6C88-221F-4C82-8D24-D93437177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E629A-1A93-4C30-9A05-8D4BD8923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28BF-64F1-4992-BFF1-94C5C3602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0524E-A571-4D29-8CED-4698F9FAD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49706-123D-4AC0-9267-9E484A03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9FD06-FB9F-4033-A6F6-D4A5163C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E6ED6-75B5-4986-A1D7-D601D577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54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1883-8DD1-4BC2-9A0C-56353F45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B9626-1644-4973-98EC-027E2C60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E3549-88C7-42AA-962F-B2D9FCD9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B2AD6-DEEF-4FB8-B7CF-1F5793E5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07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EDD68-F7FF-493C-8741-73B84E65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07C39-55D4-4EA9-BB26-3206AC1C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9BDD0-58CD-4C48-9D29-9FE710AD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96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E42D-3C75-4ED3-80DB-BEEAC213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2960E-3AD5-4AC9-B810-FD3A06B27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C6DD9-CFB9-4192-AEA6-78E0CB56D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AA861-88AD-48A2-BE6C-AFE11C75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686AC-C270-47D9-9B84-E91A2C00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C8794-C1E2-4607-858B-C516E068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36CC-ED9F-4744-AA66-17137AFF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3A565-75AC-41DA-90A1-7BA43ED88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BDDDA-60AF-4A4D-A117-A348D0219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479FC-2D72-46C4-B061-3B2F9014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CE653-6FA2-4892-A5B8-64E129D9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D32A9-4F4F-464D-9ED7-BCF9978C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7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16238-33D1-47EB-817A-9D1BB1D9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C5D09-FBBF-4A9D-A595-57504FDFE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67BBF-93C8-4B6D-979C-91DAF2BE5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689AF-1DB6-443B-A627-997A48105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04538-B893-4688-A002-232AEEFF6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49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isualstudio.microsoft.com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X_b3NNQN5bzExm-22-NVVg" TargetMode="External"/><Relationship Id="rId2" Type="http://schemas.openxmlformats.org/officeDocument/2006/relationships/hyperlink" Target="https://www.youtube.com/channel/UCYbK_tjZ2OrIZFBvU6CCMi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user/Cercopitheca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X_b3NNQN5bzExm-22-NVVg" TargetMode="External"/><Relationship Id="rId2" Type="http://schemas.openxmlformats.org/officeDocument/2006/relationships/hyperlink" Target="https://www.youtube.com/channel/UCYbK_tjZ2OrIZFBvU6CCMi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youtube.com/playlist?list=PLPV2KyIb3jR5QFsefuO2RlAgWEz6EvVi6" TargetMode="External"/><Relationship Id="rId4" Type="http://schemas.openxmlformats.org/officeDocument/2006/relationships/hyperlink" Target="https://www.youtube.com/user/Cercopithecan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E75897-0A7E-4FB2-8BFB-C3D1AA375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2495" y="3602038"/>
            <a:ext cx="9144000" cy="1655762"/>
          </a:xfrm>
        </p:spPr>
        <p:txBody>
          <a:bodyPr/>
          <a:lstStyle/>
          <a:p>
            <a:r>
              <a:rPr lang="en-GB" dirty="0">
                <a:latin typeface="Bahnschrift" panose="020B0502040204020203" pitchFamily="34" charset="0"/>
              </a:rPr>
              <a:t>In a nutshell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A10F90E-A0D8-4F88-9227-D9894BAAA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754" y="2626147"/>
            <a:ext cx="32956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ED4DE9-0C12-46AD-86EB-832579904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624" y="1343085"/>
            <a:ext cx="5264798" cy="191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75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6480000" cy="2277049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Now that we’ve got our cube, let’s move it around a bit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Use the “Transform Gizmos” (the coloured arrows) to move the cube around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Press [E] to edit the rotation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Press [R] to edit the scale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Press [W] to edit the position</a:t>
            </a:r>
          </a:p>
          <a:p>
            <a:pPr lvl="1"/>
            <a:endParaRPr lang="en-GB" sz="10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930B6-E742-4F80-90A1-76DF47080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28" y="4880271"/>
            <a:ext cx="1856401" cy="1613351"/>
          </a:xfrm>
          <a:prstGeom prst="rect">
            <a:avLst/>
          </a:prstGeom>
          <a:solidFill>
            <a:srgbClr val="3F3F3F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0D04FF-268C-461D-9E6C-ED6A25C27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970" y="4880269"/>
            <a:ext cx="1709876" cy="1613351"/>
          </a:xfrm>
          <a:prstGeom prst="rect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40C05C-6264-42F6-8C73-EC1F35BF5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987" y="4880268"/>
            <a:ext cx="1681713" cy="1613351"/>
          </a:xfrm>
          <a:prstGeom prst="rect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6186C3-E505-4F1B-857B-84D0B5F6CE9A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94538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This cube is great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BUT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It would be a lot better if it actually did something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Let’s add a script to the cube, so we can move it around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Click on the Cube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Head over to the “Inspector” window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Click “Add Component”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Choose “New Script”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Name the script…whatever you like. 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I’m just going to call mine “Player”, because I’m boring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B080A-6938-4C83-A7BF-AEFB2C066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903" y="3984770"/>
            <a:ext cx="1866826" cy="2557200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1BB4F1-E776-4512-B1B3-F220A7FF57B5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74598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The new script will be now be in your “Project” window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Double-click it, and it should* open in Visual Studio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pPr marL="0" indent="0" algn="ctr">
              <a:buNone/>
            </a:pP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200" i="1" dirty="0">
                <a:latin typeface="Bahnschrift" panose="020B0502040204020203" pitchFamily="34" charset="0"/>
              </a:rPr>
              <a:t>*If you don’t have Visual Studio installed, go do that</a:t>
            </a:r>
            <a:br>
              <a:rPr lang="en-GB" sz="1200" i="1" dirty="0">
                <a:latin typeface="Bahnschrift" panose="020B0502040204020203" pitchFamily="34" charset="0"/>
              </a:rPr>
            </a:br>
            <a:r>
              <a:rPr lang="en-GB" sz="1200" i="1" dirty="0">
                <a:latin typeface="Bahnschrift" panose="020B0502040204020203" pitchFamily="34" charset="0"/>
                <a:hlinkClick r:id="rId2"/>
              </a:rPr>
              <a:t>https://visualstudio.microsoft.com/downloads/</a:t>
            </a:r>
            <a:endParaRPr lang="en-GB" sz="1200" i="1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35351-0090-49CE-9D40-D32CA154B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136" y="2983561"/>
            <a:ext cx="8088369" cy="1726592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2BD5B7-05B4-449E-ABBC-40E7FE2FF732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05199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In this script, you’ll see there are 2 functions premade for you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void Start() – Runs in the first frame the object is loaded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void Update() – Runs every frame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Our code is going to go inside the Update function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First, let’s create a new Vector3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If the player presses [W], the cube should move forward. 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I’ve decided ‘forward’ is going to be along the z-axis</a:t>
            </a:r>
          </a:p>
          <a:p>
            <a:endParaRPr lang="en-GB" sz="1200" i="1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Finally, let’s add our vector to the cube’s position in the scene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31D79-3C4C-4A3A-9019-70A57F1D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307" y="3872890"/>
            <a:ext cx="3124200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48FEB2-4C3A-41A4-B3A1-B71F1C686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084" y="5933113"/>
            <a:ext cx="3295650" cy="228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6EDA92-A877-4E26-9B54-60E1EEAAF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84" y="4834476"/>
            <a:ext cx="1962150" cy="7048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B08386-4F32-4B95-A2F8-CE0F1CEA95FF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44042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If you’re new to programming, that was probably a lot of information!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Let’s slow down for a slide or two and pick apart what some of that meant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A Vector3 is a 3D Vector. It stores 3 floats, [x, y, z].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Floats are just numbers, by the way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Here, we are asking the engine if the [W] key is currently pressed down. 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If it is, we set our vector’s z-value to 1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This means our vector now looks like this: [0, 0, 1]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31D79-3C4C-4A3A-9019-70A57F1D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084" y="3042379"/>
            <a:ext cx="3124200" cy="266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745FF3-A293-4ACA-8071-399A10185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084" y="3982586"/>
            <a:ext cx="1962150" cy="7048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C632CDB-2478-427D-8281-0524B20030AD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847471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To actually move the object, we need to update its position. This line looks ugly, but think of it in chunks.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go to the object this script belongs to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get that object’s transform (remember the coloured gizmos from earlier)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get that transform’s position vector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add our vector to that position vector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A transform position is just another Vector3. 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If the position is [7, 5, 3]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add our vector [0, 0, 1]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The position is now [7, 5, 4]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48FEB2-4C3A-41A4-B3A1-B71F1C686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473" y="2849317"/>
            <a:ext cx="3295650" cy="228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53676D-6297-414A-923E-6D0E952D1A4F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757764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What about if we wanted to move in other directions?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Try adding more if blocks checking the following keys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[S] – Move backwards along the z-axis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[A] – Move left along the x-axis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[D] – Move right along the x-axis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Try adding two more if blocks, for vertical movement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[Q] – Move up the y-axis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[E] – Move down the y-axis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Here’s a reminder of how we did the forwards movement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222743-3AF8-4FA3-BAFC-8255E13A7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473" y="5238749"/>
            <a:ext cx="1962150" cy="704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F88234-7709-4DEA-901A-F1A122C8230B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918366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30" y="2278173"/>
            <a:ext cx="6984114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What if we wanted to change the speed? 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First, create a member variable to store the speed</a:t>
            </a:r>
          </a:p>
          <a:p>
            <a:pPr marL="0" indent="0">
              <a:buNone/>
            </a:pPr>
            <a:endParaRPr lang="en-GB" sz="1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GB" sz="1400" dirty="0">
                <a:latin typeface="Bahnschrift" panose="020B0502040204020203" pitchFamily="34" charset="0"/>
              </a:rPr>
              <a:t>     (This goes before the Start function is declared)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Next, in the Update function, change your code to instead use the speed variable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20F50F-21BC-4FEE-90A4-5CC66A06B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684" y="2996658"/>
            <a:ext cx="1343025" cy="266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E140499-3187-4D59-979C-B7810D3F8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684" y="4316331"/>
            <a:ext cx="2000250" cy="6667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0AD58F-29F3-4C25-ADA9-4CA17E94A175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899487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So far, this won’t do anything. If you hit play, your cube will probably do the same as before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This is because we haven’t told it what “speed” is yet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Head back into the script, and add “[</a:t>
            </a:r>
            <a:r>
              <a:rPr lang="en-GB" sz="1800" dirty="0" err="1">
                <a:latin typeface="Bahnschrift" panose="020B0502040204020203" pitchFamily="34" charset="0"/>
              </a:rPr>
              <a:t>SerializeField</a:t>
            </a:r>
            <a:r>
              <a:rPr lang="en-GB" sz="1800" dirty="0">
                <a:latin typeface="Bahnschrift" panose="020B0502040204020203" pitchFamily="34" charset="0"/>
              </a:rPr>
              <a:t>]” in front of the variable declaration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This allows us to change the variable from our inspector window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Go take a look!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Play around with changing the speed</a:t>
            </a:r>
          </a:p>
          <a:p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1D542C-8F38-4533-A90B-FF0616E7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628" y="5022384"/>
            <a:ext cx="3771900" cy="571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212BDB-40A2-4889-A937-E4A5B46AC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628" y="3872890"/>
            <a:ext cx="2505075" cy="2571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8432CD-4724-478E-8254-8F60B855A54E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404525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This slide and the next discuss framerates. I find it boring, but it’s helpful to know why &amp; how framerates affect our speed.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Our code runs every frame, so our cube is moving around 60 times a second. If your speed variable is set to 2, the cube is moving 120 units per second, and so on.</a:t>
            </a:r>
          </a:p>
          <a:p>
            <a:r>
              <a:rPr lang="en-GB" sz="1800" b="1" u="sng" dirty="0">
                <a:latin typeface="Bahnschrift" panose="020B0502040204020203" pitchFamily="34" charset="0"/>
              </a:rPr>
              <a:t>This is a problem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our speed is 4, and the game runs at 60FPS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The player moves 4 units every frame, so 240 units per second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our speed is 4, but the game runs at 30FPS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The player moves 4 units every frame, so 120 units per second</a:t>
            </a:r>
            <a:br>
              <a:rPr lang="en-GB" sz="1400" dirty="0">
                <a:latin typeface="Bahnschrift" panose="020B0502040204020203" pitchFamily="34" charset="0"/>
              </a:rPr>
            </a:br>
            <a:endParaRPr lang="en-GB" sz="14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It’s not really fair if one player moves twice as fast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To fix this, we can multiply our vector by </a:t>
            </a:r>
            <a:r>
              <a:rPr lang="en-GB" sz="1800" dirty="0" err="1">
                <a:latin typeface="Bahnschrift" panose="020B0502040204020203" pitchFamily="34" charset="0"/>
              </a:rPr>
              <a:t>Time.deltaTime</a:t>
            </a:r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705EE-FDC1-43E1-9CF3-149B35521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171" y="6286500"/>
            <a:ext cx="4419600" cy="228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FE2B70-4F86-44F3-9E18-1FBC56563E8F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59023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Before we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I’m not a lecturer</a:t>
            </a:r>
          </a:p>
          <a:p>
            <a:pPr lvl="1"/>
            <a:r>
              <a:rPr lang="en-GB" sz="2200" dirty="0">
                <a:latin typeface="Bahnschrift" panose="020B0502040204020203" pitchFamily="34" charset="0"/>
              </a:rPr>
              <a:t>So if my explanations suck, let me know, because I have no idea!</a:t>
            </a:r>
          </a:p>
          <a:p>
            <a:endParaRPr lang="en-GB" sz="2200" dirty="0">
              <a:latin typeface="Bahnschrift" panose="020B0502040204020203" pitchFamily="34" charset="0"/>
            </a:endParaRPr>
          </a:p>
          <a:p>
            <a:r>
              <a:rPr lang="en-GB" sz="2200" dirty="0">
                <a:latin typeface="Bahnschrift" panose="020B0502040204020203" pitchFamily="34" charset="0"/>
              </a:rPr>
              <a:t>There are </a:t>
            </a:r>
            <a:r>
              <a:rPr lang="en-GB" sz="2200" b="1" dirty="0">
                <a:latin typeface="Bahnschrift" panose="020B0502040204020203" pitchFamily="34" charset="0"/>
              </a:rPr>
              <a:t>a lot</a:t>
            </a:r>
            <a:r>
              <a:rPr lang="en-GB" sz="2200" dirty="0">
                <a:latin typeface="Bahnschrift" panose="020B0502040204020203" pitchFamily="34" charset="0"/>
              </a:rPr>
              <a:t> of great resources on YouTube</a:t>
            </a:r>
          </a:p>
          <a:p>
            <a:pPr lvl="1"/>
            <a:r>
              <a:rPr lang="en-GB" sz="2200" b="1" dirty="0">
                <a:solidFill>
                  <a:srgbClr val="0645AD"/>
                </a:solidFill>
                <a:latin typeface="Bahnschrif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Brackeys</a:t>
            </a:r>
            <a:r>
              <a:rPr lang="en-GB" sz="2200" b="1" dirty="0">
                <a:latin typeface="Bahnschrift" panose="020B0502040204020203" pitchFamily="34" charset="0"/>
              </a:rPr>
              <a:t> </a:t>
            </a:r>
          </a:p>
          <a:p>
            <a:pPr lvl="1"/>
            <a:r>
              <a:rPr lang="en-GB" sz="2200" b="1" dirty="0">
                <a:solidFill>
                  <a:srgbClr val="0645AD"/>
                </a:solidFill>
                <a:latin typeface="Bahnschrif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Unity3DCollege</a:t>
            </a:r>
            <a:endParaRPr lang="en-GB" sz="2200" b="1" dirty="0">
              <a:solidFill>
                <a:srgbClr val="0645AD"/>
              </a:solidFill>
              <a:latin typeface="Bahnschrift" panose="020B0502040204020203" pitchFamily="34" charset="0"/>
            </a:endParaRPr>
          </a:p>
          <a:p>
            <a:pPr lvl="1"/>
            <a:r>
              <a:rPr lang="en-GB" sz="2200" b="1" dirty="0">
                <a:solidFill>
                  <a:srgbClr val="0645AD"/>
                </a:solidFill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Sebastian </a:t>
            </a:r>
            <a:r>
              <a:rPr lang="en-GB" sz="2200" b="1" dirty="0" err="1">
                <a:solidFill>
                  <a:srgbClr val="0645AD"/>
                </a:solidFill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Lague</a:t>
            </a:r>
            <a:endParaRPr lang="en-GB" sz="2200" b="1" dirty="0">
              <a:solidFill>
                <a:srgbClr val="0645AD"/>
              </a:solidFill>
              <a:latin typeface="Bahnschrift" panose="020B0502040204020203" pitchFamily="34" charset="0"/>
            </a:endParaRPr>
          </a:p>
          <a:p>
            <a:pPr lvl="1"/>
            <a:r>
              <a:rPr lang="en-GB" sz="2200" b="1" dirty="0">
                <a:latin typeface="Bahnschrift" panose="020B0502040204020203" pitchFamily="34" charset="0"/>
              </a:rPr>
              <a:t>…and more!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822DA-46E2-44ED-8080-3D8FBF9BE59C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883746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99FBF-B204-4B93-939E-906097ADC1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6429" y="2278174"/>
                <a:ext cx="7474171" cy="4500132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n-GB" sz="1800" dirty="0">
                    <a:latin typeface="Bahnschrift" panose="020B0502040204020203" pitchFamily="34" charset="0"/>
                  </a:rPr>
                  <a:t>Time.deltaTime returns the amount of time since the last frame </a:t>
                </a:r>
              </a:p>
              <a:p>
                <a:r>
                  <a:rPr lang="en-GB" sz="1800" dirty="0">
                    <a:latin typeface="Bahnschrift" panose="020B0502040204020203" pitchFamily="34" charset="0"/>
                  </a:rPr>
                  <a:t>If we run at 60FPS</a:t>
                </a:r>
              </a:p>
              <a:p>
                <a:pPr lvl="1"/>
                <a:r>
                  <a:rPr lang="en-GB" sz="1400" dirty="0">
                    <a:latin typeface="Bahnschrift" panose="020B0502040204020203" pitchFamily="34" charset="0"/>
                  </a:rPr>
                  <a:t>Each frame is on screen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400" b="0" i="0" smtClean="0">
                            <a:latin typeface="Bahnschrif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400" b="0" i="0" smtClean="0">
                            <a:latin typeface="Bahnschrift" panose="020B0502040204020203" pitchFamily="34" charset="0"/>
                          </a:rPr>
                          <m:t>60</m:t>
                        </m:r>
                      </m:den>
                    </m:f>
                    <m:r>
                      <m:rPr>
                        <m:nor/>
                      </m:rPr>
                      <a:rPr lang="en-GB" sz="1400" b="0" i="0" smtClean="0">
                        <a:latin typeface="Bahnschrift" panose="020B0502040204020203" pitchFamily="34" charset="0"/>
                      </a:rPr>
                      <m:t> </m:t>
                    </m:r>
                  </m:oMath>
                </a14:m>
                <a:r>
                  <a:rPr lang="en-GB" sz="1400" dirty="0">
                    <a:latin typeface="Bahnschrift" panose="020B0502040204020203" pitchFamily="34" charset="0"/>
                  </a:rPr>
                  <a:t>seconds (approx. 0.0167)</a:t>
                </a:r>
              </a:p>
              <a:p>
                <a:r>
                  <a:rPr lang="en-GB" sz="1800" dirty="0">
                    <a:latin typeface="Bahnschrift" panose="020B0502040204020203" pitchFamily="34" charset="0"/>
                  </a:rPr>
                  <a:t>If we run at 30FPS</a:t>
                </a:r>
              </a:p>
              <a:p>
                <a:pPr lvl="1"/>
                <a:r>
                  <a:rPr lang="en-GB" sz="1400" dirty="0">
                    <a:latin typeface="Bahnschrift" panose="020B0502040204020203" pitchFamily="34" charset="0"/>
                  </a:rPr>
                  <a:t>Each frame is on screen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400" b="0" i="0" smtClean="0">
                            <a:latin typeface="Bahnschrif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400" b="0" i="0" smtClean="0">
                            <a:latin typeface="Bahnschrift" panose="020B0502040204020203" pitchFamily="34" charset="0"/>
                          </a:rPr>
                          <m:t>30</m:t>
                        </m:r>
                      </m:den>
                    </m:f>
                  </m:oMath>
                </a14:m>
                <a:r>
                  <a:rPr lang="en-GB" sz="1400" dirty="0">
                    <a:latin typeface="Bahnschrift" panose="020B0502040204020203" pitchFamily="34" charset="0"/>
                  </a:rPr>
                  <a:t> seconds (approx. 0.034)</a:t>
                </a:r>
              </a:p>
              <a:p>
                <a:r>
                  <a:rPr lang="en-GB" sz="1800" dirty="0">
                    <a:latin typeface="Bahnschrift" panose="020B0502040204020203" pitchFamily="34" charset="0"/>
                  </a:rPr>
                  <a:t>If our speed is set to 4, and we multiply our speed by </a:t>
                </a:r>
                <a:r>
                  <a:rPr lang="en-GB" sz="1800" dirty="0" err="1">
                    <a:latin typeface="Bahnschrift" panose="020B0502040204020203" pitchFamily="34" charset="0"/>
                  </a:rPr>
                  <a:t>Time.deltaTime</a:t>
                </a:r>
                <a:endParaRPr lang="en-GB" sz="1800" dirty="0">
                  <a:latin typeface="Bahnschrift" panose="020B0502040204020203" pitchFamily="34" charset="0"/>
                </a:endParaRPr>
              </a:p>
              <a:p>
                <a:pPr lvl="1"/>
                <a:r>
                  <a:rPr lang="en-GB" sz="1400" b="1" dirty="0">
                    <a:latin typeface="Bahnschrift" panose="020B0502040204020203" pitchFamily="34" charset="0"/>
                  </a:rPr>
                  <a:t>60FPS:</a:t>
                </a:r>
                <a:r>
                  <a:rPr lang="en-GB" sz="1400" dirty="0">
                    <a:latin typeface="Bahnschrift" panose="020B0502040204020203" pitchFamily="34" charset="0"/>
                  </a:rPr>
                  <a:t> Each frame the player moves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</a:rPr>
                      <m:t>4 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400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400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400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400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r>
                  <a:rPr lang="en-GB" sz="1000" dirty="0">
                    <a:latin typeface="Bahnschrift" panose="020B0502040204020203" pitchFamily="34" charset="0"/>
                  </a:rPr>
                  <a:t> </a:t>
                </a:r>
                <a:r>
                  <a:rPr lang="en-GB" sz="1400" b="1" dirty="0">
                    <a:latin typeface="Bahnschrift" panose="020B0502040204020203" pitchFamily="34" charset="0"/>
                  </a:rPr>
                  <a:t>units</a:t>
                </a:r>
                <a:endParaRPr lang="en-GB" sz="1000" b="1" dirty="0">
                  <a:latin typeface="Bahnschrift" panose="020B0502040204020203" pitchFamily="34" charset="0"/>
                </a:endParaRPr>
              </a:p>
              <a:p>
                <a:pPr lvl="1"/>
                <a:r>
                  <a:rPr lang="en-GB" sz="1400" b="1" dirty="0">
                    <a:solidFill>
                      <a:schemeClr val="bg1"/>
                    </a:solidFill>
                    <a:latin typeface="Bahnschrift" panose="020B0502040204020203" pitchFamily="34" charset="0"/>
                  </a:rPr>
                  <a:t>60FPS:</a:t>
                </a:r>
                <a:r>
                  <a:rPr lang="en-GB" sz="1400" dirty="0">
                    <a:latin typeface="Bahnschrift" panose="020B0502040204020203" pitchFamily="34" charset="0"/>
                  </a:rPr>
                  <a:t> Each second the player moves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400" i="0" dirty="0" smtClean="0">
                        <a:latin typeface="Bahnschrift" panose="020B0502040204020203" pitchFamily="34" charset="0"/>
                      </a:rPr>
                      <m:t>6</m:t>
                    </m:r>
                    <m:r>
                      <m:rPr>
                        <m:nor/>
                      </m:rPr>
                      <a:rPr lang="en-GB" sz="1400" b="0" i="0" dirty="0" smtClean="0">
                        <a:latin typeface="Bahnschrift" panose="020B0502040204020203" pitchFamily="34" charset="0"/>
                      </a:rPr>
                      <m:t>0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400" b="0" i="0" smtClean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400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400" b="1" dirty="0">
                    <a:latin typeface="Bahnschrift" panose="020B0502040204020203" pitchFamily="34" charset="0"/>
                  </a:rPr>
                  <a:t> </a:t>
                </a:r>
                <a:r>
                  <a:rPr lang="en-GB" sz="1400" b="1" u="sng" dirty="0">
                    <a:latin typeface="Bahnschrift" panose="020B0502040204020203" pitchFamily="34" charset="0"/>
                  </a:rPr>
                  <a:t>4 units </a:t>
                </a:r>
              </a:p>
              <a:p>
                <a:pPr lvl="1"/>
                <a:r>
                  <a:rPr lang="en-GB" sz="1400" b="1" dirty="0">
                    <a:latin typeface="Bahnschrift" panose="020B0502040204020203" pitchFamily="34" charset="0"/>
                  </a:rPr>
                  <a:t>30FPS:</a:t>
                </a:r>
                <a:r>
                  <a:rPr lang="en-GB" sz="1400" dirty="0">
                    <a:latin typeface="Bahnschrift" panose="020B0502040204020203" pitchFamily="34" charset="0"/>
                  </a:rPr>
                  <a:t> Each frame the player moves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</a:rPr>
                      <m:t>4 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400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400" b="0" i="0" smtClean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GB" sz="1400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400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400" b="0" i="0" smtClean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GB" sz="1400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GB" sz="1000" dirty="0">
                    <a:latin typeface="Bahnschrift" panose="020B0502040204020203" pitchFamily="34" charset="0"/>
                  </a:rPr>
                  <a:t> </a:t>
                </a:r>
                <a:r>
                  <a:rPr lang="en-GB" sz="1400" b="1" dirty="0">
                    <a:latin typeface="Bahnschrift" panose="020B0502040204020203" pitchFamily="34" charset="0"/>
                  </a:rPr>
                  <a:t>units</a:t>
                </a:r>
                <a:endParaRPr lang="en-GB" sz="1000" b="1" dirty="0">
                  <a:latin typeface="Bahnschrift" panose="020B0502040204020203" pitchFamily="34" charset="0"/>
                </a:endParaRPr>
              </a:p>
              <a:p>
                <a:pPr lvl="1"/>
                <a:r>
                  <a:rPr lang="en-GB" sz="1400" dirty="0">
                    <a:solidFill>
                      <a:schemeClr val="bg1"/>
                    </a:solidFill>
                    <a:latin typeface="Bahnschrift" panose="020B0502040204020203" pitchFamily="34" charset="0"/>
                  </a:rPr>
                  <a:t>30FPS:</a:t>
                </a:r>
                <a:r>
                  <a:rPr lang="en-GB" sz="1400" dirty="0">
                    <a:latin typeface="Bahnschrift" panose="020B0502040204020203" pitchFamily="34" charset="0"/>
                  </a:rPr>
                  <a:t> Each second the player moves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400" b="0" i="0" smtClean="0">
                        <a:latin typeface="Bahnschrift" panose="020B0502040204020203" pitchFamily="34" charset="0"/>
                      </a:rPr>
                      <m:t>30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400" b="0" i="0" smtClean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400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GB" sz="1400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m:rPr>
                        <m:nor/>
                      </m:rPr>
                      <a:rPr lang="en-GB" sz="1400" i="0" smtClean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000" dirty="0">
                    <a:latin typeface="Bahnschrift" panose="020B0502040204020203" pitchFamily="34" charset="0"/>
                  </a:rPr>
                  <a:t> </a:t>
                </a:r>
                <a:r>
                  <a:rPr lang="en-GB" sz="1400" b="1" u="sng" dirty="0">
                    <a:latin typeface="Bahnschrift" panose="020B0502040204020203" pitchFamily="34" charset="0"/>
                  </a:rPr>
                  <a:t>4 units</a:t>
                </a:r>
              </a:p>
              <a:p>
                <a:pPr lvl="1"/>
                <a:r>
                  <a:rPr lang="en-GB" sz="1400" dirty="0">
                    <a:latin typeface="Bahnschrift" panose="020B0502040204020203" pitchFamily="34" charset="0"/>
                  </a:rPr>
                  <a:t>Much better!</a:t>
                </a:r>
              </a:p>
              <a:p>
                <a:r>
                  <a:rPr lang="en-GB" sz="1800" dirty="0">
                    <a:latin typeface="Bahnschrift" panose="020B0502040204020203" pitchFamily="34" charset="0"/>
                  </a:rPr>
                  <a:t>Note: With this implemented, you’ll probably need to increase your</a:t>
                </a:r>
                <a:br>
                  <a:rPr lang="en-GB" sz="1800" dirty="0">
                    <a:latin typeface="Bahnschrift" panose="020B0502040204020203" pitchFamily="34" charset="0"/>
                  </a:rPr>
                </a:br>
                <a:r>
                  <a:rPr lang="en-GB" sz="1800" dirty="0">
                    <a:latin typeface="Bahnschrift" panose="020B0502040204020203" pitchFamily="34" charset="0"/>
                  </a:rPr>
                  <a:t>          speed variable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99FBF-B204-4B93-939E-906097ADC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6429" y="2278174"/>
                <a:ext cx="7474171" cy="4500132"/>
              </a:xfrm>
              <a:blipFill>
                <a:blip r:embed="rId2"/>
                <a:stretch>
                  <a:fillRect l="-489" t="-20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CFDF87-3EB9-4758-8424-0F5CD705928F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932309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First, make a new material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Right click in the “Project” window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Choose “Create” &gt; “Material”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It’s probably a good idea to name the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material something sensible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I’m going to call mine “Red” because that’s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what colour I’m going to make it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You can choose whatever colour you like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In the inspector window, click the white box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labelled “Albedo”, and choose your colour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AA533-4E77-49A7-8574-CEF7AC123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019" y="2634552"/>
            <a:ext cx="3383515" cy="2759568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890F08-AC37-4C1D-A4FE-8D9ADA0A3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019" y="5570102"/>
            <a:ext cx="2118046" cy="1010886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4B2DFB-A7F6-4C5D-9AB1-DD76EA2F008B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004257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Now that you’ve got your material, you can give it to your cube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Click &amp; drag the material onto your cube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This little cube looks pretty cool, now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4426E-4CD4-4403-B5A9-B3BE2AF77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011" y="2991243"/>
            <a:ext cx="1628775" cy="1362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226E7C-2C3A-4572-9CEE-30075BC01016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754951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Prefabs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The object we’ve created so far only exists within our scene.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It’s often helpful to have a copy saved in our project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Click and drag the “Cube” listing from the “Hierarchy” window, into the “Project” window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Now you can add more of the same cube to your scene without having to go through and setup each one all-over again.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This isn’t really useful for our player cube, because there’s usually only one player*, but we might want several NPC cubes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pPr marL="0" indent="0" algn="ctr">
              <a:buNone/>
            </a:pPr>
            <a:r>
              <a:rPr lang="en-GB" sz="1400" i="1" dirty="0">
                <a:latin typeface="Bahnschrift" panose="020B0502040204020203" pitchFamily="34" charset="0"/>
              </a:rPr>
              <a:t>*Unless, of course, you make it a multiplayer game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757EF-4B7B-476D-824F-A83F27C98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516" y="3679402"/>
            <a:ext cx="2943225" cy="1076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E0B299-7DF5-4591-99A8-97B3D22DC478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167595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Prefabs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Create a new cube in your scene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Give it a material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Make this one a different colour to your player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Mine’s going to be Yellow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Create a new script called “NPC”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Add this script to your new cube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Save your new cube as a prefab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Now might be a good time to rename your prefabs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I’ve named mine “Player” and “NPC”, respectively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56B55-0256-439B-A96A-56FCF7D5F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79" y="5607429"/>
            <a:ext cx="4991100" cy="1095375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CD3ED5-878C-4D87-AAEB-5F968A728A56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767497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Alright, let’s start bumping into things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you select one of your cubes, you’ll see they have a component called “Box Collider” in the inspector. This collider can be resized and even repositioned, if needed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Before we can collide, we need to add a “</a:t>
            </a:r>
            <a:r>
              <a:rPr lang="en-GB" sz="1800" dirty="0" err="1">
                <a:latin typeface="Bahnschrift" panose="020B0502040204020203" pitchFamily="34" charset="0"/>
              </a:rPr>
              <a:t>RigidBody</a:t>
            </a:r>
            <a:r>
              <a:rPr lang="en-GB" sz="1800" dirty="0">
                <a:latin typeface="Bahnschrift" panose="020B0502040204020203" pitchFamily="34" charset="0"/>
              </a:rPr>
              <a:t>” component to both of our prefabs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Double click the Player prefab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Go to the inspector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Add Component &gt; </a:t>
            </a:r>
            <a:r>
              <a:rPr lang="en-GB" sz="1400" dirty="0" err="1">
                <a:latin typeface="Bahnschrift" panose="020B0502040204020203" pitchFamily="34" charset="0"/>
              </a:rPr>
              <a:t>RigidBody</a:t>
            </a:r>
            <a:endParaRPr lang="en-GB" sz="1400" dirty="0">
              <a:latin typeface="Bahnschrift" panose="020B0502040204020203" pitchFamily="34" charset="0"/>
            </a:endParaRP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Do the same for the NPC prefab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For now, disable “Use gravity” on both prefabs. We’ll come back to this.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B6223-50F4-448A-9B3F-8E0ED5567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872" y="3872891"/>
            <a:ext cx="2110679" cy="1277950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97DBCA-82B8-4A23-B170-8063E4C3D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773" y="5471535"/>
            <a:ext cx="3043325" cy="1231269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4E512F-11B8-4642-A0FD-ACDFA81EAE52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618703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When two colliders overlap – and they have a </a:t>
            </a:r>
            <a:r>
              <a:rPr lang="en-GB" sz="1800" dirty="0" err="1">
                <a:latin typeface="Bahnschrift" panose="020B0502040204020203" pitchFamily="34" charset="0"/>
              </a:rPr>
              <a:t>RigidBody</a:t>
            </a:r>
            <a:r>
              <a:rPr lang="en-GB" sz="1800" dirty="0">
                <a:latin typeface="Bahnschrift" panose="020B0502040204020203" pitchFamily="34" charset="0"/>
              </a:rPr>
              <a:t> - this triggers a function called “</a:t>
            </a:r>
            <a:r>
              <a:rPr lang="en-GB" sz="1800" dirty="0" err="1">
                <a:latin typeface="Bahnschrift" panose="020B0502040204020203" pitchFamily="34" charset="0"/>
              </a:rPr>
              <a:t>OnCollisionEnter</a:t>
            </a:r>
            <a:r>
              <a:rPr lang="en-GB" sz="1800" dirty="0">
                <a:latin typeface="Bahnschrift" panose="020B0502040204020203" pitchFamily="34" charset="0"/>
              </a:rPr>
              <a:t>”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To demonstrate this, add the following code to your NPC script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Try it out, smash your Player cube into your NPC cube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If you don’t see the console window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in the bottom right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Go to the top of the screen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Window &gt; General &gt; Console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C27E5-7419-4E0C-91C7-3DD23B729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942" y="3265538"/>
            <a:ext cx="2828925" cy="695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8345F-33E8-4606-AC9E-F1041B4EB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057" y="4414987"/>
            <a:ext cx="4070898" cy="2349825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3B0E51-C9BC-4E26-B387-E737E5F3A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942" y="4406598"/>
            <a:ext cx="3042801" cy="700447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C604E4-A867-432D-B26A-1527A5FFC0EC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927219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This function uses a parameter, called “collision”. This parameter tells us what exactly we collided with.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Try out the following code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If your console just says “Cube collided with Cube”, rename your cubes to “Player” and “NPC”, respectively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82B-90EF-4E03-BD24-383FD9102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73" y="3227577"/>
            <a:ext cx="5343525" cy="704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2B6754-4C68-4954-9C8B-2FABD4D0ADAA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303717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What is a component? 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Truth is, you already know. You just made two: Player &amp; NPC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Components are instances of scripts that have been attached to objects.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you click your cube, and look at the inspector, you’ll see it has several components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Transform:</a:t>
            </a:r>
            <a:r>
              <a:rPr lang="en-GB" sz="1800" dirty="0">
                <a:latin typeface="Bahnschrift" panose="020B0502040204020203" pitchFamily="34" charset="0"/>
              </a:rPr>
              <a:t> stores the position, rotation and scale of your object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Mesh Filter:</a:t>
            </a:r>
            <a:r>
              <a:rPr lang="en-GB" sz="1800" dirty="0">
                <a:latin typeface="Bahnschrift" panose="020B0502040204020203" pitchFamily="34" charset="0"/>
              </a:rPr>
              <a:t> stores the mesh used to display your object, right now 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                     it’s using a cube mesh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Mesh Renderer: </a:t>
            </a:r>
            <a:r>
              <a:rPr lang="en-GB" sz="1800" dirty="0">
                <a:latin typeface="Bahnschrift" panose="020B0502040204020203" pitchFamily="34" charset="0"/>
              </a:rPr>
              <a:t>controls how your mesh is rendered, how it reacts to light, etc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Box Collider: </a:t>
            </a:r>
            <a:r>
              <a:rPr lang="en-GB" sz="1800" dirty="0">
                <a:latin typeface="Bahnschrift" panose="020B0502040204020203" pitchFamily="34" charset="0"/>
              </a:rPr>
              <a:t>detects other objects colliding with your object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Player (Script): </a:t>
            </a:r>
            <a:r>
              <a:rPr lang="en-GB" sz="1800" dirty="0">
                <a:latin typeface="Bahnschrift" panose="020B0502040204020203" pitchFamily="34" charset="0"/>
              </a:rPr>
              <a:t>does whatever you just programmed it to do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NPC (Script): </a:t>
            </a:r>
            <a:r>
              <a:rPr lang="en-GB" sz="1800" dirty="0">
                <a:latin typeface="Bahnschrift" panose="020B0502040204020203" pitchFamily="34" charset="0"/>
              </a:rPr>
              <a:t>does whatever you just programmed it to do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054DC-05F3-4BF1-B631-A73A3187EDE9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2852433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Let’s take our collisions a step further, and give our NPC some health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In the NPC script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Add a member variable called “health”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If you’re unsure how, revisit how we added 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the speed variable to our Player script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Add a member function called “</a:t>
            </a:r>
            <a:r>
              <a:rPr lang="en-GB" sz="1400" dirty="0" err="1">
                <a:latin typeface="Bahnschrift" panose="020B0502040204020203" pitchFamily="34" charset="0"/>
              </a:rPr>
              <a:t>RemoveHealth</a:t>
            </a:r>
            <a:r>
              <a:rPr lang="en-GB" sz="1400" dirty="0">
                <a:latin typeface="Bahnschrift" panose="020B0502040204020203" pitchFamily="34" charset="0"/>
              </a:rPr>
              <a:t>”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haven’t discussed functions yet, so if you’re unsure, 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here’s what a member function might look like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Whenever this function is called, our NPC’s health is reduced by 1,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and a string is output to the console telling us the new health value.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Since this function is public, we can call it from our Player script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E25758-E6CD-4635-A1F7-0C56B779A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830" y="4192748"/>
            <a:ext cx="4010025" cy="838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87E604-7EFF-41E8-A54A-A97656AF8C22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57791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1616339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Open unity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Create an account (chill, it’s free)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Create a New Project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3D Template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4579C-78FD-41C9-B3D3-9A4DBF72ED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3" t="9615" r="2231" b="46623"/>
          <a:stretch/>
        </p:blipFill>
        <p:spPr>
          <a:xfrm>
            <a:off x="1470324" y="4219558"/>
            <a:ext cx="6068522" cy="1616339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1AFE46-25D7-473B-874B-6834BB276ECB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950865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Head over to the Player script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Add the “</a:t>
            </a:r>
            <a:r>
              <a:rPr lang="en-GB" sz="1400" dirty="0" err="1">
                <a:latin typeface="Bahnschrift" panose="020B0502040204020203" pitchFamily="34" charset="0"/>
              </a:rPr>
              <a:t>OnCollisionEnter</a:t>
            </a:r>
            <a:r>
              <a:rPr lang="en-GB" sz="1400" dirty="0">
                <a:latin typeface="Bahnschrift" panose="020B0502040204020203" pitchFamily="34" charset="0"/>
              </a:rPr>
              <a:t>” function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Inside this function, we’re going to talk to the object the player collides with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Again, fairly ugly, but break it down into chunks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“collision” is the collision component we have collided with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get the game object that component belongs to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now request the NPC component belonging to that game object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call that NPC component’s </a:t>
            </a:r>
            <a:r>
              <a:rPr lang="en-GB" sz="1400" dirty="0" err="1">
                <a:latin typeface="Bahnschrift" panose="020B0502040204020203" pitchFamily="34" charset="0"/>
              </a:rPr>
              <a:t>RemoveHealth</a:t>
            </a:r>
            <a:r>
              <a:rPr lang="en-GB" sz="1400" dirty="0">
                <a:latin typeface="Bahnschrift" panose="020B0502040204020203" pitchFamily="34" charset="0"/>
              </a:rPr>
              <a:t> function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Try it out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When you collide, your console should report the NPC’s new health, and each time you collide this health should go down by 1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FD8AE-C20B-426B-95BA-2820F3245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441" y="3151437"/>
            <a:ext cx="4067175" cy="68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B14279-3F2D-4A6C-81D7-BC8B3076F481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783420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Your player cube is probably flying around in zero-gravity right now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It’s pretty annoying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Head into the NPC and Player prefabs, and enable “Use Gravity” from the </a:t>
            </a:r>
            <a:r>
              <a:rPr lang="en-GB" sz="1800" dirty="0" err="1">
                <a:latin typeface="Bahnschrift" panose="020B0502040204020203" pitchFamily="34" charset="0"/>
              </a:rPr>
              <a:t>RigidBody</a:t>
            </a:r>
            <a:r>
              <a:rPr lang="en-GB" sz="1800" dirty="0">
                <a:latin typeface="Bahnschrift" panose="020B0502040204020203" pitchFamily="34" charset="0"/>
              </a:rPr>
              <a:t> component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you hit play now, both cubes will just start falling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…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because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…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gravity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To solve this, add a floor</a:t>
            </a:r>
            <a:endParaRPr lang="en-GB" sz="1000" dirty="0">
              <a:latin typeface="Bahnschrift" panose="020B0502040204020203" pitchFamily="34" charset="0"/>
            </a:endParaRP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Right-click the Hierarchy window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3D Objects &gt; Plane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Reposition your floor below the cubes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12A7-5C31-4413-BD31-8229D70B8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589" y="4253218"/>
            <a:ext cx="2730011" cy="2075008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E40D4F-BA6E-4826-B3C5-E7DB3D6BE315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486495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If you hit play, your cubes should no longer fly around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However, your console is reporting an error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Since your floor has a collider, your player is colliding with it. Each time they collide, the player tries to get the floor’s NPC component. The problem: it doesn’t have one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We can change our Player script to check if a NPC component exists before doing anything with it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41CB2-1B88-4250-A99C-DE45A26881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428"/>
          <a:stretch/>
        </p:blipFill>
        <p:spPr>
          <a:xfrm>
            <a:off x="1468815" y="2977362"/>
            <a:ext cx="3216982" cy="1133243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0297BF-A482-4474-A983-61FAA4BD1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815" y="5559804"/>
            <a:ext cx="4371975" cy="1143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F2D786-DCC3-41CA-AE7C-95E9176C4FD7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249834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772679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I’ve called this section “Further Reading” because it looks professional, but what I really mean is go watch some YouTube videos and play around with Unity.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you’re not sure what to look into/experiment with, try the following: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Use your prefab to make multiple NPCs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Give each of your NPCs a string that stores their unique name, like “Kate” or “Jeremy”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Add a 3D text object to your NPC prefab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Make this text object display the NPC’s name and current health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Reminder: There are a bunch of great tutorials on YouTube</a:t>
            </a:r>
          </a:p>
          <a:p>
            <a:pPr lvl="1"/>
            <a:r>
              <a:rPr lang="en-GB" sz="1400" b="1" dirty="0">
                <a:solidFill>
                  <a:srgbClr val="0645AD"/>
                </a:solidFill>
                <a:latin typeface="Bahnschrif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Brackeys</a:t>
            </a:r>
            <a:r>
              <a:rPr lang="en-GB" sz="1400" b="1" dirty="0">
                <a:latin typeface="Bahnschrift" panose="020B0502040204020203" pitchFamily="34" charset="0"/>
              </a:rPr>
              <a:t> </a:t>
            </a:r>
          </a:p>
          <a:p>
            <a:pPr lvl="1"/>
            <a:r>
              <a:rPr lang="en-GB" sz="1400" b="1" dirty="0">
                <a:solidFill>
                  <a:srgbClr val="0645AD"/>
                </a:solidFill>
                <a:latin typeface="Bahnschrif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Unity3DCollege</a:t>
            </a:r>
            <a:endParaRPr lang="en-GB" sz="1400" b="1" dirty="0">
              <a:solidFill>
                <a:srgbClr val="0645AD"/>
              </a:solidFill>
              <a:latin typeface="Bahnschrift" panose="020B0502040204020203" pitchFamily="34" charset="0"/>
            </a:endParaRPr>
          </a:p>
          <a:p>
            <a:pPr lvl="1"/>
            <a:r>
              <a:rPr lang="en-GB" sz="1400" b="1" dirty="0">
                <a:solidFill>
                  <a:srgbClr val="0645AD"/>
                </a:solidFill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Sebastian </a:t>
            </a:r>
            <a:r>
              <a:rPr lang="en-GB" sz="1400" b="1" dirty="0" err="1">
                <a:solidFill>
                  <a:srgbClr val="0645AD"/>
                </a:solidFill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Lague</a:t>
            </a:r>
            <a:endParaRPr lang="en-GB" sz="1400" b="1" dirty="0">
              <a:solidFill>
                <a:srgbClr val="0645AD"/>
              </a:solidFill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My personal recommendation is Brackeys’ </a:t>
            </a:r>
            <a:r>
              <a:rPr lang="en-GB" sz="1800" u="sng" dirty="0">
                <a:solidFill>
                  <a:srgbClr val="0645AD"/>
                </a:solidFill>
                <a:latin typeface="Bahnschrift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Unity Beginner Tutorials</a:t>
            </a:r>
            <a:endParaRPr lang="en-GB" sz="1800" u="sng" dirty="0">
              <a:solidFill>
                <a:srgbClr val="0645AD"/>
              </a:solidFill>
              <a:latin typeface="Bahnschrift" panose="020B0502040204020203" pitchFamily="34" charset="0"/>
            </a:endParaRP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It covers everything from what we’ve done so far in this slideshow, all the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way up to a fully finished video game, and even some extra polish on top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DAA508-1216-431B-8409-9361CB31D116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267944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4"/>
            <a:ext cx="7655233" cy="1438150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If this was useful, let me know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it wasn’t, also let me know!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As I said on the first slide, I’m not a lecturer. I have no idea whether I’ve introduced Unity perfectly or just rambled on for the past 34 slides</a:t>
            </a:r>
          </a:p>
          <a:p>
            <a:endParaRPr lang="en-GB" sz="14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AF722-28E3-4F29-A3ED-0C33B1B864BF}"/>
              </a:ext>
            </a:extLst>
          </p:cNvPr>
          <p:cNvSpPr txBox="1"/>
          <p:nvPr/>
        </p:nvSpPr>
        <p:spPr>
          <a:xfrm>
            <a:off x="3898643" y="5173030"/>
            <a:ext cx="2130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Edwardian Script ITC" panose="030303020407070D0804" pitchFamily="66" charset="0"/>
              </a:rPr>
              <a:t>Fin</a:t>
            </a:r>
            <a:endParaRPr lang="en-GB" sz="6000" dirty="0">
              <a:latin typeface="Edwardian Script ITC" panose="030303020407070D08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CCA7D-15AD-487D-A07E-08EA538D3CED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87723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1616339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That’s a lot of windows!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Don’t worry</a:t>
            </a: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55C8E-49B0-4B28-9D8D-ACBB9CF17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296" y="3300385"/>
            <a:ext cx="6096000" cy="3100415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C8A591-5ABA-4C91-AAE1-3734A0F38AD5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32059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1616339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The window on the left is our “Scene Hierarchy”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This is where all the objects in our scene will be listed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Right now, we just have our camera and a light</a:t>
            </a: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55C8E-49B0-4B28-9D8D-ACBB9CF172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63" r="89513"/>
          <a:stretch/>
        </p:blipFill>
        <p:spPr>
          <a:xfrm>
            <a:off x="8066203" y="1568741"/>
            <a:ext cx="1088796" cy="5129270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F63420-D5BF-452C-B002-8DEA9436F355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20489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2327383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The window on the bottom is our “Project”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This is where all the files in our game will be listed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Right now, we just have a Scenes folder with our current scene in it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It’s basically just Windows File Explorer, but in Unity</a:t>
            </a: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B6BCD-2EEB-4E56-BB46-3EA1A7826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722" y="4904874"/>
            <a:ext cx="6086872" cy="1291013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6233C5-01FE-47A9-9710-342731F5EE3F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36356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30" y="2278173"/>
            <a:ext cx="5737778" cy="2626701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The window on the right is our “Inspector”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This is where all the components of the selected object are listed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It’s probably blank for you – that’s fine!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Select the “Main Camera” object to view the attached components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Select the “Directional Light” object to view the attached components</a:t>
            </a: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ECF34-DBCF-4DB0-8188-A368053DB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35" y="1418156"/>
            <a:ext cx="2688397" cy="4151202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16847C-F87C-4F18-9139-8954ACCD1C60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20856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The window in the smack-bang in the centre is our “Scene View”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This is the main screen we’ll need to construct our game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Hold down </a:t>
            </a:r>
            <a:r>
              <a:rPr lang="en-GB" sz="1800" dirty="0" err="1">
                <a:latin typeface="Bahnschrift" panose="020B0502040204020203" pitchFamily="34" charset="0"/>
              </a:rPr>
              <a:t>RightMouse</a:t>
            </a:r>
            <a:r>
              <a:rPr lang="en-GB" sz="1800" dirty="0">
                <a:latin typeface="Bahnschrift" panose="020B0502040204020203" pitchFamily="34" charset="0"/>
              </a:rPr>
              <a:t> to move/pan the camera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[W] Forward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[S] Backward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[A] Left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[D] Right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[Q] Up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[E] Down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Hold down </a:t>
            </a:r>
            <a:r>
              <a:rPr lang="en-GB" sz="1800" dirty="0" err="1">
                <a:latin typeface="Bahnschrift" panose="020B0502040204020203" pitchFamily="34" charset="0"/>
              </a:rPr>
              <a:t>MiddleMouse</a:t>
            </a:r>
            <a:r>
              <a:rPr lang="en-GB" sz="1800" dirty="0">
                <a:latin typeface="Bahnschrift" panose="020B0502040204020203" pitchFamily="34" charset="0"/>
              </a:rPr>
              <a:t> to drag yourself around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You can switch to the “Game” tab to preview what the game will look like when it runs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If you hit the play button, the game will start</a:t>
            </a: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1E2B6-1030-435F-A9AA-0B29B4EDC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895" y="3403833"/>
            <a:ext cx="3640754" cy="1855197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871509-9BB5-4B10-B8CD-44148D9D0BC4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231658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30" y="2278173"/>
            <a:ext cx="6103270" cy="4424631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So far, fairly boring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Let’s spice things up a bit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We’re going to add a cube object to our scene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Head over to the “Hierarchy” window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Right Click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Select “3D Object” &gt; “Cube”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ADB4C-A519-489B-8D88-8DB84A961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26681"/>
            <a:ext cx="2757772" cy="3025817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F74DAB-BC4D-41AE-B342-C896EF3D9CE4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057366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3052</Words>
  <Application>Microsoft Office PowerPoint</Application>
  <PresentationFormat>Widescreen</PresentationFormat>
  <Paragraphs>838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Bahnschrift</vt:lpstr>
      <vt:lpstr>Bahnschrift SemiBold Condensed</vt:lpstr>
      <vt:lpstr>Calibri</vt:lpstr>
      <vt:lpstr>Calibri Light</vt:lpstr>
      <vt:lpstr>Cambria Math</vt:lpstr>
      <vt:lpstr>Edwardian Script ITC</vt:lpstr>
      <vt:lpstr>Office Theme</vt:lpstr>
      <vt:lpstr>PowerPoint Presentation</vt:lpstr>
      <vt:lpstr>Before we get started</vt:lpstr>
      <vt:lpstr>Using Unity</vt:lpstr>
      <vt:lpstr>Using Unity</vt:lpstr>
      <vt:lpstr>Using Unity</vt:lpstr>
      <vt:lpstr>Using Unity</vt:lpstr>
      <vt:lpstr>Using Unity</vt:lpstr>
      <vt:lpstr>Using Unity</vt:lpstr>
      <vt:lpstr>Using Unity</vt:lpstr>
      <vt:lpstr>Using Unity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Materials</vt:lpstr>
      <vt:lpstr>Materials</vt:lpstr>
      <vt:lpstr>Prefabs</vt:lpstr>
      <vt:lpstr>Prefabs</vt:lpstr>
      <vt:lpstr>Collisions</vt:lpstr>
      <vt:lpstr>Collisions</vt:lpstr>
      <vt:lpstr>Collisions</vt:lpstr>
      <vt:lpstr>Components</vt:lpstr>
      <vt:lpstr>Components</vt:lpstr>
      <vt:lpstr>Components</vt:lpstr>
      <vt:lpstr>Components</vt:lpstr>
      <vt:lpstr>Components</vt:lpstr>
      <vt:lpstr>Further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Patton</dc:creator>
  <cp:lastModifiedBy>Andrew Patton</cp:lastModifiedBy>
  <cp:revision>117</cp:revision>
  <dcterms:created xsi:type="dcterms:W3CDTF">2019-10-08T10:12:07Z</dcterms:created>
  <dcterms:modified xsi:type="dcterms:W3CDTF">2019-12-22T04:59:17Z</dcterms:modified>
</cp:coreProperties>
</file>