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582" r:id="rId2"/>
    <p:sldId id="583" r:id="rId3"/>
    <p:sldId id="584" r:id="rId4"/>
    <p:sldId id="587" r:id="rId5"/>
    <p:sldId id="585" r:id="rId6"/>
    <p:sldId id="586" r:id="rId7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0000"/>
    <a:srgbClr val="FFCCFF"/>
    <a:srgbClr val="FF00FF"/>
    <a:srgbClr val="66FFFF"/>
    <a:srgbClr val="CCFF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355" y="451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6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7075"/>
            <a:ext cx="47879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9C09B9-BC44-4B6E-A331-810AC38D9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87363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7472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6367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951038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7E95C-C825-4452-B7A7-DFC21139B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2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8C84E-59A3-448F-82BD-69E12BD4D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3966-8DF2-40DD-B847-CE16E35F7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4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FA6E1-68CA-47A1-93E3-F1A34BE69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7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7C1B7-1637-454D-B634-17538E78D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7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5EF4A-D67A-4FED-B7D2-03545CAB7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4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2E90-D374-44E1-BB8E-6CFAC4FD1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7EBD-9FCD-44B8-89C9-3D40F432A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31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EF963-E945-491A-B72A-C5C9CFC4C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3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36C3-D5EE-4A1B-95FC-BA3D6988F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18B5-2F26-4D8F-A0C7-E1918AE2F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8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3F6A-36EB-4A72-92DB-4097A889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C39D-E824-4F0B-90E2-35326B127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FA8DAA-FD85-41BE-B13F-392A62885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36.png"/><Relationship Id="rId5" Type="http://schemas.openxmlformats.org/officeDocument/2006/relationships/image" Target="../media/image22.png"/><Relationship Id="rId10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9.png"/><Relationship Id="rId7" Type="http://schemas.openxmlformats.org/officeDocument/2006/relationships/image" Target="../media/image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30.png"/><Relationship Id="rId5" Type="http://schemas.openxmlformats.org/officeDocument/2006/relationships/image" Target="../media/image41.png"/><Relationship Id="rId10" Type="http://schemas.openxmlformats.org/officeDocument/2006/relationships/image" Target="../media/image120.png"/><Relationship Id="rId4" Type="http://schemas.openxmlformats.org/officeDocument/2006/relationships/image" Target="../media/image40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4.png"/><Relationship Id="rId7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1.2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505572"/>
            <a:ext cx="9053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(1)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汽车电池的额定值用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+mn-ea"/>
                <a:ea typeface="楷体_GB2312"/>
              </a:rPr>
              <a:t>A·h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来表示，这样可以估计完全充电的电池以特定电流放电的使用时间。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50A·h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12V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楷体_GB2312"/>
              </a:rPr>
              <a:t>电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池中存储了多少能量？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楷体_GB2312"/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(2)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假设能量转换率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100%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，需要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30m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楷体_GB2312"/>
              </a:rPr>
              <a:t>高的水电站中的多少水对电池充电？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2444564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05067" y="2385074"/>
                <a:ext cx="1794657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067" y="2385074"/>
                <a:ext cx="1794657" cy="691408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4866" y="3190203"/>
                <a:ext cx="5874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66" y="3190203"/>
                <a:ext cx="5874750" cy="369332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622" r="-415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4866" y="3786977"/>
                <a:ext cx="5289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(600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)(3600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)=2.16×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66" y="3786977"/>
                <a:ext cx="5289717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382" r="-115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876300" y="2491115"/>
            <a:ext cx="6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(1)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4082" y="4305174"/>
            <a:ext cx="6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(2)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3090" y="4324066"/>
            <a:ext cx="661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势能→电能，假设能量转换效率为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100%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00670" y="5022920"/>
                <a:ext cx="3099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=2.16×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" y="5022920"/>
                <a:ext cx="3099054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787" r="-2559" b="-3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284953" y="4785731"/>
                <a:ext cx="2159630" cy="80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2.16×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953" y="4785731"/>
                <a:ext cx="2159630" cy="805926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763987" y="5004028"/>
                <a:ext cx="1802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f>
                        <m:fPr>
                          <m:type m:val="lin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87" y="5004028"/>
                <a:ext cx="1802673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3390" t="-168333" r="-34576" b="-25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00670" y="5786435"/>
                <a:ext cx="12650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0" y="5786435"/>
                <a:ext cx="1265090" cy="369332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4831" r="-483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298718" y="5674023"/>
            <a:ext cx="306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假设大坝有足够的水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697726" y="5720189"/>
                <a:ext cx="24758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7200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26" y="5720189"/>
                <a:ext cx="2475807" cy="36933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320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3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1.4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53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在练习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1.3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的电路中（如图所示），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𝒗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𝑨𝑪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𝒄𝒐𝒔</m:t>
                    </m:r>
                    <m:r>
                      <a:rPr lang="zh-CN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𝝎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𝒕</m:t>
                    </m:r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即峰值为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，角频率为</a:t>
                </a:r>
                <a14:m>
                  <m:oMath xmlns:m="http://schemas.openxmlformats.org/officeDocument/2006/math">
                    <m:r>
                      <a:rPr lang="zh-CN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𝝎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（单位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rad/s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）的正弦电压。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(1)R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上消耗的平均功率是多少？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(2)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在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R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上产生的功率相同，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𝑫𝑪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  <a:ea typeface="楷体_GB2312"/>
                  </a:rPr>
                  <a:t>是怎样的关系？</a:t>
                </a:r>
                <a:endParaRPr lang="en-US" altLang="zh-CN" sz="2400" b="1" dirty="0" smtClean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1938992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010" t="-3459" r="-1010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2766" y="970944"/>
            <a:ext cx="2896862" cy="19791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444564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6373" y="3787293"/>
            <a:ext cx="4617076" cy="199285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6300" y="2491115"/>
            <a:ext cx="6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(1)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956236" y="2490915"/>
                <a:ext cx="177202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36" y="2490915"/>
                <a:ext cx="1772024" cy="412870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71907" y="3014135"/>
                <a:ext cx="4155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ea typeface="楷体_GB231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𝑫𝑪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  <a:ea typeface="楷体_GB2312"/>
                  </a:rPr>
                  <a:t>电压信号的平均幅度</a:t>
                </a:r>
                <a:endParaRPr lang="zh-CN" altLang="en-US" sz="2400" b="1" dirty="0">
                  <a:solidFill>
                    <a:srgbClr val="0000FF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07" y="3014135"/>
                <a:ext cx="4155017" cy="46166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2199" t="-14474" r="-73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24947" y="3584928"/>
                <a:ext cx="2832250" cy="1537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𝐴𝑉𝐺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𝐴𝑉𝐺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𝐷𝐶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zh-CN" sz="2400" i="1" dirty="0" smtClean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𝐴𝐶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7" y="3584928"/>
                <a:ext cx="2832250" cy="1537793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833967" y="5280644"/>
            <a:ext cx="6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+mn-ea"/>
                <a:ea typeface="楷体_GB2312"/>
              </a:rPr>
              <a:t>(2)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15534" y="5329439"/>
                <a:ext cx="1772024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34" y="5329439"/>
                <a:ext cx="1772024" cy="412870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1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538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确定如图所示的电路的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（用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来表示）。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347"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572" y="1028792"/>
            <a:ext cx="2505487" cy="30277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15667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299" y="1152589"/>
            <a:ext cx="15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KVL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04532" y="1232174"/>
                <a:ext cx="2499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532" y="1232174"/>
                <a:ext cx="249972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73" r="-194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448309" y="1804888"/>
                <a:ext cx="1963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09" y="1804888"/>
                <a:ext cx="196374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53" r="-621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56166" y="2281051"/>
            <a:ext cx="15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KVL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86041" y="2357995"/>
                <a:ext cx="42133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41" y="2357995"/>
                <a:ext cx="421339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34" r="-1013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473719" y="2856406"/>
                <a:ext cx="1472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719" y="2856406"/>
                <a:ext cx="147213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075" r="-124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240110" y="3384233"/>
                <a:ext cx="2281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10" y="3384233"/>
                <a:ext cx="228120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133" r="-53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439545" y="4056530"/>
                <a:ext cx="1092992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45" y="4056530"/>
                <a:ext cx="1092992" cy="63312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450096" y="4188425"/>
                <a:ext cx="12852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096" y="4188425"/>
                <a:ext cx="128528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370" r="-948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9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2.3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19113"/>
            <a:ext cx="90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求图所示电路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B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节点间的电阻。所有电阻均为</a:t>
            </a:r>
            <a:r>
              <a:rPr lang="en-US" altLang="zh-CN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1Ω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楷体_GB2312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03822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" y="1038225"/>
            <a:ext cx="3386571" cy="3006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49" y="1038225"/>
            <a:ext cx="3381072" cy="327000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 bwMode="auto">
          <a:xfrm>
            <a:off x="4378570" y="2664434"/>
            <a:ext cx="729761" cy="0"/>
          </a:xfrm>
          <a:prstGeom prst="straightConnector1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4308231" y="2268415"/>
            <a:ext cx="8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简化为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 flipH="1">
            <a:off x="3912577" y="4308230"/>
            <a:ext cx="1386772" cy="896816"/>
          </a:xfrm>
          <a:prstGeom prst="straightConnector1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本框 21"/>
          <p:cNvSpPr txBox="1"/>
          <p:nvPr/>
        </p:nvSpPr>
        <p:spPr>
          <a:xfrm rot="19673024">
            <a:off x="3665925" y="4446390"/>
            <a:ext cx="150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Y-</a:t>
            </a:r>
            <a:r>
              <a:rPr lang="el-GR" altLang="zh-CN" dirty="0" smtClean="0"/>
              <a:t>Δ</a:t>
            </a:r>
            <a:r>
              <a:rPr lang="zh-CN" altLang="en-US" dirty="0" smtClean="0"/>
              <a:t>等效变换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317960" y="4542865"/>
                <a:ext cx="1792694" cy="155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60" y="4542865"/>
                <a:ext cx="1792694" cy="1556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917608" y="4542865"/>
                <a:ext cx="1809396" cy="153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608" y="4542865"/>
                <a:ext cx="1809396" cy="1532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7431206" y="4542865"/>
                <a:ext cx="1792694" cy="1532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06" y="4542865"/>
                <a:ext cx="1792694" cy="1532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3740906" y="6075272"/>
            <a:ext cx="67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991697" y="6099125"/>
                <a:ext cx="14968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697" y="6099125"/>
                <a:ext cx="1496896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791833" y="6099125"/>
                <a:ext cx="14968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833" y="6099125"/>
                <a:ext cx="149689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5540281" y="6122978"/>
                <a:ext cx="14968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81" y="6122978"/>
                <a:ext cx="1496896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 bwMode="auto">
          <a:xfrm>
            <a:off x="7431206" y="6404593"/>
            <a:ext cx="429117" cy="0"/>
          </a:xfrm>
          <a:prstGeom prst="straightConnector1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505904" y="6075272"/>
                <a:ext cx="14968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904" y="6075272"/>
                <a:ext cx="1496896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图片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21" y="4073595"/>
            <a:ext cx="2792739" cy="2685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288729" y="6099125"/>
                <a:ext cx="14968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729" y="6099125"/>
                <a:ext cx="1496896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505572"/>
            <a:ext cx="90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确定如图所示网络指定的接线端对看进去的等效电阻。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1126293"/>
            <a:ext cx="2132062" cy="21320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346" y="1126293"/>
            <a:ext cx="2141918" cy="215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77" y="1126293"/>
            <a:ext cx="2465349" cy="21320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03" y="3761204"/>
            <a:ext cx="2221462" cy="24436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728" y="3760946"/>
            <a:ext cx="3085897" cy="24438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015" y="3337410"/>
                <a:ext cx="2427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5" y="3337410"/>
                <a:ext cx="242726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0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95694" y="3339156"/>
                <a:ext cx="2174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94" y="3339156"/>
                <a:ext cx="217457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28" r="-56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270676" y="3322379"/>
                <a:ext cx="23626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404FD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76" y="3322379"/>
                <a:ext cx="236263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326" r="-387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07982" y="6233263"/>
                <a:ext cx="2771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404FD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82" y="6233263"/>
                <a:ext cx="277146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82" r="-441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611632" y="6233263"/>
                <a:ext cx="33180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||(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04F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04F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404FD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32" y="6233263"/>
                <a:ext cx="331808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71" r="-2574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2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519113"/>
            <a:ext cx="90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如图所示的每个网络中，求所有变量的数值。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73" y="1114964"/>
            <a:ext cx="4929709" cy="15484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74" y="3424107"/>
            <a:ext cx="4929709" cy="16810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03822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082" y="1108847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(1)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416447" y="1169358"/>
                <a:ext cx="26666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47" y="1169358"/>
                <a:ext cx="266662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13" r="-159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186803" y="1881756"/>
                <a:ext cx="2673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03" y="1881756"/>
                <a:ext cx="26737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13" r="-182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0"/>
              <p:cNvSpPr txBox="1"/>
              <p:nvPr/>
            </p:nvSpPr>
            <p:spPr>
              <a:xfrm>
                <a:off x="1216592" y="2462351"/>
                <a:ext cx="1316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92" y="2462351"/>
                <a:ext cx="1316130" cy="369332"/>
              </a:xfrm>
              <a:prstGeom prst="rect">
                <a:avLst/>
              </a:prstGeom>
              <a:blipFill>
                <a:blip r:embed="rId6"/>
                <a:stretch>
                  <a:fillRect l="-4651" r="-465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98399" y="3239441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(2)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0"/>
              <p:cNvSpPr txBox="1"/>
              <p:nvPr/>
            </p:nvSpPr>
            <p:spPr>
              <a:xfrm>
                <a:off x="1240793" y="3424107"/>
                <a:ext cx="1032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93" y="3424107"/>
                <a:ext cx="103291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59" r="-4734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0"/>
              <p:cNvSpPr txBox="1"/>
              <p:nvPr/>
            </p:nvSpPr>
            <p:spPr>
              <a:xfrm>
                <a:off x="1186803" y="4079990"/>
                <a:ext cx="1086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803" y="4079990"/>
                <a:ext cx="108690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618" r="-561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9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2376</TotalTime>
  <Words>292</Words>
  <Application>Microsoft Office PowerPoint</Application>
  <PresentationFormat>全屏显示(4:3)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楷体_GB2312</vt:lpstr>
      <vt:lpstr>宋体</vt:lpstr>
      <vt:lpstr>Arial</vt:lpstr>
      <vt:lpstr>Cambria Math</vt:lpstr>
      <vt:lpstr>Times New Roman</vt:lpstr>
      <vt:lpstr>Wingdings</vt:lpstr>
      <vt:lpstr>诗情画意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he- lijing</dc:creator>
  <cp:lastModifiedBy>Dong Joseph</cp:lastModifiedBy>
  <cp:revision>731</cp:revision>
  <cp:lastPrinted>1997-11-23T03:25:00Z</cp:lastPrinted>
  <dcterms:created xsi:type="dcterms:W3CDTF">1995-06-17T23:31:02Z</dcterms:created>
  <dcterms:modified xsi:type="dcterms:W3CDTF">2019-03-19T11:59:42Z</dcterms:modified>
</cp:coreProperties>
</file>