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3"/>
  </p:notesMasterIdLst>
  <p:handoutMasterIdLst>
    <p:handoutMasterId r:id="rId14"/>
  </p:handoutMasterIdLst>
  <p:sldIdLst>
    <p:sldId id="582" r:id="rId2"/>
    <p:sldId id="586" r:id="rId3"/>
    <p:sldId id="583" r:id="rId4"/>
    <p:sldId id="584" r:id="rId5"/>
    <p:sldId id="587" r:id="rId6"/>
    <p:sldId id="588" r:id="rId7"/>
    <p:sldId id="589" r:id="rId8"/>
    <p:sldId id="590" r:id="rId9"/>
    <p:sldId id="591" r:id="rId10"/>
    <p:sldId id="592" r:id="rId11"/>
    <p:sldId id="593" r:id="rId12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FF0000"/>
    <a:srgbClr val="FFCCFF"/>
    <a:srgbClr val="FF00FF"/>
    <a:srgbClr val="66FFFF"/>
    <a:srgbClr val="CCFFCC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9" autoAdjust="0"/>
  </p:normalViewPr>
  <p:slideViewPr>
    <p:cSldViewPr snapToGrid="0">
      <p:cViewPr varScale="1">
        <p:scale>
          <a:sx n="64" d="100"/>
          <a:sy n="64" d="100"/>
        </p:scale>
        <p:origin x="129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-355" y="451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8462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38" tIns="0" rIns="20638" bIns="0" numCol="1" anchor="t" anchorCtr="0" compatLnSpc="1">
            <a:prstTxWarp prst="textNoShape">
              <a:avLst/>
            </a:prstTxWarp>
          </a:bodyPr>
          <a:lstStyle>
            <a:lvl1pPr defTabSz="1039813" eaLnBrk="0" hangingPunct="0">
              <a:defRPr kumimoji="1" sz="1100" i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38" tIns="0" rIns="20638" bIns="0" numCol="1" anchor="t" anchorCtr="0" compatLnSpc="1">
            <a:prstTxWarp prst="textNoShape">
              <a:avLst/>
            </a:prstTxWarp>
          </a:bodyPr>
          <a:lstStyle>
            <a:lvl1pPr algn="r" defTabSz="1039813" eaLnBrk="0" hangingPunct="0">
              <a:defRPr kumimoji="1" sz="1100" i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3650" y="727075"/>
            <a:ext cx="4787900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38" tIns="0" rIns="20638" bIns="0" numCol="1" anchor="b" anchorCtr="0" compatLnSpc="1">
            <a:prstTxWarp prst="textNoShape">
              <a:avLst/>
            </a:prstTxWarp>
          </a:bodyPr>
          <a:lstStyle>
            <a:lvl1pPr defTabSz="1039813" eaLnBrk="0" hangingPunct="0">
              <a:defRPr kumimoji="1" sz="1100" i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38" tIns="0" rIns="20638" bIns="0" numCol="1" anchor="b" anchorCtr="0" compatLnSpc="1">
            <a:prstTxWarp prst="textNoShape">
              <a:avLst/>
            </a:prstTxWarp>
          </a:bodyPr>
          <a:lstStyle>
            <a:lvl1pPr algn="r" defTabSz="1039813" eaLnBrk="0" hangingPunct="0">
              <a:defRPr kumimoji="1" sz="1100" i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C9C09B9-BC44-4B6E-A331-810AC38D93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772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398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87363" algn="l" defTabSz="10398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74725" algn="l" defTabSz="10398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463675" algn="l" defTabSz="10398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951038" algn="l" defTabSz="10398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0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87E95C-C825-4452-B7A7-DFC21139B8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26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8C84E-59A3-448F-82BD-69E12BD4DD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293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43966-8DF2-40DD-B847-CE16E35F7C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745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8540750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1625" y="4078288"/>
            <a:ext cx="8540750" cy="20208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FA6E1-68CA-47A1-93E3-F1A34BE695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478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8540750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1625" y="4078288"/>
            <a:ext cx="8540750" cy="20208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7C1B7-1637-454D-B634-17538E78D5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675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5EF4A-D67A-4FED-B7D2-03545CAB7C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045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B2E90-D374-44E1-BB8E-6CFAC4FD16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59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A7EBD-9FCD-44B8-89C9-3D40F432AA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31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EF963-E945-491A-B72A-C5C9CFC4C4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36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736C3-D5EE-4A1B-95FC-BA3D6988F8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33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018B5-2F26-4D8F-A0C7-E1918AE2FD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585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73F6A-36EB-4A72-92DB-4097A88908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74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BC39D-E824-4F0B-90E2-35326B1270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26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78FA8DAA-FD85-41BE-B13F-392A62885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4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0.png"/><Relationship Id="rId5" Type="http://schemas.openxmlformats.org/officeDocument/2006/relationships/image" Target="../media/image5.png"/><Relationship Id="rId10" Type="http://schemas.openxmlformats.org/officeDocument/2006/relationships/image" Target="../media/image3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10.png"/><Relationship Id="rId7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9.png"/><Relationship Id="rId7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0.png"/><Relationship Id="rId5" Type="http://schemas.openxmlformats.org/officeDocument/2006/relationships/image" Target="../media/image21.png"/><Relationship Id="rId10" Type="http://schemas.openxmlformats.org/officeDocument/2006/relationships/image" Target="../media/image260.png"/><Relationship Id="rId4" Type="http://schemas.openxmlformats.org/officeDocument/2006/relationships/image" Target="../media/image30.png"/><Relationship Id="rId9" Type="http://schemas.openxmlformats.org/officeDocument/2006/relationships/image" Target="../media/image2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75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练习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4.4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0" y="505572"/>
                <a:ext cx="905384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(1)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画出如图所示非线性网络的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𝒊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关系特性。假设二极管是理想的。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5572"/>
                <a:ext cx="9053848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347" t="-8333" r="-269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933" y="1086558"/>
            <a:ext cx="4250915" cy="17573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1459679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[</a:t>
            </a:r>
            <a:r>
              <a:rPr lang="zh-CN" altLang="en-US" sz="2800" b="1" dirty="0">
                <a:solidFill>
                  <a:srgbClr val="0000FF"/>
                </a:solidFill>
                <a:ea typeface="楷体_GB2312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]</a:t>
            </a:r>
            <a:endParaRPr lang="zh-CN" altLang="en-US" sz="2800" b="1" dirty="0">
              <a:solidFill>
                <a:srgbClr val="0000FF"/>
              </a:solidFill>
              <a:ea typeface="楷体_GB231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00" y="3915996"/>
            <a:ext cx="6643885" cy="27611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76883" y="1513525"/>
            <a:ext cx="276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ea typeface="楷体_GB2312"/>
              </a:rPr>
              <a:t>二极管导通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876300" y="1536623"/>
                <a:ext cx="9690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1536623"/>
                <a:ext cx="96904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145" r="-6289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76300" y="2659277"/>
                <a:ext cx="9690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2659277"/>
                <a:ext cx="96904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145" r="-6289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1944074" y="2659277"/>
            <a:ext cx="276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ea typeface="楷体_GB2312"/>
              </a:rPr>
              <a:t>二极管关断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084597" y="3170777"/>
                <a:ext cx="2380289" cy="633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97" y="3170777"/>
                <a:ext cx="2380289" cy="63312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3A15EA7-170F-4D84-BEAD-DE1C88F03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164658"/>
              </p:ext>
            </p:extLst>
          </p:nvPr>
        </p:nvGraphicFramePr>
        <p:xfrm>
          <a:off x="975026" y="1958910"/>
          <a:ext cx="3124080" cy="73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9" imgW="1562040" imgH="368280" progId="Equation.DSMT4">
                  <p:embed/>
                </p:oleObj>
              </mc:Choice>
              <mc:Fallback>
                <p:oleObj name="Equation" r:id="rId9" imgW="156204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5026" y="1958910"/>
                        <a:ext cx="3124080" cy="736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679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练习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7.6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0" y="519113"/>
                <a:ext cx="926391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(6)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再次假设某输入电压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𝑽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𝑰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产生某输出电压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𝑽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。进一步假设我们希望希望输出电压为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𝑽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。假设输入电压和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MOSFET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都不变，求所有实现输出电压加倍的可能方式。</a:t>
                </a:r>
                <a:endParaRPr lang="en-US" altLang="zh-CN" sz="2800" b="1" dirty="0">
                  <a:solidFill>
                    <a:srgbClr val="FF0000"/>
                  </a:solidFill>
                  <a:latin typeface="+mn-ea"/>
                  <a:ea typeface="楷体_GB231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9113"/>
                <a:ext cx="9263914" cy="138499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316" t="-5286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24418" y="1904108"/>
                <a:ext cx="4010923" cy="689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18" y="1904108"/>
                <a:ext cx="4010923" cy="68903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28789" y="2540382"/>
                <a:ext cx="59773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00FF"/>
                    </a:solidFill>
                  </a:rPr>
                  <a:t>实现输出电压加倍，可以通过改变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00FF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endParaRPr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89" y="2540382"/>
                <a:ext cx="5977377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1529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0" y="3115733"/>
                <a:ext cx="137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00FF"/>
                    </a:solidFill>
                  </a:rPr>
                  <a:t>改变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endParaRPr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15733"/>
                <a:ext cx="1371600" cy="46166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6667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371600" y="3002047"/>
                <a:ext cx="4010923" cy="689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02047"/>
                <a:ext cx="4010923" cy="68903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024467" y="3804768"/>
                <a:ext cx="4010923" cy="7593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67" y="3804768"/>
                <a:ext cx="4010923" cy="759375"/>
              </a:xfrm>
              <a:prstGeom prst="rect">
                <a:avLst/>
              </a:prstGeom>
              <a:blipFill rotWithShape="0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646371" y="3999789"/>
                <a:ext cx="14723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371" y="3999789"/>
                <a:ext cx="1472304" cy="369332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6400800" y="3999789"/>
                <a:ext cx="19642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00FF"/>
                    </a:solidFill>
                  </a:rPr>
                  <a:t>增大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00FF"/>
                    </a:solidFill>
                  </a:rPr>
                  <a:t>倍</a:t>
                </a: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999789"/>
                <a:ext cx="1964266" cy="461665"/>
              </a:xfrm>
              <a:prstGeom prst="rect">
                <a:avLst/>
              </a:prstGeom>
              <a:blipFill rotWithShape="0">
                <a:blip r:embed="rId9" cstate="print"/>
                <a:stretch>
                  <a:fillRect l="-621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1324" y="4791513"/>
                <a:ext cx="137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00FF"/>
                    </a:solidFill>
                  </a:rPr>
                  <a:t>改变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endParaRPr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4" y="4791513"/>
                <a:ext cx="1371600" cy="461665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 l="-6667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220889" y="4759164"/>
                <a:ext cx="4010923" cy="689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889" y="4759164"/>
                <a:ext cx="4010923" cy="689035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394455" y="5643220"/>
                <a:ext cx="4010923" cy="9937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455" y="5643220"/>
                <a:ext cx="4010923" cy="993798"/>
              </a:xfrm>
              <a:prstGeom prst="rect">
                <a:avLst/>
              </a:prstGeom>
              <a:blipFill rotWithShape="0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6423656" y="5909286"/>
                <a:ext cx="19642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00FF"/>
                    </a:solidFill>
                  </a:rPr>
                  <a:t>增大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00FF"/>
                    </a:solidFill>
                  </a:rPr>
                  <a:t>倍</a:t>
                </a: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656" y="5909286"/>
                <a:ext cx="1964266" cy="461665"/>
              </a:xfrm>
              <a:prstGeom prst="rect">
                <a:avLst/>
              </a:prstGeom>
              <a:blipFill rotWithShape="0">
                <a:blip r:embed="rId13" cstate="print"/>
                <a:stretch>
                  <a:fillRect l="-932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33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0" y="2698834"/>
                <a:ext cx="9144000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(7)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如图所示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MOSFET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放大器的功率消耗为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𝑽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𝑺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𝒊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𝑫𝑺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。假设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接线端没有电流流出。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(5)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和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(6)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部分中哪种方式使得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𝑽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加倍的方法将导致更低的消耗功率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? </a:t>
                </a:r>
              </a:p>
              <a:p>
                <a:endParaRPr lang="en-US" altLang="zh-CN" sz="2400" b="1" dirty="0">
                  <a:solidFill>
                    <a:srgbClr val="FF0000"/>
                  </a:solidFill>
                  <a:latin typeface="+mn-ea"/>
                  <a:ea typeface="楷体_GB2312"/>
                </a:endParaRPr>
              </a:p>
              <a:p>
                <a:endParaRPr lang="en-US" altLang="zh-CN" sz="2400" b="1" dirty="0">
                  <a:solidFill>
                    <a:srgbClr val="FF0000"/>
                  </a:solidFill>
                  <a:latin typeface="+mn-ea"/>
                  <a:ea typeface="楷体_GB231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98834"/>
                <a:ext cx="9144000" cy="2123658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333" t="-3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练习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7.6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3669" y="4254830"/>
            <a:ext cx="4140331" cy="17894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0998" y="4264066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答：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67398" y="4310232"/>
            <a:ext cx="4309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(5)</a:t>
            </a:r>
            <a:r>
              <a:rPr lang="zh-CN" altLang="en-US" sz="2400" b="1" dirty="0">
                <a:solidFill>
                  <a:srgbClr val="0000FF"/>
                </a:solidFill>
              </a:rPr>
              <a:t>部分中的方式导致更低的消耗功率减小</a:t>
            </a:r>
            <a:r>
              <a:rPr lang="en-US" altLang="zh-CN" sz="2400" b="1" i="1" dirty="0" err="1">
                <a:solidFill>
                  <a:srgbClr val="0000FF"/>
                </a:solidFill>
              </a:rPr>
              <a:t>v</a:t>
            </a:r>
            <a:r>
              <a:rPr lang="en-US" altLang="zh-CN" sz="2400" b="1" baseline="-25000" dirty="0" err="1">
                <a:solidFill>
                  <a:srgbClr val="0000FF"/>
                </a:solidFill>
              </a:rPr>
              <a:t>I</a:t>
            </a:r>
            <a:r>
              <a:rPr lang="zh-CN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减小</a:t>
            </a:r>
            <a:r>
              <a:rPr lang="en-US" altLang="zh-CN" sz="2400" b="1" i="1" dirty="0" err="1">
                <a:solidFill>
                  <a:srgbClr val="0000FF"/>
                </a:solidFill>
              </a:rPr>
              <a:t>i</a:t>
            </a:r>
            <a:r>
              <a:rPr lang="en-US" altLang="zh-CN" sz="2400" b="1" baseline="-25000" dirty="0" err="1">
                <a:solidFill>
                  <a:srgbClr val="0000FF"/>
                </a:solidFill>
              </a:rPr>
              <a:t>D</a:t>
            </a:r>
            <a:r>
              <a:rPr lang="zh-CN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 减小</a:t>
            </a:r>
            <a:r>
              <a:rPr lang="en-US" altLang="zh-CN" sz="2400" b="1" i="1" dirty="0">
                <a:solidFill>
                  <a:srgbClr val="0000FF"/>
                </a:solidFill>
                <a:sym typeface="Symbol" panose="05050102010706020507" pitchFamily="18" charset="2"/>
              </a:rPr>
              <a:t>p</a:t>
            </a:r>
          </a:p>
          <a:p>
            <a:r>
              <a:rPr lang="zh-CN" altLang="en-US" sz="2400" b="1" dirty="0">
                <a:solidFill>
                  <a:srgbClr val="0000FF"/>
                </a:solidFill>
              </a:rPr>
              <a:t>增大</a:t>
            </a:r>
            <a:r>
              <a:rPr lang="en-US" altLang="zh-CN" sz="2400" b="1" i="1" dirty="0">
                <a:solidFill>
                  <a:srgbClr val="0000FF"/>
                </a:solidFill>
              </a:rPr>
              <a:t>V</a:t>
            </a:r>
            <a:r>
              <a:rPr lang="en-US" altLang="zh-CN" sz="2400" b="1" baseline="-25000" dirty="0">
                <a:solidFill>
                  <a:srgbClr val="0000FF"/>
                </a:solidFill>
              </a:rPr>
              <a:t>S</a:t>
            </a:r>
            <a:r>
              <a:rPr lang="zh-CN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 err="1">
                <a:solidFill>
                  <a:srgbClr val="0000FF"/>
                </a:solidFill>
              </a:rPr>
              <a:t>i</a:t>
            </a:r>
            <a:r>
              <a:rPr lang="en-US" altLang="zh-CN" sz="2400" b="1" baseline="-25000" dirty="0" err="1">
                <a:solidFill>
                  <a:srgbClr val="0000FF"/>
                </a:solidFill>
              </a:rPr>
              <a:t>D</a:t>
            </a:r>
            <a:r>
              <a:rPr lang="zh-CN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 增大增大</a:t>
            </a:r>
            <a:r>
              <a:rPr lang="en-US" altLang="zh-CN" sz="2400" b="1" i="1" dirty="0">
                <a:solidFill>
                  <a:srgbClr val="0000FF"/>
                </a:solidFill>
                <a:sym typeface="Symbol" panose="05050102010706020507" pitchFamily="18" charset="2"/>
              </a:rPr>
              <a:t>p</a:t>
            </a:r>
          </a:p>
          <a:p>
            <a:r>
              <a:rPr lang="zh-CN" altLang="en-US" sz="2400" b="1" dirty="0">
                <a:solidFill>
                  <a:srgbClr val="0000FF"/>
                </a:solidFill>
              </a:rPr>
              <a:t>减小</a:t>
            </a:r>
            <a:r>
              <a:rPr lang="en-US" altLang="zh-CN" sz="2400" b="1" i="1" dirty="0">
                <a:solidFill>
                  <a:srgbClr val="0000FF"/>
                </a:solidFill>
              </a:rPr>
              <a:t>R</a:t>
            </a:r>
            <a:r>
              <a:rPr lang="en-US" altLang="zh-CN" sz="2400" b="1" baseline="-25000" dirty="0">
                <a:solidFill>
                  <a:srgbClr val="0000FF"/>
                </a:solidFill>
              </a:rPr>
              <a:t>L</a:t>
            </a:r>
            <a:r>
              <a:rPr lang="zh-CN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FF"/>
                </a:solidFill>
              </a:rPr>
              <a:t> </a:t>
            </a:r>
            <a:r>
              <a:rPr lang="en-US" altLang="zh-CN" sz="2400" b="1" i="1" dirty="0" err="1">
                <a:solidFill>
                  <a:srgbClr val="0000FF"/>
                </a:solidFill>
              </a:rPr>
              <a:t>i</a:t>
            </a:r>
            <a:r>
              <a:rPr lang="en-US" altLang="zh-CN" sz="2400" b="1" baseline="-25000" dirty="0" err="1">
                <a:solidFill>
                  <a:srgbClr val="0000FF"/>
                </a:solidFill>
              </a:rPr>
              <a:t>D</a:t>
            </a:r>
            <a:r>
              <a:rPr lang="zh-CN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 不变</a:t>
            </a:r>
            <a:r>
              <a:rPr lang="en-US" altLang="zh-CN" sz="2400" b="1" i="1" dirty="0">
                <a:solidFill>
                  <a:srgbClr val="0000FF"/>
                </a:solidFill>
                <a:sym typeface="Symbol" panose="05050102010706020507" pitchFamily="18" charset="2"/>
              </a:rPr>
              <a:t>p</a:t>
            </a:r>
            <a:r>
              <a:rPr lang="zh-CN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不变</a:t>
            </a:r>
            <a:endParaRPr lang="en-US" altLang="zh-CN" sz="2400" b="1" i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endParaRPr lang="zh-CN" altLang="en-US" sz="24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37198" y="823610"/>
                <a:ext cx="79078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00FF"/>
                    </a:solidFill>
                  </a:rPr>
                  <a:t>同时改变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zh-CN" alt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00FF"/>
                    </a:solidFill>
                  </a:rPr>
                  <a:t>，假设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00FF"/>
                    </a:solidFill>
                  </a:rPr>
                  <a:t>增大</a:t>
                </a:r>
                <a:r>
                  <a:rPr lang="en-US" altLang="zh-CN" sz="2400" b="1" dirty="0">
                    <a:solidFill>
                      <a:srgbClr val="0000FF"/>
                    </a:solidFill>
                  </a:rPr>
                  <a:t>X</a:t>
                </a:r>
                <a:r>
                  <a:rPr lang="zh-CN" altLang="en-US" sz="2400" b="1" dirty="0">
                    <a:solidFill>
                      <a:srgbClr val="0000FF"/>
                    </a:solidFill>
                  </a:rPr>
                  <a:t>倍，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00FF"/>
                    </a:solidFill>
                  </a:rPr>
                  <a:t>增大</a:t>
                </a:r>
                <a:r>
                  <a:rPr lang="en-US" altLang="zh-CN" sz="2400" b="1" dirty="0">
                    <a:solidFill>
                      <a:srgbClr val="0000FF"/>
                    </a:solidFill>
                  </a:rPr>
                  <a:t>Y</a:t>
                </a:r>
                <a:r>
                  <a:rPr lang="zh-CN" altLang="en-US" sz="2400" b="1" dirty="0">
                    <a:solidFill>
                      <a:srgbClr val="0000FF"/>
                    </a:solidFill>
                  </a:rPr>
                  <a:t>倍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98" y="823610"/>
                <a:ext cx="7907862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1234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469093" y="1264323"/>
                <a:ext cx="4010923" cy="9937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zh-CN" alt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093" y="1264323"/>
                <a:ext cx="4010923" cy="993798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306451" y="1643097"/>
                <a:ext cx="14723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451" y="1643097"/>
                <a:ext cx="1472304" cy="369332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35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练习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4.4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0" y="505572"/>
                <a:ext cx="905384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(2)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将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(1)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部分中的非线性网络连接至如图所示电路中。在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(1)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部分的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𝒗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−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𝒊</m:t>
                    </m:r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特性中画出负荷线并求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𝒊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。</a:t>
                </a:r>
                <a:endParaRPr lang="en-US" altLang="zh-CN" sz="2800" b="1" dirty="0">
                  <a:solidFill>
                    <a:srgbClr val="FF0000"/>
                  </a:solidFill>
                  <a:latin typeface="+mn-ea"/>
                  <a:ea typeface="楷体_GB2312"/>
                </a:endParaRPr>
              </a:p>
              <a:p>
                <a:endParaRPr lang="zh-CN" altLang="en-US" sz="2800" b="1" dirty="0">
                  <a:solidFill>
                    <a:srgbClr val="FF0000"/>
                  </a:solidFill>
                  <a:latin typeface="+mn-ea"/>
                  <a:ea typeface="楷体_GB231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5572"/>
                <a:ext cx="9053848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347" t="-4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468" y="1444689"/>
            <a:ext cx="4988532" cy="157560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9683" y="1512421"/>
            <a:ext cx="2760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ea typeface="楷体_GB2312"/>
              </a:rPr>
              <a:t>由</a:t>
            </a:r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KVL</a:t>
            </a:r>
            <a:endParaRPr lang="zh-CN" altLang="en-US" sz="2800" b="1" dirty="0">
              <a:solidFill>
                <a:srgbClr val="0000FF"/>
              </a:solidFill>
              <a:ea typeface="楷体_GB231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05366" y="2270765"/>
                <a:ext cx="3361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3.5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6" y="2270765"/>
                <a:ext cx="336149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68" r="-1449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113366" y="3042490"/>
                <a:ext cx="2053896" cy="701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3.5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366" y="3042490"/>
                <a:ext cx="2053896" cy="7013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155468" y="4341706"/>
                <a:ext cx="1377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468" y="4341706"/>
                <a:ext cx="137787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425" r="-3982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0" y="4264762"/>
            <a:ext cx="3589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ea typeface="楷体_GB2312"/>
              </a:rPr>
              <a:t>工作点在交点处，有</a:t>
            </a:r>
          </a:p>
        </p:txBody>
      </p:sp>
    </p:spTree>
    <p:extLst>
      <p:ext uri="{BB962C8B-B14F-4D97-AF65-F5344CB8AC3E}">
        <p14:creationId xmlns:p14="http://schemas.microsoft.com/office/powerpoint/2010/main" val="330143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练习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4.7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0" y="505572"/>
                <a:ext cx="904096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对于如图所示电路和下面给出的元件值，画出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𝒊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𝒕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)</m:t>
                    </m:r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的波形，并在图中标出何时理想二极管开通，何时关断。</a:t>
                </a:r>
                <a:endParaRPr lang="en-US" altLang="zh-CN" sz="2800" b="1" dirty="0">
                  <a:solidFill>
                    <a:srgbClr val="FF0000"/>
                  </a:solidFill>
                  <a:latin typeface="+mn-ea"/>
                  <a:ea typeface="楷体_GB2312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𝒊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𝟏𝟎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𝒔𝒊𝒏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𝒕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𝑽</m:t>
                    </m:r>
                  </m:oMath>
                </a14:m>
                <a:r>
                  <a:rPr lang="en-US" altLang="zh-CN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𝑽</m:t>
                        </m:r>
                      </m:e>
                      <m:sub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𝟎</m:t>
                        </m:r>
                      </m:sub>
                    </m:sSub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=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𝟓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𝑽</m:t>
                    </m:r>
                  </m:oMath>
                </a14:m>
                <a:r>
                  <a:rPr lang="en-US" altLang="zh-CN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𝑹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=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𝟏</m:t>
                    </m:r>
                    <m:r>
                      <a:rPr lang="zh-CN" alt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𝛀</m:t>
                    </m:r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。</a:t>
                </a:r>
                <a:endParaRPr lang="en-US" altLang="zh-CN" sz="2800" b="1" dirty="0">
                  <a:solidFill>
                    <a:srgbClr val="FF0000"/>
                  </a:solidFill>
                  <a:latin typeface="+mn-ea"/>
                  <a:ea typeface="楷体_GB2312"/>
                </a:endParaRPr>
              </a:p>
              <a:p>
                <a:endParaRPr lang="zh-CN" altLang="en-US" sz="2800" b="1" dirty="0">
                  <a:solidFill>
                    <a:srgbClr val="FF0000"/>
                  </a:solidFill>
                  <a:latin typeface="+mn-ea"/>
                  <a:ea typeface="楷体_GB231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5572"/>
                <a:ext cx="9040969" cy="1815882"/>
              </a:xfrm>
              <a:prstGeom prst="rect">
                <a:avLst/>
              </a:prstGeom>
              <a:blipFill rotWithShape="0">
                <a:blip r:embed="rId2"/>
                <a:stretch>
                  <a:fillRect l="-1349" t="-4362" r="-1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413513"/>
            <a:ext cx="3402169" cy="25104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1175" y="1772214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[</a:t>
            </a:r>
            <a:r>
              <a:rPr lang="zh-CN" altLang="en-US" sz="2800" b="1" dirty="0">
                <a:solidFill>
                  <a:srgbClr val="0000FF"/>
                </a:solidFill>
                <a:ea typeface="楷体_GB2312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]</a:t>
            </a:r>
            <a:endParaRPr lang="zh-CN" altLang="en-US" sz="2800" b="1" dirty="0">
              <a:solidFill>
                <a:srgbClr val="0000FF"/>
              </a:solidFill>
              <a:ea typeface="楷体_GB231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4753" y="1852590"/>
            <a:ext cx="276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ea typeface="楷体_GB2312"/>
              </a:rPr>
              <a:t>二极管导通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453070" y="1898756"/>
                <a:ext cx="29758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070" y="1898756"/>
                <a:ext cx="297581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36" r="-1431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618865" y="2437915"/>
            <a:ext cx="276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ea typeface="楷体_GB2312"/>
              </a:rPr>
              <a:t>二极管关断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188853" y="2484081"/>
                <a:ext cx="23802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853" y="2484081"/>
                <a:ext cx="238028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317" y="2899579"/>
            <a:ext cx="4232167" cy="19281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255" y="4769074"/>
            <a:ext cx="4232167" cy="1966545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F6476A5-BA8B-40FB-B9DE-338F189B3D97}"/>
              </a:ext>
            </a:extLst>
          </p:cNvPr>
          <p:cNvCxnSpPr>
            <a:cxnSpLocks/>
          </p:cNvCxnSpPr>
          <p:nvPr/>
        </p:nvCxnSpPr>
        <p:spPr bwMode="auto">
          <a:xfrm>
            <a:off x="1997765" y="3150704"/>
            <a:ext cx="0" cy="3041374"/>
          </a:xfrm>
          <a:prstGeom prst="lin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1F841F6-4A8B-453F-9C57-75C350F437A2}"/>
              </a:ext>
            </a:extLst>
          </p:cNvPr>
          <p:cNvCxnSpPr/>
          <p:nvPr/>
        </p:nvCxnSpPr>
        <p:spPr bwMode="auto">
          <a:xfrm>
            <a:off x="2663687" y="3150704"/>
            <a:ext cx="0" cy="3041374"/>
          </a:xfrm>
          <a:prstGeom prst="lin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9223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问题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4.5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0" y="505572"/>
                <a:ext cx="904096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如图表示了原始</a:t>
                </a:r>
                <a:r>
                  <a:rPr lang="en-US" altLang="zh-CN" sz="2400" b="1" dirty="0" err="1">
                    <a:solidFill>
                      <a:srgbClr val="FF0000"/>
                    </a:solidFill>
                    <a:latin typeface="+mn-ea"/>
                    <a:ea typeface="楷体_GB2312"/>
                  </a:rPr>
                  <a:t>Zener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二极管稳压器电路。</a:t>
                </a:r>
                <a:endParaRPr lang="en-US" altLang="zh-CN" sz="2400" b="1" dirty="0">
                  <a:solidFill>
                    <a:srgbClr val="FF0000"/>
                  </a:solidFill>
                  <a:latin typeface="+mn-ea"/>
                  <a:ea typeface="楷体_GB2312"/>
                </a:endParaRPr>
              </a:p>
              <a:p>
                <a:pPr algn="just"/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(1)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用增量分析从图中估计用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𝚫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𝒗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的函数。</a:t>
                </a:r>
                <a:endParaRPr lang="en-US" altLang="zh-CN" sz="2400" b="1" dirty="0">
                  <a:solidFill>
                    <a:srgbClr val="FF0000"/>
                  </a:solidFill>
                  <a:latin typeface="+mn-ea"/>
                  <a:ea typeface="楷体_GB2312"/>
                </a:endParaRPr>
              </a:p>
              <a:p>
                <a:pPr algn="just"/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(2)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用</a:t>
                </a:r>
                <a:r>
                  <a:rPr lang="en-US" altLang="zh-CN" sz="2400" b="1" dirty="0" err="1">
                    <a:solidFill>
                      <a:srgbClr val="FF0000"/>
                    </a:solidFill>
                    <a:latin typeface="+mn-ea"/>
                    <a:ea typeface="楷体_GB2312"/>
                  </a:rPr>
                  <a:t>Zener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二极管的特性曲线求其模型参数，然后计算出输出电压中的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DC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值和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AC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值。</a:t>
                </a:r>
                <a:endParaRPr lang="en-US" altLang="zh-CN" sz="2400" b="1" dirty="0">
                  <a:solidFill>
                    <a:srgbClr val="FF0000"/>
                  </a:solidFill>
                  <a:latin typeface="+mn-ea"/>
                  <a:ea typeface="楷体_GB2312"/>
                </a:endParaRPr>
              </a:p>
              <a:p>
                <a:pPr algn="just"/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(3)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该电源的戴维南输出电阻是多少，即从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接线端看进去的戴维南电阻。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5572"/>
                <a:ext cx="9040969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011" t="-2111" r="-1011" b="-5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7" y="2951409"/>
            <a:ext cx="7461706" cy="34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0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6269" y="1373538"/>
            <a:ext cx="666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ea typeface="楷体_GB2312"/>
              </a:rPr>
              <a:t>(1)</a:t>
            </a:r>
            <a:endParaRPr lang="zh-CN" altLang="en-US" sz="2400" b="1" dirty="0">
              <a:solidFill>
                <a:srgbClr val="0000FF"/>
              </a:solidFill>
              <a:ea typeface="楷体_GB231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6269" y="3073533"/>
            <a:ext cx="666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ea typeface="楷体_GB2312"/>
              </a:rPr>
              <a:t>(2)</a:t>
            </a:r>
            <a:endParaRPr lang="zh-CN" altLang="en-US" sz="2400" b="1" dirty="0">
              <a:solidFill>
                <a:srgbClr val="0000FF"/>
              </a:solidFill>
              <a:ea typeface="楷体_GB231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0556" y="4965821"/>
            <a:ext cx="666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ea typeface="楷体_GB2312"/>
              </a:rPr>
              <a:t>(3)</a:t>
            </a:r>
            <a:endParaRPr lang="zh-CN" altLang="en-US" sz="2400" b="1" dirty="0">
              <a:solidFill>
                <a:srgbClr val="0000FF"/>
              </a:solidFill>
              <a:ea typeface="楷体_GB2312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问题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4.5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BFF4E0FB-6298-48B3-900E-F672E2E8C9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289603"/>
              </p:ext>
            </p:extLst>
          </p:nvPr>
        </p:nvGraphicFramePr>
        <p:xfrm>
          <a:off x="1919218" y="1210671"/>
          <a:ext cx="29178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3" imgW="1460160" imgH="393480" progId="Equation.DSMT4">
                  <p:embed/>
                </p:oleObj>
              </mc:Choice>
              <mc:Fallback>
                <p:oleObj name="Equation" r:id="rId3" imgW="1460160" imgH="3934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CC8B579A-A550-458E-AB25-A6DCA5D5E4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9218" y="1210671"/>
                        <a:ext cx="2917825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A247BE06-E6FB-47CB-BC1D-3E6130D501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995871"/>
              </p:ext>
            </p:extLst>
          </p:nvPr>
        </p:nvGraphicFramePr>
        <p:xfrm>
          <a:off x="1919218" y="2910885"/>
          <a:ext cx="2361600" cy="78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5" imgW="1180800" imgH="393480" progId="Equation.DSMT4">
                  <p:embed/>
                </p:oleObj>
              </mc:Choice>
              <mc:Fallback>
                <p:oleObj name="Equation" r:id="rId5" imgW="1180800" imgH="3934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CC8B579A-A550-458E-AB25-A6DCA5D5E4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9218" y="2910885"/>
                        <a:ext cx="2361600" cy="78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EB031F27-A9B3-4DE0-A4CE-BB65E86FEB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319049"/>
              </p:ext>
            </p:extLst>
          </p:nvPr>
        </p:nvGraphicFramePr>
        <p:xfrm>
          <a:off x="5828610" y="1210671"/>
          <a:ext cx="1752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7" imgW="876240" imgH="393480" progId="Equation.DSMT4">
                  <p:embed/>
                </p:oleObj>
              </mc:Choice>
              <mc:Fallback>
                <p:oleObj name="Equation" r:id="rId7" imgW="876240" imgH="3934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CC8B579A-A550-458E-AB25-A6DCA5D5E4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28610" y="1210671"/>
                        <a:ext cx="17526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600FF523-66C7-4795-8E92-3AC8F13A8B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759511"/>
              </p:ext>
            </p:extLst>
          </p:nvPr>
        </p:nvGraphicFramePr>
        <p:xfrm>
          <a:off x="1919218" y="3928272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9" imgW="647640" imgH="228600" progId="Equation.DSMT4">
                  <p:embed/>
                </p:oleObj>
              </mc:Choice>
              <mc:Fallback>
                <p:oleObj name="Equation" r:id="rId9" imgW="647640" imgH="2286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A247BE06-E6FB-47CB-BC1D-3E6130D501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19218" y="3928272"/>
                        <a:ext cx="1295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09FFF23F-3F99-45CC-88E2-D2EB2D27B4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570019"/>
              </p:ext>
            </p:extLst>
          </p:nvPr>
        </p:nvGraphicFramePr>
        <p:xfrm>
          <a:off x="4378809" y="3680964"/>
          <a:ext cx="3505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11" imgW="1752480" imgH="393480" progId="Equation.DSMT4">
                  <p:embed/>
                </p:oleObj>
              </mc:Choice>
              <mc:Fallback>
                <p:oleObj name="Equation" r:id="rId11" imgW="1752480" imgH="393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600FF523-66C7-4795-8E92-3AC8F13A8B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78809" y="3680964"/>
                        <a:ext cx="35052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8A8782E-1A2A-4C3B-8AE7-9646C0108C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921456"/>
              </p:ext>
            </p:extLst>
          </p:nvPr>
        </p:nvGraphicFramePr>
        <p:xfrm>
          <a:off x="2084388" y="4970463"/>
          <a:ext cx="2513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13" imgW="1257120" imgH="228600" progId="Equation.DSMT4">
                  <p:embed/>
                </p:oleObj>
              </mc:Choice>
              <mc:Fallback>
                <p:oleObj name="Equation" r:id="rId13" imgW="1257120" imgH="2286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BFF4E0FB-6298-48B3-900E-F672E2E8C9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84388" y="4970463"/>
                        <a:ext cx="2513012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8BEAF341-EE44-438A-BF5E-AF67BD4FE273}"/>
              </a:ext>
            </a:extLst>
          </p:cNvPr>
          <p:cNvSpPr/>
          <p:nvPr/>
        </p:nvSpPr>
        <p:spPr>
          <a:xfrm>
            <a:off x="1919218" y="2182126"/>
            <a:ext cx="61513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+mn-ea"/>
                <a:ea typeface="楷体_GB2312"/>
              </a:rPr>
              <a:t>因读数问题，</a:t>
            </a:r>
            <a:r>
              <a:rPr lang="en-US" altLang="zh-CN" sz="2400" b="1" i="1" dirty="0" err="1">
                <a:solidFill>
                  <a:srgbClr val="000000"/>
                </a:solidFill>
                <a:latin typeface="+mn-ea"/>
                <a:ea typeface="楷体_GB2312"/>
              </a:rPr>
              <a:t>r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+mn-ea"/>
                <a:ea typeface="楷体_GB2312"/>
              </a:rPr>
              <a:t>d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楷体_GB2312"/>
              </a:rPr>
              <a:t>结果为几十欧姆都正确！</a:t>
            </a:r>
            <a:endParaRPr lang="zh-CN" altLang="en-US" sz="2400" baseline="-25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18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练习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7.5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505572"/>
            <a:ext cx="9053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312FA"/>
                </a:solidFill>
                <a:latin typeface="+mn-ea"/>
                <a:ea typeface="楷体_GB2312"/>
              </a:rPr>
              <a:t>根据</a:t>
            </a:r>
            <a:r>
              <a:rPr lang="en-US" altLang="zh-CN" sz="2400" b="1" dirty="0">
                <a:solidFill>
                  <a:srgbClr val="1312FA"/>
                </a:solidFill>
                <a:latin typeface="+mn-ea"/>
                <a:ea typeface="楷体_GB2312"/>
              </a:rPr>
              <a:t>MOSFET</a:t>
            </a:r>
            <a:r>
              <a:rPr lang="zh-CN" altLang="en-US" sz="2400" b="1" dirty="0">
                <a:solidFill>
                  <a:srgbClr val="1312FA"/>
                </a:solidFill>
                <a:latin typeface="+mn-ea"/>
                <a:ea typeface="楷体_GB2312"/>
              </a:rPr>
              <a:t>的</a:t>
            </a:r>
            <a:r>
              <a:rPr lang="en-US" altLang="zh-CN" sz="2400" b="1" dirty="0">
                <a:solidFill>
                  <a:srgbClr val="1312FA"/>
                </a:solidFill>
                <a:latin typeface="+mn-ea"/>
                <a:ea typeface="楷体_GB2312"/>
              </a:rPr>
              <a:t>SCS</a:t>
            </a:r>
            <a:r>
              <a:rPr lang="zh-CN" altLang="en-US" sz="2400" b="1" dirty="0">
                <a:solidFill>
                  <a:srgbClr val="1312FA"/>
                </a:solidFill>
                <a:latin typeface="+mn-ea"/>
                <a:ea typeface="楷体_GB2312"/>
              </a:rPr>
              <a:t>模型，如图所示的</a:t>
            </a:r>
            <a:r>
              <a:rPr lang="en-US" altLang="zh-CN" sz="2400" b="1" dirty="0">
                <a:solidFill>
                  <a:srgbClr val="1312FA"/>
                </a:solidFill>
                <a:latin typeface="+mn-ea"/>
                <a:ea typeface="楷体_GB2312"/>
              </a:rPr>
              <a:t>MOSFET</a:t>
            </a:r>
            <a:r>
              <a:rPr lang="zh-CN" altLang="en-US" sz="2400" b="1" dirty="0">
                <a:solidFill>
                  <a:srgbClr val="1312FA"/>
                </a:solidFill>
                <a:latin typeface="+mn-ea"/>
                <a:ea typeface="楷体_GB2312"/>
              </a:rPr>
              <a:t>在饱和区域的特性方程为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407428" y="952339"/>
                <a:ext cx="2780889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400" dirty="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8" y="952339"/>
                <a:ext cx="2780889" cy="68903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0" y="1672642"/>
            <a:ext cx="2027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+mn-ea"/>
                <a:ea typeface="楷体_GB2312"/>
              </a:rPr>
              <a:t>当满足条件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798153" y="1718809"/>
                <a:ext cx="35701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zh-CN" alt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altLang="zh-CN" sz="24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153" y="1718809"/>
                <a:ext cx="3570145" cy="369332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512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14558" y="2200201"/>
            <a:ext cx="3781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+mn-ea"/>
                <a:ea typeface="楷体_GB2312"/>
              </a:rPr>
              <a:t>MOSFET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楷体_GB2312"/>
              </a:rPr>
              <a:t>工作于饱和区域。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74319" y="2184209"/>
            <a:ext cx="2027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312FA"/>
                </a:solidFill>
                <a:latin typeface="+mn-ea"/>
                <a:ea typeface="楷体_GB2312"/>
              </a:rPr>
              <a:t>当满足条件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0" y="2727760"/>
                <a:ext cx="35701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zh-CN" alt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altLang="zh-CN" sz="24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27760"/>
                <a:ext cx="3570145" cy="369332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512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3474319" y="2729282"/>
            <a:ext cx="360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404FE"/>
                </a:solidFill>
                <a:latin typeface="+mn-ea"/>
                <a:ea typeface="楷体_GB2312"/>
              </a:rPr>
              <a:t>工作于三极管区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-3" y="3294171"/>
            <a:ext cx="897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+mn-ea"/>
                <a:ea typeface="楷体_GB2312"/>
              </a:rPr>
              <a:t>假设三极管区域中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ea typeface="楷体_GB2312"/>
              </a:rPr>
              <a:t>MOSFET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楷体_GB2312"/>
              </a:rPr>
              <a:t>用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ea typeface="楷体_GB2312"/>
              </a:rPr>
              <a:t>SR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楷体_GB2312"/>
              </a:rPr>
              <a:t>模型来表示。即，在三极管区域有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4559" y="3656227"/>
                <a:ext cx="1419106" cy="6959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𝑂𝑁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" y="3656227"/>
                <a:ext cx="1419106" cy="695960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30769" y="3936613"/>
                <a:ext cx="89762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          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+mn-ea"/>
                    <a:ea typeface="楷体_GB2312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𝑶𝑵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00FF"/>
                    </a:solidFill>
                    <a:latin typeface="+mn-ea"/>
                    <a:ea typeface="楷体_GB2312"/>
                  </a:rPr>
                  <a:t>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𝒊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𝑫𝑺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00FF"/>
                    </a:solidFill>
                    <a:latin typeface="+mn-ea"/>
                    <a:ea typeface="楷体_GB231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𝑫𝑺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00FF"/>
                    </a:solidFill>
                    <a:latin typeface="+mn-ea"/>
                    <a:ea typeface="楷体_GB2312"/>
                  </a:rPr>
                  <a:t>来说是一个常数，但是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𝑮</m:t>
                        </m:r>
                        <m:r>
                          <a:rPr lang="en-US" altLang="zh-CN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00FF"/>
                    </a:solidFill>
                    <a:latin typeface="+mn-ea"/>
                    <a:ea typeface="楷体_GB2312"/>
                  </a:rPr>
                  <a:t>的函数。进一步假设当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𝑮𝑺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00FF"/>
                    </a:solidFill>
                    <a:latin typeface="+mn-ea"/>
                    <a:ea typeface="楷体_GB2312"/>
                  </a:rPr>
                  <a:t>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𝒊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𝑫𝑺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_GB2312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_GB2312"/>
                      </a:rPr>
                      <m:t>𝟎</m:t>
                    </m:r>
                  </m:oMath>
                </a14:m>
                <a:endParaRPr lang="zh-CN" altLang="en-US" sz="2400" b="1" dirty="0">
                  <a:solidFill>
                    <a:srgbClr val="0000FF"/>
                  </a:solidFill>
                  <a:latin typeface="+mn-ea"/>
                  <a:ea typeface="楷体_GB231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69" y="3936613"/>
                <a:ext cx="8976225" cy="830997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1018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0" y="4749889"/>
                <a:ext cx="9272789" cy="194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(1)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给定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𝑮𝑺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𝟓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𝑽</m:t>
                    </m:r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,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多大的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𝑶𝑵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值将使得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MOSFET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𝒊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𝑫𝑺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𝑫𝑺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关系曲线在三极管区域和饱和区域交界处连续？</a:t>
                </a:r>
                <a:endParaRPr lang="en-US" altLang="zh-CN" sz="2400" b="1" dirty="0">
                  <a:solidFill>
                    <a:srgbClr val="FF0000"/>
                  </a:solidFill>
                  <a:latin typeface="+mn-ea"/>
                  <a:ea typeface="楷体_GB2312"/>
                </a:endParaRPr>
              </a:p>
              <a:p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(2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画出如图所示电路的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关系。该电路在求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MOSFET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特性时很有用。假设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𝑲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𝒎𝑨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/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𝑽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𝑻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𝟏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。使用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(1)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中计算得到的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𝑶𝑵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值。图中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的变化范围为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V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的变化范围为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mV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。</a:t>
                </a: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49889"/>
                <a:ext cx="9272789" cy="1947328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986" t="-3438" r="-131" b="-53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44209" y="1008555"/>
            <a:ext cx="3284151" cy="225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4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491949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[</a:t>
            </a:r>
            <a:r>
              <a:rPr lang="zh-CN" altLang="en-US" sz="2800" b="1" dirty="0">
                <a:solidFill>
                  <a:srgbClr val="0000FF"/>
                </a:solidFill>
                <a:ea typeface="楷体_GB2312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]</a:t>
            </a:r>
            <a:endParaRPr lang="zh-CN" altLang="en-US" sz="2800" b="1" dirty="0">
              <a:solidFill>
                <a:srgbClr val="0000FF"/>
              </a:solidFill>
              <a:ea typeface="楷体_GB231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练习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7.5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76300" y="580220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ea typeface="楷体_GB2312"/>
              </a:rPr>
              <a:t>(1)</a:t>
            </a:r>
            <a:endParaRPr lang="zh-CN" altLang="en-US" sz="2400" b="1" dirty="0">
              <a:solidFill>
                <a:srgbClr val="0000FF"/>
              </a:solidFill>
              <a:ea typeface="楷体_GB231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209801" y="612895"/>
                <a:ext cx="35455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1" y="612895"/>
                <a:ext cx="3545522" cy="369332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516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993873" y="1136115"/>
            <a:ext cx="5977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在三极管区域和饱和区域的交界处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65232" y="612895"/>
            <a:ext cx="64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ea typeface="楷体_GB2312"/>
              </a:rPr>
              <a:t>当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314450" y="1718726"/>
                <a:ext cx="2693173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(5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50" y="1718726"/>
                <a:ext cx="2693173" cy="68903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70984" y="2528707"/>
                <a:ext cx="5593519" cy="10188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𝑂𝑁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𝐷𝑆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(5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(5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84" y="2528707"/>
                <a:ext cx="5593519" cy="1018869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438150" y="3663750"/>
            <a:ext cx="87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ea typeface="楷体_GB2312"/>
              </a:rPr>
              <a:t>(2)</a:t>
            </a:r>
            <a:endParaRPr lang="zh-CN" altLang="en-US" sz="2400" b="1" dirty="0">
              <a:solidFill>
                <a:srgbClr val="0000FF"/>
              </a:solidFill>
              <a:ea typeface="楷体_GB231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103941" y="3709917"/>
                <a:ext cx="17386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𝑂𝑁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=500</m:t>
                      </m:r>
                      <m:r>
                        <m:rPr>
                          <m:sty m:val="p"/>
                        </m:rPr>
                        <a:rPr lang="el-GR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41" y="3709917"/>
                <a:ext cx="1738617" cy="369332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3158" r="-3860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51630" y="4388318"/>
                <a:ext cx="12009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&lt;4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30" y="4388318"/>
                <a:ext cx="1200970" cy="369332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525" r="-4040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1752600" y="4342151"/>
            <a:ext cx="5977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MOSFET</a:t>
            </a:r>
            <a:r>
              <a:rPr lang="zh-CN" altLang="en-US" sz="2400" b="1" dirty="0">
                <a:solidFill>
                  <a:srgbClr val="0000FF"/>
                </a:solidFill>
              </a:rPr>
              <a:t>在三极管区域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455681" y="4898190"/>
                <a:ext cx="1325619" cy="633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500</m:t>
                          </m:r>
                        </m:den>
                      </m:f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681" y="4898190"/>
                <a:ext cx="1325619" cy="633122"/>
              </a:xfrm>
              <a:prstGeom prst="rect">
                <a:avLst/>
              </a:prstGeom>
              <a:blipFill rotWithShape="0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28129" y="5599409"/>
            <a:ext cx="5977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在饱和区域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973249" y="5622757"/>
                <a:ext cx="14459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249" y="5622757"/>
                <a:ext cx="1445973" cy="369332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l="-2110" r="-3376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9D4766F3-2AF4-45A6-9016-AE509E7FEBD3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10176" y="3709917"/>
            <a:ext cx="3610437" cy="238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7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/>
      <p:bldP spid="11" grpId="0" animBg="1"/>
      <p:bldP spid="12" grpId="0" animBg="1"/>
      <p:bldP spid="15" grpId="0"/>
      <p:bldP spid="16" grpId="0" animBg="1"/>
      <p:bldP spid="17" grpId="0" animBg="1"/>
      <p:bldP spid="19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练习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7.6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339768" y="1489084"/>
                <a:ext cx="2749917" cy="689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400" dirty="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68" y="1489084"/>
                <a:ext cx="2749917" cy="68903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0" y="505572"/>
            <a:ext cx="9053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  <a:ea typeface="楷体_GB2312"/>
              </a:rPr>
              <a:t>考虑如图所示的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楷体_GB2312"/>
              </a:rPr>
              <a:t>MOSFET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楷体_GB2312"/>
              </a:rPr>
              <a:t>放大器，假设放大器工作在饱和原则下。在饱和区域中，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楷体_GB2312"/>
              </a:rPr>
              <a:t>MOSFET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楷体_GB2312"/>
              </a:rPr>
              <a:t>的特性为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812" y="2266300"/>
            <a:ext cx="70223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  <a:ea typeface="楷体_GB2312"/>
              </a:rPr>
              <a:t>(1)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楷体_GB2312"/>
              </a:rPr>
              <a:t>画出基于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楷体_GB2312"/>
              </a:rPr>
              <a:t>MOSFET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楷体_GB2312"/>
              </a:rPr>
              <a:t>的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楷体_GB2312"/>
              </a:rPr>
              <a:t>SCS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楷体_GB2312"/>
              </a:rPr>
              <a:t>模型的等效电路。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楷体_GB2312"/>
            </a:endParaRPr>
          </a:p>
          <a:p>
            <a:endParaRPr lang="en-US" altLang="zh-CN" sz="2400" b="1" dirty="0">
              <a:solidFill>
                <a:srgbClr val="FF0000"/>
              </a:solidFill>
              <a:latin typeface="+mn-ea"/>
              <a:ea typeface="楷体_GB2312"/>
            </a:endParaRPr>
          </a:p>
          <a:p>
            <a:endParaRPr lang="en-US" altLang="zh-CN" sz="2400" b="1" dirty="0">
              <a:solidFill>
                <a:srgbClr val="FF0000"/>
              </a:solidFill>
              <a:latin typeface="+mn-ea"/>
              <a:ea typeface="楷体_GB231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22773" y="1053592"/>
            <a:ext cx="2175970" cy="27111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22773" y="3930270"/>
            <a:ext cx="1416675" cy="28045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242" y="3118568"/>
                <a:ext cx="57891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(2)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𝒊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𝑫𝑺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关系的表达式。</a:t>
                </a:r>
                <a:endParaRPr lang="en-US" altLang="zh-CN" sz="2800" b="1" dirty="0">
                  <a:solidFill>
                    <a:srgbClr val="FF0000"/>
                  </a:solidFill>
                  <a:latin typeface="+mn-ea"/>
                  <a:ea typeface="楷体_GB231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2" y="3118568"/>
                <a:ext cx="5789186" cy="523220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2213" t="-15294" b="-3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27144" y="3793625"/>
                <a:ext cx="401092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4" y="3793625"/>
                <a:ext cx="4010923" cy="369332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0" y="4455414"/>
                <a:ext cx="56215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(3)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𝒊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𝑫𝑺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𝑰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关系的表达式。</a:t>
                </a:r>
                <a:endParaRPr lang="en-US" altLang="zh-CN" sz="2800" b="1" dirty="0">
                  <a:solidFill>
                    <a:srgbClr val="FF0000"/>
                  </a:solidFill>
                  <a:latin typeface="+mn-ea"/>
                  <a:ea typeface="楷体_GB231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55414"/>
                <a:ext cx="5621582" cy="523220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2169" t="-15116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94981" y="5255840"/>
                <a:ext cx="12298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81" y="5255840"/>
                <a:ext cx="1229858" cy="369332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1597869" y="5209673"/>
            <a:ext cx="644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+mn-ea"/>
                <a:ea typeface="楷体_GB2312"/>
              </a:rPr>
              <a:t>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332680" y="5013516"/>
                <a:ext cx="2757005" cy="689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80" y="5013516"/>
                <a:ext cx="2757005" cy="689035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94981" y="5814469"/>
                <a:ext cx="12298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81" y="5814469"/>
                <a:ext cx="1229858" cy="369332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1597869" y="5768303"/>
            <a:ext cx="644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+mn-ea"/>
                <a:ea typeface="楷体_GB2312"/>
              </a:rPr>
              <a:t>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236729" y="5783510"/>
                <a:ext cx="153941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729" y="5783510"/>
                <a:ext cx="1539415" cy="369332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19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67775" y="672947"/>
                <a:ext cx="89762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(4)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𝒊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𝑰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关系的表达式。</a:t>
                </a:r>
                <a:endParaRPr lang="en-US" altLang="zh-CN" sz="2800" b="1" dirty="0">
                  <a:solidFill>
                    <a:srgbClr val="FF0000"/>
                  </a:solidFill>
                  <a:latin typeface="+mn-ea"/>
                  <a:ea typeface="楷体_GB231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5" y="672947"/>
                <a:ext cx="8976225" cy="523220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427"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224936" y="1258741"/>
                <a:ext cx="3541666" cy="689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936" y="1258741"/>
                <a:ext cx="3541666" cy="68903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20371" y="1451348"/>
                <a:ext cx="12298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71" y="1451348"/>
                <a:ext cx="1229858" cy="369332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423259" y="1405181"/>
            <a:ext cx="644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+mn-ea"/>
                <a:ea typeface="楷体_GB2312"/>
              </a:rPr>
              <a:t>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20371" y="1960595"/>
                <a:ext cx="12298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71" y="1960595"/>
                <a:ext cx="1229858" cy="369332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1423259" y="1914428"/>
            <a:ext cx="644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+mn-ea"/>
                <a:ea typeface="楷体_GB2312"/>
              </a:rPr>
              <a:t>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284239" y="1915140"/>
                <a:ext cx="11270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239" y="1915140"/>
                <a:ext cx="1127003" cy="369332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162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4164" y="2655033"/>
                <a:ext cx="904096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(5)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假设某输入电压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𝑽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𝑰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产生某输出电压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𝑽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𝑽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𝑰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增加（或减少）多少才能使得输出电压加倍？</a:t>
                </a:r>
                <a:endParaRPr lang="en-US" altLang="zh-CN" sz="2800" b="1" dirty="0">
                  <a:solidFill>
                    <a:srgbClr val="FF0000"/>
                  </a:solidFill>
                  <a:latin typeface="+mn-ea"/>
                  <a:ea typeface="楷体_GB231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4" y="2655033"/>
                <a:ext cx="9040969" cy="954107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1349" t="-8333" r="-1349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20371" y="3771577"/>
                <a:ext cx="4010923" cy="689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71" y="3771577"/>
                <a:ext cx="4010923" cy="689035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331294" y="3717484"/>
                <a:ext cx="4010923" cy="689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294" y="3717484"/>
                <a:ext cx="4010923" cy="689035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20371" y="4543249"/>
                <a:ext cx="4010923" cy="689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71" y="4543249"/>
                <a:ext cx="4010923" cy="689035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449828" y="4527512"/>
                <a:ext cx="4010923" cy="754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828" y="4527512"/>
                <a:ext cx="4010923" cy="754309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0" y="5281821"/>
                <a:ext cx="3928533" cy="1091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𝑁𝑉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81821"/>
                <a:ext cx="3928533" cy="1091196"/>
              </a:xfrm>
              <a:prstGeom prst="rect">
                <a:avLst/>
              </a:prstGeom>
              <a:blipFill rotWithShape="0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141474" y="5248798"/>
                <a:ext cx="3928533" cy="11572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  <m:r>
                        <a:rPr lang="zh-CN" alt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74" y="5248798"/>
                <a:ext cx="3928533" cy="1157240"/>
              </a:xfrm>
              <a:prstGeom prst="rect">
                <a:avLst/>
              </a:prstGeom>
              <a:blipFill rotWithShape="0"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7909481" y="5830861"/>
                <a:ext cx="11270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481" y="5830861"/>
                <a:ext cx="1127003" cy="369332"/>
              </a:xfrm>
              <a:prstGeom prst="rect">
                <a:avLst/>
              </a:prstGeom>
              <a:blipFill rotWithShape="0">
                <a:blip r:embed="rId14" cstate="print"/>
                <a:stretch>
                  <a:fillRect l="-9189" r="-9189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8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2566</TotalTime>
  <Words>916</Words>
  <Application>Microsoft Office PowerPoint</Application>
  <PresentationFormat>全屏显示(4:3)</PresentationFormat>
  <Paragraphs>112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楷体_GB2312</vt:lpstr>
      <vt:lpstr>宋体</vt:lpstr>
      <vt:lpstr>Arial</vt:lpstr>
      <vt:lpstr>Cambria Math</vt:lpstr>
      <vt:lpstr>Symbol</vt:lpstr>
      <vt:lpstr>Times New Roman</vt:lpstr>
      <vt:lpstr>Wingdings</vt:lpstr>
      <vt:lpstr>诗情画意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he- lijing</dc:creator>
  <cp:lastModifiedBy>2860224236@qq.com</cp:lastModifiedBy>
  <cp:revision>734</cp:revision>
  <cp:lastPrinted>1997-11-23T03:25:00Z</cp:lastPrinted>
  <dcterms:created xsi:type="dcterms:W3CDTF">1995-06-17T23:31:02Z</dcterms:created>
  <dcterms:modified xsi:type="dcterms:W3CDTF">2019-06-26T12:03:06Z</dcterms:modified>
</cp:coreProperties>
</file>