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0"/>
  </p:notesMasterIdLst>
  <p:handoutMasterIdLst>
    <p:handoutMasterId r:id="rId11"/>
  </p:handoutMasterIdLst>
  <p:sldIdLst>
    <p:sldId id="588" r:id="rId2"/>
    <p:sldId id="589" r:id="rId3"/>
    <p:sldId id="590" r:id="rId4"/>
    <p:sldId id="591" r:id="rId5"/>
    <p:sldId id="582" r:id="rId6"/>
    <p:sldId id="583" r:id="rId7"/>
    <p:sldId id="584" r:id="rId8"/>
    <p:sldId id="585" r:id="rId9"/>
  </p:sldIdLst>
  <p:sldSz cx="9144000" cy="6858000" type="screen4x3"/>
  <p:notesSz cx="7315200" cy="96012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000FF"/>
    <a:srgbClr val="FF0000"/>
    <a:srgbClr val="FFCCFF"/>
    <a:srgbClr val="FF00FF"/>
    <a:srgbClr val="66FFFF"/>
    <a:srgbClr val="CCFF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9" autoAdjust="0"/>
  </p:normalViewPr>
  <p:slideViewPr>
    <p:cSldViewPr snapToGrid="0">
      <p:cViewPr varScale="1">
        <p:scale>
          <a:sx n="87" d="100"/>
          <a:sy n="87" d="100"/>
        </p:scale>
        <p:origin x="135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355" y="451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46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t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3650" y="727075"/>
            <a:ext cx="4787900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defTabSz="1039813" eaLnBrk="0" hangingPunct="0">
              <a:defRPr kumimoji="1" sz="1100" i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638" tIns="0" rIns="20638" bIns="0" numCol="1" anchor="b" anchorCtr="0" compatLnSpc="1">
            <a:prstTxWarp prst="textNoShape">
              <a:avLst/>
            </a:prstTxWarp>
          </a:bodyPr>
          <a:lstStyle>
            <a:lvl1pPr algn="r" defTabSz="1039813" eaLnBrk="0" hangingPunct="0">
              <a:defRPr kumimoji="1" sz="1100" i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C9C09B9-BC44-4B6E-A331-810AC38D9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7722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87363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7472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463675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951038" algn="l" defTabSz="10398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87E95C-C825-4452-B7A7-DFC21139B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2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8C84E-59A3-448F-82BD-69E12BD4D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93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643966-8DF2-40DD-B847-CE16E35F7C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45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FA6E1-68CA-47A1-93E3-F1A34BE695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7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8540750" cy="20208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1625" y="4078288"/>
            <a:ext cx="8540750" cy="20208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7C1B7-1637-454D-B634-17538E78D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75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5EF4A-D67A-4FED-B7D2-03545CAB7C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45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B2E90-D374-44E1-BB8E-6CFAC4FD1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59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A7EBD-9FCD-44B8-89C9-3D40F432AA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31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EF963-E945-491A-B72A-C5C9CFC4C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3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36C3-D5EE-4A1B-95FC-BA3D6988F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3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018B5-2F26-4D8F-A0C7-E1918AE2FD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585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3F6A-36EB-4A72-92DB-4097A88908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748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C39D-E824-4F0B-90E2-35326B1270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26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78FA8DAA-FD85-41BE-B13F-392A62885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3.png"/><Relationship Id="rId7" Type="http://schemas.openxmlformats.org/officeDocument/2006/relationships/image" Target="../media/image5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5.png"/><Relationship Id="rId4" Type="http://schemas.openxmlformats.org/officeDocument/2006/relationships/image" Target="../media/image4.png"/><Relationship Id="rId9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wmf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170.png"/><Relationship Id="rId5" Type="http://schemas.openxmlformats.org/officeDocument/2006/relationships/image" Target="../media/image11.png"/><Relationship Id="rId10" Type="http://schemas.openxmlformats.org/officeDocument/2006/relationships/image" Target="../media/image160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0.png"/><Relationship Id="rId2" Type="http://schemas.openxmlformats.org/officeDocument/2006/relationships/image" Target="../media/image24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19113"/>
                <a:ext cx="925991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给如图所示的网络中的每个元件指定支路电压和支路电流变量。采用关联参考方向。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(2)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该网络可写出多少线性独立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KVL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方程？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(3)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该网络可写出多少线性独立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方程？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(4)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写出该网络的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KVL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方程。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(5)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给每个支路电流指定非零值从而满足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方程。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(6)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给每个支路电压指定非零值从而满足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KVL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方程。</a:t>
                </a:r>
                <a:endParaRPr lang="en-US" altLang="zh-CN" sz="24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(7)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可通过下面方法检查结果的正确性。如果支路变量遵循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KVL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KCL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，则网络中功率守恒。因此计算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𝒏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的值，该值应该是零。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9113"/>
                <a:ext cx="9259910" cy="3416320"/>
              </a:xfrm>
              <a:prstGeom prst="rect">
                <a:avLst/>
              </a:prstGeom>
              <a:blipFill rotWithShape="0">
                <a:blip r:embed="rId2"/>
                <a:stretch>
                  <a:fillRect l="-987" t="-1426" r="-856" b="-25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09" y="4270032"/>
            <a:ext cx="4659091" cy="227447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08" y="3986636"/>
            <a:ext cx="4659091" cy="28713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393132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03194" y="122461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2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03194" y="1653526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3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7221" y="3966272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(4)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1" name="文本框 9"/>
          <p:cNvSpPr txBox="1"/>
          <p:nvPr/>
        </p:nvSpPr>
        <p:spPr>
          <a:xfrm>
            <a:off x="1480513" y="3960725"/>
            <a:ext cx="15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KVL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994768" y="4454546"/>
                <a:ext cx="30522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768" y="4454546"/>
                <a:ext cx="305224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98" r="-99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54510" y="4942820"/>
                <a:ext cx="1661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10" y="4942820"/>
                <a:ext cx="16615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676" r="-367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9"/>
          <p:cNvSpPr txBox="1"/>
          <p:nvPr/>
        </p:nvSpPr>
        <p:spPr>
          <a:xfrm>
            <a:off x="224367" y="5317690"/>
            <a:ext cx="152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KCL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159903" y="5436632"/>
                <a:ext cx="21889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03" y="5436632"/>
                <a:ext cx="218899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228" r="-2786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86287" y="5941158"/>
                <a:ext cx="15364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7" y="5941158"/>
                <a:ext cx="1536446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968" r="-357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215785" y="5924906"/>
                <a:ext cx="18141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85" y="5924906"/>
                <a:ext cx="1814151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167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77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909" y="419188"/>
            <a:ext cx="4659091" cy="28713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0" y="519113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(5)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76300" y="596057"/>
                <a:ext cx="2665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596057"/>
                <a:ext cx="266534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59" r="-183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2682" y="1119277"/>
                <a:ext cx="11103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2" y="1119277"/>
                <a:ext cx="111030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945" r="-549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431341" y="1119277"/>
                <a:ext cx="15915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=−0.8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41" y="1119277"/>
                <a:ext cx="159159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831" r="-344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0" y="1702434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(6)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45365" y="1779378"/>
                <a:ext cx="14164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5" y="1779378"/>
                <a:ext cx="141641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863" r="-3433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606518" y="1779378"/>
                <a:ext cx="13967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518" y="1779378"/>
                <a:ext cx="13967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4367" r="-3493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7076" y="2225654"/>
                <a:ext cx="11744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6" y="2225654"/>
                <a:ext cx="117448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663" r="-414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603363" y="2225654"/>
                <a:ext cx="1179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363" y="2225654"/>
                <a:ext cx="1179747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639" r="-412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27076" y="2816083"/>
                <a:ext cx="13865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6" y="2816083"/>
                <a:ext cx="138659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3947" r="-3509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0" y="3406512"/>
            <a:ext cx="745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(7)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72907" y="3332031"/>
                <a:ext cx="1657313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07" y="3332031"/>
                <a:ext cx="1657313" cy="8943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117765" y="4157358"/>
                <a:ext cx="5027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65" y="4157358"/>
                <a:ext cx="5027082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727" r="-84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08298" y="4866109"/>
                <a:ext cx="830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0.2×2+0.2×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+0.2×1+1×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+(−0.8)(−2)=0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98" y="4866109"/>
                <a:ext cx="8300734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94" r="-29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047507" y="5419418"/>
                <a:ext cx="101091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0=0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07" y="5419418"/>
                <a:ext cx="101091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024" r="-5422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2949165" y="5340578"/>
            <a:ext cx="4382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因此证明了结果的正确性</a:t>
            </a:r>
          </a:p>
        </p:txBody>
      </p:sp>
    </p:spTree>
    <p:extLst>
      <p:ext uri="{BB962C8B-B14F-4D97-AF65-F5344CB8AC3E}">
        <p14:creationId xmlns:p14="http://schemas.microsoft.com/office/powerpoint/2010/main" val="14368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2.15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519113"/>
            <a:ext cx="9053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给每个电阻指定电压变量和电流变量，求如图所示电路中电阻</a:t>
            </a:r>
            <a:r>
              <a:rPr lang="en-US" altLang="zh-CN" sz="28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楷体_GB2312"/>
              </a:rPr>
              <a:t>上的电压</a:t>
            </a:r>
            <a:endParaRPr lang="zh-CN" altLang="en-US" sz="2800" b="1" baseline="-25000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01365B-3D98-4E03-B87B-E339FCE9AFE2}"/>
              </a:ext>
            </a:extLst>
          </p:cNvPr>
          <p:cNvSpPr txBox="1"/>
          <p:nvPr/>
        </p:nvSpPr>
        <p:spPr>
          <a:xfrm>
            <a:off x="0" y="1473220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6E808A09-999A-4B7D-85DC-9BF8A339BF0D}"/>
              </a:ext>
            </a:extLst>
          </p:cNvPr>
          <p:cNvSpPr txBox="1"/>
          <p:nvPr/>
        </p:nvSpPr>
        <p:spPr>
          <a:xfrm>
            <a:off x="134471" y="2028172"/>
            <a:ext cx="17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KCL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B7FD241-AD34-4ADA-A1AC-F56DB240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764" y="2437284"/>
            <a:ext cx="4383236" cy="2357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FDF16C-B442-4F99-84A8-774B79A178BB}"/>
                  </a:ext>
                </a:extLst>
              </p:cNvPr>
              <p:cNvSpPr txBox="1"/>
              <p:nvPr/>
            </p:nvSpPr>
            <p:spPr>
              <a:xfrm>
                <a:off x="196242" y="2603657"/>
                <a:ext cx="26232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BFDF16C-B442-4F99-84A8-774B79A17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42" y="2603657"/>
                <a:ext cx="2623228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26E5DC1-9586-4062-AF6C-B81AF8CEC5E1}"/>
                  </a:ext>
                </a:extLst>
              </p:cNvPr>
              <p:cNvSpPr txBox="1"/>
              <p:nvPr/>
            </p:nvSpPr>
            <p:spPr>
              <a:xfrm>
                <a:off x="134471" y="3045538"/>
                <a:ext cx="262322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26E5DC1-9586-4062-AF6C-B81AF8CE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1" y="3045538"/>
                <a:ext cx="2623228" cy="369332"/>
              </a:xfrm>
              <a:prstGeom prst="rect">
                <a:avLst/>
              </a:prstGeom>
              <a:blipFill>
                <a:blip r:embed="rId4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9">
            <a:extLst>
              <a:ext uri="{FF2B5EF4-FFF2-40B4-BE49-F238E27FC236}">
                <a16:creationId xmlns:a16="http://schemas.microsoft.com/office/drawing/2014/main" id="{6EB17E8F-664F-4B8C-BD15-A87FDE014CD1}"/>
              </a:ext>
            </a:extLst>
          </p:cNvPr>
          <p:cNvSpPr txBox="1"/>
          <p:nvPr/>
        </p:nvSpPr>
        <p:spPr>
          <a:xfrm>
            <a:off x="134471" y="3508304"/>
            <a:ext cx="1780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KVL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3FAB88-4ED0-4390-914C-3EE3F7363D1F}"/>
                  </a:ext>
                </a:extLst>
              </p:cNvPr>
              <p:cNvSpPr txBox="1"/>
              <p:nvPr/>
            </p:nvSpPr>
            <p:spPr>
              <a:xfrm>
                <a:off x="507221" y="4094993"/>
                <a:ext cx="23122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D3FAB88-4ED0-4390-914C-3EE3F736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1" y="4094993"/>
                <a:ext cx="2312249" cy="369332"/>
              </a:xfrm>
              <a:prstGeom prst="rect">
                <a:avLst/>
              </a:prstGeom>
              <a:blipFill>
                <a:blip r:embed="rId5"/>
                <a:stretch>
                  <a:fillRect l="-2105" r="-3684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35300C0-1C8D-4FD9-A389-9DD448B57BB9}"/>
                  </a:ext>
                </a:extLst>
              </p:cNvPr>
              <p:cNvSpPr txBox="1"/>
              <p:nvPr/>
            </p:nvSpPr>
            <p:spPr>
              <a:xfrm>
                <a:off x="576292" y="4610219"/>
                <a:ext cx="22431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35300C0-1C8D-4FD9-A389-9DD448B57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2" y="4610219"/>
                <a:ext cx="2243178" cy="369332"/>
              </a:xfrm>
              <a:prstGeom prst="rect">
                <a:avLst/>
              </a:prstGeom>
              <a:blipFill>
                <a:blip r:embed="rId6"/>
                <a:stretch>
                  <a:fillRect l="-3533" r="-217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1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">
            <a:extLst>
              <a:ext uri="{FF2B5EF4-FFF2-40B4-BE49-F238E27FC236}">
                <a16:creationId xmlns:a16="http://schemas.microsoft.com/office/drawing/2014/main" id="{5F8072CF-9635-4F84-8D0D-1B6138559ACA}"/>
              </a:ext>
            </a:extLst>
          </p:cNvPr>
          <p:cNvSpPr txBox="1"/>
          <p:nvPr/>
        </p:nvSpPr>
        <p:spPr>
          <a:xfrm>
            <a:off x="0" y="609600"/>
            <a:ext cx="202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由欧姆定律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DA6A2C-DD8D-42BA-A026-4C92B260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A79DCC-83E6-440F-90E5-113C835616EB}"/>
                  </a:ext>
                </a:extLst>
              </p:cNvPr>
              <p:cNvSpPr txBox="1"/>
              <p:nvPr/>
            </p:nvSpPr>
            <p:spPr>
              <a:xfrm>
                <a:off x="314074" y="1361496"/>
                <a:ext cx="17455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DA79DCC-83E6-440F-90E5-113C8356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74" y="1361496"/>
                <a:ext cx="1745567" cy="369332"/>
              </a:xfrm>
              <a:prstGeom prst="rect">
                <a:avLst/>
              </a:prstGeom>
              <a:blipFill>
                <a:blip r:embed="rId2"/>
                <a:stretch>
                  <a:fillRect l="-454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6538FD-13BA-477B-AB1D-6FB12CAAF28B}"/>
                  </a:ext>
                </a:extLst>
              </p:cNvPr>
              <p:cNvSpPr txBox="1"/>
              <p:nvPr/>
            </p:nvSpPr>
            <p:spPr>
              <a:xfrm>
                <a:off x="332003" y="1838043"/>
                <a:ext cx="17455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6538FD-13BA-477B-AB1D-6FB12CAA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3" y="1838043"/>
                <a:ext cx="1745567" cy="369332"/>
              </a:xfrm>
              <a:prstGeom prst="rect">
                <a:avLst/>
              </a:prstGeom>
              <a:blipFill>
                <a:blip r:embed="rId4"/>
                <a:stretch>
                  <a:fillRect l="-4530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A6D2A9-FE90-408B-90C8-9F420D55AAA5}"/>
                  </a:ext>
                </a:extLst>
              </p:cNvPr>
              <p:cNvSpPr txBox="1"/>
              <p:nvPr/>
            </p:nvSpPr>
            <p:spPr>
              <a:xfrm>
                <a:off x="370103" y="2248904"/>
                <a:ext cx="17455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7A6D2A9-FE90-408B-90C8-9F420D55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3" y="2248904"/>
                <a:ext cx="1745567" cy="369332"/>
              </a:xfrm>
              <a:prstGeom prst="rect">
                <a:avLst/>
              </a:prstGeom>
              <a:blipFill>
                <a:blip r:embed="rId5"/>
                <a:stretch>
                  <a:fillRect l="-454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DBA3E-8996-466C-AF29-2A029B58232F}"/>
                  </a:ext>
                </a:extLst>
              </p:cNvPr>
              <p:cNvSpPr txBox="1"/>
              <p:nvPr/>
            </p:nvSpPr>
            <p:spPr>
              <a:xfrm>
                <a:off x="370103" y="2682130"/>
                <a:ext cx="174556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DBA3E-8996-466C-AF29-2A029B582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3" y="2682130"/>
                <a:ext cx="1745567" cy="369332"/>
              </a:xfrm>
              <a:prstGeom prst="rect">
                <a:avLst/>
              </a:prstGeom>
              <a:blipFill>
                <a:blip r:embed="rId6"/>
                <a:stretch>
                  <a:fillRect l="-454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9">
            <a:extLst>
              <a:ext uri="{FF2B5EF4-FFF2-40B4-BE49-F238E27FC236}">
                <a16:creationId xmlns:a16="http://schemas.microsoft.com/office/drawing/2014/main" id="{3E6EC65F-7D07-4385-BC66-F1FEB5974898}"/>
              </a:ext>
            </a:extLst>
          </p:cNvPr>
          <p:cNvSpPr txBox="1"/>
          <p:nvPr/>
        </p:nvSpPr>
        <p:spPr>
          <a:xfrm>
            <a:off x="173845" y="3283319"/>
            <a:ext cx="202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8C3AA2-5278-467F-B05E-5103CDC0FB62}"/>
                  </a:ext>
                </a:extLst>
              </p:cNvPr>
              <p:cNvSpPr txBox="1"/>
              <p:nvPr/>
            </p:nvSpPr>
            <p:spPr>
              <a:xfrm>
                <a:off x="405961" y="4102290"/>
                <a:ext cx="8397380" cy="751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>
                  <a:defRPr sz="2400" i="1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𝐼𝑅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68C3AA2-5278-467F-B05E-5103CDC0F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1" y="4102290"/>
                <a:ext cx="8397380" cy="751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7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3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0" y="505572"/>
                <a:ext cx="905384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列出如图所示的节点方程。求出节点电压，然后用这些节点电压求出支路电流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𝟐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𝑽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𝟑</m:t>
                        </m:r>
                      </m:sub>
                    </m:sSub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𝟑</m:t>
                    </m:r>
                    <m:r>
                      <a:rPr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𝛀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𝟐</m:t>
                    </m:r>
                    <m:r>
                      <a:rPr lang="zh-CN" alt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𝛀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𝟐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𝟐</m:t>
                    </m:r>
                    <m:r>
                      <a:rPr lang="zh-CN" alt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𝛀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,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𝟓</m:t>
                        </m:r>
                      </m:sub>
                    </m:sSub>
                    <m:r>
                      <a:rPr lang="en-US" altLang="zh-CN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lang="en-US" altLang="zh-CN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𝟏</m:t>
                    </m:r>
                    <m:r>
                      <a:rPr lang="zh-CN" altLang="en-US" sz="28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𝛀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1384995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347" t="-4846" b="-10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43006" y="1483440"/>
            <a:ext cx="4010842" cy="205825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1890567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1483" y="1923619"/>
            <a:ext cx="178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节点方程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31792" y="2785074"/>
                <a:ext cx="3979423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2" y="2785074"/>
                <a:ext cx="3979423" cy="756617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54399" y="3808214"/>
                <a:ext cx="4072525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9" y="3808214"/>
                <a:ext cx="4072525" cy="756617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133350" y="4831354"/>
            <a:ext cx="178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联立解得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315406" y="5374560"/>
                <a:ext cx="2513188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06" y="5374560"/>
                <a:ext cx="2513188" cy="756617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91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505572"/>
                <a:ext cx="90538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用叠加定理求如图所示电路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(a)</a:t>
                </a:r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和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(b)</a:t>
                </a:r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中的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𝒗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latin typeface="+mn-ea"/>
                    <a:ea typeface="楷体_GB2312"/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52322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1347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83171" y="1028792"/>
            <a:ext cx="4870677" cy="190075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83171" y="102879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楷体_GB2312"/>
              </a:rPr>
              <a:t>(a)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0" y="1024685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5368" y="1067664"/>
            <a:ext cx="325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6A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电流源单独作用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878530" y="1585526"/>
                <a:ext cx="1091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530" y="1585526"/>
                <a:ext cx="1091196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2793" r="-614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67012" y="1948007"/>
            <a:ext cx="3745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10V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电压源单独作用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80793" y="2402583"/>
                <a:ext cx="309565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2+3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93" y="2402583"/>
                <a:ext cx="3095656" cy="700063"/>
              </a:xfrm>
              <a:prstGeom prst="rect">
                <a:avLst/>
              </a:prstGeom>
              <a:blipFill rotWithShape="0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7628" y="3172504"/>
                <a:ext cx="2801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28" y="3172504"/>
                <a:ext cx="2801986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l="-870" r="-1304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98869" y="980667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(a)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39762" y="3080337"/>
            <a:ext cx="4200651" cy="224978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767090" y="3060040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ea typeface="楷体_GB2312"/>
              </a:rPr>
              <a:t>(b)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98869" y="3671155"/>
            <a:ext cx="374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62V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电压源单独作用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13869" y="4163396"/>
                <a:ext cx="4236096" cy="763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2||3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2||3+2+3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∙62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69" y="4163396"/>
                <a:ext cx="4236096" cy="763607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40904" y="4886560"/>
            <a:ext cx="374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31A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电流源单独作用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603616" y="5587967"/>
                <a:ext cx="20297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616" y="5587967"/>
                <a:ext cx="2029786" cy="369332"/>
              </a:xfrm>
              <a:prstGeom prst="rect">
                <a:avLst/>
              </a:prstGeom>
              <a:blipFill>
                <a:blip r:embed="rId10" cstate="print"/>
                <a:stretch>
                  <a:fillRect l="-1502" r="-60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165821" y="3598337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(b)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15070" y="5983096"/>
                <a:ext cx="26056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m:rPr>
                          <m:sty m:val="p"/>
                        </m:rP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0" y="5983096"/>
                <a:ext cx="2605650" cy="369332"/>
              </a:xfrm>
              <a:prstGeom prst="rect">
                <a:avLst/>
              </a:prstGeom>
              <a:blipFill>
                <a:blip r:embed="rId11" cstate="print"/>
                <a:stretch>
                  <a:fillRect l="-468" r="-210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E51A9EF-F8AD-4356-97BF-6F92AA505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949813"/>
              </p:ext>
            </p:extLst>
          </p:nvPr>
        </p:nvGraphicFramePr>
        <p:xfrm>
          <a:off x="222250" y="5548313"/>
          <a:ext cx="520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2" imgW="2603160" imgH="444240" progId="">
                  <p:embed/>
                </p:oleObj>
              </mc:Choice>
              <mc:Fallback>
                <p:oleObj name="Equation" r:id="rId12" imgW="2603160" imgH="4442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548313"/>
                        <a:ext cx="520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68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12" grpId="0"/>
      <p:bldP spid="13" grpId="0" animBg="1"/>
      <p:bldP spid="14" grpId="0" animBg="1"/>
      <p:bldP spid="15" grpId="0"/>
      <p:bldP spid="18" grpId="0"/>
      <p:bldP spid="19" grpId="0" animBg="1"/>
      <p:bldP spid="20" grpId="0"/>
      <p:bldP spid="23" grpId="0" animBg="1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练习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3.22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505572"/>
            <a:ext cx="90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_GB2312"/>
              </a:rPr>
              <a:t>(1)</a:t>
            </a:r>
            <a:r>
              <a:rPr lang="zh-CN" altLang="en-US" sz="2800" b="1" dirty="0">
                <a:solidFill>
                  <a:srgbClr val="FF0000"/>
                </a:solidFill>
                <a:ea typeface="楷体_GB2312"/>
              </a:rPr>
              <a:t>求如图所示</a:t>
            </a:r>
            <a:r>
              <a:rPr lang="en-US" altLang="zh-CN" sz="2800" b="1" dirty="0">
                <a:solidFill>
                  <a:srgbClr val="FF0000"/>
                </a:solidFill>
                <a:ea typeface="楷体_GB2312"/>
              </a:rPr>
              <a:t>(a)</a:t>
            </a:r>
            <a:r>
              <a:rPr lang="zh-CN" altLang="en-US" sz="2800" b="1" dirty="0">
                <a:solidFill>
                  <a:srgbClr val="FF0000"/>
                </a:solidFill>
                <a:ea typeface="楷体_GB2312"/>
              </a:rPr>
              <a:t>电路的戴维南等效电路。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41334" y="1761859"/>
            <a:ext cx="4359688" cy="2148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52983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975530"/>
            <a:ext cx="9053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a typeface="楷体_GB2312"/>
              </a:rPr>
              <a:t>(2)</a:t>
            </a:r>
            <a:r>
              <a:rPr lang="zh-CN" altLang="en-US" sz="2800" b="1" dirty="0">
                <a:solidFill>
                  <a:srgbClr val="FF0000"/>
                </a:solidFill>
                <a:ea typeface="楷体_GB2312"/>
              </a:rPr>
              <a:t>求如图所示</a:t>
            </a:r>
            <a:r>
              <a:rPr lang="en-US" altLang="zh-CN" sz="2800" b="1" dirty="0">
                <a:solidFill>
                  <a:srgbClr val="FF0000"/>
                </a:solidFill>
                <a:ea typeface="楷体_GB2312"/>
              </a:rPr>
              <a:t>(b)</a:t>
            </a:r>
            <a:r>
              <a:rPr lang="zh-CN" altLang="en-US" sz="2800" b="1" dirty="0">
                <a:solidFill>
                  <a:srgbClr val="FF0000"/>
                </a:solidFill>
                <a:ea typeface="楷体_GB2312"/>
              </a:rPr>
              <a:t>电路的诺顿等效电路。</a:t>
            </a:r>
            <a:endParaRPr lang="zh-CN" altLang="en-US" sz="2800" b="1" dirty="0">
              <a:solidFill>
                <a:srgbClr val="FF0000"/>
              </a:solidFill>
              <a:latin typeface="+mn-ea"/>
              <a:ea typeface="楷体_GB231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58267" y="1650962"/>
            <a:ext cx="643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楷体_GB2312"/>
              </a:rPr>
              <a:t>(a)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1334" y="4142985"/>
            <a:ext cx="4312514" cy="23301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741334" y="4076224"/>
            <a:ext cx="6436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a typeface="楷体_GB2312"/>
              </a:rPr>
              <a:t>(b)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38150" y="2074069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(a)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14450" y="2175278"/>
                <a:ext cx="25200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2175278"/>
                <a:ext cx="2520049" cy="369332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484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17831" y="2885352"/>
                <a:ext cx="16357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31" y="2885352"/>
                <a:ext cx="1635704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 l="-3346" r="-37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38150" y="411557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(b)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314450" y="4353223"/>
                <a:ext cx="242256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||(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353223"/>
                <a:ext cx="2422569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l="-4282" r="-5793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314450" y="4980306"/>
                <a:ext cx="1992473" cy="756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4980306"/>
                <a:ext cx="1992473" cy="756938"/>
              </a:xfrm>
              <a:prstGeom prst="rect">
                <a:avLst/>
              </a:prstGeom>
              <a:blipFill rotWithShape="0">
                <a:blip r:embed="rId7" cstate="print"/>
                <a:stretch>
                  <a:fillRect r="-3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问题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0" y="505572"/>
                <a:ext cx="90538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用下面三种不同方法求如图所示电路中的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𝒊</m:t>
                    </m:r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。</a:t>
                </a:r>
                <a:endParaRPr lang="en-US" altLang="zh-CN" sz="2800" b="1" dirty="0">
                  <a:solidFill>
                    <a:srgbClr val="FF0000"/>
                  </a:solidFill>
                  <a:ea typeface="楷体_GB2312"/>
                </a:endParaRPr>
              </a:p>
              <a:p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(1)</a:t>
                </a:r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节点法  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(2)</a:t>
                </a:r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叠加定理 </a:t>
                </a:r>
                <a:r>
                  <a:rPr lang="en-US" altLang="zh-CN" sz="2800" b="1" dirty="0">
                    <a:solidFill>
                      <a:srgbClr val="FF0000"/>
                    </a:solidFill>
                    <a:ea typeface="楷体_GB2312"/>
                  </a:rPr>
                  <a:t>(3)</a:t>
                </a:r>
                <a:r>
                  <a:rPr lang="zh-CN" altLang="en-US" sz="2800" b="1" dirty="0">
                    <a:solidFill>
                      <a:srgbClr val="FF0000"/>
                    </a:solidFill>
                    <a:ea typeface="楷体_GB2312"/>
                  </a:rPr>
                  <a:t>戴维南或诺顿变换</a:t>
                </a:r>
                <a:endParaRPr lang="zh-CN" altLang="en-US" sz="2800" b="1" dirty="0">
                  <a:solidFill>
                    <a:srgbClr val="FF0000"/>
                  </a:solidFill>
                  <a:latin typeface="+mn-ea"/>
                  <a:ea typeface="楷体_GB231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5572"/>
                <a:ext cx="9053848" cy="954107"/>
              </a:xfrm>
              <a:prstGeom prst="rect">
                <a:avLst/>
              </a:prstGeom>
              <a:blipFill rotWithShape="0">
                <a:blip r:embed="rId2" cstate="print"/>
                <a:stretch>
                  <a:fillRect l="-1347" t="-8974"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23514" y="1459680"/>
            <a:ext cx="4520485" cy="164999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56" y="1394563"/>
            <a:ext cx="87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[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解</a:t>
            </a:r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]</a:t>
            </a:r>
            <a:endParaRPr lang="zh-CN" altLang="en-US" sz="2800" b="1" dirty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9172" y="1394563"/>
            <a:ext cx="237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(1)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节点法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25202" y="1987937"/>
                <a:ext cx="371294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" y="1987937"/>
                <a:ext cx="3712940" cy="693844"/>
              </a:xfrm>
              <a:prstGeom prst="rect">
                <a:avLst/>
              </a:prstGeom>
              <a:blipFill rotWithShape="0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 bwMode="auto">
          <a:xfrm>
            <a:off x="6138779" y="1882273"/>
            <a:ext cx="45719" cy="4571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955557" y="1548451"/>
                <a:ext cx="457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557" y="1548451"/>
                <a:ext cx="457882" cy="369332"/>
              </a:xfrm>
              <a:prstGeom prst="rect">
                <a:avLst/>
              </a:prstGeom>
              <a:blipFill rotWithShape="0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 bwMode="auto">
          <a:xfrm>
            <a:off x="7327366" y="1887135"/>
            <a:ext cx="45719" cy="4571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144144" y="1553313"/>
                <a:ext cx="46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144" y="1553313"/>
                <a:ext cx="463204" cy="369332"/>
              </a:xfrm>
              <a:prstGeom prst="rect">
                <a:avLst/>
              </a:prstGeom>
              <a:blipFill rotWithShape="0">
                <a:blip r:embed="rId6" cstate="print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/>
          <p:cNvSpPr/>
          <p:nvPr/>
        </p:nvSpPr>
        <p:spPr bwMode="auto">
          <a:xfrm>
            <a:off x="8410734" y="1882273"/>
            <a:ext cx="45719" cy="4571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227512" y="1548451"/>
                <a:ext cx="4632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512" y="1548451"/>
                <a:ext cx="463204" cy="369332"/>
              </a:xfrm>
              <a:prstGeom prst="rect">
                <a:avLst/>
              </a:prstGeom>
              <a:blipFill rotWithShape="0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25202" y="2751935"/>
                <a:ext cx="3064622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" y="2751935"/>
                <a:ext cx="3064622" cy="632481"/>
              </a:xfrm>
              <a:prstGeom prst="rect">
                <a:avLst/>
              </a:prstGeom>
              <a:blipFill rotWithShape="0">
                <a:blip r:embed="rId8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29172" y="3471477"/>
                <a:ext cx="1972078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72" y="3471477"/>
                <a:ext cx="1972078" cy="632481"/>
              </a:xfrm>
              <a:prstGeom prst="rect">
                <a:avLst/>
              </a:prstGeom>
              <a:blipFill rotWithShape="0">
                <a:blip r:embed="rId9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96032" y="4191019"/>
            <a:ext cx="237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(2)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叠加定理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25202" y="4714239"/>
                <a:ext cx="378372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l-G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=0.167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" y="4714239"/>
                <a:ext cx="3783728" cy="700063"/>
              </a:xfrm>
              <a:prstGeom prst="rect">
                <a:avLst/>
              </a:prstGeom>
              <a:blipFill rotWithShape="0">
                <a:blip r:embed="rId10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25202" y="5409762"/>
                <a:ext cx="512710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l-GR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l-GR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=0.333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" y="5409762"/>
                <a:ext cx="5127109" cy="700063"/>
              </a:xfrm>
              <a:prstGeom prst="rect">
                <a:avLst/>
              </a:prstGeom>
              <a:blipFill rotWithShape="0">
                <a:blip r:embed="rId11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325202" y="6237967"/>
                <a:ext cx="24334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02" y="6237967"/>
                <a:ext cx="2433487" cy="369332"/>
              </a:xfrm>
              <a:prstGeom prst="rect">
                <a:avLst/>
              </a:prstGeom>
              <a:blipFill rotWithShape="0">
                <a:blip r:embed="rId12" cstate="print"/>
                <a:stretch>
                  <a:fillRect l="-2000" r="-250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265919" y="3371707"/>
            <a:ext cx="237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/>
              </a:rPr>
              <a:t>(3)</a:t>
            </a:r>
            <a:r>
              <a:rPr lang="zh-CN" altLang="en-US" sz="2800" b="1" dirty="0">
                <a:solidFill>
                  <a:srgbClr val="0000FF"/>
                </a:solidFill>
                <a:ea typeface="楷体_GB2312"/>
              </a:rPr>
              <a:t>诺顿变换</a:t>
            </a:r>
          </a:p>
        </p:txBody>
      </p:sp>
      <p:sp>
        <p:nvSpPr>
          <p:cNvPr id="22" name="椭圆 21"/>
          <p:cNvSpPr/>
          <p:nvPr/>
        </p:nvSpPr>
        <p:spPr bwMode="auto">
          <a:xfrm>
            <a:off x="6135604" y="1885837"/>
            <a:ext cx="45719" cy="4571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952382" y="155201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82" y="1552015"/>
                <a:ext cx="382669" cy="369332"/>
              </a:xfrm>
              <a:prstGeom prst="rect">
                <a:avLst/>
              </a:prstGeom>
              <a:blipFill rotWithShape="0">
                <a:blip r:embed="rId1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椭圆 23"/>
          <p:cNvSpPr/>
          <p:nvPr/>
        </p:nvSpPr>
        <p:spPr bwMode="auto">
          <a:xfrm>
            <a:off x="6141954" y="3053760"/>
            <a:ext cx="45719" cy="45719"/>
          </a:xfrm>
          <a:prstGeom prst="ellips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6062001" y="277720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01" y="2777201"/>
                <a:ext cx="428322" cy="369332"/>
              </a:xfrm>
              <a:prstGeom prst="rect">
                <a:avLst/>
              </a:prstGeom>
              <a:blipFill rotWithShape="0">
                <a:blip r:embed="rId1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5252280" y="3872143"/>
                <a:ext cx="35251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||(3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280" y="3872143"/>
                <a:ext cx="3525131" cy="369332"/>
              </a:xfrm>
              <a:prstGeom prst="rect">
                <a:avLst/>
              </a:prstGeom>
              <a:blipFill rotWithShape="0">
                <a:blip r:embed="rId15" cstate="print"/>
                <a:stretch>
                  <a:fillRect l="-1384" r="-1384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826432" y="4361937"/>
                <a:ext cx="4286879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432" y="4361937"/>
                <a:ext cx="4286879" cy="700063"/>
              </a:xfrm>
              <a:prstGeom prst="rect">
                <a:avLst/>
              </a:prstGeom>
              <a:blipFill rotWithShape="0">
                <a:blip r:embed="rId1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5572534" y="5182462"/>
                <a:ext cx="3540777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534" y="5182462"/>
                <a:ext cx="3540777" cy="700063"/>
              </a:xfrm>
              <a:prstGeom prst="rect">
                <a:avLst/>
              </a:prstGeom>
              <a:blipFill rotWithShape="0">
                <a:blip r:embed="rId1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7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>
            <a:alpha val="50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2755</TotalTime>
  <Words>428</Words>
  <Application>Microsoft Office PowerPoint</Application>
  <PresentationFormat>全屏显示(4:3)</PresentationFormat>
  <Paragraphs>111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楷体_GB2312</vt:lpstr>
      <vt:lpstr>宋体</vt:lpstr>
      <vt:lpstr>Arial</vt:lpstr>
      <vt:lpstr>Cambria Math</vt:lpstr>
      <vt:lpstr>Times New Roman</vt:lpstr>
      <vt:lpstr>Wingdings</vt:lpstr>
      <vt:lpstr>诗情画意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he- lijing</dc:creator>
  <cp:lastModifiedBy>Dong Joseph</cp:lastModifiedBy>
  <cp:revision>738</cp:revision>
  <cp:lastPrinted>1997-11-23T03:25:00Z</cp:lastPrinted>
  <dcterms:created xsi:type="dcterms:W3CDTF">1995-06-17T23:31:02Z</dcterms:created>
  <dcterms:modified xsi:type="dcterms:W3CDTF">2019-04-02T09:18:44Z</dcterms:modified>
</cp:coreProperties>
</file>