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1F8A94-6BF1-4E6B-BD48-3046BC1A9F8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93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727FA8-2399-4A6D-BE7A-290EAAEBCD1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80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13C14-5DCF-406E-B6F6-F26D04708BD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20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50DEC-82C0-4380-831A-D0B449038E5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1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C8D9C9-BE5B-4E3D-B4BF-69E875F818B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12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44A3A9-9B42-4A5F-9D7B-C638698F4FC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061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28C85-A87A-40FA-82E3-19605D2598A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9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D9F4E3-0D78-45BD-9742-59E962F4928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A518E3-A9F4-4EAE-A097-D62F1C5B2D4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69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E019D3-2627-454A-B430-E5E0A7D07FB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1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027C43-6C32-43D5-BB1F-EDAE08280C9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7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9795D-28AF-43FC-BE2E-23CDA680397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9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ECCA2-4193-4016-B52B-8D084068A85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3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9BD08D-50A5-4DE9-98B4-4068C38968A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A54EF4-711F-420B-99AA-3CA1C6259C1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224B8B-C097-4424-9FAB-985105E5C18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7A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6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64" y="0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12.1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27" y="1375427"/>
            <a:ext cx="2749691" cy="1492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46396" y="1761438"/>
                <a:ext cx="14927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</a:rPr>
                  <a:t>5Ω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b="1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96" y="1761438"/>
                <a:ext cx="1492773" cy="830997"/>
              </a:xfrm>
              <a:prstGeom prst="rect">
                <a:avLst/>
              </a:prstGeom>
              <a:blipFill>
                <a:blip r:embed="rId3"/>
                <a:stretch>
                  <a:fillRect l="-408" t="-9559" r="-5306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43343" y="651954"/>
            <a:ext cx="7342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_GB231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_GB2312"/>
              </a:rPr>
              <a:t>）如图</a:t>
            </a:r>
            <a:r>
              <a:rPr lang="en-US" altLang="zh-CN" sz="2800" b="1" dirty="0">
                <a:solidFill>
                  <a:srgbClr val="FF0000"/>
                </a:solidFill>
                <a:latin typeface="楷体_GB2312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latin typeface="楷体_GB2312"/>
              </a:rPr>
              <a:t>所示电路的零输入响应是欠阻尼、过阻尼还是临界阻尼？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09698" y="2091934"/>
                <a:ext cx="3625095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8" y="2091934"/>
                <a:ext cx="3625095" cy="842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31225" y="3269810"/>
                <a:ext cx="149880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5" y="3269810"/>
                <a:ext cx="1498807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99064" y="4667132"/>
                <a:ext cx="1369996" cy="487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064" y="4667132"/>
                <a:ext cx="1369996" cy="487249"/>
              </a:xfrm>
              <a:prstGeom prst="rect">
                <a:avLst/>
              </a:prstGeom>
              <a:blipFill>
                <a:blip r:embed="rId6"/>
                <a:stretch>
                  <a:fillRect t="-5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31225" y="4450626"/>
                <a:ext cx="142314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5" y="4450626"/>
                <a:ext cx="1423147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877538" y="5705028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_GB2312"/>
                <a:ea typeface="楷体_GB2312"/>
              </a:rPr>
              <a:t>所以该电路的零输入响应是欠阻尼</a:t>
            </a:r>
            <a:endParaRPr lang="zh-CN" altLang="en-US" sz="2400" b="1" dirty="0">
              <a:ea typeface="楷体_GB231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8619" y="1713687"/>
            <a:ext cx="7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3461504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0314" y="424707"/>
                <a:ext cx="734291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/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/>
                  </a:rPr>
                  <a:t>）如图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/>
                  </a:rPr>
                  <a:t>(1)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/>
                  </a:rPr>
                  <a:t>所示电路的零输入响应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楷体_GB2312"/>
                  </a:rPr>
                  <a:t>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/>
                  </a:rPr>
                  <a:t>是什么样子？画出示意图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_GB2312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14" y="424707"/>
                <a:ext cx="7342911" cy="892552"/>
              </a:xfrm>
              <a:prstGeom prst="rect">
                <a:avLst/>
              </a:prstGeom>
              <a:blipFill>
                <a:blip r:embed="rId2"/>
                <a:stretch>
                  <a:fillRect l="-1328" t="-7534" r="-5311" b="-18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2997" y="1539786"/>
                <a:ext cx="34787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7" y="1539786"/>
                <a:ext cx="3478773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7096" y="2251127"/>
                <a:ext cx="1603196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6" y="2251127"/>
                <a:ext cx="1603196" cy="626325"/>
              </a:xfrm>
              <a:prstGeom prst="rect">
                <a:avLst/>
              </a:prstGeom>
              <a:blipFill>
                <a:blip r:embed="rId4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41801" y="2189940"/>
                <a:ext cx="195957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801" y="2189940"/>
                <a:ext cx="1959575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993614" y="2395024"/>
                <a:ext cx="1946815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14" y="2395024"/>
                <a:ext cx="1946815" cy="407099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18039" y="2395024"/>
                <a:ext cx="218617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.33×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39" y="2395024"/>
                <a:ext cx="2186176" cy="470000"/>
              </a:xfrm>
              <a:prstGeom prst="rect">
                <a:avLst/>
              </a:prstGeom>
              <a:blipFill>
                <a:blip r:embed="rId7"/>
                <a:stretch>
                  <a:fillRect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-97504" y="1211265"/>
            <a:ext cx="7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1933" y="2877452"/>
            <a:ext cx="5162282" cy="33085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3295" y="3292492"/>
            <a:ext cx="325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ea typeface="楷体_GB2312"/>
              </a:rPr>
              <a:t>示意图如右图所示</a:t>
            </a:r>
          </a:p>
        </p:txBody>
      </p:sp>
    </p:spTree>
    <p:extLst>
      <p:ext uri="{BB962C8B-B14F-4D97-AF65-F5344CB8AC3E}">
        <p14:creationId xmlns:p14="http://schemas.microsoft.com/office/powerpoint/2010/main" val="117442063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44" y="892360"/>
            <a:ext cx="8746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_GB231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）比较零输入响应的包络线和如图</a:t>
            </a:r>
            <a:r>
              <a:rPr lang="en-US" altLang="zh-CN" sz="2400" b="1" dirty="0">
                <a:solidFill>
                  <a:srgbClr val="FF0000"/>
                </a:solidFill>
                <a:latin typeface="楷体_GB2312"/>
              </a:rPr>
              <a:t>(2)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所示</a:t>
            </a:r>
            <a:r>
              <a:rPr lang="en-US" altLang="zh-CN" sz="2400" b="1" dirty="0">
                <a:solidFill>
                  <a:srgbClr val="FF0000"/>
                </a:solidFill>
                <a:latin typeface="楷体_GB2312"/>
              </a:rPr>
              <a:t>RC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电路的零输入响应的衰减速率。它们的区别是什么？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838" y="2152899"/>
            <a:ext cx="2736991" cy="17015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257320" y="1400191"/>
                <a:ext cx="17225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</a:rPr>
                  <a:t>5Ω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320" y="1400191"/>
                <a:ext cx="1722582" cy="646331"/>
              </a:xfrm>
              <a:prstGeom prst="rect">
                <a:avLst/>
              </a:prstGeom>
              <a:blipFill>
                <a:blip r:embed="rId3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08840" y="2618528"/>
                <a:ext cx="2535382" cy="327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𝑹𝑪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40" y="2618528"/>
                <a:ext cx="2535382" cy="327013"/>
              </a:xfrm>
              <a:prstGeom prst="rect">
                <a:avLst/>
              </a:prstGeom>
              <a:blipFill>
                <a:blip r:embed="rId4"/>
                <a:stretch>
                  <a:fillRect t="-124528" b="-147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1626" y="3960783"/>
                <a:ext cx="548445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区别，RC电路的零输入响应衰减速度是RLC响应的两倍，即，</a:t>
                </a:r>
                <a:endParaRPr lang="en-US" altLang="zh-CN" sz="2000" b="1" dirty="0">
                  <a:solidFill>
                    <a:schemeClr val="accent2">
                      <a:lumMod val="75000"/>
                    </a:schemeClr>
                  </a:solidFill>
                  <a:ea typeface="楷体_GB231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𝑹𝑳𝑪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𝑹𝑪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chemeClr val="accent2">
                      <a:lumMod val="75000"/>
                    </a:schemeClr>
                  </a:solidFill>
                  <a:ea typeface="楷体_GB2312"/>
                </a:endParaRPr>
              </a:p>
              <a:p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RLC需要两倍的衰减时间。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6" y="3960783"/>
                <a:ext cx="5484458" cy="1323439"/>
              </a:xfrm>
              <a:prstGeom prst="rect">
                <a:avLst/>
              </a:prstGeom>
              <a:blipFill>
                <a:blip r:embed="rId5"/>
                <a:stretch>
                  <a:fillRect l="-1224" t="-3687" r="-334" b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1626" y="2017070"/>
            <a:ext cx="7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53713" y="3591451"/>
            <a:ext cx="8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105735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6" y="1504107"/>
            <a:ext cx="5886753" cy="51691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13.6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0836" y="49600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对图中显示的每个电路，选出能够表示其系统函数（例如，阻抗、导纳或者传递函数）的频率响应幅值。不必将临界频率和电路参数联系起来，同时一个幅值可以选择多次。注意除了（</a:t>
            </a:r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</a:rPr>
              <a:t>）以外的幅值响应都是画在对数</a:t>
            </a:r>
            <a:r>
              <a:rPr lang="en-US" altLang="zh-CN" sz="2000" b="1" dirty="0">
                <a:solidFill>
                  <a:srgbClr val="FF0000"/>
                </a:solidFill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</a:rPr>
              <a:t>对数坐标中，并且标出了斜率。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0836" y="2201764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2104" y="2888361"/>
            <a:ext cx="1647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8412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13.9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7928" y="624412"/>
            <a:ext cx="563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一个正弦信号加到两个电路元件构成的线性网络，如图</a:t>
            </a:r>
            <a:r>
              <a:rPr lang="en-US" altLang="zh-CN" sz="2400" b="1" dirty="0">
                <a:solidFill>
                  <a:srgbClr val="FF0000"/>
                </a:solidFill>
                <a:latin typeface="楷体_GB231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所示。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7928" y="1548767"/>
                <a:ext cx="4765964" cy="105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楷体_GB2312"/>
                  </a:rPr>
                  <a:t>阻抗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楷体_GB2312"/>
                  </a:rPr>
                  <a:t>的波特图的幅值部分如图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/>
                  </a:rPr>
                  <a:t>b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/>
                  </a:rPr>
                  <a:t>所示。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8" y="1548767"/>
                <a:ext cx="4765964" cy="1053878"/>
              </a:xfrm>
              <a:prstGeom prst="rect">
                <a:avLst/>
              </a:prstGeom>
              <a:blipFill>
                <a:blip r:embed="rId2"/>
                <a:stretch>
                  <a:fillRect l="-2049" b="-1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91" y="933987"/>
            <a:ext cx="3132931" cy="19662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91" y="3797984"/>
            <a:ext cx="3132931" cy="21962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48219" y="255859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8219" y="5643418"/>
            <a:ext cx="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7782" y="1681018"/>
            <a:ext cx="812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网络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6348" y="2825597"/>
            <a:ext cx="420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画出网络，并求出元件的值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62197" y="4824335"/>
                <a:ext cx="2780129" cy="529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𝐫𝐚𝐝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97" y="4824335"/>
                <a:ext cx="2780129" cy="529953"/>
              </a:xfrm>
              <a:prstGeom prst="rect">
                <a:avLst/>
              </a:prstGeom>
              <a:blipFill>
                <a:blip r:embed="rId5"/>
                <a:stretch>
                  <a:fillRect t="-2299" b="-19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34932" y="5564864"/>
                <a:ext cx="2981286" cy="113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/>
              </a:p>
              <a:p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32" y="5564864"/>
                <a:ext cx="2981286" cy="1138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/>
          <a:srcRect l="32761" t="37446" r="37724" b="44693"/>
          <a:stretch/>
        </p:blipFill>
        <p:spPr>
          <a:xfrm>
            <a:off x="1646302" y="3510214"/>
            <a:ext cx="2343807" cy="1096107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149" y="2638283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2474611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52" y="37444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13.16</a:t>
            </a:r>
            <a:endParaRPr kumimoji="1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6739" y="1613622"/>
            <a:ext cx="3759393" cy="1803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4801" y="699205"/>
                <a:ext cx="85528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_GB2312"/>
                  </a:rPr>
                  <a:t>写出图中电路的传递函数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  <a:latin typeface="楷体_GB2312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楷体_GB231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699205"/>
                <a:ext cx="8552872" cy="523220"/>
              </a:xfrm>
              <a:prstGeom prst="rect">
                <a:avLst/>
              </a:prstGeom>
              <a:blipFill>
                <a:blip r:embed="rId3" cstate="print"/>
                <a:stretch>
                  <a:fillRect l="-1426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05306" y="1757068"/>
                <a:ext cx="3094180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𝑳𝒔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𝑪𝒔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06" y="1757068"/>
                <a:ext cx="3094180" cy="751872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9457" y="2976843"/>
                <a:ext cx="374865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7" y="2976843"/>
                <a:ext cx="3748655" cy="82984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8200" y="4190733"/>
                <a:ext cx="280564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𝑪𝒔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90733"/>
                <a:ext cx="2805640" cy="76899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426242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0927067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14.3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94" y="1838285"/>
            <a:ext cx="3733992" cy="1555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1488" y="684818"/>
                <a:ext cx="79111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如图所示，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RLC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并联谐振被一个电流源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0.2cos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单位：安培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驱动，当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=2500rad/s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时电压响应幅值的最大值为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80V,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=2000rad/s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时为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40V.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求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R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L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C.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8" y="684818"/>
                <a:ext cx="7911156" cy="1200329"/>
              </a:xfrm>
              <a:prstGeom prst="rect">
                <a:avLst/>
              </a:prstGeom>
              <a:blipFill>
                <a:blip r:embed="rId3"/>
                <a:stretch>
                  <a:fillRect l="-1234" t="-5584" r="-508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2754" y="2138137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00680" y="2133763"/>
                <a:ext cx="30763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  <a:ea typeface="楷体_GB231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𝒋𝒘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80" y="2133763"/>
                <a:ext cx="3076386" cy="400110"/>
              </a:xfrm>
              <a:prstGeom prst="rect">
                <a:avLst/>
              </a:prstGeom>
              <a:blipFill>
                <a:blip r:embed="rId4"/>
                <a:stretch>
                  <a:fillRect l="-217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43161" y="2695211"/>
                <a:ext cx="16752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𝒎𝒑𝒔</m:t>
                    </m:r>
                  </m:oMath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61" y="2695211"/>
                <a:ext cx="1675267" cy="307777"/>
              </a:xfrm>
              <a:prstGeom prst="rect">
                <a:avLst/>
              </a:prstGeom>
              <a:blipFill>
                <a:blip r:embed="rId5"/>
                <a:stretch>
                  <a:fillRect l="-5455" t="-25490" r="-1818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93770" y="3312882"/>
            <a:ext cx="197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ea typeface="楷体_GB2312"/>
              </a:rPr>
              <a:t>峰值响应发生在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10516" y="3046616"/>
                <a:ext cx="1669431" cy="77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𝑳𝑪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516" y="3046616"/>
                <a:ext cx="1669431" cy="772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00330" y="4027526"/>
            <a:ext cx="1538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ea typeface="楷体_GB2312"/>
              </a:rPr>
              <a:t>此时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889702" y="4030044"/>
                <a:ext cx="19310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 V</a:t>
                </a:r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02" y="4030044"/>
                <a:ext cx="1931041" cy="307777"/>
              </a:xfrm>
              <a:prstGeom prst="rect">
                <a:avLst/>
              </a:prstGeom>
              <a:blipFill>
                <a:blip r:embed="rId7"/>
                <a:stretch>
                  <a:fillRect l="-8202" t="-25490" r="-4416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159069" y="3968847"/>
                <a:ext cx="16294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69" y="3968847"/>
                <a:ext cx="1629485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921846" y="3968847"/>
            <a:ext cx="241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R=400Ω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-60248" y="4478262"/>
                <a:ext cx="9124715" cy="1134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𝟐𝟐𝟎𝟎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𝑹𝑪</m:t>
                                  </m:r>
                                </m:den>
                              </m:f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𝑳𝑪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𝟒𝟒𝟎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den>
                              </m:f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𝟐𝟐𝟎𝟎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𝟒𝟎𝟎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𝟒𝟒𝟎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𝟒𝟏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248" y="4478262"/>
                <a:ext cx="9124715" cy="11340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24873" y="5957401"/>
                <a:ext cx="16039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𝟕𝟓𝟔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3" y="5957401"/>
                <a:ext cx="1603901" cy="307777"/>
              </a:xfrm>
              <a:prstGeom prst="rect">
                <a:avLst/>
              </a:prstGeom>
              <a:blipFill>
                <a:blip r:embed="rId10"/>
                <a:stretch>
                  <a:fillRect l="-3042" r="-304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529607" y="5822171"/>
                <a:ext cx="232249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𝟐𝟓𝟎𝟎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07" y="5822171"/>
                <a:ext cx="2322494" cy="578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428737" y="5936943"/>
                <a:ext cx="15077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𝒎𝒉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737" y="5936943"/>
                <a:ext cx="1507720" cy="307777"/>
              </a:xfrm>
              <a:prstGeom prst="rect">
                <a:avLst/>
              </a:prstGeom>
              <a:blipFill>
                <a:blip r:embed="rId12"/>
                <a:stretch>
                  <a:fillRect l="-3239" r="-364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803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1" y="1528864"/>
            <a:ext cx="3016405" cy="1657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83" y="1528864"/>
            <a:ext cx="2863997" cy="16574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152" y="37444"/>
            <a:ext cx="1534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14.3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9685" y="606250"/>
                <a:ext cx="82397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如图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所示电路的输入电压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𝟏𝟐𝟎</m:t>
                        </m:r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并且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L=500mH,C=80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5" y="606250"/>
                <a:ext cx="8239719" cy="830997"/>
              </a:xfrm>
              <a:prstGeom prst="rect">
                <a:avLst/>
              </a:prstGeom>
              <a:blipFill>
                <a:blip r:embed="rId4"/>
                <a:stretch>
                  <a:fillRect l="-1109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1745" y="3406109"/>
                <a:ext cx="855287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）计算传递函数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与地之间等效复阻抗是多少？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）和（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）也许会导致你认为戴维南定理也适用于复阻抗。如果这是正确的，那么我们可以将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与地之间的电路用一个戴维南复阻抗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和一个负开路电压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𝒐𝒄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代替。取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𝒐𝒄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。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）将电路用它的戴维南等效表示后，我们将它连接到令一个电路上，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，如图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所示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5" y="3406109"/>
                <a:ext cx="8552873" cy="3046988"/>
              </a:xfrm>
              <a:prstGeom prst="rect">
                <a:avLst/>
              </a:prstGeom>
              <a:blipFill>
                <a:blip r:embed="rId5"/>
                <a:stretch>
                  <a:fillRect l="-1069" t="-2200" r="-713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847273" y="297410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60291" y="297410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238260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07037" y="444075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41678" y="950836"/>
                <a:ext cx="3795141" cy="502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𝑳𝑪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𝑹𝑪𝒔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b="1" dirty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𝑳𝑪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l-GR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m:rPr>
                            <m:nor/>
                          </m:rPr>
                          <a:rPr lang="zh-CN" altLang="en-US" sz="20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𝑹𝑪</m:t>
                        </m:r>
                      </m:den>
                    </m:f>
                  </m:oMath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678" y="950836"/>
                <a:ext cx="3795141" cy="502766"/>
              </a:xfrm>
              <a:prstGeom prst="rect">
                <a:avLst/>
              </a:prstGeom>
              <a:blipFill>
                <a:blip r:embed="rId2"/>
                <a:stretch>
                  <a:fillRect t="-243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99332" y="950836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634493" y="1560253"/>
            <a:ext cx="213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）如右图所示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14" y="659069"/>
            <a:ext cx="3378374" cy="1708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10503" y="2393219"/>
                <a:ext cx="7005251" cy="8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𝒔𝑳</m:t>
                              </m:r>
                            </m:den>
                          </m:f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𝑪𝒔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𝒔𝑳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𝑹𝑪𝒔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l-GR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m:rPr>
                              <m:nor/>
                            </m:rP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b="1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l-GR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m:rPr>
                              <m:nor/>
                            </m:rP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03" y="2393219"/>
                <a:ext cx="7005251" cy="83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34493" y="3437822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66984" y="3493067"/>
                <a:ext cx="28963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func>
                        <m:func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𝟏𝟐𝟎</m:t>
                              </m:r>
                              <m:r>
                                <a:rPr lang="zh-CN" alt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984" y="3493067"/>
                <a:ext cx="2896306" cy="307777"/>
              </a:xfrm>
              <a:prstGeom prst="rect">
                <a:avLst/>
              </a:prstGeom>
              <a:blipFill>
                <a:blip r:embed="rId5"/>
                <a:stretch>
                  <a:fillRect l="-63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4157" y="3870633"/>
                <a:ext cx="9258304" cy="1476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𝒐𝒄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000" b="1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𝑳𝑪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l-GR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m:rPr>
                              <m:nor/>
                            </m:rPr>
                            <a:rPr lang="zh-CN" altLang="en-US" sz="20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𝟏𝟐𝟎</m:t>
                              </m:r>
                              <m:r>
                                <a:rPr lang="zh-CN" alt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𝟏𝟐𝟎</m:t>
                              </m:r>
                              <m:r>
                                <a:rPr lang="zh-CN" alt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𝒕𝒂𝒏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𝑹𝑪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  <m: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𝑳𝑪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altLang="zh-CN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000" b="1" dirty="0">
                                              <a:solidFill>
                                                <a:srgbClr val="000000"/>
                                              </a:solidFill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𝑳𝑪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𝟗𝟐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𝟑𝟏𝟏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𝟎𝟑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𝟏𝟐𝟎</m:t>
                            </m:r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𝟑𝟏𝟏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7" y="3870633"/>
                <a:ext cx="9258304" cy="14760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08902" y="5597353"/>
                <a:ext cx="8653559" cy="1143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𝑳𝑪</m:t>
                            </m:r>
                          </m:e>
                        </m:d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𝑹𝑪</m:t>
                        </m:r>
                      </m:den>
                    </m:f>
                  </m:oMath>
                </a14:m>
                <a:r>
                  <a:rPr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𝜔 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=120π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𝒕𝒉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𝟏𝟗𝟓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𝟑𝟏𝟏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𝟗𝟐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𝟑𝟏𝟏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𝟔𝟐𝟐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02" y="5597353"/>
                <a:ext cx="8653559" cy="1143262"/>
              </a:xfrm>
              <a:prstGeom prst="rect">
                <a:avLst/>
              </a:prstGeom>
              <a:blipFill>
                <a:blip r:embed="rId7"/>
                <a:stretch>
                  <a:fillRect t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48427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398</Words>
  <Application>Microsoft Office PowerPoint</Application>
  <PresentationFormat>全屏显示(4:3)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楷体_GB2312</vt:lpstr>
      <vt:lpstr>宋体</vt:lpstr>
      <vt:lpstr>Arial</vt:lpstr>
      <vt:lpstr>Cambria Math</vt:lpstr>
      <vt:lpstr>Times New Roman</vt:lpstr>
      <vt:lpstr>Wingdings</vt:lpstr>
      <vt:lpstr>诗情画意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16201</dc:creator>
  <cp:lastModifiedBy>Dong Joseph</cp:lastModifiedBy>
  <cp:revision>31</cp:revision>
  <dcterms:created xsi:type="dcterms:W3CDTF">2018-01-08T07:39:29Z</dcterms:created>
  <dcterms:modified xsi:type="dcterms:W3CDTF">2019-06-11T14:22:49Z</dcterms:modified>
</cp:coreProperties>
</file>