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59" r:id="rId5"/>
    <p:sldId id="260" r:id="rId6"/>
    <p:sldId id="266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1F8A94-6BF1-4E6B-BD48-3046BC1A9F82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64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727FA8-2399-4A6D-BE7A-290EAAEBCD17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846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9" y="609604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7" y="609604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413C14-5DCF-406E-B6F6-F26D04708BD1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20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7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7" y="1905000"/>
            <a:ext cx="854075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1627" y="4078292"/>
            <a:ext cx="8540750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050DEC-82C0-4380-831A-D0B449038E59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55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7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7" y="1905000"/>
            <a:ext cx="854075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1627" y="4078292"/>
            <a:ext cx="8540750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C8D9C9-BE5B-4E3D-B4BF-69E875F818B9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876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7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7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2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1627" y="4078292"/>
            <a:ext cx="4194175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2" y="4078292"/>
            <a:ext cx="4194175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44A3A9-9B42-4A5F-9D7B-C638698F4FCE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854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7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7" y="1905003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2" y="1905003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B28C85-A87A-40FA-82E3-19605D2598AB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546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9F4E3-0D78-45BD-9742-59E962F49286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166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A518E3-A9F4-4EAE-A097-D62F1C5B2D4E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636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7" y="1905003"/>
            <a:ext cx="4194175" cy="4194175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2" y="1905003"/>
            <a:ext cx="4194175" cy="4194175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E019D3-2627-454A-B430-E5E0A7D07FB9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50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027C43-6C32-43D5-BB1F-EDAE08280C9C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11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B9795D-28AF-43FC-BE2E-23CDA6803972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22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3ECCA2-4193-4016-B52B-8D084068A85D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594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9BD08D-50A5-4DE9-98B4-4068C38968A1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36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A54EF4-711F-420B-99AA-3CA1C6259C1A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86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7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7" y="1905003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7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2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224B8B-C097-4424-9FAB-985105E5C183}" type="slidenum">
              <a:rPr lang="en-US" altLang="zh-CN" smtClean="0">
                <a:solidFill>
                  <a:srgbClr val="007A7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08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Arial" charset="0"/>
          <a:ea typeface="宋体" pitchFamily="2" charset="-122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Arial" charset="0"/>
          <a:ea typeface="宋体" pitchFamily="2" charset="-122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Arial" charset="0"/>
          <a:ea typeface="宋体" pitchFamily="2" charset="-122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Arial" charset="0"/>
          <a:ea typeface="宋体" pitchFamily="2" charset="-122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192881" indent="-19288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1575">
          <a:solidFill>
            <a:schemeClr val="tx1"/>
          </a:solidFill>
          <a:latin typeface="+mn-lt"/>
          <a:ea typeface="+mn-ea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1350">
          <a:solidFill>
            <a:schemeClr val="tx1"/>
          </a:solidFill>
          <a:latin typeface="+mn-lt"/>
          <a:ea typeface="+mn-ea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1125">
          <a:solidFill>
            <a:schemeClr val="tx1"/>
          </a:solidFill>
          <a:latin typeface="+mn-lt"/>
          <a:ea typeface="+mn-ea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1125">
          <a:solidFill>
            <a:schemeClr val="tx1"/>
          </a:solidFill>
          <a:latin typeface="+mn-lt"/>
          <a:ea typeface="+mn-ea"/>
        </a:defRPr>
      </a:lvl5pPr>
      <a:lvl6pPr marL="1414463" indent="-128588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125">
          <a:solidFill>
            <a:schemeClr val="tx1"/>
          </a:solidFill>
          <a:latin typeface="+mn-lt"/>
          <a:ea typeface="+mn-ea"/>
        </a:defRPr>
      </a:lvl6pPr>
      <a:lvl7pPr marL="1671638" indent="-128588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125">
          <a:solidFill>
            <a:schemeClr val="tx1"/>
          </a:solidFill>
          <a:latin typeface="+mn-lt"/>
          <a:ea typeface="+mn-ea"/>
        </a:defRPr>
      </a:lvl7pPr>
      <a:lvl8pPr marL="1928813" indent="-128588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125">
          <a:solidFill>
            <a:schemeClr val="tx1"/>
          </a:solidFill>
          <a:latin typeface="+mn-lt"/>
          <a:ea typeface="+mn-ea"/>
        </a:defRPr>
      </a:lvl8pPr>
      <a:lvl9pPr marL="2185988" indent="-128588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1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52" y="37444"/>
            <a:ext cx="1534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15.2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5781" y="1391661"/>
            <a:ext cx="4318222" cy="1868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/>
              <p:cNvSpPr txBox="1"/>
              <p:nvPr/>
            </p:nvSpPr>
            <p:spPr>
              <a:xfrm>
                <a:off x="210663" y="802396"/>
                <a:ext cx="93120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如图所示电路，用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。设运算放大器有理想特性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63" y="802396"/>
                <a:ext cx="9312027" cy="461665"/>
              </a:xfrm>
              <a:prstGeom prst="rect">
                <a:avLst/>
              </a:prstGeom>
              <a:blipFill>
                <a:blip r:embed="rId3" cstate="print"/>
                <a:stretch>
                  <a:fillRect l="-1048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4983" y="3120547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/>
              <p:cNvSpPr txBox="1"/>
              <p:nvPr/>
            </p:nvSpPr>
            <p:spPr>
              <a:xfrm>
                <a:off x="1885781" y="3963833"/>
                <a:ext cx="3346301" cy="753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781" y="3963833"/>
                <a:ext cx="3346301" cy="75360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0157298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52" y="37444"/>
            <a:ext cx="1534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15.4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6808" y="1131327"/>
            <a:ext cx="3962604" cy="19628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9285" y="565190"/>
            <a:ext cx="785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a typeface="楷体_GB2312"/>
              </a:rPr>
              <a:t>如图所示电路为差动放大器。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本框 4"/>
              <p:cNvSpPr txBox="1"/>
              <p:nvPr/>
            </p:nvSpPr>
            <p:spPr>
              <a:xfrm>
                <a:off x="266920" y="3123545"/>
                <a:ext cx="866464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1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）利用理想运算模型，导出用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的输出电压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。</a:t>
                </a:r>
                <a:endParaRPr lang="en-US" altLang="zh-CN" sz="2400" b="1" dirty="0">
                  <a:solidFill>
                    <a:srgbClr val="FF0000"/>
                  </a:solidFill>
                  <a:ea typeface="楷体_GB2312"/>
                </a:endParaRPr>
              </a:p>
              <a:p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2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）在输出端和地之间接一负载电阻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会改变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的表达式吗？为什么？</a:t>
                </a:r>
                <a:endParaRPr lang="en-US" altLang="zh-CN" sz="2400" b="1" dirty="0">
                  <a:solidFill>
                    <a:srgbClr val="FF0000"/>
                  </a:solidFill>
                  <a:ea typeface="楷体_GB2312"/>
                </a:endParaRPr>
              </a:p>
              <a:p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3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）令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=1kΩ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 30kΩ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 1.5kΩ.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求使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 0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的值。</a:t>
                </a:r>
                <a:endParaRPr lang="en-US" altLang="zh-CN" sz="2400" b="1" dirty="0">
                  <a:solidFill>
                    <a:srgbClr val="FF0000"/>
                  </a:solidFill>
                  <a:ea typeface="楷体_GB2312"/>
                </a:endParaRPr>
              </a:p>
              <a:p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4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）令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=0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1V.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利用上面的电阻值（包括计算出的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），求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。</a:t>
                </a:r>
                <a:endParaRPr lang="en-US" altLang="zh-CN" sz="2400" b="1" dirty="0">
                  <a:solidFill>
                    <a:srgbClr val="FF0000"/>
                  </a:solidFill>
                  <a:ea typeface="楷体_GB2312"/>
                </a:endParaRPr>
              </a:p>
              <a:p>
                <a:endParaRPr lang="zh-CN" altLang="en-US" sz="2400" b="1" dirty="0">
                  <a:solidFill>
                    <a:srgbClr val="FF0000"/>
                  </a:solidFill>
                  <a:ea typeface="楷体_GB231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20" y="3123545"/>
                <a:ext cx="8664643" cy="3416320"/>
              </a:xfrm>
              <a:prstGeom prst="rect">
                <a:avLst/>
              </a:prstGeom>
              <a:blipFill>
                <a:blip r:embed="rId3" cstate="print"/>
                <a:stretch>
                  <a:fillRect l="-1126" t="-1961" r="-4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100945" y="295101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575601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/>
              <p:cNvSpPr/>
              <p:nvPr/>
            </p:nvSpPr>
            <p:spPr>
              <a:xfrm>
                <a:off x="1069512" y="648676"/>
                <a:ext cx="771461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（</a:t>
                </a:r>
                <a:r>
                  <a:rPr lang="en-US" altLang="zh-CN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1</a:t>
                </a:r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）假设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在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处的</a:t>
                </a:r>
                <a:r>
                  <a:rPr lang="en-US" altLang="zh-CN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KCL</a:t>
                </a:r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方程为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12" y="648676"/>
                <a:ext cx="7714612" cy="922176"/>
              </a:xfrm>
              <a:prstGeom prst="rect">
                <a:avLst/>
              </a:prstGeom>
              <a:blipFill>
                <a:blip r:embed="rId2" cstate="print"/>
                <a:stretch>
                  <a:fillRect l="-1185" r="-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/>
              <p:cNvSpPr txBox="1"/>
              <p:nvPr/>
            </p:nvSpPr>
            <p:spPr>
              <a:xfrm>
                <a:off x="2208971" y="2354316"/>
                <a:ext cx="460305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971" y="2354316"/>
                <a:ext cx="4603055" cy="778931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/>
              <p:cNvSpPr/>
              <p:nvPr/>
            </p:nvSpPr>
            <p:spPr>
              <a:xfrm>
                <a:off x="1205355" y="3084910"/>
                <a:ext cx="6625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（</a:t>
                </a:r>
                <a:r>
                  <a:rPr lang="en-US" altLang="zh-CN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2</a:t>
                </a:r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）不会，由上题公式可知，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不受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zh-CN" altLang="en-US" sz="2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影响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55" y="3084910"/>
                <a:ext cx="6625403" cy="461665"/>
              </a:xfrm>
              <a:prstGeom prst="rect">
                <a:avLst/>
              </a:prstGeom>
              <a:blipFill>
                <a:blip r:embed="rId4" cstate="print"/>
                <a:stretch>
                  <a:fillRect l="-1472" t="-14474" r="-73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矩形 5"/>
              <p:cNvSpPr/>
              <p:nvPr/>
            </p:nvSpPr>
            <p:spPr>
              <a:xfrm>
                <a:off x="1196119" y="3684830"/>
                <a:ext cx="21066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=45Ω</a:t>
                </a:r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119" y="3684830"/>
                <a:ext cx="2106602" cy="461665"/>
              </a:xfrm>
              <a:prstGeom prst="rect">
                <a:avLst/>
              </a:prstGeom>
              <a:blipFill>
                <a:blip r:embed="rId5" cstate="print"/>
                <a:stretch>
                  <a:fillRect l="-4335" t="-14474" r="-115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矩形 6"/>
              <p:cNvSpPr/>
              <p:nvPr/>
            </p:nvSpPr>
            <p:spPr>
              <a:xfrm>
                <a:off x="1216381" y="4209409"/>
                <a:ext cx="2583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381" y="4209409"/>
                <a:ext cx="2583721" cy="461665"/>
              </a:xfrm>
              <a:prstGeom prst="rect">
                <a:avLst/>
              </a:prstGeom>
              <a:blipFill>
                <a:blip r:embed="rId6" cstate="print"/>
                <a:stretch>
                  <a:fillRect l="-3783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7919" y="522975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46536" y="3814141"/>
            <a:ext cx="5100030" cy="252627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63346" y="1346710"/>
            <a:ext cx="69246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3715971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4470" y="1872488"/>
            <a:ext cx="4032770" cy="21129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9152" y="37444"/>
            <a:ext cx="1534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15.7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/>
              <p:cNvSpPr txBox="1"/>
              <p:nvPr/>
            </p:nvSpPr>
            <p:spPr>
              <a:xfrm>
                <a:off x="175361" y="628330"/>
                <a:ext cx="8635999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如图所示，二极管的特性为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𝒒𝒗𝑫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𝒏𝒌𝑻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,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T/q=25mA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。当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𝟓𝟕𝟓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𝐕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，如何选取电阻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R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的值使运放工作在线性区？作合理近似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61" y="628330"/>
                <a:ext cx="8635999" cy="1247842"/>
              </a:xfrm>
              <a:prstGeom prst="rect">
                <a:avLst/>
              </a:prstGeom>
              <a:blipFill>
                <a:blip r:embed="rId3" cstate="print"/>
                <a:stretch>
                  <a:fillRect l="-1130" t="-3902" b="-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152" y="1971128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/>
              <p:cNvSpPr txBox="1"/>
              <p:nvPr/>
            </p:nvSpPr>
            <p:spPr>
              <a:xfrm>
                <a:off x="931651" y="2253405"/>
                <a:ext cx="3215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已知，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0</a:t>
                </a:r>
                <a:endParaRPr lang="zh-CN" altLang="en-US" sz="2400" b="1" dirty="0">
                  <a:solidFill>
                    <a:schemeClr val="accent2">
                      <a:lumMod val="75000"/>
                    </a:schemeClr>
                  </a:solidFill>
                  <a:ea typeface="楷体_GB231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51" y="2253405"/>
                <a:ext cx="3215476" cy="461665"/>
              </a:xfrm>
              <a:prstGeom prst="rect">
                <a:avLst/>
              </a:prstGeom>
              <a:blipFill>
                <a:blip r:embed="rId4" cstate="print"/>
                <a:stretch>
                  <a:fillRect l="-3036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矩形 6"/>
              <p:cNvSpPr/>
              <p:nvPr/>
            </p:nvSpPr>
            <p:spPr>
              <a:xfrm>
                <a:off x="802948" y="2972064"/>
                <a:ext cx="4144391" cy="624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𝒒𝒗𝑫</m:t>
                            </m:r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𝒏𝒌𝑻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48" y="2972064"/>
                <a:ext cx="4144391" cy="624082"/>
              </a:xfrm>
              <a:prstGeom prst="rect">
                <a:avLst/>
              </a:prstGeom>
              <a:blipFill>
                <a:blip r:embed="rId5" cstate="print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/>
              <p:cNvSpPr txBox="1"/>
              <p:nvPr/>
            </p:nvSpPr>
            <p:spPr>
              <a:xfrm>
                <a:off x="515453" y="3812887"/>
                <a:ext cx="45017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为了停留在线性区，</a:t>
                </a:r>
                <a:r>
                  <a:rPr lang="en-US" altLang="zh-CN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15V</a:t>
                </a:r>
                <a:endParaRPr lang="zh-CN" altLang="en-US" sz="2400" b="1" dirty="0">
                  <a:solidFill>
                    <a:schemeClr val="accent2">
                      <a:lumMod val="75000"/>
                    </a:schemeClr>
                  </a:solidFill>
                  <a:ea typeface="楷体_GB231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" y="3812887"/>
                <a:ext cx="4501742" cy="461665"/>
              </a:xfrm>
              <a:prstGeom prst="rect">
                <a:avLst/>
              </a:prstGeom>
              <a:blipFill>
                <a:blip r:embed="rId6" cstate="print"/>
                <a:stretch>
                  <a:fillRect l="-216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本框 8"/>
              <p:cNvSpPr txBox="1"/>
              <p:nvPr/>
            </p:nvSpPr>
            <p:spPr>
              <a:xfrm>
                <a:off x="606856" y="4577458"/>
                <a:ext cx="34364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𝒒𝒗𝑫</m:t>
                            </m:r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𝒏𝒌𝑻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6" y="4577458"/>
                <a:ext cx="3436454" cy="416845"/>
              </a:xfrm>
              <a:prstGeom prst="rect">
                <a:avLst/>
              </a:prstGeom>
              <a:blipFill>
                <a:blip r:embed="rId7" cstate="print"/>
                <a:stretch>
                  <a:fillRect t="-17647" r="-3908" b="-3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本框 9"/>
              <p:cNvSpPr txBox="1"/>
              <p:nvPr/>
            </p:nvSpPr>
            <p:spPr>
              <a:xfrm>
                <a:off x="802948" y="5233550"/>
                <a:ext cx="1886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𝟓𝟕𝟓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48" y="5233550"/>
                <a:ext cx="1886094" cy="369332"/>
              </a:xfrm>
              <a:prstGeom prst="rect">
                <a:avLst/>
              </a:prstGeom>
              <a:blipFill>
                <a:blip r:embed="rId8" cstate="print"/>
                <a:stretch>
                  <a:fillRect l="-3236" r="-3236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文本框 10"/>
              <p:cNvSpPr txBox="1"/>
              <p:nvPr/>
            </p:nvSpPr>
            <p:spPr>
              <a:xfrm>
                <a:off x="835896" y="5805946"/>
                <a:ext cx="16649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𝟏𝟓𝟑𝟗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96" y="5805946"/>
                <a:ext cx="1664943" cy="369332"/>
              </a:xfrm>
              <a:prstGeom prst="rect">
                <a:avLst/>
              </a:prstGeom>
              <a:blipFill>
                <a:blip r:embed="rId9" cstate="print"/>
                <a:stretch>
                  <a:fillRect l="-3297" r="-3663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97103351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52" y="37444"/>
            <a:ext cx="1713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15.23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6117" y="2424920"/>
            <a:ext cx="6858000" cy="2543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/>
              <p:cNvSpPr txBox="1"/>
              <p:nvPr/>
            </p:nvSpPr>
            <p:spPr>
              <a:xfrm>
                <a:off x="794327" y="720436"/>
                <a:ext cx="7499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如图所示的运算放大器电路由斜坡函数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驱动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7" y="720436"/>
                <a:ext cx="7499928" cy="461665"/>
              </a:xfrm>
              <a:prstGeom prst="rect">
                <a:avLst/>
              </a:prstGeom>
              <a:blipFill>
                <a:blip r:embed="rId3" cstate="print"/>
                <a:stretch>
                  <a:fillRect l="-121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/>
              <p:cNvSpPr/>
              <p:nvPr/>
            </p:nvSpPr>
            <p:spPr>
              <a:xfrm>
                <a:off x="2695148" y="1365536"/>
                <a:ext cx="2141227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48" y="1365536"/>
                <a:ext cx="2141227" cy="916148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939840" y="1466092"/>
            <a:ext cx="4312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t&lt;0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1910" y="1823610"/>
            <a:ext cx="4312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t&gt;0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/>
              <p:cNvSpPr txBox="1"/>
              <p:nvPr/>
            </p:nvSpPr>
            <p:spPr>
              <a:xfrm>
                <a:off x="572655" y="5200073"/>
                <a:ext cx="79432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可以设运算放大器有无穷大开环增益，零输入电阻和无穷大输入电阻。电容电压在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t&lt;0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时为零。问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t=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t=2ms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值是多少？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55" y="5200073"/>
                <a:ext cx="7943272" cy="1200329"/>
              </a:xfrm>
              <a:prstGeom prst="rect">
                <a:avLst/>
              </a:prstGeom>
              <a:blipFill>
                <a:blip r:embed="rId5" cstate="print"/>
                <a:stretch>
                  <a:fillRect l="-1228" t="-4061" r="-153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30023794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0471" y="375830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/>
              <p:cNvSpPr/>
              <p:nvPr/>
            </p:nvSpPr>
            <p:spPr>
              <a:xfrm>
                <a:off x="1351455" y="668872"/>
                <a:ext cx="40303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在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处的</a:t>
                </a:r>
                <a:r>
                  <a:rPr lang="en-US" altLang="zh-CN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KCL</a:t>
                </a:r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方程为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55" y="668872"/>
                <a:ext cx="4030316" cy="461665"/>
              </a:xfrm>
              <a:prstGeom prst="rect">
                <a:avLst/>
              </a:prstGeom>
              <a:blipFill>
                <a:blip r:embed="rId2" cstate="print"/>
                <a:stretch>
                  <a:fillRect l="-1210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矩形 5"/>
              <p:cNvSpPr/>
              <p:nvPr/>
            </p:nvSpPr>
            <p:spPr>
              <a:xfrm>
                <a:off x="1237435" y="1419471"/>
                <a:ext cx="7026667" cy="809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𝟏𝟎𝟎𝟎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𝟏𝟎𝟎𝟎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35" y="1419471"/>
                <a:ext cx="7026667" cy="80913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/>
              <p:cNvSpPr txBox="1"/>
              <p:nvPr/>
            </p:nvSpPr>
            <p:spPr>
              <a:xfrm>
                <a:off x="1237435" y="2451835"/>
                <a:ext cx="6410274" cy="642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𝟏𝟎𝟎𝟎𝐭</m:t>
                    </m:r>
                    <m:r>
                      <a:rPr lang="en-US" altLang="zh-CN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altLang="zh-CN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endParaRPr lang="zh-CN" altLang="en-US" sz="2400" b="1" dirty="0">
                  <a:solidFill>
                    <a:schemeClr val="accent2">
                      <a:lumMod val="75000"/>
                    </a:schemeClr>
                  </a:solidFill>
                  <a:ea typeface="楷体_GB231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35" y="2451835"/>
                <a:ext cx="6410274" cy="642484"/>
              </a:xfrm>
              <a:prstGeom prst="rect">
                <a:avLst/>
              </a:prstGeom>
              <a:blipFill>
                <a:blip r:embed="rId4" cstate="print"/>
                <a:stretch>
                  <a:fillRect l="-1521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矩形 8"/>
              <p:cNvSpPr/>
              <p:nvPr/>
            </p:nvSpPr>
            <p:spPr>
              <a:xfrm>
                <a:off x="1351455" y="3178659"/>
                <a:ext cx="32571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55" y="3178659"/>
                <a:ext cx="3257110" cy="461665"/>
              </a:xfrm>
              <a:prstGeom prst="rect">
                <a:avLst/>
              </a:prstGeom>
              <a:blipFill>
                <a:blip r:embed="rId5" cstate="print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矩形 9"/>
              <p:cNvSpPr/>
              <p:nvPr/>
            </p:nvSpPr>
            <p:spPr>
              <a:xfrm>
                <a:off x="1351455" y="3741498"/>
                <a:ext cx="27615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55" y="3741498"/>
                <a:ext cx="2761590" cy="461665"/>
              </a:xfrm>
              <a:prstGeom prst="rect">
                <a:avLst/>
              </a:prstGeom>
              <a:blipFill>
                <a:blip r:embed="rId6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文本框 10"/>
              <p:cNvSpPr txBox="1"/>
              <p:nvPr/>
            </p:nvSpPr>
            <p:spPr>
              <a:xfrm>
                <a:off x="1403680" y="4405511"/>
                <a:ext cx="288745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80" y="4405511"/>
                <a:ext cx="2887457" cy="738664"/>
              </a:xfrm>
              <a:prstGeom prst="rect">
                <a:avLst/>
              </a:prstGeom>
              <a:blipFill>
                <a:blip r:embed="rId7" cstate="print"/>
                <a:stretch>
                  <a:fillRect r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2654140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52" y="37444"/>
            <a:ext cx="1534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问题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15.3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593" y="1433682"/>
            <a:ext cx="8763000" cy="2371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/>
              <p:cNvSpPr txBox="1"/>
              <p:nvPr/>
            </p:nvSpPr>
            <p:spPr>
              <a:xfrm>
                <a:off x="508000" y="560664"/>
                <a:ext cx="83531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。设所有运放均是理想的，且工作在线性区。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560664"/>
                <a:ext cx="8353136" cy="830997"/>
              </a:xfrm>
              <a:prstGeom prst="rect">
                <a:avLst/>
              </a:prstGeom>
              <a:blipFill>
                <a:blip r:embed="rId3" cstate="print"/>
                <a:stretch>
                  <a:fillRect l="-1094" t="-8088" r="-4741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78452" y="3919583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/>
              <p:cNvSpPr txBox="1"/>
              <p:nvPr/>
            </p:nvSpPr>
            <p:spPr>
              <a:xfrm>
                <a:off x="1513489" y="5038985"/>
                <a:ext cx="3837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489" y="5038985"/>
                <a:ext cx="3837974" cy="369332"/>
              </a:xfrm>
              <a:prstGeom prst="rect">
                <a:avLst/>
              </a:prstGeom>
              <a:blipFill>
                <a:blip r:embed="rId4" cstate="print"/>
                <a:stretch>
                  <a:fillRect l="-476" r="-1270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22358" y="3925738"/>
            <a:ext cx="50673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6888484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52" y="37444"/>
            <a:ext cx="1534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问题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15.8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2288" y="1105536"/>
            <a:ext cx="4344932" cy="2191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/>
              <p:cNvSpPr txBox="1"/>
              <p:nvPr/>
            </p:nvSpPr>
            <p:spPr>
              <a:xfrm>
                <a:off x="866349" y="560664"/>
                <a:ext cx="82402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的值，使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ea typeface="楷体_GB2312"/>
                  </a:rPr>
                  <a:t>,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设运算放大器有理想特征。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49" y="560664"/>
                <a:ext cx="8240227" cy="830997"/>
              </a:xfrm>
              <a:prstGeom prst="rect">
                <a:avLst/>
              </a:prstGeom>
              <a:blipFill>
                <a:blip r:embed="rId3" cstate="print"/>
                <a:stretch>
                  <a:fillRect l="-1109" t="-5882" r="-103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64391" y="1172896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矩形 5"/>
              <p:cNvSpPr/>
              <p:nvPr/>
            </p:nvSpPr>
            <p:spPr>
              <a:xfrm>
                <a:off x="1102591" y="1560456"/>
                <a:ext cx="2434384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91" y="1560456"/>
                <a:ext cx="2434384" cy="72032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/>
              <p:cNvSpPr txBox="1"/>
              <p:nvPr/>
            </p:nvSpPr>
            <p:spPr>
              <a:xfrm>
                <a:off x="866349" y="2442041"/>
                <a:ext cx="3915940" cy="611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49" y="2442041"/>
                <a:ext cx="3915940" cy="61151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/>
              <p:cNvSpPr txBox="1"/>
              <p:nvPr/>
            </p:nvSpPr>
            <p:spPr>
              <a:xfrm>
                <a:off x="894259" y="3291649"/>
                <a:ext cx="16846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59" y="3291649"/>
                <a:ext cx="1684627" cy="307777"/>
              </a:xfrm>
              <a:prstGeom prst="rect">
                <a:avLst/>
              </a:prstGeom>
              <a:blipFill>
                <a:blip r:embed="rId6" cstate="print"/>
                <a:stretch>
                  <a:fillRect l="-1449" r="-144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本框 8"/>
              <p:cNvSpPr txBox="1"/>
              <p:nvPr/>
            </p:nvSpPr>
            <p:spPr>
              <a:xfrm>
                <a:off x="665086" y="3853076"/>
                <a:ext cx="37416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zh-CN" altLang="en-US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代入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zh-CN" altLang="en-US" sz="2000" b="1" dirty="0">
                  <a:solidFill>
                    <a:schemeClr val="accent2">
                      <a:lumMod val="75000"/>
                    </a:schemeClr>
                  </a:solidFill>
                  <a:ea typeface="楷体_GB231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86" y="3853076"/>
                <a:ext cx="3741682" cy="400110"/>
              </a:xfrm>
              <a:prstGeom prst="rect">
                <a:avLst/>
              </a:prstGeom>
              <a:blipFill>
                <a:blip r:embed="rId7" cstate="print"/>
                <a:stretch>
                  <a:fillRect l="-1629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本框 9"/>
              <p:cNvSpPr txBox="1"/>
              <p:nvPr/>
            </p:nvSpPr>
            <p:spPr>
              <a:xfrm>
                <a:off x="866349" y="4424034"/>
                <a:ext cx="6356997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49" y="4424034"/>
                <a:ext cx="6356997" cy="691536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866349" y="5181600"/>
            <a:ext cx="181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ea typeface="楷体_GB2312"/>
              </a:rPr>
              <a:t>一组可能的值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本框 12"/>
              <p:cNvSpPr txBox="1"/>
              <p:nvPr/>
            </p:nvSpPr>
            <p:spPr>
              <a:xfrm>
                <a:off x="894259" y="5790273"/>
                <a:ext cx="7556058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kΩ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0kΩ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kΩ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kΩ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𝟕𝟓</m:t>
                    </m:r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kΩ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0kΩ</a:t>
                </a:r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59" y="5790273"/>
                <a:ext cx="7556058" cy="1846659"/>
              </a:xfrm>
              <a:prstGeom prst="rect">
                <a:avLst/>
              </a:prstGeom>
              <a:blipFill>
                <a:blip r:embed="rId9" cstate="print"/>
                <a:stretch>
                  <a:fillRect l="-1211" t="-4950" r="-5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6583323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57</Words>
  <Application>Microsoft Office PowerPoint</Application>
  <PresentationFormat>全屏显示(4:3)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诗情画意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16201</dc:creator>
  <cp:lastModifiedBy>Administrator</cp:lastModifiedBy>
  <cp:revision>32</cp:revision>
  <dcterms:created xsi:type="dcterms:W3CDTF">2018-01-08T11:18:23Z</dcterms:created>
  <dcterms:modified xsi:type="dcterms:W3CDTF">2019-06-13T06:37:29Z</dcterms:modified>
</cp:coreProperties>
</file>