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82"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95098DFE-19BE-40AB-9563-C2EE9AE74F35}" type="datetimeFigureOut">
              <a:rPr lang="zh-CN" altLang="en-US" smtClean="0"/>
              <a:t>2019/6/3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BE93D1-ECDE-4AF9-8CFE-CFDD1B62A475}" type="slidenum">
              <a:rPr lang="zh-CN" altLang="en-US" smtClean="0"/>
              <a:t>‹#›</a:t>
            </a:fld>
            <a:endParaRPr lang="zh-CN" altLang="en-US"/>
          </a:p>
        </p:txBody>
      </p:sp>
    </p:spTree>
    <p:extLst>
      <p:ext uri="{BB962C8B-B14F-4D97-AF65-F5344CB8AC3E}">
        <p14:creationId xmlns:p14="http://schemas.microsoft.com/office/powerpoint/2010/main" val="1057558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5098DFE-19BE-40AB-9563-C2EE9AE74F35}" type="datetimeFigureOut">
              <a:rPr lang="zh-CN" altLang="en-US" smtClean="0"/>
              <a:t>2019/6/3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BE93D1-ECDE-4AF9-8CFE-CFDD1B62A475}" type="slidenum">
              <a:rPr lang="zh-CN" altLang="en-US" smtClean="0"/>
              <a:t>‹#›</a:t>
            </a:fld>
            <a:endParaRPr lang="zh-CN" altLang="en-US"/>
          </a:p>
        </p:txBody>
      </p:sp>
    </p:spTree>
    <p:extLst>
      <p:ext uri="{BB962C8B-B14F-4D97-AF65-F5344CB8AC3E}">
        <p14:creationId xmlns:p14="http://schemas.microsoft.com/office/powerpoint/2010/main" val="444843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5098DFE-19BE-40AB-9563-C2EE9AE74F35}" type="datetimeFigureOut">
              <a:rPr lang="zh-CN" altLang="en-US" smtClean="0"/>
              <a:t>2019/6/3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BE93D1-ECDE-4AF9-8CFE-CFDD1B62A475}" type="slidenum">
              <a:rPr lang="zh-CN" altLang="en-US" smtClean="0"/>
              <a:t>‹#›</a:t>
            </a:fld>
            <a:endParaRPr lang="zh-CN" altLang="en-US"/>
          </a:p>
        </p:txBody>
      </p:sp>
    </p:spTree>
    <p:extLst>
      <p:ext uri="{BB962C8B-B14F-4D97-AF65-F5344CB8AC3E}">
        <p14:creationId xmlns:p14="http://schemas.microsoft.com/office/powerpoint/2010/main" val="3707621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5098DFE-19BE-40AB-9563-C2EE9AE74F35}" type="datetimeFigureOut">
              <a:rPr lang="zh-CN" altLang="en-US" smtClean="0"/>
              <a:t>2019/6/3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BE93D1-ECDE-4AF9-8CFE-CFDD1B62A475}" type="slidenum">
              <a:rPr lang="zh-CN" altLang="en-US" smtClean="0"/>
              <a:t>‹#›</a:t>
            </a:fld>
            <a:endParaRPr lang="zh-CN" altLang="en-US"/>
          </a:p>
        </p:txBody>
      </p:sp>
    </p:spTree>
    <p:extLst>
      <p:ext uri="{BB962C8B-B14F-4D97-AF65-F5344CB8AC3E}">
        <p14:creationId xmlns:p14="http://schemas.microsoft.com/office/powerpoint/2010/main" val="1439114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5098DFE-19BE-40AB-9563-C2EE9AE74F35}" type="datetimeFigureOut">
              <a:rPr lang="zh-CN" altLang="en-US" smtClean="0"/>
              <a:t>2019/6/3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BE93D1-ECDE-4AF9-8CFE-CFDD1B62A475}" type="slidenum">
              <a:rPr lang="zh-CN" altLang="en-US" smtClean="0"/>
              <a:t>‹#›</a:t>
            </a:fld>
            <a:endParaRPr lang="zh-CN" altLang="en-US"/>
          </a:p>
        </p:txBody>
      </p:sp>
    </p:spTree>
    <p:extLst>
      <p:ext uri="{BB962C8B-B14F-4D97-AF65-F5344CB8AC3E}">
        <p14:creationId xmlns:p14="http://schemas.microsoft.com/office/powerpoint/2010/main" val="4214496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5098DFE-19BE-40AB-9563-C2EE9AE74F35}" type="datetimeFigureOut">
              <a:rPr lang="zh-CN" altLang="en-US" smtClean="0"/>
              <a:t>2019/6/3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BE93D1-ECDE-4AF9-8CFE-CFDD1B62A475}" type="slidenum">
              <a:rPr lang="zh-CN" altLang="en-US" smtClean="0"/>
              <a:t>‹#›</a:t>
            </a:fld>
            <a:endParaRPr lang="zh-CN" altLang="en-US"/>
          </a:p>
        </p:txBody>
      </p:sp>
    </p:spTree>
    <p:extLst>
      <p:ext uri="{BB962C8B-B14F-4D97-AF65-F5344CB8AC3E}">
        <p14:creationId xmlns:p14="http://schemas.microsoft.com/office/powerpoint/2010/main" val="1807118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5098DFE-19BE-40AB-9563-C2EE9AE74F35}" type="datetimeFigureOut">
              <a:rPr lang="zh-CN" altLang="en-US" smtClean="0"/>
              <a:t>2019/6/3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6BE93D1-ECDE-4AF9-8CFE-CFDD1B62A475}" type="slidenum">
              <a:rPr lang="zh-CN" altLang="en-US" smtClean="0"/>
              <a:t>‹#›</a:t>
            </a:fld>
            <a:endParaRPr lang="zh-CN" altLang="en-US"/>
          </a:p>
        </p:txBody>
      </p:sp>
    </p:spTree>
    <p:extLst>
      <p:ext uri="{BB962C8B-B14F-4D97-AF65-F5344CB8AC3E}">
        <p14:creationId xmlns:p14="http://schemas.microsoft.com/office/powerpoint/2010/main" val="952438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5098DFE-19BE-40AB-9563-C2EE9AE74F35}" type="datetimeFigureOut">
              <a:rPr lang="zh-CN" altLang="en-US" smtClean="0"/>
              <a:t>2019/6/3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6BE93D1-ECDE-4AF9-8CFE-CFDD1B62A475}" type="slidenum">
              <a:rPr lang="zh-CN" altLang="en-US" smtClean="0"/>
              <a:t>‹#›</a:t>
            </a:fld>
            <a:endParaRPr lang="zh-CN" altLang="en-US"/>
          </a:p>
        </p:txBody>
      </p:sp>
    </p:spTree>
    <p:extLst>
      <p:ext uri="{BB962C8B-B14F-4D97-AF65-F5344CB8AC3E}">
        <p14:creationId xmlns:p14="http://schemas.microsoft.com/office/powerpoint/2010/main" val="1703621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5098DFE-19BE-40AB-9563-C2EE9AE74F35}" type="datetimeFigureOut">
              <a:rPr lang="zh-CN" altLang="en-US" smtClean="0"/>
              <a:t>2019/6/3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6BE93D1-ECDE-4AF9-8CFE-CFDD1B62A475}" type="slidenum">
              <a:rPr lang="zh-CN" altLang="en-US" smtClean="0"/>
              <a:t>‹#›</a:t>
            </a:fld>
            <a:endParaRPr lang="zh-CN" altLang="en-US"/>
          </a:p>
        </p:txBody>
      </p:sp>
    </p:spTree>
    <p:extLst>
      <p:ext uri="{BB962C8B-B14F-4D97-AF65-F5344CB8AC3E}">
        <p14:creationId xmlns:p14="http://schemas.microsoft.com/office/powerpoint/2010/main" val="2828539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5098DFE-19BE-40AB-9563-C2EE9AE74F35}" type="datetimeFigureOut">
              <a:rPr lang="zh-CN" altLang="en-US" smtClean="0"/>
              <a:t>2019/6/3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BE93D1-ECDE-4AF9-8CFE-CFDD1B62A475}" type="slidenum">
              <a:rPr lang="zh-CN" altLang="en-US" smtClean="0"/>
              <a:t>‹#›</a:t>
            </a:fld>
            <a:endParaRPr lang="zh-CN" altLang="en-US"/>
          </a:p>
        </p:txBody>
      </p:sp>
    </p:spTree>
    <p:extLst>
      <p:ext uri="{BB962C8B-B14F-4D97-AF65-F5344CB8AC3E}">
        <p14:creationId xmlns:p14="http://schemas.microsoft.com/office/powerpoint/2010/main" val="3313487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5098DFE-19BE-40AB-9563-C2EE9AE74F35}" type="datetimeFigureOut">
              <a:rPr lang="zh-CN" altLang="en-US" smtClean="0"/>
              <a:t>2019/6/3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BE93D1-ECDE-4AF9-8CFE-CFDD1B62A475}" type="slidenum">
              <a:rPr lang="zh-CN" altLang="en-US" smtClean="0"/>
              <a:t>‹#›</a:t>
            </a:fld>
            <a:endParaRPr lang="zh-CN" altLang="en-US"/>
          </a:p>
        </p:txBody>
      </p:sp>
    </p:spTree>
    <p:extLst>
      <p:ext uri="{BB962C8B-B14F-4D97-AF65-F5344CB8AC3E}">
        <p14:creationId xmlns:p14="http://schemas.microsoft.com/office/powerpoint/2010/main" val="173833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098DFE-19BE-40AB-9563-C2EE9AE74F35}" type="datetimeFigureOut">
              <a:rPr lang="zh-CN" altLang="en-US" smtClean="0"/>
              <a:t>2019/6/3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BE93D1-ECDE-4AF9-8CFE-CFDD1B62A475}" type="slidenum">
              <a:rPr lang="zh-CN" altLang="en-US" smtClean="0"/>
              <a:t>‹#›</a:t>
            </a:fld>
            <a:endParaRPr lang="zh-CN" altLang="en-US"/>
          </a:p>
        </p:txBody>
      </p:sp>
    </p:spTree>
    <p:extLst>
      <p:ext uri="{BB962C8B-B14F-4D97-AF65-F5344CB8AC3E}">
        <p14:creationId xmlns:p14="http://schemas.microsoft.com/office/powerpoint/2010/main" val="2535408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image" Target="../media/image70.png"/><Relationship Id="rId7" Type="http://schemas.openxmlformats.org/officeDocument/2006/relationships/image" Target="../media/image110.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90.png"/><Relationship Id="rId4" Type="http://schemas.openxmlformats.org/officeDocument/2006/relationships/image" Target="../media/image80.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0.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32.png"/><Relationship Id="rId7"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0.wmf"/><Relationship Id="rId5" Type="http://schemas.openxmlformats.org/officeDocument/2006/relationships/oleObject" Target="../embeddings/oleObject1.bin"/><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35.w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39.png"/><Relationship Id="rId11" Type="http://schemas.openxmlformats.org/officeDocument/2006/relationships/oleObject" Target="../embeddings/oleObject4.bin"/><Relationship Id="rId5" Type="http://schemas.openxmlformats.org/officeDocument/2006/relationships/image" Target="../media/image38.png"/><Relationship Id="rId10" Type="http://schemas.openxmlformats.org/officeDocument/2006/relationships/image" Target="../media/image41.png"/><Relationship Id="rId4" Type="http://schemas.openxmlformats.org/officeDocument/2006/relationships/image" Target="../media/image37.png"/><Relationship Id="rId9" Type="http://schemas.openxmlformats.org/officeDocument/2006/relationships/image" Target="../media/image3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524000" y="1"/>
            <a:ext cx="175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dirty="0">
                <a:solidFill>
                  <a:srgbClr val="0000FF"/>
                </a:solidFill>
                <a:latin typeface="Times New Roman" panose="02020603050405020304" pitchFamily="18" charset="0"/>
                <a:ea typeface="楷体_GB2312" pitchFamily="49" charset="-122"/>
              </a:rPr>
              <a:t>练习</a:t>
            </a:r>
            <a:r>
              <a:rPr kumimoji="1" lang="en-US" altLang="zh-CN" sz="2800" b="1" dirty="0">
                <a:solidFill>
                  <a:srgbClr val="0000FF"/>
                </a:solidFill>
                <a:latin typeface="Times New Roman" panose="02020603050405020304" pitchFamily="18" charset="0"/>
                <a:ea typeface="楷体_GB2312" pitchFamily="49" charset="-122"/>
              </a:rPr>
              <a:t>8.6</a:t>
            </a:r>
          </a:p>
        </p:txBody>
      </p:sp>
      <mc:AlternateContent xmlns:mc="http://schemas.openxmlformats.org/markup-compatibility/2006">
        <mc:Choice xmlns:a14="http://schemas.microsoft.com/office/drawing/2010/main" Requires="a14">
          <p:sp>
            <p:nvSpPr>
              <p:cNvPr id="5" name="文本框 4"/>
              <p:cNvSpPr txBox="1"/>
              <p:nvPr/>
            </p:nvSpPr>
            <p:spPr>
              <a:xfrm>
                <a:off x="1524000" y="505572"/>
                <a:ext cx="9053848" cy="3416320"/>
              </a:xfrm>
              <a:prstGeom prst="rect">
                <a:avLst/>
              </a:prstGeom>
              <a:noFill/>
            </p:spPr>
            <p:txBody>
              <a:bodyPr wrap="square" rtlCol="0">
                <a:spAutoFit/>
              </a:bodyPr>
              <a:lstStyle/>
              <a:p>
                <a:r>
                  <a:rPr lang="zh-CN" altLang="en-US" sz="2400" b="1" dirty="0">
                    <a:solidFill>
                      <a:srgbClr val="FF0000"/>
                    </a:solidFill>
                    <a:latin typeface="+mn-ea"/>
                    <a:ea typeface="楷体_GB2312"/>
                  </a:rPr>
                  <a:t>考虑如图所示的</a:t>
                </a:r>
                <a:r>
                  <a:rPr lang="en-US" altLang="zh-CN" sz="2400" b="1" dirty="0">
                    <a:solidFill>
                      <a:srgbClr val="FF0000"/>
                    </a:solidFill>
                    <a:latin typeface="+mn-ea"/>
                    <a:ea typeface="楷体_GB2312"/>
                  </a:rPr>
                  <a:t>MOSFET</a:t>
                </a:r>
                <a:r>
                  <a:rPr lang="zh-CN" altLang="en-US" sz="2400" b="1" dirty="0">
                    <a:solidFill>
                      <a:srgbClr val="FF0000"/>
                    </a:solidFill>
                    <a:latin typeface="+mn-ea"/>
                    <a:ea typeface="楷体_GB2312"/>
                  </a:rPr>
                  <a:t>放大器。假设</a:t>
                </a:r>
                <a:r>
                  <a:rPr lang="en-US" altLang="zh-CN" sz="2400" b="1" dirty="0">
                    <a:solidFill>
                      <a:srgbClr val="FF0000"/>
                    </a:solidFill>
                    <a:latin typeface="+mn-ea"/>
                    <a:ea typeface="楷体_GB2312"/>
                  </a:rPr>
                  <a:t>MOSFET</a:t>
                </a:r>
                <a:r>
                  <a:rPr lang="zh-CN" altLang="en-US" sz="2400" b="1" dirty="0">
                    <a:solidFill>
                      <a:srgbClr val="FF0000"/>
                    </a:solidFill>
                    <a:latin typeface="+mn-ea"/>
                    <a:ea typeface="楷体_GB2312"/>
                  </a:rPr>
                  <a:t>工作于饱和原则下，参数为</a:t>
                </a:r>
                <a14:m>
                  <m:oMath xmlns:m="http://schemas.openxmlformats.org/officeDocument/2006/math">
                    <m:sSub>
                      <m:sSubPr>
                        <m:ctrlPr>
                          <a:rPr lang="en-US" altLang="zh-CN" sz="2400" b="1" i="1">
                            <a:solidFill>
                              <a:srgbClr val="FF0000"/>
                            </a:solidFill>
                            <a:latin typeface="Cambria Math" panose="02040503050406030204" pitchFamily="18" charset="0"/>
                            <a:ea typeface="Cambria Math" panose="02040503050406030204" pitchFamily="18" charset="0"/>
                          </a:rPr>
                        </m:ctrlPr>
                      </m:sSubPr>
                      <m:e>
                        <m:r>
                          <a:rPr lang="en-US" altLang="zh-CN" sz="2400" b="1" i="1">
                            <a:solidFill>
                              <a:srgbClr val="FF0000"/>
                            </a:solidFill>
                            <a:latin typeface="Cambria Math" panose="02040503050406030204" pitchFamily="18" charset="0"/>
                            <a:ea typeface="Cambria Math" panose="02040503050406030204" pitchFamily="18" charset="0"/>
                          </a:rPr>
                          <m:t>𝑽</m:t>
                        </m:r>
                      </m:e>
                      <m:sub>
                        <m:r>
                          <a:rPr lang="en-US" altLang="zh-CN" sz="2400" b="1" i="1">
                            <a:solidFill>
                              <a:srgbClr val="FF0000"/>
                            </a:solidFill>
                            <a:latin typeface="Cambria Math" panose="02040503050406030204" pitchFamily="18" charset="0"/>
                            <a:ea typeface="Cambria Math" panose="02040503050406030204" pitchFamily="18" charset="0"/>
                          </a:rPr>
                          <m:t>𝑻</m:t>
                        </m:r>
                      </m:sub>
                    </m:sSub>
                  </m:oMath>
                </a14:m>
                <a:r>
                  <a:rPr lang="zh-CN" altLang="en-US" sz="2400" b="1" dirty="0">
                    <a:solidFill>
                      <a:srgbClr val="FF0000"/>
                    </a:solidFill>
                    <a:latin typeface="+mn-ea"/>
                    <a:ea typeface="楷体_GB2312"/>
                  </a:rPr>
                  <a:t>和</a:t>
                </a:r>
                <a14:m>
                  <m:oMath xmlns:m="http://schemas.openxmlformats.org/officeDocument/2006/math">
                    <m:r>
                      <a:rPr lang="en-US" altLang="zh-CN" sz="2400" b="1" i="1">
                        <a:solidFill>
                          <a:srgbClr val="FF0000"/>
                        </a:solidFill>
                        <a:latin typeface="Cambria Math" panose="02040503050406030204" pitchFamily="18" charset="0"/>
                        <a:ea typeface="楷体_GB2312"/>
                      </a:rPr>
                      <m:t>𝑲</m:t>
                    </m:r>
                  </m:oMath>
                </a14:m>
                <a:r>
                  <a:rPr lang="zh-CN" altLang="en-US" sz="2400" b="1" dirty="0">
                    <a:solidFill>
                      <a:srgbClr val="FF0000"/>
                    </a:solidFill>
                    <a:latin typeface="+mn-ea"/>
                    <a:ea typeface="楷体_GB2312"/>
                  </a:rPr>
                  <a:t>。</a:t>
                </a:r>
                <a:endParaRPr lang="en-US" altLang="zh-CN" sz="2400" b="1" dirty="0">
                  <a:solidFill>
                    <a:srgbClr val="FF0000"/>
                  </a:solidFill>
                  <a:latin typeface="+mn-ea"/>
                  <a:ea typeface="楷体_GB2312"/>
                </a:endParaRPr>
              </a:p>
              <a:p>
                <a:r>
                  <a:rPr lang="en-US" altLang="zh-CN" sz="2400" b="1" dirty="0">
                    <a:solidFill>
                      <a:srgbClr val="FF0000"/>
                    </a:solidFill>
                    <a:latin typeface="+mn-ea"/>
                    <a:ea typeface="楷体_GB2312"/>
                  </a:rPr>
                  <a:t>(1)</a:t>
                </a:r>
                <a:r>
                  <a:rPr lang="zh-CN" altLang="en-US" sz="2400" b="1" dirty="0">
                    <a:solidFill>
                      <a:srgbClr val="FF0000"/>
                    </a:solidFill>
                    <a:latin typeface="+mn-ea"/>
                    <a:ea typeface="楷体_GB2312"/>
                  </a:rPr>
                  <a:t>假设输入偏置电压为</a:t>
                </a:r>
                <a:r>
                  <a:rPr lang="en-US" altLang="zh-CN" sz="2400" b="1" dirty="0">
                    <a:solidFill>
                      <a:srgbClr val="FF0000"/>
                    </a:solidFill>
                    <a:latin typeface="+mn-ea"/>
                    <a:ea typeface="楷体_GB2312"/>
                  </a:rPr>
                  <a:t>V</a:t>
                </a:r>
                <a:r>
                  <a:rPr lang="zh-CN" altLang="en-US" sz="2400" b="1" dirty="0">
                    <a:solidFill>
                      <a:srgbClr val="FF0000"/>
                    </a:solidFill>
                    <a:latin typeface="+mn-ea"/>
                    <a:ea typeface="楷体_GB2312"/>
                  </a:rPr>
                  <a:t>，用放大器的小信号电路模型来确定放大器的小信号输出电阻。即在</a:t>
                </a:r>
                <a14:m>
                  <m:oMath xmlns:m="http://schemas.openxmlformats.org/officeDocument/2006/math">
                    <m:sSub>
                      <m:sSubPr>
                        <m:ctrlPr>
                          <a:rPr lang="en-US" altLang="zh-CN" sz="2400" b="1" i="1">
                            <a:solidFill>
                              <a:srgbClr val="FF0000"/>
                            </a:solidFill>
                            <a:latin typeface="Cambria Math" panose="02040503050406030204" pitchFamily="18" charset="0"/>
                            <a:ea typeface="楷体_GB2312"/>
                          </a:rPr>
                        </m:ctrlPr>
                      </m:sSubPr>
                      <m:e>
                        <m:r>
                          <a:rPr lang="en-US" altLang="zh-CN" sz="2400" b="1" i="1">
                            <a:solidFill>
                              <a:srgbClr val="FF0000"/>
                            </a:solidFill>
                            <a:latin typeface="Cambria Math" panose="02040503050406030204" pitchFamily="18" charset="0"/>
                            <a:ea typeface="楷体_GB2312"/>
                          </a:rPr>
                          <m:t>𝒗</m:t>
                        </m:r>
                      </m:e>
                      <m:sub>
                        <m:r>
                          <a:rPr lang="en-US" altLang="zh-CN" sz="2400" b="1" i="1">
                            <a:solidFill>
                              <a:srgbClr val="FF0000"/>
                            </a:solidFill>
                            <a:latin typeface="Cambria Math" panose="02040503050406030204" pitchFamily="18" charset="0"/>
                            <a:ea typeface="楷体_GB2312"/>
                          </a:rPr>
                          <m:t>𝒊</m:t>
                        </m:r>
                      </m:sub>
                    </m:sSub>
                    <m:r>
                      <a:rPr lang="en-US" altLang="zh-CN" sz="2400" b="1" i="1">
                        <a:solidFill>
                          <a:srgbClr val="FF0000"/>
                        </a:solidFill>
                        <a:latin typeface="Cambria Math" panose="02040503050406030204" pitchFamily="18" charset="0"/>
                        <a:ea typeface="楷体_GB2312"/>
                      </a:rPr>
                      <m:t>=</m:t>
                    </m:r>
                    <m:r>
                      <a:rPr lang="en-US" altLang="zh-CN" sz="2400" b="1" i="1">
                        <a:solidFill>
                          <a:srgbClr val="FF0000"/>
                        </a:solidFill>
                        <a:latin typeface="Cambria Math" panose="02040503050406030204" pitchFamily="18" charset="0"/>
                        <a:ea typeface="楷体_GB2312"/>
                      </a:rPr>
                      <m:t>𝟎</m:t>
                    </m:r>
                  </m:oMath>
                </a14:m>
                <a:r>
                  <a:rPr lang="zh-CN" altLang="en-US" sz="2400" b="1" dirty="0">
                    <a:solidFill>
                      <a:srgbClr val="FF0000"/>
                    </a:solidFill>
                    <a:latin typeface="+mn-ea"/>
                    <a:ea typeface="楷体_GB2312"/>
                  </a:rPr>
                  <a:t>的条件下确定放大器小信号模型在输出端的等效电阻。</a:t>
                </a:r>
              </a:p>
              <a:p>
                <a:r>
                  <a:rPr lang="en-US" altLang="zh-CN" sz="2400" b="1" dirty="0">
                    <a:solidFill>
                      <a:srgbClr val="FF0000"/>
                    </a:solidFill>
                    <a:latin typeface="+mn-ea"/>
                    <a:ea typeface="楷体_GB2312"/>
                  </a:rPr>
                  <a:t>(2)</a:t>
                </a:r>
                <a:r>
                  <a:rPr lang="zh-CN" altLang="en-US" sz="2400" b="1" dirty="0">
                    <a:solidFill>
                      <a:srgbClr val="FF0000"/>
                    </a:solidFill>
                    <a:latin typeface="+mn-ea"/>
                    <a:ea typeface="楷体_GB2312"/>
                  </a:rPr>
                  <a:t>求从输出端看进去的放大器小信号戴维南等效模型。</a:t>
                </a:r>
              </a:p>
              <a:p>
                <a:r>
                  <a:rPr lang="en-US" altLang="zh-CN" sz="2400" b="1" dirty="0">
                    <a:solidFill>
                      <a:srgbClr val="FF0000"/>
                    </a:solidFill>
                    <a:latin typeface="+mn-ea"/>
                    <a:ea typeface="楷体_GB2312"/>
                  </a:rPr>
                  <a:t>(3)</a:t>
                </a:r>
                <a:r>
                  <a:rPr lang="zh-CN" altLang="en-US" sz="2400" b="1" dirty="0">
                    <a:solidFill>
                      <a:srgbClr val="FF0000"/>
                    </a:solidFill>
                    <a:latin typeface="+mn-ea"/>
                    <a:ea typeface="楷体_GB2312"/>
                  </a:rPr>
                  <a:t>输入电阻是多少，即确定放大器小信号模型在输入端的等效电阻。</a:t>
                </a:r>
              </a:p>
              <a:p>
                <a:endParaRPr lang="zh-CN" altLang="en-US" sz="2400" b="1" dirty="0">
                  <a:solidFill>
                    <a:srgbClr val="FF0000"/>
                  </a:solidFill>
                  <a:latin typeface="+mn-ea"/>
                  <a:ea typeface="楷体_GB2312"/>
                </a:endParaRPr>
              </a:p>
            </p:txBody>
          </p:sp>
        </mc:Choice>
        <mc:Fallback>
          <p:sp>
            <p:nvSpPr>
              <p:cNvPr id="5" name="文本框 4"/>
              <p:cNvSpPr txBox="1">
                <a:spLocks noRot="1" noChangeAspect="1" noMove="1" noResize="1" noEditPoints="1" noAdjustHandles="1" noChangeArrowheads="1" noChangeShapeType="1" noTextEdit="1"/>
              </p:cNvSpPr>
              <p:nvPr/>
            </p:nvSpPr>
            <p:spPr>
              <a:xfrm>
                <a:off x="1524000" y="505572"/>
                <a:ext cx="9053848" cy="3416320"/>
              </a:xfrm>
              <a:prstGeom prst="rect">
                <a:avLst/>
              </a:prstGeom>
              <a:blipFill>
                <a:blip r:embed="rId2"/>
                <a:stretch>
                  <a:fillRect l="-1010" t="-1607" r="-2694"/>
                </a:stretch>
              </a:blipFill>
            </p:spPr>
            <p:txBody>
              <a:bodyPr/>
              <a:lstStyle/>
              <a:p>
                <a:r>
                  <a:rPr lang="zh-CN" altLang="en-US">
                    <a:noFill/>
                  </a:rPr>
                  <a:t> </a:t>
                </a:r>
              </a:p>
            </p:txBody>
          </p:sp>
        </mc:Fallback>
      </mc:AlternateContent>
      <p:pic>
        <p:nvPicPr>
          <p:cNvPr id="6" name="图片 5"/>
          <p:cNvPicPr>
            <a:picLocks noChangeAspect="1"/>
          </p:cNvPicPr>
          <p:nvPr/>
        </p:nvPicPr>
        <p:blipFill>
          <a:blip r:embed="rId3"/>
          <a:stretch>
            <a:fillRect/>
          </a:stretch>
        </p:blipFill>
        <p:spPr>
          <a:xfrm>
            <a:off x="7731618" y="3229362"/>
            <a:ext cx="2936383" cy="3628639"/>
          </a:xfrm>
          <a:prstGeom prst="rect">
            <a:avLst/>
          </a:prstGeom>
        </p:spPr>
      </p:pic>
      <p:sp>
        <p:nvSpPr>
          <p:cNvPr id="7" name="文本框 6"/>
          <p:cNvSpPr txBox="1"/>
          <p:nvPr/>
        </p:nvSpPr>
        <p:spPr>
          <a:xfrm>
            <a:off x="1524000" y="3476697"/>
            <a:ext cx="876300" cy="523220"/>
          </a:xfrm>
          <a:prstGeom prst="rect">
            <a:avLst/>
          </a:prstGeom>
          <a:noFill/>
        </p:spPr>
        <p:txBody>
          <a:bodyPr wrap="square" rtlCol="0">
            <a:spAutoFit/>
          </a:bodyPr>
          <a:lstStyle/>
          <a:p>
            <a:r>
              <a:rPr lang="en-US" altLang="zh-CN" sz="2800" b="1" dirty="0">
                <a:solidFill>
                  <a:srgbClr val="0000FF"/>
                </a:solidFill>
                <a:ea typeface="楷体_GB2312"/>
              </a:rPr>
              <a:t>[</a:t>
            </a:r>
            <a:r>
              <a:rPr lang="zh-CN" altLang="en-US" sz="2800" b="1" dirty="0">
                <a:solidFill>
                  <a:srgbClr val="0000FF"/>
                </a:solidFill>
                <a:ea typeface="楷体_GB2312"/>
              </a:rPr>
              <a:t>解</a:t>
            </a:r>
            <a:r>
              <a:rPr lang="en-US" altLang="zh-CN" sz="2800" b="1" dirty="0">
                <a:solidFill>
                  <a:srgbClr val="0000FF"/>
                </a:solidFill>
                <a:ea typeface="楷体_GB2312"/>
              </a:rPr>
              <a:t>]</a:t>
            </a:r>
            <a:endParaRPr lang="zh-CN" altLang="en-US" sz="2800" b="1" dirty="0">
              <a:solidFill>
                <a:srgbClr val="0000FF"/>
              </a:solidFill>
              <a:ea typeface="楷体_GB2312"/>
            </a:endParaRPr>
          </a:p>
        </p:txBody>
      </p:sp>
      <mc:AlternateContent xmlns:mc="http://schemas.openxmlformats.org/markup-compatibility/2006">
        <mc:Choice xmlns:a14="http://schemas.microsoft.com/office/drawing/2010/main" Requires="a14">
          <p:sp>
            <p:nvSpPr>
              <p:cNvPr id="8" name="文本框 7"/>
              <p:cNvSpPr txBox="1"/>
              <p:nvPr/>
            </p:nvSpPr>
            <p:spPr>
              <a:xfrm>
                <a:off x="3113635" y="3563039"/>
                <a:ext cx="1713161" cy="3978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𝑟</m:t>
                          </m:r>
                        </m:e>
                        <m:sub>
                          <m:r>
                            <a:rPr lang="en-US" altLang="zh-CN" sz="2400" i="1">
                              <a:solidFill>
                                <a:srgbClr val="000000"/>
                              </a:solidFill>
                              <a:latin typeface="Cambria Math" panose="02040503050406030204" pitchFamily="18" charset="0"/>
                            </a:rPr>
                            <m:t>𝑜𝑢𝑡𝑝𝑢𝑡</m:t>
                          </m:r>
                        </m:sub>
                      </m:sSub>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𝑅</m:t>
                          </m:r>
                        </m:e>
                        <m:sub>
                          <m:r>
                            <a:rPr lang="en-US" altLang="zh-CN" sz="2400" i="1">
                              <a:solidFill>
                                <a:srgbClr val="000000"/>
                              </a:solidFill>
                              <a:latin typeface="Cambria Math" panose="02040503050406030204" pitchFamily="18" charset="0"/>
                            </a:rPr>
                            <m:t>𝐿</m:t>
                          </m:r>
                        </m:sub>
                      </m:sSub>
                    </m:oMath>
                  </m:oMathPara>
                </a14:m>
                <a:endParaRPr lang="zh-CN" altLang="en-US" dirty="0"/>
              </a:p>
            </p:txBody>
          </p:sp>
        </mc:Choice>
        <mc:Fallback>
          <p:sp>
            <p:nvSpPr>
              <p:cNvPr id="8" name="文本框 7"/>
              <p:cNvSpPr txBox="1">
                <a:spLocks noRot="1" noChangeAspect="1" noMove="1" noResize="1" noEditPoints="1" noAdjustHandles="1" noChangeArrowheads="1" noChangeShapeType="1" noTextEdit="1"/>
              </p:cNvSpPr>
              <p:nvPr/>
            </p:nvSpPr>
            <p:spPr>
              <a:xfrm>
                <a:off x="3113635" y="3563039"/>
                <a:ext cx="1713161" cy="397866"/>
              </a:xfrm>
              <a:prstGeom prst="rect">
                <a:avLst/>
              </a:prstGeom>
              <a:blipFill>
                <a:blip r:embed="rId4"/>
                <a:stretch>
                  <a:fillRect l="-1779" r="-356" b="-22727"/>
                </a:stretch>
              </a:blipFill>
            </p:spPr>
            <p:txBody>
              <a:bodyPr/>
              <a:lstStyle/>
              <a:p>
                <a:r>
                  <a:rPr lang="zh-CN" altLang="en-US">
                    <a:noFill/>
                  </a:rPr>
                  <a:t> </a:t>
                </a:r>
              </a:p>
            </p:txBody>
          </p:sp>
        </mc:Fallback>
      </mc:AlternateContent>
      <p:sp>
        <p:nvSpPr>
          <p:cNvPr id="9" name="文本框 8"/>
          <p:cNvSpPr txBox="1"/>
          <p:nvPr/>
        </p:nvSpPr>
        <p:spPr>
          <a:xfrm>
            <a:off x="2400300" y="3507475"/>
            <a:ext cx="876300" cy="461665"/>
          </a:xfrm>
          <a:prstGeom prst="rect">
            <a:avLst/>
          </a:prstGeom>
          <a:noFill/>
        </p:spPr>
        <p:txBody>
          <a:bodyPr wrap="square" rtlCol="0">
            <a:spAutoFit/>
          </a:bodyPr>
          <a:lstStyle/>
          <a:p>
            <a:r>
              <a:rPr lang="en-US" altLang="zh-CN" sz="2400" b="1" dirty="0">
                <a:solidFill>
                  <a:srgbClr val="0000FF"/>
                </a:solidFill>
                <a:ea typeface="楷体_GB2312"/>
              </a:rPr>
              <a:t>(1)</a:t>
            </a:r>
            <a:endParaRPr lang="zh-CN" altLang="en-US" sz="2400" b="1" dirty="0">
              <a:solidFill>
                <a:srgbClr val="0000FF"/>
              </a:solidFill>
              <a:ea typeface="楷体_GB2312"/>
            </a:endParaRPr>
          </a:p>
        </p:txBody>
      </p:sp>
      <p:pic>
        <p:nvPicPr>
          <p:cNvPr id="2" name="图片 1"/>
          <p:cNvPicPr>
            <a:picLocks noChangeAspect="1"/>
          </p:cNvPicPr>
          <p:nvPr/>
        </p:nvPicPr>
        <p:blipFill>
          <a:blip r:embed="rId5"/>
          <a:stretch>
            <a:fillRect/>
          </a:stretch>
        </p:blipFill>
        <p:spPr>
          <a:xfrm>
            <a:off x="2708356" y="4024704"/>
            <a:ext cx="4005061" cy="1639336"/>
          </a:xfrm>
          <a:prstGeom prst="rect">
            <a:avLst/>
          </a:prstGeom>
        </p:spPr>
      </p:pic>
      <p:sp>
        <p:nvSpPr>
          <p:cNvPr id="11" name="文本框 10"/>
          <p:cNvSpPr txBox="1"/>
          <p:nvPr/>
        </p:nvSpPr>
        <p:spPr>
          <a:xfrm>
            <a:off x="1524000" y="5719606"/>
            <a:ext cx="876300" cy="461665"/>
          </a:xfrm>
          <a:prstGeom prst="rect">
            <a:avLst/>
          </a:prstGeom>
          <a:noFill/>
        </p:spPr>
        <p:txBody>
          <a:bodyPr wrap="square" rtlCol="0">
            <a:spAutoFit/>
          </a:bodyPr>
          <a:lstStyle/>
          <a:p>
            <a:r>
              <a:rPr lang="en-US" altLang="zh-CN" sz="2400" b="1" dirty="0">
                <a:solidFill>
                  <a:srgbClr val="0000FF"/>
                </a:solidFill>
                <a:ea typeface="楷体_GB2312"/>
              </a:rPr>
              <a:t>(2)</a:t>
            </a:r>
            <a:endParaRPr lang="zh-CN" altLang="en-US" sz="2400" b="1" dirty="0">
              <a:solidFill>
                <a:srgbClr val="0000FF"/>
              </a:solidFill>
              <a:ea typeface="楷体_GB2312"/>
            </a:endParaRPr>
          </a:p>
        </p:txBody>
      </p:sp>
      <mc:AlternateContent xmlns:mc="http://schemas.openxmlformats.org/markup-compatibility/2006">
        <mc:Choice xmlns:a14="http://schemas.microsoft.com/office/drawing/2010/main" Requires="a14">
          <p:sp>
            <p:nvSpPr>
              <p:cNvPr id="12" name="文本框 11"/>
              <p:cNvSpPr txBox="1"/>
              <p:nvPr/>
            </p:nvSpPr>
            <p:spPr>
              <a:xfrm>
                <a:off x="2244922" y="5846163"/>
                <a:ext cx="118705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𝑟</m:t>
                          </m:r>
                        </m:e>
                        <m:sub>
                          <m:r>
                            <a:rPr lang="en-US" altLang="zh-CN" sz="2400" i="1">
                              <a:solidFill>
                                <a:srgbClr val="000000"/>
                              </a:solidFill>
                              <a:latin typeface="Cambria Math" panose="02040503050406030204" pitchFamily="18" charset="0"/>
                            </a:rPr>
                            <m:t>𝑡h</m:t>
                          </m:r>
                        </m:sub>
                      </m:sSub>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𝑅</m:t>
                          </m:r>
                        </m:e>
                        <m:sub>
                          <m:r>
                            <a:rPr lang="en-US" altLang="zh-CN" sz="2400" i="1">
                              <a:solidFill>
                                <a:srgbClr val="000000"/>
                              </a:solidFill>
                              <a:latin typeface="Cambria Math" panose="02040503050406030204" pitchFamily="18" charset="0"/>
                            </a:rPr>
                            <m:t>𝐿</m:t>
                          </m:r>
                        </m:sub>
                      </m:sSub>
                    </m:oMath>
                  </m:oMathPara>
                </a14:m>
                <a:endParaRPr lang="zh-CN" altLang="en-US" dirty="0"/>
              </a:p>
            </p:txBody>
          </p:sp>
        </mc:Choice>
        <mc:Fallback>
          <p:sp>
            <p:nvSpPr>
              <p:cNvPr id="12" name="文本框 11"/>
              <p:cNvSpPr txBox="1">
                <a:spLocks noRot="1" noChangeAspect="1" noMove="1" noResize="1" noEditPoints="1" noAdjustHandles="1" noChangeArrowheads="1" noChangeShapeType="1" noTextEdit="1"/>
              </p:cNvSpPr>
              <p:nvPr/>
            </p:nvSpPr>
            <p:spPr>
              <a:xfrm>
                <a:off x="2244922" y="5846163"/>
                <a:ext cx="1187056" cy="369332"/>
              </a:xfrm>
              <a:prstGeom prst="rect">
                <a:avLst/>
              </a:prstGeom>
              <a:blipFill>
                <a:blip r:embed="rId6"/>
                <a:stretch>
                  <a:fillRect l="-2051" r="-513" b="-147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p:cNvSpPr txBox="1"/>
              <p:nvPr/>
            </p:nvSpPr>
            <p:spPr>
              <a:xfrm>
                <a:off x="1524000" y="6342053"/>
                <a:ext cx="4664418" cy="4603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𝑣</m:t>
                          </m:r>
                        </m:e>
                        <m:sub>
                          <m:r>
                            <a:rPr lang="en-US" altLang="zh-CN" sz="2400" i="1">
                              <a:solidFill>
                                <a:srgbClr val="000000"/>
                              </a:solidFill>
                              <a:latin typeface="Cambria Math" panose="02040503050406030204" pitchFamily="18" charset="0"/>
                            </a:rPr>
                            <m:t>𝑂𝐶</m:t>
                          </m:r>
                        </m:sub>
                      </m:sSub>
                      <m:r>
                        <a:rPr lang="en-US" altLang="zh-CN" sz="2400" i="1">
                          <a:solidFill>
                            <a:srgbClr val="000000"/>
                          </a:solidFill>
                          <a:latin typeface="Cambria Math" panose="02040503050406030204" pitchFamily="18" charset="0"/>
                        </a:rPr>
                        <m:t>=</m:t>
                      </m:r>
                      <m:box>
                        <m:boxPr>
                          <m:ctrlPr>
                            <a:rPr lang="en-US" altLang="zh-CN" sz="2400" i="1">
                              <a:solidFill>
                                <a:srgbClr val="000000"/>
                              </a:solidFill>
                              <a:latin typeface="Cambria Math" panose="02040503050406030204" pitchFamily="18" charset="0"/>
                            </a:rPr>
                          </m:ctrlPr>
                        </m:boxPr>
                        <m:e>
                          <m:argPr>
                            <m:argSz m:val="-1"/>
                          </m:argPr>
                          <m:f>
                            <m:fPr>
                              <m:ctrlPr>
                                <a:rPr lang="en-US" altLang="zh-CN" sz="2400" i="1">
                                  <a:solidFill>
                                    <a:srgbClr val="000000"/>
                                  </a:solidFill>
                                  <a:latin typeface="Cambria Math" panose="02040503050406030204" pitchFamily="18" charset="0"/>
                                </a:rPr>
                              </m:ctrlPr>
                            </m:fPr>
                            <m:num>
                              <m:r>
                                <a:rPr lang="en-US" altLang="zh-CN" sz="2400" i="1">
                                  <a:solidFill>
                                    <a:srgbClr val="000000"/>
                                  </a:solidFill>
                                  <a:latin typeface="Cambria Math" panose="02040503050406030204" pitchFamily="18" charset="0"/>
                                </a:rPr>
                                <m:t>𝐴</m:t>
                              </m:r>
                            </m:num>
                            <m:den>
                              <m:r>
                                <a:rPr lang="en-US" altLang="zh-CN" sz="2400" i="1">
                                  <a:solidFill>
                                    <a:srgbClr val="000000"/>
                                  </a:solidFill>
                                  <a:latin typeface="Cambria Math" panose="02040503050406030204" pitchFamily="18" charset="0"/>
                                </a:rPr>
                                <m:t>2</m:t>
                              </m:r>
                            </m:den>
                          </m:f>
                        </m:e>
                      </m:box>
                      <m:d>
                        <m:dPr>
                          <m:ctrlPr>
                            <a:rPr lang="en-US" altLang="zh-CN" sz="2400" i="1">
                              <a:solidFill>
                                <a:srgbClr val="000000"/>
                              </a:solidFill>
                              <a:latin typeface="Cambria Math" panose="02040503050406030204" pitchFamily="18" charset="0"/>
                            </a:rPr>
                          </m:ctrlPr>
                        </m:dPr>
                        <m:e>
                          <m:r>
                            <a:rPr lang="en-US" altLang="zh-CN" sz="2400" i="1">
                              <a:solidFill>
                                <a:srgbClr val="000000"/>
                              </a:solidFill>
                              <a:latin typeface="Cambria Math" panose="02040503050406030204" pitchFamily="18" charset="0"/>
                            </a:rPr>
                            <m:t>1−</m:t>
                          </m:r>
                          <m:rad>
                            <m:radPr>
                              <m:degHide m:val="on"/>
                              <m:ctrlPr>
                                <a:rPr lang="en-US" altLang="zh-CN" sz="2400" i="1">
                                  <a:solidFill>
                                    <a:srgbClr val="000000"/>
                                  </a:solidFill>
                                  <a:latin typeface="Cambria Math" panose="02040503050406030204" pitchFamily="18" charset="0"/>
                                </a:rPr>
                              </m:ctrlPr>
                            </m:radPr>
                            <m:deg/>
                            <m:e>
                              <m:r>
                                <a:rPr lang="en-US" altLang="zh-CN" sz="2400" i="1">
                                  <a:solidFill>
                                    <a:srgbClr val="000000"/>
                                  </a:solidFill>
                                  <a:latin typeface="Cambria Math" panose="02040503050406030204" pitchFamily="18" charset="0"/>
                                </a:rPr>
                                <m:t>1+2</m:t>
                              </m:r>
                              <m:r>
                                <a:rPr lang="en-US" altLang="zh-CN" sz="2400" i="1">
                                  <a:solidFill>
                                    <a:srgbClr val="000000"/>
                                  </a:solidFill>
                                  <a:latin typeface="Cambria Math" panose="02040503050406030204" pitchFamily="18" charset="0"/>
                                </a:rPr>
                                <m:t>𝐾</m:t>
                              </m:r>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𝑅</m:t>
                                  </m:r>
                                </m:e>
                                <m:sub>
                                  <m:r>
                                    <a:rPr lang="en-US" altLang="zh-CN" sz="2400" i="1">
                                      <a:solidFill>
                                        <a:srgbClr val="000000"/>
                                      </a:solidFill>
                                      <a:latin typeface="Cambria Math" panose="02040503050406030204" pitchFamily="18" charset="0"/>
                                    </a:rPr>
                                    <m:t>𝐿</m:t>
                                  </m:r>
                                </m:sub>
                              </m:sSub>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𝑉</m:t>
                                  </m:r>
                                </m:e>
                                <m:sub>
                                  <m:r>
                                    <a:rPr lang="en-US" altLang="zh-CN" sz="2400" i="1">
                                      <a:solidFill>
                                        <a:srgbClr val="000000"/>
                                      </a:solidFill>
                                      <a:latin typeface="Cambria Math" panose="02040503050406030204" pitchFamily="18" charset="0"/>
                                    </a:rPr>
                                    <m:t>𝑠</m:t>
                                  </m:r>
                                </m:sub>
                              </m:sSub>
                            </m:e>
                          </m:rad>
                        </m:e>
                      </m:d>
                      <m:r>
                        <m:rPr>
                          <m:sty m:val="p"/>
                        </m:rPr>
                        <a:rPr lang="en-US" altLang="zh-CN" sz="2400">
                          <a:solidFill>
                            <a:srgbClr val="000000"/>
                          </a:solidFill>
                          <a:latin typeface="Cambria Math" panose="02040503050406030204" pitchFamily="18" charset="0"/>
                        </a:rPr>
                        <m:t>sin</m:t>
                      </m:r>
                      <m:r>
                        <a:rPr lang="en-US" altLang="zh-CN"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𝜔</m:t>
                      </m:r>
                      <m:r>
                        <a:rPr lang="en-US" altLang="zh-CN" sz="2400" i="1">
                          <a:solidFill>
                            <a:srgbClr val="000000"/>
                          </a:solidFill>
                          <a:latin typeface="Cambria Math" panose="02040503050406030204" pitchFamily="18" charset="0"/>
                        </a:rPr>
                        <m:t>𝑡</m:t>
                      </m:r>
                      <m:r>
                        <a:rPr lang="en-US" altLang="zh-CN" sz="2400" i="1">
                          <a:solidFill>
                            <a:srgbClr val="000000"/>
                          </a:solidFill>
                          <a:latin typeface="Cambria Math" panose="02040503050406030204" pitchFamily="18" charset="0"/>
                        </a:rPr>
                        <m:t>)</m:t>
                      </m:r>
                    </m:oMath>
                  </m:oMathPara>
                </a14:m>
                <a:endParaRPr lang="zh-CN" altLang="en-US" dirty="0"/>
              </a:p>
            </p:txBody>
          </p:sp>
        </mc:Choice>
        <mc:Fallback>
          <p:sp>
            <p:nvSpPr>
              <p:cNvPr id="13" name="文本框 12"/>
              <p:cNvSpPr txBox="1">
                <a:spLocks noRot="1" noChangeAspect="1" noMove="1" noResize="1" noEditPoints="1" noAdjustHandles="1" noChangeArrowheads="1" noChangeShapeType="1" noTextEdit="1"/>
              </p:cNvSpPr>
              <p:nvPr/>
            </p:nvSpPr>
            <p:spPr>
              <a:xfrm>
                <a:off x="1524000" y="6342053"/>
                <a:ext cx="4664418" cy="460382"/>
              </a:xfrm>
              <a:prstGeom prst="rect">
                <a:avLst/>
              </a:prstGeom>
              <a:blipFill>
                <a:blip r:embed="rId7"/>
                <a:stretch>
                  <a:fillRect/>
                </a:stretch>
              </a:blipFill>
            </p:spPr>
            <p:txBody>
              <a:bodyPr/>
              <a:lstStyle/>
              <a:p>
                <a:r>
                  <a:rPr lang="zh-CN" altLang="en-US">
                    <a:noFill/>
                  </a:rPr>
                  <a:t> </a:t>
                </a:r>
              </a:p>
            </p:txBody>
          </p:sp>
        </mc:Fallback>
      </mc:AlternateContent>
      <p:sp>
        <p:nvSpPr>
          <p:cNvPr id="14" name="文本框 13"/>
          <p:cNvSpPr txBox="1"/>
          <p:nvPr/>
        </p:nvSpPr>
        <p:spPr>
          <a:xfrm>
            <a:off x="5061727" y="5824824"/>
            <a:ext cx="746407" cy="461665"/>
          </a:xfrm>
          <a:prstGeom prst="rect">
            <a:avLst/>
          </a:prstGeom>
          <a:noFill/>
        </p:spPr>
        <p:txBody>
          <a:bodyPr wrap="square" rtlCol="0">
            <a:spAutoFit/>
          </a:bodyPr>
          <a:lstStyle/>
          <a:p>
            <a:r>
              <a:rPr lang="en-US" altLang="zh-CN" sz="2400" b="1" dirty="0">
                <a:solidFill>
                  <a:srgbClr val="0000FF"/>
                </a:solidFill>
                <a:ea typeface="楷体_GB2312"/>
              </a:rPr>
              <a:t>(3)</a:t>
            </a:r>
            <a:endParaRPr lang="zh-CN" altLang="en-US" sz="2400" b="1" dirty="0">
              <a:solidFill>
                <a:srgbClr val="0000FF"/>
              </a:solidFill>
              <a:ea typeface="楷体_GB2312"/>
            </a:endParaRPr>
          </a:p>
        </p:txBody>
      </p:sp>
      <mc:AlternateContent xmlns:mc="http://schemas.openxmlformats.org/markup-compatibility/2006">
        <mc:Choice xmlns:a14="http://schemas.microsoft.com/office/drawing/2010/main" Requires="a14">
          <p:sp>
            <p:nvSpPr>
              <p:cNvPr id="15" name="文本框 14"/>
              <p:cNvSpPr txBox="1"/>
              <p:nvPr/>
            </p:nvSpPr>
            <p:spPr>
              <a:xfrm>
                <a:off x="5690008" y="5870989"/>
                <a:ext cx="111581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𝑟</m:t>
                          </m:r>
                        </m:e>
                        <m:sub>
                          <m:r>
                            <a:rPr lang="en-US" altLang="zh-CN" sz="2400" i="1">
                              <a:solidFill>
                                <a:srgbClr val="000000"/>
                              </a:solidFill>
                              <a:latin typeface="Cambria Math" panose="02040503050406030204" pitchFamily="18" charset="0"/>
                            </a:rPr>
                            <m:t>𝑡h</m:t>
                          </m:r>
                        </m:sub>
                      </m:sSub>
                      <m:r>
                        <a:rPr lang="en-US" altLang="zh-CN" sz="2400" i="1">
                          <a:solidFill>
                            <a:srgbClr val="000000"/>
                          </a:solidFill>
                          <a:latin typeface="Cambria Math" panose="02040503050406030204" pitchFamily="18" charset="0"/>
                        </a:rPr>
                        <m:t>=</m:t>
                      </m:r>
                      <m:r>
                        <a:rPr lang="en-US" altLang="zh-CN" sz="2400" i="1">
                          <a:solidFill>
                            <a:srgbClr val="000000"/>
                          </a:solidFill>
                          <a:latin typeface="Cambria Math" panose="02040503050406030204" pitchFamily="18" charset="0"/>
                          <a:ea typeface="Cambria Math" panose="02040503050406030204" pitchFamily="18" charset="0"/>
                        </a:rPr>
                        <m:t>∞</m:t>
                      </m:r>
                    </m:oMath>
                  </m:oMathPara>
                </a14:m>
                <a:endParaRPr lang="zh-CN" altLang="en-US" dirty="0"/>
              </a:p>
            </p:txBody>
          </p:sp>
        </mc:Choice>
        <mc:Fallback>
          <p:sp>
            <p:nvSpPr>
              <p:cNvPr id="15" name="文本框 14"/>
              <p:cNvSpPr txBox="1">
                <a:spLocks noRot="1" noChangeAspect="1" noMove="1" noResize="1" noEditPoints="1" noAdjustHandles="1" noChangeArrowheads="1" noChangeShapeType="1" noTextEdit="1"/>
              </p:cNvSpPr>
              <p:nvPr/>
            </p:nvSpPr>
            <p:spPr>
              <a:xfrm>
                <a:off x="5690008" y="5870989"/>
                <a:ext cx="1115818" cy="369332"/>
              </a:xfrm>
              <a:prstGeom prst="rect">
                <a:avLst/>
              </a:prstGeom>
              <a:blipFill>
                <a:blip r:embed="rId8"/>
                <a:stretch>
                  <a:fillRect l="-2186" r="-3279" b="-14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560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P spid="12" grpId="0"/>
      <p:bldP spid="13" grpId="0"/>
      <p:bldP spid="1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23153" y="37444"/>
            <a:ext cx="1624163" cy="523220"/>
          </a:xfrm>
          <a:prstGeom prst="rect">
            <a:avLst/>
          </a:prstGeom>
        </p:spPr>
        <p:txBody>
          <a:bodyPr wrap="none">
            <a:spAutoFit/>
          </a:bodyPr>
          <a:lstStyle/>
          <a:p>
            <a:pPr>
              <a:spcBef>
                <a:spcPct val="0"/>
              </a:spcBef>
            </a:pPr>
            <a:r>
              <a:rPr kumimoji="1" lang="zh-CN" altLang="en-US" sz="2800" b="1" dirty="0">
                <a:solidFill>
                  <a:srgbClr val="0000FF"/>
                </a:solidFill>
                <a:latin typeface="Times New Roman" panose="02020603050405020304" pitchFamily="18" charset="0"/>
                <a:ea typeface="楷体_GB2312"/>
              </a:rPr>
              <a:t>问题 </a:t>
            </a:r>
            <a:r>
              <a:rPr kumimoji="1" lang="en-US" altLang="zh-CN" sz="2800" b="1" dirty="0">
                <a:solidFill>
                  <a:srgbClr val="0000FF"/>
                </a:solidFill>
                <a:latin typeface="Times New Roman" panose="02020603050405020304" pitchFamily="18" charset="0"/>
                <a:ea typeface="楷体_GB2312"/>
              </a:rPr>
              <a:t>10.8</a:t>
            </a:r>
          </a:p>
        </p:txBody>
      </p:sp>
      <p:sp>
        <p:nvSpPr>
          <p:cNvPr id="3" name="文本框 2"/>
          <p:cNvSpPr txBox="1"/>
          <p:nvPr/>
        </p:nvSpPr>
        <p:spPr>
          <a:xfrm>
            <a:off x="1794064" y="560665"/>
            <a:ext cx="8513718" cy="2954655"/>
          </a:xfrm>
          <a:prstGeom prst="rect">
            <a:avLst/>
          </a:prstGeom>
          <a:noFill/>
        </p:spPr>
        <p:txBody>
          <a:bodyPr wrap="square" rtlCol="0">
            <a:spAutoFit/>
          </a:bodyPr>
          <a:lstStyle/>
          <a:p>
            <a:r>
              <a:rPr lang="zh-CN" altLang="en-US" sz="2400" b="1" dirty="0">
                <a:solidFill>
                  <a:srgbClr val="FF0000"/>
                </a:solidFill>
                <a:ea typeface="楷体_GB2312"/>
              </a:rPr>
              <a:t>研究在</a:t>
            </a:r>
            <a:r>
              <a:rPr lang="en-US" altLang="zh-CN" sz="2400" b="1" dirty="0">
                <a:solidFill>
                  <a:srgbClr val="FF0000"/>
                </a:solidFill>
                <a:ea typeface="楷体_GB2312"/>
              </a:rPr>
              <a:t>VLSI</a:t>
            </a:r>
            <a:r>
              <a:rPr lang="zh-CN" altLang="en-US" sz="2400" b="1" dirty="0">
                <a:solidFill>
                  <a:srgbClr val="FF0000"/>
                </a:solidFill>
                <a:ea typeface="楷体_GB2312"/>
              </a:rPr>
              <a:t>封装中寄生电感的影响。</a:t>
            </a:r>
            <a:r>
              <a:rPr lang="en-US" altLang="zh-CN" sz="2400" b="1" dirty="0">
                <a:solidFill>
                  <a:srgbClr val="FF0000"/>
                </a:solidFill>
                <a:ea typeface="楷体_GB2312"/>
              </a:rPr>
              <a:t>VLSI</a:t>
            </a:r>
            <a:r>
              <a:rPr lang="zh-CN" altLang="en-US" sz="2400" b="1" dirty="0">
                <a:solidFill>
                  <a:srgbClr val="FF0000"/>
                </a:solidFill>
                <a:ea typeface="楷体_GB2312"/>
              </a:rPr>
              <a:t>芯片被封装在塑料或者陶瓷包中，连接到内部电路中的某些节点（例如电源、地、输入节点和输出节点</a:t>
            </a:r>
            <a:r>
              <a:rPr lang="en-US" altLang="zh-CN" sz="2400" b="1" dirty="0">
                <a:solidFill>
                  <a:srgbClr val="FF0000"/>
                </a:solidFill>
                <a:ea typeface="楷体_GB2312"/>
              </a:rPr>
              <a:t>)</a:t>
            </a:r>
            <a:r>
              <a:rPr lang="zh-CN" altLang="en-US" sz="2400" b="1" dirty="0">
                <a:solidFill>
                  <a:srgbClr val="FF0000"/>
                </a:solidFill>
                <a:ea typeface="楷体_GB2312"/>
              </a:rPr>
              <a:t>需要延伸到封装的外部。这种延伸一般是这样实现的</a:t>
            </a:r>
            <a:r>
              <a:rPr lang="en-US" altLang="zh-CN" sz="2400" b="1" dirty="0">
                <a:solidFill>
                  <a:srgbClr val="FF0000"/>
                </a:solidFill>
                <a:ea typeface="楷体_GB2312"/>
              </a:rPr>
              <a:t>:</a:t>
            </a:r>
            <a:r>
              <a:rPr lang="zh-CN" altLang="en-US" sz="2400" b="1" dirty="0">
                <a:solidFill>
                  <a:srgbClr val="FF0000"/>
                </a:solidFill>
                <a:ea typeface="楷体_GB2312"/>
              </a:rPr>
              <a:t>首先将内部节点连接到</a:t>
            </a:r>
            <a:r>
              <a:rPr lang="en-US" altLang="zh-CN" sz="2400" b="1" dirty="0">
                <a:solidFill>
                  <a:srgbClr val="FF0000"/>
                </a:solidFill>
                <a:ea typeface="楷体_GB2312"/>
              </a:rPr>
              <a:t>VLSI</a:t>
            </a:r>
            <a:r>
              <a:rPr lang="zh-CN" altLang="en-US" sz="2400" b="1" dirty="0">
                <a:solidFill>
                  <a:srgbClr val="FF0000"/>
                </a:solidFill>
                <a:ea typeface="楷体_GB2312"/>
              </a:rPr>
              <a:t>芯片上的一个金属垫上；然后，用一根导线将此金属垫连接到封装的“引脚”端。该导线一端连到金属垫上，另一端连到引脚上。延伸到封装外的引脚一般通过</a:t>
            </a:r>
            <a:r>
              <a:rPr lang="en-US" altLang="zh-CN" sz="2400" b="1" dirty="0">
                <a:solidFill>
                  <a:srgbClr val="FF0000"/>
                </a:solidFill>
                <a:ea typeface="楷体_GB2312"/>
              </a:rPr>
              <a:t>PC</a:t>
            </a:r>
            <a:r>
              <a:rPr lang="zh-CN" altLang="en-US" sz="2400" b="1" dirty="0">
                <a:solidFill>
                  <a:srgbClr val="FF0000"/>
                </a:solidFill>
                <a:ea typeface="楷体_GB2312"/>
              </a:rPr>
              <a:t>主板与外部线路相连。</a:t>
            </a:r>
          </a:p>
          <a:p>
            <a:endParaRPr lang="zh-CN" altLang="en-US" b="1" dirty="0"/>
          </a:p>
        </p:txBody>
      </p:sp>
      <mc:AlternateContent xmlns:mc="http://schemas.openxmlformats.org/markup-compatibility/2006" xmlns:a14="http://schemas.microsoft.com/office/drawing/2010/main">
        <mc:Choice Requires="a14">
          <p:sp>
            <p:nvSpPr>
              <p:cNvPr id="4" name="文本框 3"/>
              <p:cNvSpPr txBox="1"/>
              <p:nvPr/>
            </p:nvSpPr>
            <p:spPr>
              <a:xfrm>
                <a:off x="1794064" y="3225627"/>
                <a:ext cx="8513718" cy="3778920"/>
              </a:xfrm>
              <a:prstGeom prst="rect">
                <a:avLst/>
              </a:prstGeom>
              <a:noFill/>
            </p:spPr>
            <p:txBody>
              <a:bodyPr wrap="square" rtlCol="0">
                <a:spAutoFit/>
              </a:bodyPr>
              <a:lstStyle/>
              <a:p>
                <a:r>
                  <a:rPr lang="zh-CN" altLang="en-US" sz="2400" b="1" dirty="0">
                    <a:solidFill>
                      <a:srgbClr val="FF0000"/>
                    </a:solidFill>
                  </a:rPr>
                  <a:t>封装的引脚、连接的导线、芯片内部的导线合起来可用一个不为</a:t>
                </a:r>
                <a:r>
                  <a:rPr lang="en-US" altLang="zh-CN" sz="2400" b="1" dirty="0">
                    <a:solidFill>
                      <a:srgbClr val="FF0000"/>
                    </a:solidFill>
                  </a:rPr>
                  <a:t>0</a:t>
                </a:r>
                <a:r>
                  <a:rPr lang="zh-CN" altLang="en-US" sz="2400" b="1" dirty="0">
                    <a:solidFill>
                      <a:srgbClr val="FF0000"/>
                    </a:solidFill>
                  </a:rPr>
                  <a:t>的寄生电感表示。在本问题中，我们将研究与电源连接相关的寄生电感的影响。下图为这个条件给出了一个模型。带有负载电阻</a:t>
                </a:r>
                <a14:m>
                  <m:oMath xmlns:m="http://schemas.openxmlformats.org/officeDocument/2006/math">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𝑹</m:t>
                        </m:r>
                      </m:e>
                      <m:sub>
                        <m:r>
                          <a:rPr lang="en-US" altLang="zh-CN" sz="2400" b="1" i="1">
                            <a:solidFill>
                              <a:srgbClr val="FF0000"/>
                            </a:solidFill>
                            <a:latin typeface="Cambria Math" panose="02040503050406030204" pitchFamily="18" charset="0"/>
                          </a:rPr>
                          <m:t>𝟏</m:t>
                        </m:r>
                      </m:sub>
                    </m:sSub>
                  </m:oMath>
                </a14:m>
                <a:r>
                  <a:rPr lang="zh-CN" altLang="en-US" sz="2400" b="1" dirty="0">
                    <a:solidFill>
                      <a:srgbClr val="FF0000"/>
                    </a:solidFill>
                  </a:rPr>
                  <a:t>和</a:t>
                </a:r>
                <a14:m>
                  <m:oMath xmlns:m="http://schemas.openxmlformats.org/officeDocument/2006/math">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𝑹</m:t>
                        </m:r>
                      </m:e>
                      <m:sub>
                        <m:r>
                          <a:rPr lang="en-US" altLang="zh-CN" sz="2400" b="1" i="1">
                            <a:solidFill>
                              <a:srgbClr val="FF0000"/>
                            </a:solidFill>
                            <a:latin typeface="Cambria Math" panose="02040503050406030204" pitchFamily="18" charset="0"/>
                          </a:rPr>
                          <m:t>𝟐</m:t>
                        </m:r>
                      </m:sub>
                    </m:sSub>
                  </m:oMath>
                </a14:m>
                <a:r>
                  <a:rPr lang="zh-CN" altLang="en-US" sz="2400" b="1" dirty="0">
                    <a:solidFill>
                      <a:srgbClr val="FF0000"/>
                    </a:solidFill>
                  </a:rPr>
                  <a:t>、 </a:t>
                </a:r>
                <a:r>
                  <a:rPr lang="en-US" altLang="zh-CN" sz="2400" b="1" dirty="0">
                    <a:solidFill>
                      <a:srgbClr val="FF0000"/>
                    </a:solidFill>
                  </a:rPr>
                  <a:t>MOSFET</a:t>
                </a:r>
                <a:r>
                  <a:rPr lang="zh-CN" altLang="en-US" sz="2400" b="1" dirty="0">
                    <a:solidFill>
                      <a:srgbClr val="FF0000"/>
                    </a:solidFill>
                  </a:rPr>
                  <a:t>的宽度长度比分别为</a:t>
                </a:r>
                <a14:m>
                  <m:oMath xmlns:m="http://schemas.openxmlformats.org/officeDocument/2006/math">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𝑾</m:t>
                        </m:r>
                      </m:e>
                      <m:sub>
                        <m:r>
                          <a:rPr lang="en-US" altLang="zh-CN" sz="2400" b="1" i="1">
                            <a:solidFill>
                              <a:srgbClr val="FF0000"/>
                            </a:solidFill>
                            <a:latin typeface="Cambria Math" panose="02040503050406030204" pitchFamily="18" charset="0"/>
                          </a:rPr>
                          <m:t>𝟏</m:t>
                        </m:r>
                      </m:sub>
                    </m:sSub>
                    <m:r>
                      <a:rPr lang="en-US" altLang="zh-CN" sz="2400" b="1" i="1">
                        <a:solidFill>
                          <a:srgbClr val="FF0000"/>
                        </a:solidFill>
                        <a:latin typeface="Cambria Math" panose="02040503050406030204" pitchFamily="18" charset="0"/>
                      </a:rPr>
                      <m:t>/</m:t>
                    </m:r>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𝑳</m:t>
                        </m:r>
                      </m:e>
                      <m:sub>
                        <m:r>
                          <a:rPr lang="en-US" altLang="zh-CN" sz="2400" b="1" i="1">
                            <a:solidFill>
                              <a:srgbClr val="FF0000"/>
                            </a:solidFill>
                            <a:latin typeface="Cambria Math" panose="02040503050406030204" pitchFamily="18" charset="0"/>
                          </a:rPr>
                          <m:t>𝟏</m:t>
                        </m:r>
                      </m:sub>
                    </m:sSub>
                  </m:oMath>
                </a14:m>
                <a:r>
                  <a:rPr lang="zh-CN" altLang="en-US" sz="2400" b="1" dirty="0">
                    <a:solidFill>
                      <a:srgbClr val="FF0000"/>
                    </a:solidFill>
                  </a:rPr>
                  <a:t>和</a:t>
                </a:r>
                <a14:m>
                  <m:oMath xmlns:m="http://schemas.openxmlformats.org/officeDocument/2006/math">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𝑾</m:t>
                        </m:r>
                      </m:e>
                      <m:sub>
                        <m:r>
                          <a:rPr lang="en-US" altLang="zh-CN" sz="2400" b="1" i="1">
                            <a:solidFill>
                              <a:srgbClr val="FF0000"/>
                            </a:solidFill>
                            <a:latin typeface="Cambria Math" panose="02040503050406030204" pitchFamily="18" charset="0"/>
                          </a:rPr>
                          <m:t>𝟐</m:t>
                        </m:r>
                      </m:sub>
                    </m:sSub>
                    <m:r>
                      <a:rPr lang="en-US" altLang="zh-CN" sz="2400" b="1" i="1">
                        <a:solidFill>
                          <a:srgbClr val="FF0000"/>
                        </a:solidFill>
                        <a:latin typeface="Cambria Math" panose="02040503050406030204" pitchFamily="18" charset="0"/>
                      </a:rPr>
                      <m:t>/</m:t>
                    </m:r>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𝑳</m:t>
                        </m:r>
                      </m:e>
                      <m:sub>
                        <m:r>
                          <a:rPr lang="en-US" altLang="zh-CN" sz="2400" b="1" i="1">
                            <a:solidFill>
                              <a:srgbClr val="FF0000"/>
                            </a:solidFill>
                            <a:latin typeface="Cambria Math" panose="02040503050406030204" pitchFamily="18" charset="0"/>
                          </a:rPr>
                          <m:t>𝟐</m:t>
                        </m:r>
                      </m:sub>
                    </m:sSub>
                  </m:oMath>
                </a14:m>
                <a:r>
                  <a:rPr lang="zh-CN" altLang="en-US" sz="2400" b="1" dirty="0">
                    <a:solidFill>
                      <a:srgbClr val="FF0000"/>
                    </a:solidFill>
                  </a:rPr>
                  <a:t>的两个反相器连接到芯片上的同一个电源节点上，用电压</a:t>
                </a:r>
                <a14:m>
                  <m:oMath xmlns:m="http://schemas.openxmlformats.org/officeDocument/2006/math">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𝑽</m:t>
                        </m:r>
                      </m:e>
                      <m:sub>
                        <m:r>
                          <a:rPr lang="en-US" altLang="zh-CN" sz="2400" b="1" i="1">
                            <a:solidFill>
                              <a:srgbClr val="FF0000"/>
                            </a:solidFill>
                            <a:latin typeface="Cambria Math" panose="02040503050406030204" pitchFamily="18" charset="0"/>
                          </a:rPr>
                          <m:t>𝒑</m:t>
                        </m:r>
                      </m:sub>
                    </m:sSub>
                  </m:oMath>
                </a14:m>
                <a:r>
                  <a:rPr lang="zh-CN" altLang="en-US" sz="2400" b="1" dirty="0">
                    <a:solidFill>
                      <a:srgbClr val="FF0000"/>
                    </a:solidFill>
                  </a:rPr>
                  <a:t>表示。理想情况下这个芯片上的电源节点将通过一根理想导线延伸到芯片外，与外电源</a:t>
                </a:r>
                <a:r>
                  <a:rPr lang="en-US" altLang="zh-CN" sz="2400" b="1" dirty="0">
                    <a:solidFill>
                      <a:srgbClr val="FF0000"/>
                    </a:solidFill>
                  </a:rPr>
                  <a:t>Vs</a:t>
                </a:r>
                <a:r>
                  <a:rPr lang="zh-CN" altLang="en-US" sz="2400" b="1" dirty="0">
                    <a:solidFill>
                      <a:srgbClr val="FF0000"/>
                    </a:solidFill>
                  </a:rPr>
                  <a:t>相连，如图所示。然而，在芯片上的电源节点</a:t>
                </a:r>
                <a:r>
                  <a:rPr lang="en-US" altLang="zh-CN" sz="2400" b="1" dirty="0">
                    <a:solidFill>
                      <a:srgbClr val="FF0000"/>
                    </a:solidFill>
                  </a:rPr>
                  <a:t>(</a:t>
                </a:r>
                <a:r>
                  <a:rPr lang="zh-CN" altLang="en-US" sz="2400" b="1" dirty="0">
                    <a:solidFill>
                      <a:srgbClr val="FF0000"/>
                    </a:solidFill>
                  </a:rPr>
                  <a:t>用电压表</a:t>
                </a:r>
                <a14:m>
                  <m:oMath xmlns:m="http://schemas.openxmlformats.org/officeDocument/2006/math">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𝑽</m:t>
                        </m:r>
                      </m:e>
                      <m:sub>
                        <m:r>
                          <a:rPr lang="en-US" altLang="zh-CN" sz="2400" b="1" i="1">
                            <a:solidFill>
                              <a:srgbClr val="FF0000"/>
                            </a:solidFill>
                            <a:latin typeface="Cambria Math" panose="02040503050406030204" pitchFamily="18" charset="0"/>
                          </a:rPr>
                          <m:t>𝒑</m:t>
                        </m:r>
                      </m:sub>
                    </m:sSub>
                  </m:oMath>
                </a14:m>
                <a:r>
                  <a:rPr lang="zh-CN" altLang="en-US" sz="2400" b="1" dirty="0">
                    <a:solidFill>
                      <a:srgbClr val="FF0000"/>
                    </a:solidFill>
                  </a:rPr>
                  <a:t>示</a:t>
                </a:r>
                <a:r>
                  <a:rPr lang="en-US" altLang="zh-CN" sz="2400" b="1" dirty="0">
                    <a:solidFill>
                      <a:srgbClr val="FF0000"/>
                    </a:solidFill>
                  </a:rPr>
                  <a:t>)</a:t>
                </a:r>
                <a:r>
                  <a:rPr lang="zh-CN" altLang="en-US" sz="2400" b="1" dirty="0">
                    <a:solidFill>
                      <a:srgbClr val="FF0000"/>
                    </a:solidFill>
                  </a:rPr>
                  <a:t>与外部电源节点</a:t>
                </a:r>
                <a:r>
                  <a:rPr lang="en-US" altLang="zh-CN" sz="2400" b="1" dirty="0">
                    <a:solidFill>
                      <a:srgbClr val="FF0000"/>
                    </a:solidFill>
                  </a:rPr>
                  <a:t>(</a:t>
                </a:r>
                <a:r>
                  <a:rPr lang="zh-CN" altLang="en-US" sz="2400" b="1" dirty="0">
                    <a:solidFill>
                      <a:srgbClr val="FF0000"/>
                    </a:solidFill>
                  </a:rPr>
                  <a:t>用电压</a:t>
                </a:r>
                <a:r>
                  <a:rPr lang="en-US" altLang="zh-CN" sz="2400" b="1" dirty="0">
                    <a:solidFill>
                      <a:srgbClr val="FF0000"/>
                    </a:solidFill>
                  </a:rPr>
                  <a:t>Vs</a:t>
                </a:r>
                <a:r>
                  <a:rPr lang="zh-CN" altLang="en-US" sz="2400" b="1" dirty="0">
                    <a:solidFill>
                      <a:srgbClr val="FF0000"/>
                    </a:solidFill>
                  </a:rPr>
                  <a:t>表示</a:t>
                </a:r>
                <a:r>
                  <a:rPr lang="en-US" altLang="zh-CN" sz="2400" b="1" dirty="0">
                    <a:solidFill>
                      <a:srgbClr val="FF0000"/>
                    </a:solidFill>
                  </a:rPr>
                  <a:t>)</a:t>
                </a:r>
                <a:r>
                  <a:rPr lang="zh-CN" altLang="en-US" sz="2400" b="1" dirty="0">
                    <a:solidFill>
                      <a:srgbClr val="FF0000"/>
                    </a:solidFill>
                  </a:rPr>
                  <a:t>之间引入了寄生电感</a:t>
                </a:r>
                <a14:m>
                  <m:oMath xmlns:m="http://schemas.openxmlformats.org/officeDocument/2006/math">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𝑳</m:t>
                        </m:r>
                      </m:e>
                      <m:sub>
                        <m:r>
                          <a:rPr lang="en-US" altLang="zh-CN" sz="2400" b="1" i="1">
                            <a:solidFill>
                              <a:srgbClr val="FF0000"/>
                            </a:solidFill>
                            <a:latin typeface="Cambria Math" panose="02040503050406030204" pitchFamily="18" charset="0"/>
                          </a:rPr>
                          <m:t>𝒑</m:t>
                        </m:r>
                      </m:sub>
                    </m:sSub>
                  </m:oMath>
                </a14:m>
                <a:endParaRPr lang="en-US" altLang="zh-CN" sz="2400" b="1" dirty="0"/>
              </a:p>
              <a:p>
                <a:endParaRPr lang="zh-CN" altLang="en-US" b="1" dirty="0"/>
              </a:p>
            </p:txBody>
          </p:sp>
        </mc:Choice>
        <mc:Fallback xmlns="">
          <p:sp>
            <p:nvSpPr>
              <p:cNvPr id="4" name="文本框 3"/>
              <p:cNvSpPr txBox="1">
                <a:spLocks noRot="1" noChangeAspect="1" noMove="1" noResize="1" noEditPoints="1" noAdjustHandles="1" noChangeArrowheads="1" noChangeShapeType="1" noTextEdit="1"/>
              </p:cNvSpPr>
              <p:nvPr/>
            </p:nvSpPr>
            <p:spPr>
              <a:xfrm>
                <a:off x="1794064" y="3225627"/>
                <a:ext cx="8513718" cy="3778920"/>
              </a:xfrm>
              <a:prstGeom prst="rect">
                <a:avLst/>
              </a:prstGeom>
              <a:blipFill>
                <a:blip r:embed="rId2"/>
                <a:stretch>
                  <a:fillRect l="-1074" t="-1129" r="-22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45336632"/>
      </p:ext>
    </p:extLst>
  </p:cSld>
  <p:clrMapOvr>
    <a:masterClrMapping/>
  </p:clrMapOvr>
  <p:transition>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1736436" y="4005788"/>
                <a:ext cx="8931564" cy="2099614"/>
              </a:xfrm>
              <a:prstGeom prst="rect">
                <a:avLst/>
              </a:prstGeom>
              <a:noFill/>
            </p:spPr>
            <p:txBody>
              <a:bodyPr wrap="square" rtlCol="0">
                <a:spAutoFit/>
              </a:bodyPr>
              <a:lstStyle/>
              <a:p>
                <a:r>
                  <a:rPr lang="zh-CN" altLang="en-US" sz="2400" b="1" dirty="0">
                    <a:solidFill>
                      <a:srgbClr val="FF0000"/>
                    </a:solidFill>
                    <a:latin typeface="楷体_GB2312"/>
                  </a:rPr>
                  <a:t>确定输入</a:t>
                </a:r>
                <a:r>
                  <a:rPr lang="en-US" altLang="zh-CN" sz="2400" b="1" dirty="0">
                    <a:solidFill>
                      <a:srgbClr val="FF0000"/>
                    </a:solidFill>
                    <a:latin typeface="楷体_GB2312"/>
                  </a:rPr>
                  <a:t>B</a:t>
                </a:r>
                <a:r>
                  <a:rPr lang="zh-CN" altLang="en-US" sz="2400" b="1" dirty="0">
                    <a:solidFill>
                      <a:srgbClr val="FF0000"/>
                    </a:solidFill>
                    <a:latin typeface="楷体_GB2312"/>
                  </a:rPr>
                  <a:t>在任何时候都是</a:t>
                </a:r>
                <a:r>
                  <a:rPr lang="en-US" altLang="zh-CN" sz="2400" b="1" dirty="0">
                    <a:solidFill>
                      <a:srgbClr val="FF0000"/>
                    </a:solidFill>
                    <a:latin typeface="楷体_GB2312"/>
                  </a:rPr>
                  <a:t>10V.</a:t>
                </a:r>
                <a:r>
                  <a:rPr lang="zh-CN" altLang="en-US" sz="2400" b="1" dirty="0">
                    <a:solidFill>
                      <a:srgbClr val="FF0000"/>
                    </a:solidFill>
                    <a:latin typeface="楷体_GB2312"/>
                  </a:rPr>
                  <a:t>进一步假定输入</a:t>
                </a:r>
                <a:r>
                  <a:rPr lang="en-US" altLang="zh-CN" sz="2400" b="1" dirty="0">
                    <a:solidFill>
                      <a:srgbClr val="FF0000"/>
                    </a:solidFill>
                    <a:latin typeface="楷体_GB2312"/>
                  </a:rPr>
                  <a:t>A</a:t>
                </a:r>
                <a:r>
                  <a:rPr lang="zh-CN" altLang="en-US" sz="2400" b="1" dirty="0">
                    <a:solidFill>
                      <a:srgbClr val="FF0000"/>
                    </a:solidFill>
                    <a:latin typeface="楷体_GB2312"/>
                  </a:rPr>
                  <a:t>在起始时为</a:t>
                </a:r>
                <a:r>
                  <a:rPr lang="en-US" altLang="zh-CN" sz="2400" b="1" dirty="0">
                    <a:solidFill>
                      <a:srgbClr val="FF0000"/>
                    </a:solidFill>
                    <a:latin typeface="楷体_GB2312"/>
                  </a:rPr>
                  <a:t>0V</a:t>
                </a:r>
                <a:r>
                  <a:rPr lang="zh-CN" altLang="en-US" sz="2400" b="1" dirty="0">
                    <a:solidFill>
                      <a:srgbClr val="FF0000"/>
                    </a:solidFill>
                    <a:latin typeface="楷体_GB2312"/>
                  </a:rPr>
                  <a:t>。在</a:t>
                </a:r>
                <a14:m>
                  <m:oMath xmlns:m="http://schemas.openxmlformats.org/officeDocument/2006/math">
                    <m:r>
                      <a:rPr lang="en-US" altLang="zh-CN" sz="2400" b="1" i="1">
                        <a:solidFill>
                          <a:srgbClr val="FF0000"/>
                        </a:solidFill>
                        <a:latin typeface="Cambria Math" panose="02040503050406030204" pitchFamily="18" charset="0"/>
                      </a:rPr>
                      <m:t>𝒕</m:t>
                    </m:r>
                    <m:r>
                      <a:rPr lang="en-US" altLang="zh-CN" sz="2400" b="1" i="1">
                        <a:solidFill>
                          <a:srgbClr val="FF0000"/>
                        </a:solidFill>
                        <a:latin typeface="Cambria Math" panose="02040503050406030204" pitchFamily="18" charset="0"/>
                      </a:rPr>
                      <m:t>=</m:t>
                    </m:r>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𝒕</m:t>
                        </m:r>
                      </m:e>
                      <m:sub>
                        <m:r>
                          <a:rPr lang="en-US" altLang="zh-CN" sz="2400" b="1" i="1">
                            <a:solidFill>
                              <a:srgbClr val="FF0000"/>
                            </a:solidFill>
                            <a:latin typeface="Cambria Math" panose="02040503050406030204" pitchFamily="18" charset="0"/>
                          </a:rPr>
                          <m:t>𝟎</m:t>
                        </m:r>
                      </m:sub>
                    </m:sSub>
                    <m:r>
                      <a:rPr lang="zh-CN" altLang="en-US" sz="2400" b="1" i="1">
                        <a:solidFill>
                          <a:srgbClr val="FF0000"/>
                        </a:solidFill>
                        <a:latin typeface="Cambria Math" panose="02040503050406030204" pitchFamily="18" charset="0"/>
                      </a:rPr>
                      <m:t>时</m:t>
                    </m:r>
                  </m:oMath>
                </a14:m>
                <a:r>
                  <a:rPr lang="zh-CN" altLang="en-US" sz="2400" b="1" dirty="0">
                    <a:solidFill>
                      <a:srgbClr val="FF0000"/>
                    </a:solidFill>
                    <a:latin typeface="楷体_GB2312"/>
                  </a:rPr>
                  <a:t>，输入</a:t>
                </a:r>
                <a:r>
                  <a:rPr lang="en-US" altLang="zh-CN" sz="2400" b="1" dirty="0">
                    <a:solidFill>
                      <a:srgbClr val="FF0000"/>
                    </a:solidFill>
                    <a:latin typeface="楷体_GB2312"/>
                  </a:rPr>
                  <a:t>A</a:t>
                </a:r>
                <a:r>
                  <a:rPr lang="zh-CN" altLang="en-US" sz="2400" b="1" dirty="0">
                    <a:solidFill>
                      <a:srgbClr val="FF0000"/>
                    </a:solidFill>
                    <a:latin typeface="楷体_GB2312"/>
                  </a:rPr>
                  <a:t>有一个</a:t>
                </a:r>
                <a:r>
                  <a:rPr lang="en-US" altLang="zh-CN" sz="2400" b="1" dirty="0">
                    <a:solidFill>
                      <a:srgbClr val="FF0000"/>
                    </a:solidFill>
                    <a:latin typeface="楷体_GB2312"/>
                  </a:rPr>
                  <a:t>5V</a:t>
                </a:r>
                <a:r>
                  <a:rPr lang="zh-CN" altLang="en-US" sz="2400" b="1" dirty="0">
                    <a:solidFill>
                      <a:srgbClr val="FF0000"/>
                    </a:solidFill>
                    <a:latin typeface="楷体_GB2312"/>
                  </a:rPr>
                  <a:t>的阶跃。画出时间函数</a:t>
                </a:r>
                <a14:m>
                  <m:oMath xmlns:m="http://schemas.openxmlformats.org/officeDocument/2006/math">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𝒗</m:t>
                        </m:r>
                      </m:e>
                      <m:sub>
                        <m:r>
                          <a:rPr lang="en-US" altLang="zh-CN" sz="2400" b="1" i="1">
                            <a:solidFill>
                              <a:srgbClr val="FF0000"/>
                            </a:solidFill>
                            <a:latin typeface="Cambria Math" panose="02040503050406030204" pitchFamily="18" charset="0"/>
                          </a:rPr>
                          <m:t>𝑷</m:t>
                        </m:r>
                      </m:sub>
                    </m:sSub>
                    <m:r>
                      <a:rPr lang="zh-CN" altLang="en-US" sz="2400" b="1" i="1">
                        <a:solidFill>
                          <a:srgbClr val="FF0000"/>
                        </a:solidFill>
                        <a:latin typeface="Cambria Math" panose="02040503050406030204" pitchFamily="18" charset="0"/>
                      </a:rPr>
                      <m:t>的</m:t>
                    </m:r>
                  </m:oMath>
                </a14:m>
                <a:r>
                  <a:rPr lang="zh-CN" altLang="en-US" sz="2400" b="1" dirty="0">
                    <a:solidFill>
                      <a:srgbClr val="FF0000"/>
                    </a:solidFill>
                    <a:latin typeface="楷体_GB2312"/>
                  </a:rPr>
                  <a:t>波形。要求明确表现出</a:t>
                </a:r>
                <a14:m>
                  <m:oMath xmlns:m="http://schemas.openxmlformats.org/officeDocument/2006/math">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𝒗</m:t>
                        </m:r>
                      </m:e>
                      <m:sub>
                        <m:r>
                          <a:rPr lang="en-US" altLang="zh-CN" sz="2400" b="1" i="1">
                            <a:solidFill>
                              <a:srgbClr val="FF0000"/>
                            </a:solidFill>
                            <a:latin typeface="Cambria Math" panose="02040503050406030204" pitchFamily="18" charset="0"/>
                          </a:rPr>
                          <m:t>𝑷</m:t>
                        </m:r>
                      </m:sub>
                    </m:sSub>
                  </m:oMath>
                </a14:m>
                <a:r>
                  <a:rPr lang="zh-CN" altLang="en-US" sz="2400" b="1" dirty="0">
                    <a:solidFill>
                      <a:srgbClr val="FF0000"/>
                    </a:solidFill>
                    <a:latin typeface="楷体_GB2312"/>
                  </a:rPr>
                  <a:t>在</a:t>
                </a:r>
                <a14:m>
                  <m:oMath xmlns:m="http://schemas.openxmlformats.org/officeDocument/2006/math">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𝒕</m:t>
                        </m:r>
                      </m:e>
                      <m:sub>
                        <m:r>
                          <a:rPr lang="en-US" altLang="zh-CN" sz="2400" b="1" i="1">
                            <a:solidFill>
                              <a:srgbClr val="FF0000"/>
                            </a:solidFill>
                            <a:latin typeface="Cambria Math" panose="02040503050406030204" pitchFamily="18" charset="0"/>
                          </a:rPr>
                          <m:t>𝟎</m:t>
                        </m:r>
                      </m:sub>
                    </m:sSub>
                  </m:oMath>
                </a14:m>
                <a:r>
                  <a:rPr lang="zh-CN" altLang="en-US" sz="2400" b="1" dirty="0">
                    <a:solidFill>
                      <a:srgbClr val="FF0000"/>
                    </a:solidFill>
                    <a:latin typeface="楷体_GB2312"/>
                  </a:rPr>
                  <a:t>前一瞬间和</a:t>
                </a:r>
                <a14:m>
                  <m:oMath xmlns:m="http://schemas.openxmlformats.org/officeDocument/2006/math">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𝒕</m:t>
                        </m:r>
                      </m:e>
                      <m:sub>
                        <m:r>
                          <a:rPr lang="en-US" altLang="zh-CN" sz="2400" b="1" i="1">
                            <a:solidFill>
                              <a:srgbClr val="FF0000"/>
                            </a:solidFill>
                            <a:latin typeface="Cambria Math" panose="02040503050406030204" pitchFamily="18" charset="0"/>
                          </a:rPr>
                          <m:t>𝟎</m:t>
                        </m:r>
                      </m:sub>
                    </m:sSub>
                  </m:oMath>
                </a14:m>
                <a:r>
                  <a:rPr lang="zh-CN" altLang="en-US" sz="2400" b="1" dirty="0">
                    <a:solidFill>
                      <a:srgbClr val="FF0000"/>
                    </a:solidFill>
                    <a:latin typeface="楷体_GB2312"/>
                  </a:rPr>
                  <a:t>后一瞬间的值。假定</a:t>
                </a:r>
                <a:r>
                  <a:rPr lang="en-US" altLang="zh-CN" sz="2400" b="1" dirty="0">
                    <a:solidFill>
                      <a:srgbClr val="FF0000"/>
                    </a:solidFill>
                    <a:latin typeface="楷体_GB2312"/>
                  </a:rPr>
                  <a:t>MOSEFT</a:t>
                </a:r>
                <a:r>
                  <a:rPr lang="zh-CN" altLang="en-US" sz="2400" b="1" dirty="0">
                    <a:solidFill>
                      <a:srgbClr val="FF0000"/>
                    </a:solidFill>
                    <a:latin typeface="楷体_GB2312"/>
                  </a:rPr>
                  <a:t>的导通电阻由关系</a:t>
                </a:r>
                <a14:m>
                  <m:oMath xmlns:m="http://schemas.openxmlformats.org/officeDocument/2006/math">
                    <m:f>
                      <m:fPr>
                        <m:ctrlPr>
                          <a:rPr lang="en-US" altLang="zh-CN" sz="2400" b="1" i="1">
                            <a:solidFill>
                              <a:srgbClr val="FF0000"/>
                            </a:solidFill>
                            <a:latin typeface="Cambria Math" panose="02040503050406030204" pitchFamily="18" charset="0"/>
                          </a:rPr>
                        </m:ctrlPr>
                      </m:fPr>
                      <m:num>
                        <m:r>
                          <a:rPr lang="en-US" altLang="zh-CN" sz="2400" b="1" i="1">
                            <a:solidFill>
                              <a:srgbClr val="FF0000"/>
                            </a:solidFill>
                            <a:latin typeface="Cambria Math" panose="02040503050406030204" pitchFamily="18" charset="0"/>
                          </a:rPr>
                          <m:t>𝑾</m:t>
                        </m:r>
                      </m:num>
                      <m:den>
                        <m:r>
                          <a:rPr lang="en-US" altLang="zh-CN" sz="2400" b="1" i="1">
                            <a:solidFill>
                              <a:srgbClr val="FF0000"/>
                            </a:solidFill>
                            <a:latin typeface="Cambria Math" panose="02040503050406030204" pitchFamily="18" charset="0"/>
                          </a:rPr>
                          <m:t>𝑳</m:t>
                        </m:r>
                      </m:den>
                    </m:f>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𝑹</m:t>
                        </m:r>
                      </m:e>
                      <m:sub>
                        <m:r>
                          <a:rPr lang="en-US" altLang="zh-CN" sz="2400" b="1" i="1">
                            <a:solidFill>
                              <a:srgbClr val="FF0000"/>
                            </a:solidFill>
                            <a:latin typeface="Cambria Math" panose="02040503050406030204" pitchFamily="18" charset="0"/>
                          </a:rPr>
                          <m:t>𝑵</m:t>
                        </m:r>
                      </m:sub>
                    </m:sSub>
                  </m:oMath>
                </a14:m>
                <a:r>
                  <a:rPr lang="zh-CN" altLang="en-US" sz="2400" b="1" dirty="0">
                    <a:solidFill>
                      <a:srgbClr val="FF0000"/>
                    </a:solidFill>
                    <a:latin typeface="楷体_GB2312"/>
                  </a:rPr>
                  <a:t>给定。而且</a:t>
                </a:r>
                <a:r>
                  <a:rPr lang="en-US" altLang="zh-CN" sz="2400" b="1" dirty="0">
                    <a:solidFill>
                      <a:srgbClr val="FF0000"/>
                    </a:solidFill>
                    <a:latin typeface="楷体_GB2312"/>
                  </a:rPr>
                  <a:t>MOSEFT</a:t>
                </a:r>
                <a:r>
                  <a:rPr lang="zh-CN" altLang="en-US" sz="2400" b="1" dirty="0">
                    <a:solidFill>
                      <a:srgbClr val="FF0000"/>
                    </a:solidFill>
                    <a:latin typeface="楷体_GB2312"/>
                  </a:rPr>
                  <a:t>的阈值电压</a:t>
                </a:r>
                <a14:m>
                  <m:oMath xmlns:m="http://schemas.openxmlformats.org/officeDocument/2006/math">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𝑽</m:t>
                        </m:r>
                      </m:e>
                      <m:sub>
                        <m:r>
                          <a:rPr lang="en-US" altLang="zh-CN" sz="2400" b="1" i="1">
                            <a:solidFill>
                              <a:srgbClr val="FF0000"/>
                            </a:solidFill>
                            <a:latin typeface="Cambria Math" panose="02040503050406030204" pitchFamily="18" charset="0"/>
                          </a:rPr>
                          <m:t>𝑻</m:t>
                        </m:r>
                      </m:sub>
                    </m:sSub>
                    <m:r>
                      <a:rPr lang="en-US" altLang="zh-CN" sz="2400" b="1" i="1">
                        <a:solidFill>
                          <a:srgbClr val="FF0000"/>
                        </a:solidFill>
                        <a:latin typeface="Cambria Math" panose="02040503050406030204" pitchFamily="18" charset="0"/>
                      </a:rPr>
                      <m:t>&lt;</m:t>
                    </m:r>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𝑽</m:t>
                        </m:r>
                      </m:e>
                      <m:sub>
                        <m:r>
                          <a:rPr lang="en-US" altLang="zh-CN" sz="2400" b="1" i="1">
                            <a:solidFill>
                              <a:srgbClr val="FF0000"/>
                            </a:solidFill>
                            <a:latin typeface="Cambria Math" panose="02040503050406030204" pitchFamily="18" charset="0"/>
                          </a:rPr>
                          <m:t>𝒔</m:t>
                        </m:r>
                      </m:sub>
                    </m:sSub>
                  </m:oMath>
                </a14:m>
                <a:r>
                  <a:rPr lang="zh-CN" altLang="en-US" sz="2400" b="1" dirty="0">
                    <a:solidFill>
                      <a:srgbClr val="FF0000"/>
                    </a:solidFill>
                    <a:latin typeface="楷体_GB2312"/>
                  </a:rPr>
                  <a:t>。假定</a:t>
                </a:r>
                <a14:m>
                  <m:oMath xmlns:m="http://schemas.openxmlformats.org/officeDocument/2006/math">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𝑽</m:t>
                        </m:r>
                      </m:e>
                      <m:sub>
                        <m:r>
                          <a:rPr lang="en-US" altLang="zh-CN" sz="2400" b="1" i="1">
                            <a:solidFill>
                              <a:srgbClr val="FF0000"/>
                            </a:solidFill>
                            <a:latin typeface="Cambria Math" panose="02040503050406030204" pitchFamily="18" charset="0"/>
                          </a:rPr>
                          <m:t>𝑻</m:t>
                        </m:r>
                      </m:sub>
                    </m:sSub>
                    <m:r>
                      <a:rPr lang="en-US" altLang="zh-CN" sz="2400" b="1" i="1">
                        <a:solidFill>
                          <a:srgbClr val="FF0000"/>
                        </a:solidFill>
                        <a:latin typeface="Cambria Math" panose="02040503050406030204" pitchFamily="18" charset="0"/>
                      </a:rPr>
                      <m:t>&lt;</m:t>
                    </m:r>
                  </m:oMath>
                </a14:m>
                <a:r>
                  <a:rPr lang="en-US" altLang="zh-CN" sz="2400" b="1" dirty="0">
                    <a:solidFill>
                      <a:srgbClr val="FF0000"/>
                    </a:solidFill>
                    <a:latin typeface="楷体_GB2312"/>
                  </a:rPr>
                  <a:t>5V</a:t>
                </a:r>
                <a:endParaRPr lang="zh-CN" altLang="en-US" sz="2400" b="1" dirty="0">
                  <a:solidFill>
                    <a:srgbClr val="FF0000"/>
                  </a:solidFill>
                  <a:latin typeface="楷体_GB231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1736436" y="4005788"/>
                <a:ext cx="8931564" cy="2099614"/>
              </a:xfrm>
              <a:prstGeom prst="rect">
                <a:avLst/>
              </a:prstGeom>
              <a:blipFill>
                <a:blip r:embed="rId2"/>
                <a:stretch>
                  <a:fillRect l="-1092" t="-3478" b="-6087"/>
                </a:stretch>
              </a:blipFill>
            </p:spPr>
            <p:txBody>
              <a:bodyPr/>
              <a:lstStyle/>
              <a:p>
                <a:r>
                  <a:rPr lang="zh-CN" altLang="en-US">
                    <a:noFill/>
                  </a:rPr>
                  <a:t> </a:t>
                </a:r>
              </a:p>
            </p:txBody>
          </p:sp>
        </mc:Fallback>
      </mc:AlternateContent>
      <p:pic>
        <p:nvPicPr>
          <p:cNvPr id="13" name="图片 12"/>
          <p:cNvPicPr>
            <a:picLocks noChangeAspect="1"/>
          </p:cNvPicPr>
          <p:nvPr/>
        </p:nvPicPr>
        <p:blipFill>
          <a:blip r:embed="rId3" cstate="print"/>
          <a:stretch>
            <a:fillRect/>
          </a:stretch>
        </p:blipFill>
        <p:spPr>
          <a:xfrm>
            <a:off x="1736437" y="637309"/>
            <a:ext cx="8857143" cy="3044391"/>
          </a:xfrm>
          <a:prstGeom prst="rect">
            <a:avLst/>
          </a:prstGeom>
        </p:spPr>
      </p:pic>
    </p:spTree>
    <p:extLst>
      <p:ext uri="{BB962C8B-B14F-4D97-AF65-F5344CB8AC3E}">
        <p14:creationId xmlns:p14="http://schemas.microsoft.com/office/powerpoint/2010/main" val="1422542702"/>
      </p:ext>
    </p:extLst>
  </p:cSld>
  <p:clrMapOvr>
    <a:masterClrMapping/>
  </p:clrMapOvr>
  <p:transition>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p:cNvSpPr txBox="1"/>
              <p:nvPr/>
            </p:nvSpPr>
            <p:spPr>
              <a:xfrm>
                <a:off x="2594986" y="711207"/>
                <a:ext cx="8073015" cy="461665"/>
              </a:xfrm>
              <a:prstGeom prst="rect">
                <a:avLst/>
              </a:prstGeom>
              <a:noFill/>
            </p:spPr>
            <p:txBody>
              <a:bodyPr wrap="square" rtlCol="0">
                <a:spAutoFit/>
              </a:bodyPr>
              <a:lstStyle/>
              <a:p>
                <a14:m>
                  <m:oMath xmlns:m="http://schemas.openxmlformats.org/officeDocument/2006/math">
                    <m:r>
                      <a:rPr lang="zh-CN" altLang="en-US" sz="2400" b="1" i="1">
                        <a:solidFill>
                          <a:schemeClr val="accent2">
                            <a:lumMod val="75000"/>
                          </a:schemeClr>
                        </a:solidFill>
                        <a:latin typeface="Cambria Math" panose="02040503050406030204" pitchFamily="18" charset="0"/>
                      </a:rPr>
                      <m:t>当</m:t>
                    </m:r>
                    <m:r>
                      <a:rPr lang="en-US" altLang="zh-CN" sz="2400" b="1" i="1">
                        <a:solidFill>
                          <a:schemeClr val="accent2">
                            <a:lumMod val="75000"/>
                          </a:schemeClr>
                        </a:solidFill>
                        <a:latin typeface="Cambria Math" panose="02040503050406030204" pitchFamily="18" charset="0"/>
                      </a:rPr>
                      <m:t>𝒕</m:t>
                    </m:r>
                    <m:r>
                      <a:rPr lang="en-US" altLang="zh-CN" sz="2400" b="1" i="1">
                        <a:solidFill>
                          <a:schemeClr val="accent2">
                            <a:lumMod val="75000"/>
                          </a:schemeClr>
                        </a:solidFill>
                        <a:latin typeface="Cambria Math" panose="02040503050406030204" pitchFamily="18" charset="0"/>
                      </a:rPr>
                      <m:t>&lt;</m:t>
                    </m:r>
                    <m:sSub>
                      <m:sSubPr>
                        <m:ctrlPr>
                          <a:rPr lang="en-US" altLang="zh-CN" sz="2400" b="1" i="1">
                            <a:solidFill>
                              <a:schemeClr val="accent2">
                                <a:lumMod val="75000"/>
                              </a:schemeClr>
                            </a:solidFill>
                            <a:latin typeface="Cambria Math" panose="02040503050406030204" pitchFamily="18" charset="0"/>
                          </a:rPr>
                        </m:ctrlPr>
                      </m:sSubPr>
                      <m:e>
                        <m:r>
                          <a:rPr lang="en-US" altLang="zh-CN" sz="2400" b="1" i="1">
                            <a:solidFill>
                              <a:schemeClr val="accent2">
                                <a:lumMod val="75000"/>
                              </a:schemeClr>
                            </a:solidFill>
                            <a:latin typeface="Cambria Math" panose="02040503050406030204" pitchFamily="18" charset="0"/>
                          </a:rPr>
                          <m:t>𝒕</m:t>
                        </m:r>
                      </m:e>
                      <m:sub>
                        <m:r>
                          <a:rPr lang="en-US" altLang="zh-CN" sz="2400" b="1" i="1">
                            <a:solidFill>
                              <a:schemeClr val="accent2">
                                <a:lumMod val="75000"/>
                              </a:schemeClr>
                            </a:solidFill>
                            <a:latin typeface="Cambria Math" panose="02040503050406030204" pitchFamily="18" charset="0"/>
                          </a:rPr>
                          <m:t>𝟎</m:t>
                        </m:r>
                      </m:sub>
                    </m:sSub>
                    <m:r>
                      <a:rPr lang="en-US" altLang="zh-CN" sz="2400" b="1" i="1">
                        <a:solidFill>
                          <a:schemeClr val="accent2">
                            <a:lumMod val="75000"/>
                          </a:schemeClr>
                        </a:solidFill>
                        <a:latin typeface="Cambria Math" panose="02040503050406030204" pitchFamily="18" charset="0"/>
                      </a:rPr>
                      <m:t>,</m:t>
                    </m:r>
                  </m:oMath>
                </a14:m>
                <a:r>
                  <a:rPr lang="zh-CN" altLang="en-US" sz="2400" b="1" dirty="0">
                    <a:solidFill>
                      <a:schemeClr val="accent2">
                        <a:lumMod val="75000"/>
                      </a:schemeClr>
                    </a:solidFill>
                    <a:ea typeface="楷体_GB2312"/>
                  </a:rPr>
                  <a:t>电压的范围为</a:t>
                </a:r>
                <a14:m>
                  <m:oMath xmlns:m="http://schemas.openxmlformats.org/officeDocument/2006/math">
                    <m:sSub>
                      <m:sSubPr>
                        <m:ctrlPr>
                          <a:rPr lang="en-US" altLang="zh-CN" sz="2400" b="1" i="1">
                            <a:solidFill>
                              <a:schemeClr val="accent2">
                                <a:lumMod val="75000"/>
                              </a:schemeClr>
                            </a:solidFill>
                            <a:latin typeface="Cambria Math" panose="02040503050406030204" pitchFamily="18" charset="0"/>
                          </a:rPr>
                        </m:ctrlPr>
                      </m:sSubPr>
                      <m:e>
                        <m:r>
                          <a:rPr lang="en-US" altLang="zh-CN" sz="2400" b="1" i="1">
                            <a:solidFill>
                              <a:schemeClr val="accent2">
                                <a:lumMod val="75000"/>
                              </a:schemeClr>
                            </a:solidFill>
                            <a:latin typeface="Cambria Math" panose="02040503050406030204" pitchFamily="18" charset="0"/>
                          </a:rPr>
                          <m:t>𝑽</m:t>
                        </m:r>
                      </m:e>
                      <m:sub>
                        <m:r>
                          <a:rPr lang="en-US" altLang="zh-CN" sz="2400" b="1" i="1">
                            <a:solidFill>
                              <a:schemeClr val="accent2">
                                <a:lumMod val="75000"/>
                              </a:schemeClr>
                            </a:solidFill>
                            <a:latin typeface="Cambria Math" panose="02040503050406030204" pitchFamily="18" charset="0"/>
                          </a:rPr>
                          <m:t>𝒔</m:t>
                        </m:r>
                      </m:sub>
                    </m:sSub>
                  </m:oMath>
                </a14:m>
                <a:r>
                  <a:rPr lang="zh-CN" altLang="en-US" sz="2400" b="1" dirty="0">
                    <a:solidFill>
                      <a:schemeClr val="accent2">
                        <a:lumMod val="75000"/>
                      </a:schemeClr>
                    </a:solidFill>
                    <a:ea typeface="楷体_GB2312"/>
                  </a:rPr>
                  <a:t>到</a:t>
                </a:r>
                <a14:m>
                  <m:oMath xmlns:m="http://schemas.openxmlformats.org/officeDocument/2006/math">
                    <m:sSub>
                      <m:sSubPr>
                        <m:ctrlPr>
                          <a:rPr lang="en-US" altLang="zh-CN" sz="2400" b="1" i="1">
                            <a:solidFill>
                              <a:schemeClr val="accent2">
                                <a:lumMod val="75000"/>
                              </a:schemeClr>
                            </a:solidFill>
                            <a:latin typeface="Cambria Math" panose="02040503050406030204" pitchFamily="18" charset="0"/>
                          </a:rPr>
                        </m:ctrlPr>
                      </m:sSubPr>
                      <m:e>
                        <m:r>
                          <a:rPr lang="en-US" altLang="zh-CN" sz="2400" b="1" i="1">
                            <a:solidFill>
                              <a:schemeClr val="accent2">
                                <a:lumMod val="75000"/>
                              </a:schemeClr>
                            </a:solidFill>
                            <a:latin typeface="Cambria Math" panose="02040503050406030204" pitchFamily="18" charset="0"/>
                          </a:rPr>
                          <m:t>𝒗</m:t>
                        </m:r>
                      </m:e>
                      <m:sub>
                        <m:r>
                          <a:rPr lang="en-US" altLang="zh-CN" sz="2400" b="1" i="1">
                            <a:solidFill>
                              <a:schemeClr val="accent2">
                                <a:lumMod val="75000"/>
                              </a:schemeClr>
                            </a:solidFill>
                            <a:latin typeface="Cambria Math" panose="02040503050406030204" pitchFamily="18" charset="0"/>
                          </a:rPr>
                          <m:t>𝑷</m:t>
                        </m:r>
                      </m:sub>
                    </m:sSub>
                  </m:oMath>
                </a14:m>
                <a:r>
                  <a:rPr lang="zh-CN" altLang="en-US" sz="2400" b="1" dirty="0">
                    <a:solidFill>
                      <a:schemeClr val="accent2">
                        <a:lumMod val="75000"/>
                      </a:schemeClr>
                    </a:solidFill>
                    <a:ea typeface="楷体_GB2312"/>
                  </a:rPr>
                  <a:t>时，通过电感的电流为</a:t>
                </a:r>
                <a14:m>
                  <m:oMath xmlns:m="http://schemas.openxmlformats.org/officeDocument/2006/math">
                    <m:sSub>
                      <m:sSubPr>
                        <m:ctrlPr>
                          <a:rPr lang="en-US" altLang="zh-CN" sz="2400" b="1" i="1">
                            <a:solidFill>
                              <a:schemeClr val="accent2">
                                <a:lumMod val="75000"/>
                              </a:schemeClr>
                            </a:solidFill>
                            <a:latin typeface="Cambria Math" panose="02040503050406030204" pitchFamily="18" charset="0"/>
                          </a:rPr>
                        </m:ctrlPr>
                      </m:sSubPr>
                      <m:e>
                        <m:r>
                          <a:rPr lang="en-US" altLang="zh-CN" sz="2400" b="1" i="1">
                            <a:solidFill>
                              <a:schemeClr val="accent2">
                                <a:lumMod val="75000"/>
                              </a:schemeClr>
                            </a:solidFill>
                            <a:latin typeface="Cambria Math" panose="02040503050406030204" pitchFamily="18" charset="0"/>
                          </a:rPr>
                          <m:t>𝒊</m:t>
                        </m:r>
                      </m:e>
                      <m:sub>
                        <m:r>
                          <a:rPr lang="en-US" altLang="zh-CN" sz="2400" b="1" i="1">
                            <a:solidFill>
                              <a:schemeClr val="accent2">
                                <a:lumMod val="75000"/>
                              </a:schemeClr>
                            </a:solidFill>
                            <a:latin typeface="Cambria Math" panose="02040503050406030204" pitchFamily="18" charset="0"/>
                          </a:rPr>
                          <m:t>𝑷</m:t>
                        </m:r>
                      </m:sub>
                    </m:sSub>
                  </m:oMath>
                </a14:m>
                <a:r>
                  <a:rPr lang="en-US" altLang="zh-CN" sz="2400" b="1" dirty="0">
                    <a:solidFill>
                      <a:schemeClr val="accent2">
                        <a:lumMod val="75000"/>
                      </a:schemeClr>
                    </a:solidFill>
                    <a:ea typeface="楷体_GB2312"/>
                  </a:rPr>
                  <a:t>.</a:t>
                </a:r>
                <a:endParaRPr lang="zh-CN" altLang="en-US" sz="2400" b="1" dirty="0">
                  <a:solidFill>
                    <a:schemeClr val="accent2">
                      <a:lumMod val="75000"/>
                    </a:schemeClr>
                  </a:solidFill>
                  <a:ea typeface="楷体_GB231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2594986" y="711207"/>
                <a:ext cx="8073015" cy="461665"/>
              </a:xfrm>
              <a:prstGeom prst="rect">
                <a:avLst/>
              </a:prstGeom>
              <a:blipFill>
                <a:blip r:embed="rId2"/>
                <a:stretch>
                  <a:fillRect l="-604" t="-16000"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4412006" y="1423933"/>
                <a:ext cx="851067" cy="369332"/>
              </a:xfrm>
              <a:prstGeom prst="rect">
                <a:avLst/>
              </a:prstGeom>
              <a:noFill/>
            </p:spPr>
            <p:txBody>
              <a:bodyPr wrap="none" lIns="0" tIns="0" rIns="0" bIns="0" rtlCol="0">
                <a:spAutoFit/>
              </a:bodyPr>
              <a:lstStyle/>
              <a:p>
                <a14:m>
                  <m:oMath xmlns:m="http://schemas.openxmlformats.org/officeDocument/2006/math">
                    <m:sSub>
                      <m:sSubPr>
                        <m:ctrlPr>
                          <a:rPr lang="en-US" altLang="zh-CN" sz="2400" b="1"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𝒗</m:t>
                        </m:r>
                      </m:e>
                      <m:sub>
                        <m:r>
                          <a:rPr lang="en-US" altLang="zh-CN" sz="2400" b="1" i="1">
                            <a:solidFill>
                              <a:srgbClr val="000000"/>
                            </a:solidFill>
                            <a:latin typeface="Cambria Math" panose="02040503050406030204" pitchFamily="18" charset="0"/>
                          </a:rPr>
                          <m:t>𝑷</m:t>
                        </m:r>
                      </m:sub>
                    </m:sSub>
                  </m:oMath>
                </a14:m>
                <a:r>
                  <a:rPr lang="en-US" altLang="zh-CN" sz="2400" b="1" dirty="0">
                    <a:solidFill>
                      <a:srgbClr val="000000"/>
                    </a:solidFill>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b="1"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𝑽</m:t>
                        </m:r>
                      </m:e>
                      <m:sub>
                        <m:r>
                          <a:rPr lang="en-US" altLang="zh-CN" sz="2400" b="1" i="1">
                            <a:solidFill>
                              <a:srgbClr val="000000"/>
                            </a:solidFill>
                            <a:latin typeface="Cambria Math" panose="02040503050406030204" pitchFamily="18" charset="0"/>
                          </a:rPr>
                          <m:t>𝒔</m:t>
                        </m:r>
                      </m:sub>
                    </m:sSub>
                  </m:oMath>
                </a14:m>
                <a:endParaRPr lang="zh-CN" altLang="en-US" sz="2400" b="1"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4412006" y="1423933"/>
                <a:ext cx="851067" cy="369332"/>
              </a:xfrm>
              <a:prstGeom prst="rect">
                <a:avLst/>
              </a:prstGeom>
              <a:blipFill>
                <a:blip r:embed="rId3"/>
                <a:stretch>
                  <a:fillRect l="-10072" t="-26667" r="-4317"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1821297" y="2180084"/>
                <a:ext cx="3906519" cy="461665"/>
              </a:xfrm>
              <a:prstGeom prst="rect">
                <a:avLst/>
              </a:prstGeom>
            </p:spPr>
            <p:txBody>
              <a:bodyPr wrap="none">
                <a:spAutoFit/>
              </a:bodyPr>
              <a:lstStyle/>
              <a:p>
                <a14:m>
                  <m:oMath xmlns:m="http://schemas.openxmlformats.org/officeDocument/2006/math">
                    <m:sSub>
                      <m:sSubPr>
                        <m:ctrlPr>
                          <a:rPr lang="en-US" altLang="zh-CN" sz="2400" b="1"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𝒊</m:t>
                        </m:r>
                      </m:e>
                      <m:sub>
                        <m:r>
                          <a:rPr lang="en-US" altLang="zh-CN" sz="2400" b="1" i="1">
                            <a:solidFill>
                              <a:srgbClr val="000000"/>
                            </a:solidFill>
                            <a:latin typeface="Cambria Math" panose="02040503050406030204" pitchFamily="18" charset="0"/>
                          </a:rPr>
                          <m:t>𝑷</m:t>
                        </m:r>
                      </m:sub>
                    </m:sSub>
                    <m:d>
                      <m:dPr>
                        <m:ctrlPr>
                          <a:rPr lang="en-US" altLang="zh-CN" sz="2400" b="1" i="1">
                            <a:solidFill>
                              <a:srgbClr val="000000"/>
                            </a:solidFill>
                            <a:latin typeface="Cambria Math" panose="02040503050406030204" pitchFamily="18" charset="0"/>
                          </a:rPr>
                        </m:ctrlPr>
                      </m:dPr>
                      <m:e>
                        <m:r>
                          <a:rPr lang="en-US" altLang="zh-CN" sz="2400" b="1" i="1">
                            <a:solidFill>
                              <a:srgbClr val="000000"/>
                            </a:solidFill>
                            <a:latin typeface="Cambria Math" panose="02040503050406030204" pitchFamily="18" charset="0"/>
                          </a:rPr>
                          <m:t>𝒕</m:t>
                        </m:r>
                        <m:r>
                          <a:rPr lang="en-US" altLang="zh-CN" sz="2400" b="1" i="1">
                            <a:solidFill>
                              <a:srgbClr val="000000"/>
                            </a:solidFill>
                            <a:latin typeface="Cambria Math" panose="02040503050406030204" pitchFamily="18" charset="0"/>
                          </a:rPr>
                          <m:t>=</m:t>
                        </m:r>
                        <m:sSup>
                          <m:sSupPr>
                            <m:ctrlPr>
                              <a:rPr lang="en-US" altLang="zh-CN" sz="2400" b="1" i="1">
                                <a:solidFill>
                                  <a:srgbClr val="000000"/>
                                </a:solidFill>
                                <a:latin typeface="Cambria Math" panose="02040503050406030204" pitchFamily="18" charset="0"/>
                              </a:rPr>
                            </m:ctrlPr>
                          </m:sSupPr>
                          <m:e>
                            <m:r>
                              <a:rPr lang="en-US" altLang="zh-CN" sz="2400" b="1" i="1">
                                <a:solidFill>
                                  <a:srgbClr val="000000"/>
                                </a:solidFill>
                                <a:latin typeface="Cambria Math" panose="02040503050406030204" pitchFamily="18" charset="0"/>
                              </a:rPr>
                              <m:t>𝟎</m:t>
                            </m:r>
                          </m:e>
                          <m:sup>
                            <m:r>
                              <a:rPr lang="en-US" altLang="zh-CN" sz="2400" b="1" i="1">
                                <a:solidFill>
                                  <a:srgbClr val="000000"/>
                                </a:solidFill>
                                <a:latin typeface="Cambria Math" panose="02040503050406030204" pitchFamily="18" charset="0"/>
                              </a:rPr>
                              <m:t>−</m:t>
                            </m:r>
                          </m:sup>
                        </m:sSup>
                      </m:e>
                    </m:d>
                    <m:r>
                      <a:rPr lang="en-US" altLang="zh-CN" sz="2400" b="1" i="1">
                        <a:solidFill>
                          <a:srgbClr val="000000"/>
                        </a:solidFill>
                        <a:latin typeface="Cambria Math" panose="02040503050406030204" pitchFamily="18" charset="0"/>
                      </a:rPr>
                      <m:t>=</m:t>
                    </m:r>
                    <m:sSub>
                      <m:sSubPr>
                        <m:ctrlPr>
                          <a:rPr lang="en-US" altLang="zh-CN" sz="2400" b="1"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𝒊</m:t>
                        </m:r>
                      </m:e>
                      <m:sub>
                        <m:r>
                          <a:rPr lang="en-US" altLang="zh-CN" sz="2400" b="1" i="1">
                            <a:solidFill>
                              <a:srgbClr val="000000"/>
                            </a:solidFill>
                            <a:latin typeface="Cambria Math" panose="02040503050406030204" pitchFamily="18" charset="0"/>
                          </a:rPr>
                          <m:t>𝑷</m:t>
                        </m:r>
                      </m:sub>
                    </m:sSub>
                    <m:d>
                      <m:dPr>
                        <m:ctrlPr>
                          <a:rPr lang="en-US" altLang="zh-CN" sz="2400" b="1" i="1">
                            <a:solidFill>
                              <a:srgbClr val="000000"/>
                            </a:solidFill>
                            <a:latin typeface="Cambria Math" panose="02040503050406030204" pitchFamily="18" charset="0"/>
                          </a:rPr>
                        </m:ctrlPr>
                      </m:dPr>
                      <m:e>
                        <m:r>
                          <a:rPr lang="en-US" altLang="zh-CN" sz="2400" b="1" i="1">
                            <a:solidFill>
                              <a:srgbClr val="000000"/>
                            </a:solidFill>
                            <a:latin typeface="Cambria Math" panose="02040503050406030204" pitchFamily="18" charset="0"/>
                          </a:rPr>
                          <m:t>𝒕</m:t>
                        </m:r>
                        <m:r>
                          <a:rPr lang="en-US" altLang="zh-CN" sz="2400" b="1" i="1">
                            <a:solidFill>
                              <a:srgbClr val="000000"/>
                            </a:solidFill>
                            <a:latin typeface="Cambria Math" panose="02040503050406030204" pitchFamily="18" charset="0"/>
                          </a:rPr>
                          <m:t>=</m:t>
                        </m:r>
                        <m:sSup>
                          <m:sSupPr>
                            <m:ctrlPr>
                              <a:rPr lang="en-US" altLang="zh-CN" sz="2400" b="1" i="1">
                                <a:solidFill>
                                  <a:srgbClr val="000000"/>
                                </a:solidFill>
                                <a:latin typeface="Cambria Math" panose="02040503050406030204" pitchFamily="18" charset="0"/>
                              </a:rPr>
                            </m:ctrlPr>
                          </m:sSupPr>
                          <m:e>
                            <m:r>
                              <a:rPr lang="en-US" altLang="zh-CN" sz="2400" b="1" i="1">
                                <a:solidFill>
                                  <a:srgbClr val="000000"/>
                                </a:solidFill>
                                <a:latin typeface="Cambria Math" panose="02040503050406030204" pitchFamily="18" charset="0"/>
                              </a:rPr>
                              <m:t>𝟎</m:t>
                            </m:r>
                          </m:e>
                          <m:sup>
                            <m:r>
                              <a:rPr lang="en-US" altLang="zh-CN" sz="2400" b="1" i="1">
                                <a:solidFill>
                                  <a:srgbClr val="000000"/>
                                </a:solidFill>
                                <a:latin typeface="Cambria Math" panose="02040503050406030204" pitchFamily="18" charset="0"/>
                              </a:rPr>
                              <m:t>+</m:t>
                            </m:r>
                          </m:sup>
                        </m:sSup>
                      </m:e>
                    </m:d>
                    <m:r>
                      <a:rPr lang="en-US" altLang="zh-CN" sz="2400" b="1" i="1">
                        <a:solidFill>
                          <a:srgbClr val="000000"/>
                        </a:solidFill>
                        <a:latin typeface="Cambria Math" panose="02040503050406030204" pitchFamily="18" charset="0"/>
                      </a:rPr>
                      <m:t>=</m:t>
                    </m:r>
                  </m:oMath>
                </a14:m>
                <a:r>
                  <a:rPr lang="en-US" altLang="zh-CN" sz="2400" b="1" dirty="0">
                    <a:solidFill>
                      <a:srgbClr val="000000"/>
                    </a:solidFill>
                    <a:latin typeface="Times New Roman" panose="02020603050405020304" pitchFamily="18" charset="0"/>
                    <a:cs typeface="Times New Roman" panose="02020603050405020304" pitchFamily="18" charset="0"/>
                  </a:rPr>
                  <a:t>0</a:t>
                </a:r>
                <a:endParaRPr lang="zh-CN" altLang="en-US" sz="2400" b="1"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6" name="矩形 5"/>
              <p:cNvSpPr>
                <a:spLocks noRot="1" noChangeAspect="1" noMove="1" noResize="1" noEditPoints="1" noAdjustHandles="1" noChangeArrowheads="1" noChangeShapeType="1" noTextEdit="1"/>
              </p:cNvSpPr>
              <p:nvPr/>
            </p:nvSpPr>
            <p:spPr>
              <a:xfrm>
                <a:off x="1821297" y="2180084"/>
                <a:ext cx="3906519" cy="461665"/>
              </a:xfrm>
              <a:prstGeom prst="rect">
                <a:avLst/>
              </a:prstGeom>
              <a:blipFill>
                <a:blip r:embed="rId4"/>
                <a:stretch>
                  <a:fillRect l="-468" t="-10667" r="-1404"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1524000" y="2969326"/>
                <a:ext cx="3653244" cy="11401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𝒊</m:t>
                          </m:r>
                        </m:e>
                        <m:sub>
                          <m:r>
                            <a:rPr lang="en-US" altLang="zh-CN" sz="2400" b="1" i="1">
                              <a:solidFill>
                                <a:srgbClr val="000000"/>
                              </a:solidFill>
                              <a:latin typeface="Cambria Math" panose="02040503050406030204" pitchFamily="18" charset="0"/>
                            </a:rPr>
                            <m:t>𝑷</m:t>
                          </m:r>
                        </m:sub>
                      </m:sSub>
                      <m:d>
                        <m:dPr>
                          <m:ctrlPr>
                            <a:rPr lang="en-US" altLang="zh-CN" sz="2400" b="1" i="1">
                              <a:solidFill>
                                <a:srgbClr val="000000"/>
                              </a:solidFill>
                              <a:latin typeface="Cambria Math" panose="02040503050406030204" pitchFamily="18" charset="0"/>
                            </a:rPr>
                          </m:ctrlPr>
                        </m:dPr>
                        <m:e>
                          <m:r>
                            <a:rPr lang="en-US" altLang="zh-CN" sz="2400" b="1" i="1">
                              <a:solidFill>
                                <a:srgbClr val="000000"/>
                              </a:solidFill>
                              <a:latin typeface="Cambria Math" panose="02040503050406030204" pitchFamily="18" charset="0"/>
                            </a:rPr>
                            <m:t>𝒕</m:t>
                          </m:r>
                          <m:r>
                            <a:rPr lang="en-US" altLang="zh-CN" sz="2400" b="1" i="1">
                              <a:solidFill>
                                <a:srgbClr val="000000"/>
                              </a:solidFill>
                              <a:latin typeface="Cambria Math" panose="02040503050406030204" pitchFamily="18" charset="0"/>
                              <a:ea typeface="Cambria Math" panose="02040503050406030204" pitchFamily="18" charset="0"/>
                            </a:rPr>
                            <m:t>≫</m:t>
                          </m:r>
                          <m:sSub>
                            <m:sSubPr>
                              <m:ctrlPr>
                                <a:rPr lang="en-US" altLang="zh-CN" sz="2400" b="1"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𝒕</m:t>
                              </m:r>
                            </m:e>
                            <m:sub>
                              <m:r>
                                <a:rPr lang="en-US" altLang="zh-CN" sz="2400" b="1" i="1">
                                  <a:solidFill>
                                    <a:srgbClr val="000000"/>
                                  </a:solidFill>
                                  <a:latin typeface="Cambria Math" panose="02040503050406030204" pitchFamily="18" charset="0"/>
                                </a:rPr>
                                <m:t>𝟎</m:t>
                              </m:r>
                            </m:sub>
                          </m:sSub>
                        </m:e>
                      </m:d>
                      <m:r>
                        <a:rPr lang="en-US" altLang="zh-CN" sz="2400" b="1" i="1">
                          <a:solidFill>
                            <a:srgbClr val="000000"/>
                          </a:solidFill>
                          <a:latin typeface="Cambria Math" panose="02040503050406030204" pitchFamily="18" charset="0"/>
                        </a:rPr>
                        <m:t>=</m:t>
                      </m:r>
                      <m:f>
                        <m:fPr>
                          <m:ctrlPr>
                            <a:rPr lang="en-US" altLang="zh-CN" sz="2400" b="1" i="1">
                              <a:solidFill>
                                <a:srgbClr val="000000"/>
                              </a:solidFill>
                              <a:latin typeface="Cambria Math" panose="02040503050406030204" pitchFamily="18" charset="0"/>
                            </a:rPr>
                          </m:ctrlPr>
                        </m:fPr>
                        <m:num>
                          <m:sSub>
                            <m:sSubPr>
                              <m:ctrlPr>
                                <a:rPr lang="en-US" altLang="zh-CN" sz="2400" b="1"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𝑽</m:t>
                              </m:r>
                            </m:e>
                            <m:sub>
                              <m:r>
                                <a:rPr lang="en-US" altLang="zh-CN" sz="2400" b="1" i="1">
                                  <a:solidFill>
                                    <a:srgbClr val="000000"/>
                                  </a:solidFill>
                                  <a:latin typeface="Cambria Math" panose="02040503050406030204" pitchFamily="18" charset="0"/>
                                </a:rPr>
                                <m:t>𝒔</m:t>
                              </m:r>
                            </m:sub>
                          </m:sSub>
                        </m:num>
                        <m:den>
                          <m:sSub>
                            <m:sSubPr>
                              <m:ctrlPr>
                                <a:rPr lang="en-US" altLang="zh-CN" sz="2400" b="1"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𝑹</m:t>
                              </m:r>
                            </m:e>
                            <m:sub>
                              <m:r>
                                <a:rPr lang="en-US" altLang="zh-CN" sz="2400" b="1" i="1">
                                  <a:solidFill>
                                    <a:srgbClr val="000000"/>
                                  </a:solidFill>
                                  <a:latin typeface="Cambria Math" panose="02040503050406030204" pitchFamily="18" charset="0"/>
                                </a:rPr>
                                <m:t>𝟏</m:t>
                              </m:r>
                            </m:sub>
                          </m:sSub>
                          <m:r>
                            <a:rPr lang="en-US" altLang="zh-CN" sz="2400" b="1" i="1">
                              <a:solidFill>
                                <a:srgbClr val="000000"/>
                              </a:solidFill>
                              <a:latin typeface="Cambria Math" panose="02040503050406030204" pitchFamily="18" charset="0"/>
                            </a:rPr>
                            <m:t>+</m:t>
                          </m:r>
                          <m:f>
                            <m:fPr>
                              <m:ctrlPr>
                                <a:rPr lang="en-US" altLang="zh-CN" sz="2400" b="1" i="1">
                                  <a:solidFill>
                                    <a:srgbClr val="000000"/>
                                  </a:solidFill>
                                  <a:latin typeface="Cambria Math" panose="02040503050406030204" pitchFamily="18" charset="0"/>
                                </a:rPr>
                              </m:ctrlPr>
                            </m:fPr>
                            <m:num>
                              <m:sSub>
                                <m:sSubPr>
                                  <m:ctrlPr>
                                    <a:rPr lang="en-US" altLang="zh-CN" sz="2400" b="1"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𝑾</m:t>
                                  </m:r>
                                </m:e>
                                <m:sub>
                                  <m:r>
                                    <a:rPr lang="en-US" altLang="zh-CN" sz="2400" b="1" i="1">
                                      <a:solidFill>
                                        <a:srgbClr val="000000"/>
                                      </a:solidFill>
                                      <a:latin typeface="Cambria Math" panose="02040503050406030204" pitchFamily="18" charset="0"/>
                                    </a:rPr>
                                    <m:t>𝟏</m:t>
                                  </m:r>
                                </m:sub>
                              </m:sSub>
                            </m:num>
                            <m:den>
                              <m:sSub>
                                <m:sSubPr>
                                  <m:ctrlPr>
                                    <a:rPr lang="en-US" altLang="zh-CN" sz="2400" b="1"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𝑳</m:t>
                                  </m:r>
                                </m:e>
                                <m:sub>
                                  <m:r>
                                    <a:rPr lang="en-US" altLang="zh-CN" sz="2400" b="1" i="1">
                                      <a:solidFill>
                                        <a:srgbClr val="000000"/>
                                      </a:solidFill>
                                      <a:latin typeface="Cambria Math" panose="02040503050406030204" pitchFamily="18" charset="0"/>
                                    </a:rPr>
                                    <m:t>𝟏</m:t>
                                  </m:r>
                                </m:sub>
                              </m:sSub>
                            </m:den>
                          </m:f>
                          <m:sSub>
                            <m:sSubPr>
                              <m:ctrlPr>
                                <a:rPr lang="en-US" altLang="zh-CN" sz="2400" b="1"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𝑹</m:t>
                              </m:r>
                            </m:e>
                            <m:sub>
                              <m:r>
                                <a:rPr lang="en-US" altLang="zh-CN" sz="2400" b="1" i="1">
                                  <a:solidFill>
                                    <a:srgbClr val="000000"/>
                                  </a:solidFill>
                                  <a:latin typeface="Cambria Math" panose="02040503050406030204" pitchFamily="18" charset="0"/>
                                </a:rPr>
                                <m:t>𝒏</m:t>
                              </m:r>
                            </m:sub>
                          </m:sSub>
                        </m:den>
                      </m:f>
                    </m:oMath>
                  </m:oMathPara>
                </a14:m>
                <a:endParaRPr lang="zh-CN" altLang="en-US" sz="2400" b="1"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1524000" y="2969326"/>
                <a:ext cx="3653244" cy="11401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5227396" y="3028567"/>
                <a:ext cx="2237600" cy="10477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400" b="1" i="1">
                          <a:solidFill>
                            <a:srgbClr val="000000"/>
                          </a:solidFill>
                          <a:latin typeface="Cambria Math" panose="02040503050406030204" pitchFamily="18" charset="0"/>
                        </a:rPr>
                        <m:t>𝝉</m:t>
                      </m:r>
                      <m:r>
                        <a:rPr lang="en-US" altLang="zh-CN" sz="2400" b="1" i="1">
                          <a:solidFill>
                            <a:srgbClr val="000000"/>
                          </a:solidFill>
                          <a:latin typeface="Cambria Math" panose="02040503050406030204" pitchFamily="18" charset="0"/>
                        </a:rPr>
                        <m:t>=</m:t>
                      </m:r>
                      <m:f>
                        <m:fPr>
                          <m:ctrlPr>
                            <a:rPr lang="en-US" altLang="zh-CN" sz="2400" b="1" i="1">
                              <a:solidFill>
                                <a:srgbClr val="000000"/>
                              </a:solidFill>
                              <a:latin typeface="Cambria Math" panose="02040503050406030204" pitchFamily="18" charset="0"/>
                            </a:rPr>
                          </m:ctrlPr>
                        </m:fPr>
                        <m:num>
                          <m:sSub>
                            <m:sSubPr>
                              <m:ctrlPr>
                                <a:rPr lang="en-US" altLang="zh-CN" sz="2400" b="1"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𝑳</m:t>
                              </m:r>
                            </m:e>
                            <m:sub>
                              <m:r>
                                <a:rPr lang="en-US" altLang="zh-CN" sz="2400" b="1" i="1">
                                  <a:solidFill>
                                    <a:srgbClr val="000000"/>
                                  </a:solidFill>
                                  <a:latin typeface="Cambria Math" panose="02040503050406030204" pitchFamily="18" charset="0"/>
                                </a:rPr>
                                <m:t>𝑷</m:t>
                              </m:r>
                            </m:sub>
                          </m:sSub>
                        </m:num>
                        <m:den>
                          <m:sSub>
                            <m:sSubPr>
                              <m:ctrlPr>
                                <a:rPr lang="en-US" altLang="zh-CN" sz="2400" b="1"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𝑹</m:t>
                              </m:r>
                            </m:e>
                            <m:sub>
                              <m:r>
                                <a:rPr lang="en-US" altLang="zh-CN" sz="2400" b="1" i="1">
                                  <a:solidFill>
                                    <a:srgbClr val="000000"/>
                                  </a:solidFill>
                                  <a:latin typeface="Cambria Math" panose="02040503050406030204" pitchFamily="18" charset="0"/>
                                </a:rPr>
                                <m:t>𝟏</m:t>
                              </m:r>
                            </m:sub>
                          </m:sSub>
                          <m:r>
                            <a:rPr lang="en-US" altLang="zh-CN" sz="2400" b="1" i="1">
                              <a:solidFill>
                                <a:srgbClr val="000000"/>
                              </a:solidFill>
                              <a:latin typeface="Cambria Math" panose="02040503050406030204" pitchFamily="18" charset="0"/>
                            </a:rPr>
                            <m:t>+</m:t>
                          </m:r>
                          <m:f>
                            <m:fPr>
                              <m:ctrlPr>
                                <a:rPr lang="en-US" altLang="zh-CN" sz="2400" b="1" i="1">
                                  <a:solidFill>
                                    <a:srgbClr val="000000"/>
                                  </a:solidFill>
                                  <a:latin typeface="Cambria Math" panose="02040503050406030204" pitchFamily="18" charset="0"/>
                                </a:rPr>
                              </m:ctrlPr>
                            </m:fPr>
                            <m:num>
                              <m:sSub>
                                <m:sSubPr>
                                  <m:ctrlPr>
                                    <a:rPr lang="en-US" altLang="zh-CN" sz="2400" b="1"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𝑾</m:t>
                                  </m:r>
                                </m:e>
                                <m:sub>
                                  <m:r>
                                    <a:rPr lang="en-US" altLang="zh-CN" sz="2400" b="1" i="1">
                                      <a:solidFill>
                                        <a:srgbClr val="000000"/>
                                      </a:solidFill>
                                      <a:latin typeface="Cambria Math" panose="02040503050406030204" pitchFamily="18" charset="0"/>
                                    </a:rPr>
                                    <m:t>𝟏</m:t>
                                  </m:r>
                                </m:sub>
                              </m:sSub>
                            </m:num>
                            <m:den>
                              <m:sSub>
                                <m:sSubPr>
                                  <m:ctrlPr>
                                    <a:rPr lang="en-US" altLang="zh-CN" sz="2400" b="1"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𝑳</m:t>
                                  </m:r>
                                </m:e>
                                <m:sub>
                                  <m:r>
                                    <a:rPr lang="en-US" altLang="zh-CN" sz="2400" b="1" i="1">
                                      <a:solidFill>
                                        <a:srgbClr val="000000"/>
                                      </a:solidFill>
                                      <a:latin typeface="Cambria Math" panose="02040503050406030204" pitchFamily="18" charset="0"/>
                                    </a:rPr>
                                    <m:t>𝟏</m:t>
                                  </m:r>
                                </m:sub>
                              </m:sSub>
                            </m:den>
                          </m:f>
                          <m:sSub>
                            <m:sSubPr>
                              <m:ctrlPr>
                                <a:rPr lang="en-US" altLang="zh-CN" sz="2400" b="1"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𝑹</m:t>
                              </m:r>
                            </m:e>
                            <m:sub>
                              <m:r>
                                <a:rPr lang="en-US" altLang="zh-CN" sz="2400" b="1" i="1">
                                  <a:solidFill>
                                    <a:srgbClr val="000000"/>
                                  </a:solidFill>
                                  <a:latin typeface="Cambria Math" panose="02040503050406030204" pitchFamily="18" charset="0"/>
                                </a:rPr>
                                <m:t>𝒏</m:t>
                              </m:r>
                            </m:sub>
                          </m:sSub>
                        </m:den>
                      </m:f>
                    </m:oMath>
                  </m:oMathPara>
                </a14:m>
                <a:endParaRPr lang="zh-CN" altLang="en-US" sz="2400" b="1"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5227396" y="3028567"/>
                <a:ext cx="2237600" cy="1047787"/>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495904" y="4437024"/>
                <a:ext cx="3785908" cy="843436"/>
              </a:xfrm>
              <a:prstGeom prst="rect">
                <a:avLst/>
              </a:prstGeom>
            </p:spPr>
            <p:txBody>
              <a:bodyPr wrap="none">
                <a:spAutoFit/>
              </a:bodyPr>
              <a:lstStyle/>
              <a:p>
                <a14:m>
                  <m:oMath xmlns:m="http://schemas.openxmlformats.org/officeDocument/2006/math">
                    <m:sSub>
                      <m:sSubPr>
                        <m:ctrlPr>
                          <a:rPr lang="en-US" altLang="zh-CN" sz="2400" b="1"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𝒊</m:t>
                        </m:r>
                      </m:e>
                      <m:sub>
                        <m:r>
                          <a:rPr lang="en-US" altLang="zh-CN" sz="2400" b="1" i="1">
                            <a:solidFill>
                              <a:srgbClr val="000000"/>
                            </a:solidFill>
                            <a:latin typeface="Cambria Math" panose="02040503050406030204" pitchFamily="18" charset="0"/>
                          </a:rPr>
                          <m:t>𝑷</m:t>
                        </m:r>
                      </m:sub>
                    </m:sSub>
                  </m:oMath>
                </a14:m>
                <a:r>
                  <a:rPr lang="en-US" altLang="zh-CN" sz="2400" b="1" dirty="0">
                    <a:solidFill>
                      <a:srgbClr val="000000"/>
                    </a:solidFill>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b="1" i="1">
                            <a:solidFill>
                              <a:srgbClr val="000000"/>
                            </a:solidFill>
                            <a:latin typeface="Cambria Math" panose="02040503050406030204" pitchFamily="18" charset="0"/>
                          </a:rPr>
                        </m:ctrlPr>
                      </m:fPr>
                      <m:num>
                        <m:sSub>
                          <m:sSubPr>
                            <m:ctrlPr>
                              <a:rPr lang="en-US" altLang="zh-CN" sz="2400" b="1"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𝑽</m:t>
                            </m:r>
                          </m:e>
                          <m:sub>
                            <m:r>
                              <a:rPr lang="en-US" altLang="zh-CN" sz="2400" b="1" i="1">
                                <a:solidFill>
                                  <a:srgbClr val="000000"/>
                                </a:solidFill>
                                <a:latin typeface="Cambria Math" panose="02040503050406030204" pitchFamily="18" charset="0"/>
                              </a:rPr>
                              <m:t>𝒔</m:t>
                            </m:r>
                          </m:sub>
                        </m:sSub>
                      </m:num>
                      <m:den>
                        <m:sSub>
                          <m:sSubPr>
                            <m:ctrlPr>
                              <a:rPr lang="en-US" altLang="zh-CN" sz="2400" b="1"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𝑹</m:t>
                            </m:r>
                          </m:e>
                          <m:sub>
                            <m:r>
                              <a:rPr lang="en-US" altLang="zh-CN" sz="2400" b="1" i="1">
                                <a:solidFill>
                                  <a:srgbClr val="000000"/>
                                </a:solidFill>
                                <a:latin typeface="Cambria Math" panose="02040503050406030204" pitchFamily="18" charset="0"/>
                              </a:rPr>
                              <m:t>𝟏</m:t>
                            </m:r>
                          </m:sub>
                        </m:sSub>
                        <m:r>
                          <a:rPr lang="en-US" altLang="zh-CN" sz="2400" b="1" i="1">
                            <a:solidFill>
                              <a:srgbClr val="000000"/>
                            </a:solidFill>
                            <a:latin typeface="Cambria Math" panose="02040503050406030204" pitchFamily="18" charset="0"/>
                          </a:rPr>
                          <m:t>+</m:t>
                        </m:r>
                        <m:f>
                          <m:fPr>
                            <m:ctrlPr>
                              <a:rPr lang="en-US" altLang="zh-CN" sz="2400" b="1" i="1">
                                <a:solidFill>
                                  <a:srgbClr val="000000"/>
                                </a:solidFill>
                                <a:latin typeface="Cambria Math" panose="02040503050406030204" pitchFamily="18" charset="0"/>
                              </a:rPr>
                            </m:ctrlPr>
                          </m:fPr>
                          <m:num>
                            <m:sSub>
                              <m:sSubPr>
                                <m:ctrlPr>
                                  <a:rPr lang="en-US" altLang="zh-CN" sz="2400" b="1"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𝑾</m:t>
                                </m:r>
                              </m:e>
                              <m:sub>
                                <m:r>
                                  <a:rPr lang="en-US" altLang="zh-CN" sz="2400" b="1" i="1">
                                    <a:solidFill>
                                      <a:srgbClr val="000000"/>
                                    </a:solidFill>
                                    <a:latin typeface="Cambria Math" panose="02040503050406030204" pitchFamily="18" charset="0"/>
                                  </a:rPr>
                                  <m:t>𝟏</m:t>
                                </m:r>
                              </m:sub>
                            </m:sSub>
                          </m:num>
                          <m:den>
                            <m:sSub>
                              <m:sSubPr>
                                <m:ctrlPr>
                                  <a:rPr lang="en-US" altLang="zh-CN" sz="2400" b="1"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𝑳</m:t>
                                </m:r>
                              </m:e>
                              <m:sub>
                                <m:r>
                                  <a:rPr lang="en-US" altLang="zh-CN" sz="2400" b="1" i="1">
                                    <a:solidFill>
                                      <a:srgbClr val="000000"/>
                                    </a:solidFill>
                                    <a:latin typeface="Cambria Math" panose="02040503050406030204" pitchFamily="18" charset="0"/>
                                  </a:rPr>
                                  <m:t>𝟏</m:t>
                                </m:r>
                              </m:sub>
                            </m:sSub>
                          </m:den>
                        </m:f>
                        <m:sSub>
                          <m:sSubPr>
                            <m:ctrlPr>
                              <a:rPr lang="en-US" altLang="zh-CN" sz="2400" b="1"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𝑹</m:t>
                            </m:r>
                          </m:e>
                          <m:sub>
                            <m:r>
                              <a:rPr lang="en-US" altLang="zh-CN" sz="2400" b="1" i="1">
                                <a:solidFill>
                                  <a:srgbClr val="000000"/>
                                </a:solidFill>
                                <a:latin typeface="Cambria Math" panose="02040503050406030204" pitchFamily="18" charset="0"/>
                              </a:rPr>
                              <m:t>𝒏</m:t>
                            </m:r>
                          </m:sub>
                        </m:sSub>
                      </m:den>
                    </m:f>
                    <m:d>
                      <m:dPr>
                        <m:ctrlPr>
                          <a:rPr lang="en-US" altLang="zh-CN" sz="2400" b="1" i="1">
                            <a:solidFill>
                              <a:srgbClr val="000000"/>
                            </a:solidFill>
                            <a:latin typeface="Cambria Math" panose="02040503050406030204" pitchFamily="18" charset="0"/>
                          </a:rPr>
                        </m:ctrlPr>
                      </m:dPr>
                      <m:e>
                        <m:r>
                          <a:rPr lang="en-US" altLang="zh-CN" sz="2400" b="1" i="1">
                            <a:solidFill>
                              <a:srgbClr val="000000"/>
                            </a:solidFill>
                            <a:latin typeface="Cambria Math" panose="02040503050406030204" pitchFamily="18" charset="0"/>
                          </a:rPr>
                          <m:t>𝟏</m:t>
                        </m:r>
                        <m:r>
                          <a:rPr lang="en-US" altLang="zh-CN" sz="2400" b="1" i="1">
                            <a:solidFill>
                              <a:srgbClr val="000000"/>
                            </a:solidFill>
                            <a:latin typeface="Cambria Math" panose="02040503050406030204" pitchFamily="18" charset="0"/>
                          </a:rPr>
                          <m:t>−</m:t>
                        </m:r>
                        <m:sSup>
                          <m:sSupPr>
                            <m:ctrlPr>
                              <a:rPr lang="en-US" altLang="zh-CN" sz="2400" b="1" i="1">
                                <a:solidFill>
                                  <a:srgbClr val="000000"/>
                                </a:solidFill>
                                <a:latin typeface="Cambria Math" panose="02040503050406030204" pitchFamily="18" charset="0"/>
                              </a:rPr>
                            </m:ctrlPr>
                          </m:sSupPr>
                          <m:e>
                            <m:r>
                              <a:rPr lang="en-US" altLang="zh-CN" sz="2400" b="1" i="1">
                                <a:solidFill>
                                  <a:srgbClr val="000000"/>
                                </a:solidFill>
                                <a:latin typeface="Cambria Math" panose="02040503050406030204" pitchFamily="18" charset="0"/>
                              </a:rPr>
                              <m:t>𝒆</m:t>
                            </m:r>
                          </m:e>
                          <m:sup>
                            <m:f>
                              <m:fPr>
                                <m:type m:val="lin"/>
                                <m:ctrlPr>
                                  <a:rPr lang="en-US" altLang="zh-CN" sz="2400" b="1" i="1">
                                    <a:solidFill>
                                      <a:srgbClr val="000000"/>
                                    </a:solidFill>
                                    <a:latin typeface="Cambria Math" panose="02040503050406030204" pitchFamily="18" charset="0"/>
                                  </a:rPr>
                                </m:ctrlPr>
                              </m:fPr>
                              <m:num>
                                <m:r>
                                  <a:rPr lang="en-US" altLang="zh-CN" sz="2400" b="1" i="1">
                                    <a:solidFill>
                                      <a:srgbClr val="000000"/>
                                    </a:solidFill>
                                    <a:latin typeface="Cambria Math" panose="02040503050406030204" pitchFamily="18" charset="0"/>
                                  </a:rPr>
                                  <m:t>−(</m:t>
                                </m:r>
                                <m:r>
                                  <a:rPr lang="en-US" altLang="zh-CN" sz="2400" b="1" i="1">
                                    <a:solidFill>
                                      <a:srgbClr val="000000"/>
                                    </a:solidFill>
                                    <a:latin typeface="Cambria Math" panose="02040503050406030204" pitchFamily="18" charset="0"/>
                                  </a:rPr>
                                  <m:t>𝒕</m:t>
                                </m:r>
                                <m:r>
                                  <a:rPr lang="en-US" altLang="zh-CN" sz="2400" b="1" i="1">
                                    <a:solidFill>
                                      <a:srgbClr val="000000"/>
                                    </a:solidFill>
                                    <a:latin typeface="Cambria Math" panose="02040503050406030204" pitchFamily="18" charset="0"/>
                                  </a:rPr>
                                  <m:t>−</m:t>
                                </m:r>
                                <m:sSub>
                                  <m:sSubPr>
                                    <m:ctrlPr>
                                      <a:rPr lang="en-US" altLang="zh-CN" sz="2400" b="1"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𝒕</m:t>
                                    </m:r>
                                  </m:e>
                                  <m:sub>
                                    <m:r>
                                      <a:rPr lang="en-US" altLang="zh-CN" sz="2400" b="1" i="1">
                                        <a:solidFill>
                                          <a:srgbClr val="000000"/>
                                        </a:solidFill>
                                        <a:latin typeface="Cambria Math" panose="02040503050406030204" pitchFamily="18" charset="0"/>
                                      </a:rPr>
                                      <m:t>𝟎</m:t>
                                    </m:r>
                                  </m:sub>
                                </m:sSub>
                                <m:r>
                                  <a:rPr lang="en-US" altLang="zh-CN" sz="2400" b="1" i="1">
                                    <a:solidFill>
                                      <a:srgbClr val="000000"/>
                                    </a:solidFill>
                                    <a:latin typeface="Cambria Math" panose="02040503050406030204" pitchFamily="18" charset="0"/>
                                  </a:rPr>
                                  <m:t>)</m:t>
                                </m:r>
                              </m:num>
                              <m:den>
                                <m:r>
                                  <a:rPr lang="zh-CN" altLang="en-US" sz="2400" b="1" i="1">
                                    <a:solidFill>
                                      <a:srgbClr val="000000"/>
                                    </a:solidFill>
                                    <a:latin typeface="Cambria Math" panose="02040503050406030204" pitchFamily="18" charset="0"/>
                                  </a:rPr>
                                  <m:t>𝝉</m:t>
                                </m:r>
                              </m:den>
                            </m:f>
                          </m:sup>
                        </m:sSup>
                      </m:e>
                    </m:d>
                  </m:oMath>
                </a14:m>
                <a:endParaRPr lang="zh-CN" altLang="en-US" sz="2400" b="1"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9" name="矩形 8"/>
              <p:cNvSpPr>
                <a:spLocks noRot="1" noChangeAspect="1" noMove="1" noResize="1" noEditPoints="1" noAdjustHandles="1" noChangeArrowheads="1" noChangeShapeType="1" noTextEdit="1"/>
              </p:cNvSpPr>
              <p:nvPr/>
            </p:nvSpPr>
            <p:spPr>
              <a:xfrm>
                <a:off x="2495904" y="4437024"/>
                <a:ext cx="3785908" cy="843436"/>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2495904" y="5405070"/>
                <a:ext cx="5406288" cy="679673"/>
              </a:xfrm>
              <a:prstGeom prst="rect">
                <a:avLst/>
              </a:prstGeom>
            </p:spPr>
            <p:txBody>
              <a:bodyPr wrap="none">
                <a:spAutoFit/>
              </a:bodyPr>
              <a:lstStyle/>
              <a:p>
                <a14:m>
                  <m:oMath xmlns:m="http://schemas.openxmlformats.org/officeDocument/2006/math">
                    <m:sSub>
                      <m:sSubPr>
                        <m:ctrlPr>
                          <a:rPr lang="en-US" altLang="zh-CN" sz="2400" b="1"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𝒗</m:t>
                        </m:r>
                      </m:e>
                      <m:sub>
                        <m:r>
                          <a:rPr lang="en-US" altLang="zh-CN" sz="2400" b="1" i="1">
                            <a:solidFill>
                              <a:srgbClr val="000000"/>
                            </a:solidFill>
                            <a:latin typeface="Cambria Math" panose="02040503050406030204" pitchFamily="18" charset="0"/>
                          </a:rPr>
                          <m:t>𝑷</m:t>
                        </m:r>
                      </m:sub>
                    </m:sSub>
                  </m:oMath>
                </a14:m>
                <a:r>
                  <a:rPr lang="en-US" altLang="zh-CN" sz="2400" b="1" dirty="0">
                    <a:solidFill>
                      <a:srgbClr val="000000"/>
                    </a:solidFill>
                    <a:latin typeface="Times New Roman" panose="02020603050405020304" pitchFamily="18" charset="0"/>
                    <a:cs typeface="Times New Roman" panose="02020603050405020304" pitchFamily="18" charset="0"/>
                  </a:rPr>
                  <a:t>=</a:t>
                </a:r>
                <a14:m>
                  <m:oMath xmlns:m="http://schemas.openxmlformats.org/officeDocument/2006/math">
                    <m:d>
                      <m:dPr>
                        <m:ctrlPr>
                          <a:rPr lang="en-US" altLang="zh-CN" sz="2400" b="1" i="1" dirty="0">
                            <a:solidFill>
                              <a:srgbClr val="000000"/>
                            </a:solidFill>
                            <a:latin typeface="Cambria Math" panose="02040503050406030204" pitchFamily="18" charset="0"/>
                          </a:rPr>
                        </m:ctrlPr>
                      </m:dPr>
                      <m:e>
                        <m:sSub>
                          <m:sSubPr>
                            <m:ctrlPr>
                              <a:rPr lang="en-US" altLang="zh-CN" sz="2400" b="1"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𝑹</m:t>
                            </m:r>
                          </m:e>
                          <m:sub>
                            <m:r>
                              <a:rPr lang="en-US" altLang="zh-CN" sz="2400" b="1" i="1">
                                <a:solidFill>
                                  <a:srgbClr val="000000"/>
                                </a:solidFill>
                                <a:latin typeface="Cambria Math" panose="02040503050406030204" pitchFamily="18" charset="0"/>
                              </a:rPr>
                              <m:t>𝟏</m:t>
                            </m:r>
                          </m:sub>
                        </m:sSub>
                        <m:r>
                          <a:rPr lang="en-US" altLang="zh-CN" sz="2400" b="1" i="1">
                            <a:solidFill>
                              <a:srgbClr val="000000"/>
                            </a:solidFill>
                            <a:latin typeface="Cambria Math" panose="02040503050406030204" pitchFamily="18" charset="0"/>
                          </a:rPr>
                          <m:t>+</m:t>
                        </m:r>
                        <m:f>
                          <m:fPr>
                            <m:ctrlPr>
                              <a:rPr lang="en-US" altLang="zh-CN" sz="2400" b="1" i="1">
                                <a:solidFill>
                                  <a:srgbClr val="000000"/>
                                </a:solidFill>
                                <a:latin typeface="Cambria Math" panose="02040503050406030204" pitchFamily="18" charset="0"/>
                              </a:rPr>
                            </m:ctrlPr>
                          </m:fPr>
                          <m:num>
                            <m:sSub>
                              <m:sSubPr>
                                <m:ctrlPr>
                                  <a:rPr lang="en-US" altLang="zh-CN" sz="2400" b="1"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𝑾</m:t>
                                </m:r>
                              </m:e>
                              <m:sub>
                                <m:r>
                                  <a:rPr lang="en-US" altLang="zh-CN" sz="2400" b="1" i="1">
                                    <a:solidFill>
                                      <a:srgbClr val="000000"/>
                                    </a:solidFill>
                                    <a:latin typeface="Cambria Math" panose="02040503050406030204" pitchFamily="18" charset="0"/>
                                  </a:rPr>
                                  <m:t>𝟏</m:t>
                                </m:r>
                              </m:sub>
                            </m:sSub>
                          </m:num>
                          <m:den>
                            <m:sSub>
                              <m:sSubPr>
                                <m:ctrlPr>
                                  <a:rPr lang="en-US" altLang="zh-CN" sz="2400" b="1"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𝑳</m:t>
                                </m:r>
                              </m:e>
                              <m:sub>
                                <m:r>
                                  <a:rPr lang="en-US" altLang="zh-CN" sz="2400" b="1" i="1">
                                    <a:solidFill>
                                      <a:srgbClr val="000000"/>
                                    </a:solidFill>
                                    <a:latin typeface="Cambria Math" panose="02040503050406030204" pitchFamily="18" charset="0"/>
                                  </a:rPr>
                                  <m:t>𝟏</m:t>
                                </m:r>
                              </m:sub>
                            </m:sSub>
                          </m:den>
                        </m:f>
                        <m:sSub>
                          <m:sSubPr>
                            <m:ctrlPr>
                              <a:rPr lang="en-US" altLang="zh-CN" sz="2400" b="1"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𝑹</m:t>
                            </m:r>
                          </m:e>
                          <m:sub>
                            <m:r>
                              <a:rPr lang="en-US" altLang="zh-CN" sz="2400" b="1" i="1">
                                <a:solidFill>
                                  <a:srgbClr val="000000"/>
                                </a:solidFill>
                                <a:latin typeface="Cambria Math" panose="02040503050406030204" pitchFamily="18" charset="0"/>
                              </a:rPr>
                              <m:t>𝒏</m:t>
                            </m:r>
                          </m:sub>
                        </m:sSub>
                      </m:e>
                    </m:d>
                    <m:sSub>
                      <m:sSubPr>
                        <m:ctrlPr>
                          <a:rPr lang="en-US" altLang="zh-CN" sz="2400" b="1"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𝒊</m:t>
                        </m:r>
                      </m:e>
                      <m:sub>
                        <m:r>
                          <a:rPr lang="en-US" altLang="zh-CN" sz="2400" b="1" i="1">
                            <a:solidFill>
                              <a:srgbClr val="000000"/>
                            </a:solidFill>
                            <a:latin typeface="Cambria Math" panose="02040503050406030204" pitchFamily="18" charset="0"/>
                          </a:rPr>
                          <m:t>𝑷</m:t>
                        </m:r>
                      </m:sub>
                    </m:sSub>
                  </m:oMath>
                </a14:m>
                <a:r>
                  <a:rPr lang="en-US" altLang="zh-CN" sz="2400" b="1" dirty="0">
                    <a:solidFill>
                      <a:srgbClr val="000000"/>
                    </a:solidFill>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b="1"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𝑽</m:t>
                        </m:r>
                      </m:e>
                      <m:sub>
                        <m:r>
                          <a:rPr lang="en-US" altLang="zh-CN" sz="2400" b="1" i="1">
                            <a:solidFill>
                              <a:srgbClr val="000000"/>
                            </a:solidFill>
                            <a:latin typeface="Cambria Math" panose="02040503050406030204" pitchFamily="18" charset="0"/>
                          </a:rPr>
                          <m:t>𝒔</m:t>
                        </m:r>
                      </m:sub>
                    </m:sSub>
                    <m:d>
                      <m:dPr>
                        <m:ctrlPr>
                          <a:rPr lang="en-US" altLang="zh-CN" sz="2400" b="1" i="1">
                            <a:solidFill>
                              <a:srgbClr val="000000"/>
                            </a:solidFill>
                            <a:latin typeface="Cambria Math" panose="02040503050406030204" pitchFamily="18" charset="0"/>
                          </a:rPr>
                        </m:ctrlPr>
                      </m:dPr>
                      <m:e>
                        <m:r>
                          <a:rPr lang="en-US" altLang="zh-CN" sz="2400" b="1" i="1">
                            <a:solidFill>
                              <a:srgbClr val="000000"/>
                            </a:solidFill>
                            <a:latin typeface="Cambria Math" panose="02040503050406030204" pitchFamily="18" charset="0"/>
                          </a:rPr>
                          <m:t>𝟏</m:t>
                        </m:r>
                        <m:r>
                          <a:rPr lang="en-US" altLang="zh-CN" sz="2400" b="1" i="1">
                            <a:solidFill>
                              <a:srgbClr val="000000"/>
                            </a:solidFill>
                            <a:latin typeface="Cambria Math" panose="02040503050406030204" pitchFamily="18" charset="0"/>
                          </a:rPr>
                          <m:t>−</m:t>
                        </m:r>
                        <m:sSup>
                          <m:sSupPr>
                            <m:ctrlPr>
                              <a:rPr lang="en-US" altLang="zh-CN" sz="2400" b="1" i="1">
                                <a:solidFill>
                                  <a:srgbClr val="000000"/>
                                </a:solidFill>
                                <a:latin typeface="Cambria Math" panose="02040503050406030204" pitchFamily="18" charset="0"/>
                              </a:rPr>
                            </m:ctrlPr>
                          </m:sSupPr>
                          <m:e>
                            <m:r>
                              <a:rPr lang="en-US" altLang="zh-CN" sz="2400" b="1" i="1">
                                <a:solidFill>
                                  <a:srgbClr val="000000"/>
                                </a:solidFill>
                                <a:latin typeface="Cambria Math" panose="02040503050406030204" pitchFamily="18" charset="0"/>
                              </a:rPr>
                              <m:t>𝒆</m:t>
                            </m:r>
                          </m:e>
                          <m:sup>
                            <m:f>
                              <m:fPr>
                                <m:type m:val="lin"/>
                                <m:ctrlPr>
                                  <a:rPr lang="en-US" altLang="zh-CN" sz="2400" b="1" i="1">
                                    <a:solidFill>
                                      <a:srgbClr val="000000"/>
                                    </a:solidFill>
                                    <a:latin typeface="Cambria Math" panose="02040503050406030204" pitchFamily="18" charset="0"/>
                                  </a:rPr>
                                </m:ctrlPr>
                              </m:fPr>
                              <m:num>
                                <m:r>
                                  <a:rPr lang="en-US" altLang="zh-CN" sz="2400" b="1" i="1">
                                    <a:solidFill>
                                      <a:srgbClr val="000000"/>
                                    </a:solidFill>
                                    <a:latin typeface="Cambria Math" panose="02040503050406030204" pitchFamily="18" charset="0"/>
                                  </a:rPr>
                                  <m:t>−(</m:t>
                                </m:r>
                                <m:r>
                                  <a:rPr lang="en-US" altLang="zh-CN" sz="2400" b="1" i="1">
                                    <a:solidFill>
                                      <a:srgbClr val="000000"/>
                                    </a:solidFill>
                                    <a:latin typeface="Cambria Math" panose="02040503050406030204" pitchFamily="18" charset="0"/>
                                  </a:rPr>
                                  <m:t>𝒕</m:t>
                                </m:r>
                                <m:r>
                                  <a:rPr lang="en-US" altLang="zh-CN" sz="2400" b="1" i="1">
                                    <a:solidFill>
                                      <a:srgbClr val="000000"/>
                                    </a:solidFill>
                                    <a:latin typeface="Cambria Math" panose="02040503050406030204" pitchFamily="18" charset="0"/>
                                  </a:rPr>
                                  <m:t>−</m:t>
                                </m:r>
                                <m:sSub>
                                  <m:sSubPr>
                                    <m:ctrlPr>
                                      <a:rPr lang="en-US" altLang="zh-CN" sz="2400" b="1"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𝒕</m:t>
                                    </m:r>
                                  </m:e>
                                  <m:sub>
                                    <m:r>
                                      <a:rPr lang="en-US" altLang="zh-CN" sz="2400" b="1" i="1">
                                        <a:solidFill>
                                          <a:srgbClr val="000000"/>
                                        </a:solidFill>
                                        <a:latin typeface="Cambria Math" panose="02040503050406030204" pitchFamily="18" charset="0"/>
                                      </a:rPr>
                                      <m:t>𝟎</m:t>
                                    </m:r>
                                  </m:sub>
                                </m:sSub>
                                <m:r>
                                  <a:rPr lang="en-US" altLang="zh-CN" sz="2400" b="1" i="1">
                                    <a:solidFill>
                                      <a:srgbClr val="000000"/>
                                    </a:solidFill>
                                    <a:latin typeface="Cambria Math" panose="02040503050406030204" pitchFamily="18" charset="0"/>
                                  </a:rPr>
                                  <m:t>)</m:t>
                                </m:r>
                              </m:num>
                              <m:den>
                                <m:r>
                                  <a:rPr lang="zh-CN" altLang="en-US" sz="2400" b="1" i="1">
                                    <a:solidFill>
                                      <a:srgbClr val="000000"/>
                                    </a:solidFill>
                                    <a:latin typeface="Cambria Math" panose="02040503050406030204" pitchFamily="18" charset="0"/>
                                  </a:rPr>
                                  <m:t>𝝉</m:t>
                                </m:r>
                              </m:den>
                            </m:f>
                          </m:sup>
                        </m:sSup>
                      </m:e>
                    </m:d>
                  </m:oMath>
                </a14:m>
                <a:endParaRPr lang="zh-CN" altLang="en-US" sz="2400" b="1"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10" name="矩形 9"/>
              <p:cNvSpPr>
                <a:spLocks noRot="1" noChangeAspect="1" noMove="1" noResize="1" noEditPoints="1" noAdjustHandles="1" noChangeArrowheads="1" noChangeShapeType="1" noTextEdit="1"/>
              </p:cNvSpPr>
              <p:nvPr/>
            </p:nvSpPr>
            <p:spPr>
              <a:xfrm>
                <a:off x="2495904" y="5405070"/>
                <a:ext cx="5406288" cy="679673"/>
              </a:xfrm>
              <a:prstGeom prst="rect">
                <a:avLst/>
              </a:prstGeom>
              <a:blipFill>
                <a:blip r:embed="rId8"/>
                <a:stretch>
                  <a:fillRect b="-1802"/>
                </a:stretch>
              </a:blipFill>
            </p:spPr>
            <p:txBody>
              <a:bodyPr/>
              <a:lstStyle/>
              <a:p>
                <a:r>
                  <a:rPr lang="zh-CN" altLang="en-US">
                    <a:noFill/>
                  </a:rPr>
                  <a:t> </a:t>
                </a:r>
              </a:p>
            </p:txBody>
          </p:sp>
        </mc:Fallback>
      </mc:AlternateContent>
      <p:pic>
        <p:nvPicPr>
          <p:cNvPr id="11" name="图片 10"/>
          <p:cNvPicPr>
            <a:picLocks noChangeAspect="1"/>
          </p:cNvPicPr>
          <p:nvPr/>
        </p:nvPicPr>
        <p:blipFill>
          <a:blip r:embed="rId9" cstate="print"/>
          <a:stretch>
            <a:fillRect/>
          </a:stretch>
        </p:blipFill>
        <p:spPr>
          <a:xfrm>
            <a:off x="7453004" y="2494373"/>
            <a:ext cx="3214996" cy="2896609"/>
          </a:xfrm>
          <a:prstGeom prst="rect">
            <a:avLst/>
          </a:prstGeom>
        </p:spPr>
      </p:pic>
      <p:sp>
        <p:nvSpPr>
          <p:cNvPr id="12" name="Rectangle 6"/>
          <p:cNvSpPr>
            <a:spLocks noChangeArrowheads="1"/>
          </p:cNvSpPr>
          <p:nvPr/>
        </p:nvSpPr>
        <p:spPr bwMode="auto">
          <a:xfrm>
            <a:off x="1657704" y="431683"/>
            <a:ext cx="838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dirty="0">
                <a:solidFill>
                  <a:srgbClr val="0000FF"/>
                </a:solidFill>
                <a:latin typeface="Times New Roman" panose="02020603050405020304" pitchFamily="18" charset="0"/>
                <a:ea typeface="楷体_GB2312" pitchFamily="49" charset="-122"/>
                <a:cs typeface="Times New Roman" panose="02020603050405020304" pitchFamily="18" charset="0"/>
              </a:rPr>
              <a:t>[</a:t>
            </a:r>
            <a:r>
              <a:rPr kumimoji="1" lang="zh-CN" altLang="en-US" sz="2800" b="1" dirty="0">
                <a:solidFill>
                  <a:srgbClr val="0000FF"/>
                </a:solidFill>
                <a:latin typeface="Times New Roman" panose="02020603050405020304" pitchFamily="18" charset="0"/>
                <a:ea typeface="楷体_GB2312" pitchFamily="49" charset="-122"/>
                <a:cs typeface="Times New Roman" panose="02020603050405020304" pitchFamily="18" charset="0"/>
              </a:rPr>
              <a:t>解</a:t>
            </a:r>
            <a:r>
              <a:rPr kumimoji="1" lang="en-US" altLang="zh-CN" sz="2800" b="1" dirty="0">
                <a:solidFill>
                  <a:srgbClr val="0000FF"/>
                </a:solidFill>
                <a:latin typeface="Times New Roman" panose="02020603050405020304" pitchFamily="18" charset="0"/>
                <a:ea typeface="楷体_GB2312" pitchFamily="49" charset="-122"/>
                <a:cs typeface="Times New Roman" panose="02020603050405020304" pitchFamily="18" charset="0"/>
              </a:rPr>
              <a:t>]</a:t>
            </a:r>
          </a:p>
        </p:txBody>
      </p:sp>
    </p:spTree>
    <p:extLst>
      <p:ext uri="{BB962C8B-B14F-4D97-AF65-F5344CB8AC3E}">
        <p14:creationId xmlns:p14="http://schemas.microsoft.com/office/powerpoint/2010/main" val="1237666973"/>
      </p:ext>
    </p:extLst>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P spid="8" grpId="0" animBg="1"/>
      <p:bldP spid="9" grpId="0" animBg="1"/>
      <p:bldP spid="10" grpId="0" animBg="1"/>
      <p:bldP spid="12"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2975114" y="1530628"/>
            <a:ext cx="6202017" cy="4736800"/>
          </a:xfrm>
          <a:prstGeom prst="rect">
            <a:avLst/>
          </a:prstGeom>
        </p:spPr>
      </p:pic>
      <p:sp>
        <p:nvSpPr>
          <p:cNvPr id="3" name="文本框 2"/>
          <p:cNvSpPr txBox="1"/>
          <p:nvPr/>
        </p:nvSpPr>
        <p:spPr>
          <a:xfrm>
            <a:off x="2587488" y="596348"/>
            <a:ext cx="7673009" cy="523220"/>
          </a:xfrm>
          <a:prstGeom prst="rect">
            <a:avLst/>
          </a:prstGeom>
          <a:noFill/>
        </p:spPr>
        <p:txBody>
          <a:bodyPr wrap="square" rtlCol="0">
            <a:spAutoFit/>
          </a:bodyPr>
          <a:lstStyle/>
          <a:p>
            <a:r>
              <a:rPr lang="zh-CN" altLang="en-US" sz="2800" b="1" dirty="0">
                <a:solidFill>
                  <a:srgbClr val="FF0000"/>
                </a:solidFill>
                <a:latin typeface="楷体_GB2312"/>
              </a:rPr>
              <a:t>为下图支路变量波形找出匹配的电路及电源波形</a:t>
            </a:r>
          </a:p>
        </p:txBody>
      </p:sp>
      <p:sp>
        <p:nvSpPr>
          <p:cNvPr id="4" name="矩形 3"/>
          <p:cNvSpPr/>
          <p:nvPr/>
        </p:nvSpPr>
        <p:spPr>
          <a:xfrm>
            <a:off x="1623152" y="37444"/>
            <a:ext cx="1354858" cy="523220"/>
          </a:xfrm>
          <a:prstGeom prst="rect">
            <a:avLst/>
          </a:prstGeom>
        </p:spPr>
        <p:txBody>
          <a:bodyPr wrap="none">
            <a:spAutoFit/>
          </a:bodyPr>
          <a:lstStyle/>
          <a:p>
            <a:pPr>
              <a:spcBef>
                <a:spcPct val="0"/>
              </a:spcBef>
            </a:pPr>
            <a:r>
              <a:rPr kumimoji="1" lang="zh-CN" altLang="en-US" sz="2800" b="1" dirty="0">
                <a:solidFill>
                  <a:srgbClr val="0000FF"/>
                </a:solidFill>
                <a:latin typeface="Times New Roman" panose="02020603050405020304" pitchFamily="18" charset="0"/>
                <a:ea typeface="楷体_GB2312"/>
              </a:rPr>
              <a:t>练习</a:t>
            </a:r>
            <a:r>
              <a:rPr kumimoji="1" lang="en-US" altLang="zh-CN" sz="2800" b="1" dirty="0">
                <a:solidFill>
                  <a:srgbClr val="0000FF"/>
                </a:solidFill>
                <a:latin typeface="Times New Roman" panose="02020603050405020304" pitchFamily="18" charset="0"/>
                <a:ea typeface="楷体_GB2312"/>
              </a:rPr>
              <a:t>9.6</a:t>
            </a:r>
          </a:p>
        </p:txBody>
      </p:sp>
    </p:spTree>
    <p:extLst>
      <p:ext uri="{BB962C8B-B14F-4D97-AF65-F5344CB8AC3E}">
        <p14:creationId xmlns:p14="http://schemas.microsoft.com/office/powerpoint/2010/main" val="1697320221"/>
      </p:ext>
    </p:extLst>
  </p:cSld>
  <p:clrMapOvr>
    <a:masterClrMapping/>
  </p:clrMapOvr>
  <p:transition>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9405C1A-8A2C-401B-A529-4BBC975C7BDC}"/>
              </a:ext>
            </a:extLst>
          </p:cNvPr>
          <p:cNvPicPr>
            <a:picLocks noChangeAspect="1"/>
          </p:cNvPicPr>
          <p:nvPr/>
        </p:nvPicPr>
        <p:blipFill rotWithShape="1">
          <a:blip r:embed="rId2" cstate="print"/>
          <a:srcRect b="34902"/>
          <a:stretch/>
        </p:blipFill>
        <p:spPr>
          <a:xfrm>
            <a:off x="2994992" y="559958"/>
            <a:ext cx="6202017" cy="3083574"/>
          </a:xfrm>
          <a:prstGeom prst="rect">
            <a:avLst/>
          </a:prstGeom>
        </p:spPr>
      </p:pic>
      <p:pic>
        <p:nvPicPr>
          <p:cNvPr id="5" name="图片 4">
            <a:extLst>
              <a:ext uri="{FF2B5EF4-FFF2-40B4-BE49-F238E27FC236}">
                <a16:creationId xmlns:a16="http://schemas.microsoft.com/office/drawing/2014/main" id="{B1D94C8D-88BC-4B8C-8150-E5F350215F94}"/>
              </a:ext>
            </a:extLst>
          </p:cNvPr>
          <p:cNvPicPr>
            <a:picLocks noChangeAspect="1"/>
          </p:cNvPicPr>
          <p:nvPr/>
        </p:nvPicPr>
        <p:blipFill rotWithShape="1">
          <a:blip r:embed="rId3" cstate="print"/>
          <a:srcRect t="1" b="-4480"/>
          <a:stretch/>
        </p:blipFill>
        <p:spPr>
          <a:xfrm>
            <a:off x="3149735" y="4720841"/>
            <a:ext cx="1370684" cy="1440809"/>
          </a:xfrm>
          <a:prstGeom prst="rect">
            <a:avLst/>
          </a:prstGeom>
        </p:spPr>
      </p:pic>
      <p:pic>
        <p:nvPicPr>
          <p:cNvPr id="7" name="图片 6">
            <a:extLst>
              <a:ext uri="{FF2B5EF4-FFF2-40B4-BE49-F238E27FC236}">
                <a16:creationId xmlns:a16="http://schemas.microsoft.com/office/drawing/2014/main" id="{65DD6B52-AFC5-4BA9-BC64-AD9FE66164A6}"/>
              </a:ext>
            </a:extLst>
          </p:cNvPr>
          <p:cNvPicPr>
            <a:picLocks noChangeAspect="1"/>
          </p:cNvPicPr>
          <p:nvPr/>
        </p:nvPicPr>
        <p:blipFill>
          <a:blip r:embed="rId4" cstate="print"/>
          <a:stretch>
            <a:fillRect/>
          </a:stretch>
        </p:blipFill>
        <p:spPr>
          <a:xfrm>
            <a:off x="6204733" y="4645907"/>
            <a:ext cx="1466850" cy="1590675"/>
          </a:xfrm>
          <a:prstGeom prst="rect">
            <a:avLst/>
          </a:prstGeom>
        </p:spPr>
      </p:pic>
      <p:pic>
        <p:nvPicPr>
          <p:cNvPr id="8" name="图片 7">
            <a:extLst>
              <a:ext uri="{FF2B5EF4-FFF2-40B4-BE49-F238E27FC236}">
                <a16:creationId xmlns:a16="http://schemas.microsoft.com/office/drawing/2014/main" id="{8A7B4952-0D5E-4EB0-9AE8-ACA9EC66C409}"/>
              </a:ext>
            </a:extLst>
          </p:cNvPr>
          <p:cNvPicPr>
            <a:picLocks noChangeAspect="1"/>
          </p:cNvPicPr>
          <p:nvPr/>
        </p:nvPicPr>
        <p:blipFill>
          <a:blip r:embed="rId5" cstate="print"/>
          <a:stretch>
            <a:fillRect/>
          </a:stretch>
        </p:blipFill>
        <p:spPr>
          <a:xfrm>
            <a:off x="7758734" y="4679243"/>
            <a:ext cx="1438275" cy="1524000"/>
          </a:xfrm>
          <a:prstGeom prst="rect">
            <a:avLst/>
          </a:prstGeom>
        </p:spPr>
      </p:pic>
      <p:pic>
        <p:nvPicPr>
          <p:cNvPr id="9" name="图片 8">
            <a:extLst>
              <a:ext uri="{FF2B5EF4-FFF2-40B4-BE49-F238E27FC236}">
                <a16:creationId xmlns:a16="http://schemas.microsoft.com/office/drawing/2014/main" id="{61437E5A-2924-47F0-B916-DBAFB6A19647}"/>
              </a:ext>
            </a:extLst>
          </p:cNvPr>
          <p:cNvPicPr>
            <a:picLocks noChangeAspect="1"/>
          </p:cNvPicPr>
          <p:nvPr/>
        </p:nvPicPr>
        <p:blipFill>
          <a:blip r:embed="rId6" cstate="print"/>
          <a:stretch>
            <a:fillRect/>
          </a:stretch>
        </p:blipFill>
        <p:spPr>
          <a:xfrm>
            <a:off x="4667251" y="4660193"/>
            <a:ext cx="1390650" cy="1562100"/>
          </a:xfrm>
          <a:prstGeom prst="rect">
            <a:avLst/>
          </a:prstGeom>
        </p:spPr>
      </p:pic>
    </p:spTree>
    <p:extLst>
      <p:ext uri="{BB962C8B-B14F-4D97-AF65-F5344CB8AC3E}">
        <p14:creationId xmlns:p14="http://schemas.microsoft.com/office/powerpoint/2010/main" val="1637155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623153" y="37444"/>
            <a:ext cx="1624163" cy="523220"/>
          </a:xfrm>
          <a:prstGeom prst="rect">
            <a:avLst/>
          </a:prstGeom>
        </p:spPr>
        <p:txBody>
          <a:bodyPr wrap="none">
            <a:spAutoFit/>
          </a:bodyPr>
          <a:lstStyle/>
          <a:p>
            <a:pPr>
              <a:spcBef>
                <a:spcPct val="0"/>
              </a:spcBef>
            </a:pPr>
            <a:r>
              <a:rPr kumimoji="1" lang="zh-CN" altLang="en-US" sz="2800" b="1" dirty="0">
                <a:solidFill>
                  <a:srgbClr val="0000FF"/>
                </a:solidFill>
                <a:latin typeface="Times New Roman" panose="02020603050405020304" pitchFamily="18" charset="0"/>
                <a:ea typeface="楷体_GB2312"/>
              </a:rPr>
              <a:t>问题 </a:t>
            </a:r>
            <a:r>
              <a:rPr kumimoji="1" lang="en-US" altLang="zh-CN" sz="2800" b="1" dirty="0">
                <a:solidFill>
                  <a:srgbClr val="0000FF"/>
                </a:solidFill>
                <a:latin typeface="Times New Roman" panose="02020603050405020304" pitchFamily="18" charset="0"/>
                <a:ea typeface="楷体_GB2312"/>
              </a:rPr>
              <a:t>9.10</a:t>
            </a:r>
          </a:p>
        </p:txBody>
      </p:sp>
      <p:pic>
        <p:nvPicPr>
          <p:cNvPr id="2" name="图片 1"/>
          <p:cNvPicPr>
            <a:picLocks noChangeAspect="1"/>
          </p:cNvPicPr>
          <p:nvPr/>
        </p:nvPicPr>
        <p:blipFill>
          <a:blip r:embed="rId2" cstate="print"/>
          <a:stretch>
            <a:fillRect/>
          </a:stretch>
        </p:blipFill>
        <p:spPr>
          <a:xfrm>
            <a:off x="7931010" y="560664"/>
            <a:ext cx="2736991" cy="1981302"/>
          </a:xfrm>
          <a:prstGeom prst="rect">
            <a:avLst/>
          </a:prstGeom>
        </p:spPr>
      </p:pic>
      <p:sp>
        <p:nvSpPr>
          <p:cNvPr id="3" name="文本框 2"/>
          <p:cNvSpPr txBox="1"/>
          <p:nvPr/>
        </p:nvSpPr>
        <p:spPr>
          <a:xfrm>
            <a:off x="1722783" y="350140"/>
            <a:ext cx="6281530" cy="1200329"/>
          </a:xfrm>
          <a:prstGeom prst="rect">
            <a:avLst/>
          </a:prstGeom>
          <a:noFill/>
        </p:spPr>
        <p:txBody>
          <a:bodyPr wrap="square" rtlCol="0">
            <a:spAutoFit/>
          </a:bodyPr>
          <a:lstStyle/>
          <a:p>
            <a:r>
              <a:rPr lang="zh-CN" altLang="en-US" sz="2400" b="1" dirty="0">
                <a:solidFill>
                  <a:srgbClr val="FF0000"/>
                </a:solidFill>
              </a:rPr>
              <a:t>研究如图所示电路在开关闭合时为什么会有能量损失。因此我们要研究在开关闭合过程中电路的过渡过程。</a:t>
            </a:r>
          </a:p>
        </p:txBody>
      </p:sp>
      <mc:AlternateContent xmlns:mc="http://schemas.openxmlformats.org/markup-compatibility/2006" xmlns:a14="http://schemas.microsoft.com/office/drawing/2010/main">
        <mc:Choice Requires="a14">
          <p:sp>
            <p:nvSpPr>
              <p:cNvPr id="4" name="文本框 3"/>
              <p:cNvSpPr txBox="1"/>
              <p:nvPr/>
            </p:nvSpPr>
            <p:spPr>
              <a:xfrm>
                <a:off x="1722783" y="1505743"/>
                <a:ext cx="5446644" cy="1200329"/>
              </a:xfrm>
              <a:prstGeom prst="rect">
                <a:avLst/>
              </a:prstGeom>
              <a:noFill/>
            </p:spPr>
            <p:txBody>
              <a:bodyPr wrap="square" rtlCol="0">
                <a:spAutoFit/>
              </a:bodyPr>
              <a:lstStyle/>
              <a:p>
                <a:r>
                  <a:rPr lang="zh-CN" altLang="en-US" sz="2400" b="1" dirty="0">
                    <a:solidFill>
                      <a:srgbClr val="FF0000"/>
                    </a:solidFill>
                  </a:rPr>
                  <a:t>令开关闭合的时间为 </a:t>
                </a:r>
                <a14:m>
                  <m:oMath xmlns:m="http://schemas.openxmlformats.org/officeDocument/2006/math">
                    <m:r>
                      <a:rPr lang="en-US" altLang="zh-CN" sz="2400" b="1" i="1">
                        <a:solidFill>
                          <a:srgbClr val="FF0000"/>
                        </a:solidFill>
                        <a:latin typeface="Cambria Math" panose="02040503050406030204" pitchFamily="18" charset="0"/>
                      </a:rPr>
                      <m:t>𝒕</m:t>
                    </m:r>
                    <m:r>
                      <a:rPr lang="en-US" altLang="zh-CN" sz="2400" b="1" i="1">
                        <a:solidFill>
                          <a:srgbClr val="FF0000"/>
                        </a:solidFill>
                        <a:latin typeface="Cambria Math" panose="02040503050406030204" pitchFamily="18" charset="0"/>
                      </a:rPr>
                      <m:t>=</m:t>
                    </m:r>
                    <m:r>
                      <a:rPr lang="en-US" altLang="zh-CN" sz="2400" b="1" i="1">
                        <a:solidFill>
                          <a:srgbClr val="FF0000"/>
                        </a:solidFill>
                        <a:latin typeface="Cambria Math" panose="02040503050406030204" pitchFamily="18" charset="0"/>
                      </a:rPr>
                      <m:t>𝒐</m:t>
                    </m:r>
                  </m:oMath>
                </a14:m>
                <a:r>
                  <a:rPr lang="en-US" altLang="zh-CN" sz="2400" b="1" dirty="0">
                    <a:solidFill>
                      <a:srgbClr val="FF0000"/>
                    </a:solidFill>
                  </a:rPr>
                  <a:t>,</a:t>
                </a:r>
                <a:r>
                  <a:rPr lang="zh-CN" altLang="en-US" sz="2400" b="1" dirty="0">
                    <a:solidFill>
                      <a:srgbClr val="FF0000"/>
                    </a:solidFill>
                  </a:rPr>
                  <a:t>电路达到稳定的时间</a:t>
                </a:r>
                <a14:m>
                  <m:oMath xmlns:m="http://schemas.openxmlformats.org/officeDocument/2006/math">
                    <m:r>
                      <a:rPr lang="en-US" altLang="zh-CN" sz="2400" b="1" i="1">
                        <a:solidFill>
                          <a:srgbClr val="FF0000"/>
                        </a:solidFill>
                        <a:latin typeface="Cambria Math" panose="02040503050406030204" pitchFamily="18" charset="0"/>
                      </a:rPr>
                      <m:t>𝒕</m:t>
                    </m:r>
                    <m:r>
                      <a:rPr lang="en-US" altLang="zh-CN" sz="2400" b="1" i="1">
                        <a:solidFill>
                          <a:srgbClr val="FF0000"/>
                        </a:solidFill>
                        <a:latin typeface="Cambria Math" panose="02040503050406030204" pitchFamily="18" charset="0"/>
                      </a:rPr>
                      <m:t>=</m:t>
                    </m:r>
                    <m:r>
                      <a:rPr lang="en-US" altLang="zh-CN" sz="2400" b="1" i="1">
                        <a:solidFill>
                          <a:srgbClr val="FF0000"/>
                        </a:solidFill>
                        <a:latin typeface="Cambria Math" panose="02040503050406030204" pitchFamily="18" charset="0"/>
                      </a:rPr>
                      <m:t>𝑻</m:t>
                    </m:r>
                  </m:oMath>
                </a14:m>
                <a:r>
                  <a:rPr lang="en-US" altLang="zh-CN" sz="2400" b="1" dirty="0">
                    <a:solidFill>
                      <a:srgbClr val="FF0000"/>
                    </a:solidFill>
                  </a:rPr>
                  <a:t>,</a:t>
                </a:r>
                <a:r>
                  <a:rPr lang="zh-CN" altLang="en-US" sz="2400" b="1" dirty="0">
                    <a:solidFill>
                      <a:srgbClr val="FF0000"/>
                    </a:solidFill>
                  </a:rPr>
                  <a:t>开关闭合前两个电容上的电荷分别为</a:t>
                </a:r>
                <a14:m>
                  <m:oMath xmlns:m="http://schemas.openxmlformats.org/officeDocument/2006/math">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𝑸</m:t>
                        </m:r>
                      </m:e>
                      <m:sub>
                        <m:r>
                          <a:rPr lang="en-US" altLang="zh-CN" sz="2400" b="1" i="1">
                            <a:solidFill>
                              <a:srgbClr val="FF0000"/>
                            </a:solidFill>
                            <a:latin typeface="Cambria Math" panose="02040503050406030204" pitchFamily="18" charset="0"/>
                          </a:rPr>
                          <m:t>𝟏</m:t>
                        </m:r>
                      </m:sub>
                    </m:sSub>
                    <m:r>
                      <a:rPr lang="zh-CN" altLang="en-US" sz="2400" b="1" i="1">
                        <a:solidFill>
                          <a:srgbClr val="FF0000"/>
                        </a:solidFill>
                        <a:latin typeface="Cambria Math" panose="02040503050406030204" pitchFamily="18" charset="0"/>
                      </a:rPr>
                      <m:t>和</m:t>
                    </m:r>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𝑸</m:t>
                        </m:r>
                      </m:e>
                      <m:sub>
                        <m:r>
                          <a:rPr lang="en-US" altLang="zh-CN" sz="2400" b="1" i="1">
                            <a:solidFill>
                              <a:srgbClr val="FF0000"/>
                            </a:solidFill>
                            <a:latin typeface="Cambria Math" panose="02040503050406030204" pitchFamily="18" charset="0"/>
                          </a:rPr>
                          <m:t>𝟐</m:t>
                        </m:r>
                      </m:sub>
                    </m:sSub>
                  </m:oMath>
                </a14:m>
                <a:endParaRPr lang="zh-CN" altLang="en-US" sz="2400" b="1" dirty="0">
                  <a:solidFill>
                    <a:srgbClr val="FF0000"/>
                  </a:solidFill>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1722783" y="1505743"/>
                <a:ext cx="5446644" cy="1200329"/>
              </a:xfrm>
              <a:prstGeom prst="rect">
                <a:avLst/>
              </a:prstGeom>
              <a:blipFill>
                <a:blip r:embed="rId3"/>
                <a:stretch>
                  <a:fillRect l="-1792" t="-3553" b="-11168"/>
                </a:stretch>
              </a:blipFill>
            </p:spPr>
            <p:txBody>
              <a:bodyPr/>
              <a:lstStyle/>
              <a:p>
                <a:r>
                  <a:rPr lang="zh-CN" altLang="en-US">
                    <a:noFill/>
                  </a:rPr>
                  <a:t> </a:t>
                </a:r>
              </a:p>
            </p:txBody>
          </p:sp>
        </mc:Fallback>
      </mc:AlternateContent>
      <p:sp>
        <p:nvSpPr>
          <p:cNvPr id="5" name="文本框 4"/>
          <p:cNvSpPr txBox="1"/>
          <p:nvPr/>
        </p:nvSpPr>
        <p:spPr>
          <a:xfrm>
            <a:off x="5623892" y="2946953"/>
            <a:ext cx="65" cy="276999"/>
          </a:xfrm>
          <a:prstGeom prst="rect">
            <a:avLst/>
          </a:prstGeom>
          <a:noFill/>
        </p:spPr>
        <p:txBody>
          <a:bodyPr wrap="none" lIns="0" tIns="0" rIns="0" bIns="0" rtlCol="0">
            <a:spAutoFit/>
          </a:bodyPr>
          <a:lstStyle/>
          <a:p>
            <a:endParaRPr lang="zh-CN" altLang="en-US" b="1" dirty="0"/>
          </a:p>
        </p:txBody>
      </p:sp>
      <mc:AlternateContent xmlns:mc="http://schemas.openxmlformats.org/markup-compatibility/2006" xmlns:a14="http://schemas.microsoft.com/office/drawing/2010/main">
        <mc:Choice Requires="a14">
          <p:sp>
            <p:nvSpPr>
              <p:cNvPr id="6" name="文本框 5"/>
              <p:cNvSpPr txBox="1"/>
              <p:nvPr/>
            </p:nvSpPr>
            <p:spPr>
              <a:xfrm>
                <a:off x="1921482" y="2776980"/>
                <a:ext cx="6858000" cy="830997"/>
              </a:xfrm>
              <a:prstGeom prst="rect">
                <a:avLst/>
              </a:prstGeom>
              <a:noFill/>
            </p:spPr>
            <p:txBody>
              <a:bodyPr wrap="square" rtlCol="0">
                <a:spAutoFit/>
              </a:bodyPr>
              <a:lstStyle/>
              <a:p>
                <a:r>
                  <a:rPr lang="zh-CN" altLang="en-US" sz="2400" b="1" dirty="0">
                    <a:solidFill>
                      <a:srgbClr val="FF0000"/>
                    </a:solidFill>
                  </a:rPr>
                  <a:t>令</a:t>
                </a:r>
                <a14:m>
                  <m:oMath xmlns:m="http://schemas.openxmlformats.org/officeDocument/2006/math">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𝒒</m:t>
                        </m:r>
                      </m:e>
                      <m:sub>
                        <m:r>
                          <a:rPr lang="en-US" altLang="zh-CN" sz="2400" b="1" i="1">
                            <a:solidFill>
                              <a:srgbClr val="FF0000"/>
                            </a:solidFill>
                            <a:latin typeface="Cambria Math" panose="02040503050406030204" pitchFamily="18" charset="0"/>
                          </a:rPr>
                          <m:t>𝟏</m:t>
                        </m:r>
                      </m:sub>
                    </m:sSub>
                    <m:d>
                      <m:dPr>
                        <m:ctrlPr>
                          <a:rPr lang="en-US" altLang="zh-CN" sz="2400" b="1" i="1">
                            <a:solidFill>
                              <a:srgbClr val="FF0000"/>
                            </a:solidFill>
                            <a:latin typeface="Cambria Math" panose="02040503050406030204" pitchFamily="18" charset="0"/>
                          </a:rPr>
                        </m:ctrlPr>
                      </m:dPr>
                      <m:e>
                        <m:r>
                          <a:rPr lang="en-US" altLang="zh-CN" sz="2400" b="1" i="1">
                            <a:solidFill>
                              <a:srgbClr val="FF0000"/>
                            </a:solidFill>
                            <a:latin typeface="Cambria Math" panose="02040503050406030204" pitchFamily="18" charset="0"/>
                          </a:rPr>
                          <m:t>𝒕</m:t>
                        </m:r>
                      </m:e>
                    </m:d>
                    <m:r>
                      <a:rPr lang="zh-CN" altLang="en-US" sz="2400" b="1" i="1">
                        <a:solidFill>
                          <a:srgbClr val="FF0000"/>
                        </a:solidFill>
                        <a:latin typeface="Cambria Math" panose="02040503050406030204" pitchFamily="18" charset="0"/>
                      </a:rPr>
                      <m:t>为</m:t>
                    </m:r>
                  </m:oMath>
                </a14:m>
                <a:r>
                  <a:rPr lang="zh-CN" altLang="en-US" sz="2400" b="1" dirty="0">
                    <a:solidFill>
                      <a:srgbClr val="FF0000"/>
                    </a:solidFill>
                  </a:rPr>
                  <a:t>定义在</a:t>
                </a:r>
                <a14:m>
                  <m:oMath xmlns:m="http://schemas.openxmlformats.org/officeDocument/2006/math">
                    <m:r>
                      <a:rPr lang="en-US" altLang="zh-CN" sz="2400" b="1" i="1" dirty="0">
                        <a:solidFill>
                          <a:srgbClr val="FF0000"/>
                        </a:solidFill>
                        <a:latin typeface="Cambria Math" panose="02040503050406030204" pitchFamily="18" charset="0"/>
                      </a:rPr>
                      <m:t>𝟎</m:t>
                    </m:r>
                    <m:r>
                      <a:rPr lang="en-US" altLang="zh-CN" sz="2400" b="1" i="1" dirty="0">
                        <a:solidFill>
                          <a:srgbClr val="FF0000"/>
                        </a:solidFill>
                        <a:latin typeface="Cambria Math" panose="02040503050406030204" pitchFamily="18" charset="0"/>
                        <a:ea typeface="Cambria Math" panose="02040503050406030204" pitchFamily="18" charset="0"/>
                      </a:rPr>
                      <m:t>≤</m:t>
                    </m:r>
                    <m:r>
                      <a:rPr lang="en-US" altLang="zh-CN" sz="2400" b="1" i="1" dirty="0">
                        <a:solidFill>
                          <a:srgbClr val="FF0000"/>
                        </a:solidFill>
                        <a:latin typeface="Cambria Math" panose="02040503050406030204" pitchFamily="18" charset="0"/>
                        <a:ea typeface="Cambria Math" panose="02040503050406030204" pitchFamily="18" charset="0"/>
                      </a:rPr>
                      <m:t>𝒕</m:t>
                    </m:r>
                    <m:r>
                      <a:rPr lang="en-US" altLang="zh-CN" sz="2400" b="1" i="1" dirty="0">
                        <a:solidFill>
                          <a:srgbClr val="FF0000"/>
                        </a:solidFill>
                        <a:latin typeface="Cambria Math" panose="02040503050406030204" pitchFamily="18" charset="0"/>
                        <a:ea typeface="Cambria Math" panose="02040503050406030204" pitchFamily="18" charset="0"/>
                      </a:rPr>
                      <m:t>≤</m:t>
                    </m:r>
                    <m:r>
                      <a:rPr lang="en-US" altLang="zh-CN" sz="2400" b="1" i="1" dirty="0">
                        <a:solidFill>
                          <a:srgbClr val="FF0000"/>
                        </a:solidFill>
                        <a:latin typeface="Cambria Math" panose="02040503050406030204" pitchFamily="18" charset="0"/>
                        <a:ea typeface="Cambria Math" panose="02040503050406030204" pitchFamily="18" charset="0"/>
                      </a:rPr>
                      <m:t>𝑻</m:t>
                    </m:r>
                    <m:r>
                      <a:rPr lang="zh-CN" altLang="en-US" sz="2400" b="1" i="1" dirty="0">
                        <a:solidFill>
                          <a:srgbClr val="FF0000"/>
                        </a:solidFill>
                        <a:latin typeface="Cambria Math" panose="02040503050406030204" pitchFamily="18" charset="0"/>
                        <a:ea typeface="Cambria Math" panose="02040503050406030204" pitchFamily="18" charset="0"/>
                      </a:rPr>
                      <m:t>时间段</m:t>
                    </m:r>
                  </m:oMath>
                </a14:m>
                <a:r>
                  <a:rPr lang="zh-CN" altLang="en-US" sz="2400" b="1" dirty="0">
                    <a:solidFill>
                      <a:srgbClr val="FF0000"/>
                    </a:solidFill>
                  </a:rPr>
                  <a:t>上的任何函数，它满足</a:t>
                </a:r>
              </a:p>
            </p:txBody>
          </p:sp>
        </mc:Choice>
        <mc:Fallback xmlns="">
          <p:sp>
            <p:nvSpPr>
              <p:cNvPr id="6" name="文本框 5"/>
              <p:cNvSpPr txBox="1">
                <a:spLocks noRot="1" noChangeAspect="1" noMove="1" noResize="1" noEditPoints="1" noAdjustHandles="1" noChangeArrowheads="1" noChangeShapeType="1" noTextEdit="1"/>
              </p:cNvSpPr>
              <p:nvPr/>
            </p:nvSpPr>
            <p:spPr>
              <a:xfrm>
                <a:off x="1921482" y="2776980"/>
                <a:ext cx="6858000" cy="830997"/>
              </a:xfrm>
              <a:prstGeom prst="rect">
                <a:avLst/>
              </a:prstGeom>
              <a:blipFill>
                <a:blip r:embed="rId4"/>
                <a:stretch>
                  <a:fillRect l="-1333" t="-5147" r="-89" b="-169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3616188" y="3525021"/>
                <a:ext cx="157722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𝒒</m:t>
                          </m:r>
                        </m:e>
                        <m:sub>
                          <m:r>
                            <a:rPr lang="en-US" altLang="zh-CN" sz="2400" b="1" i="1">
                              <a:solidFill>
                                <a:srgbClr val="FF0000"/>
                              </a:solidFill>
                              <a:latin typeface="Cambria Math" panose="02040503050406030204" pitchFamily="18" charset="0"/>
                            </a:rPr>
                            <m:t>𝟏</m:t>
                          </m:r>
                        </m:sub>
                      </m:sSub>
                      <m:d>
                        <m:dPr>
                          <m:ctrlPr>
                            <a:rPr lang="en-US" altLang="zh-CN" sz="2400" b="1" i="1">
                              <a:solidFill>
                                <a:srgbClr val="FF0000"/>
                              </a:solidFill>
                              <a:latin typeface="Cambria Math" panose="02040503050406030204" pitchFamily="18" charset="0"/>
                            </a:rPr>
                          </m:ctrlPr>
                        </m:dPr>
                        <m:e>
                          <m:r>
                            <a:rPr lang="en-US" altLang="zh-CN" sz="2400" b="1" i="1">
                              <a:solidFill>
                                <a:srgbClr val="FF0000"/>
                              </a:solidFill>
                              <a:latin typeface="Cambria Math" panose="02040503050406030204" pitchFamily="18" charset="0"/>
                            </a:rPr>
                            <m:t>𝒕</m:t>
                          </m:r>
                        </m:e>
                      </m:d>
                      <m:r>
                        <a:rPr lang="en-US" altLang="zh-CN" sz="2400" b="1" i="1">
                          <a:solidFill>
                            <a:srgbClr val="FF0000"/>
                          </a:solidFill>
                          <a:latin typeface="Cambria Math" panose="02040503050406030204" pitchFamily="18" charset="0"/>
                        </a:rPr>
                        <m:t>=</m:t>
                      </m:r>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𝑸</m:t>
                          </m:r>
                        </m:e>
                        <m:sub>
                          <m:r>
                            <a:rPr lang="en-US" altLang="zh-CN" sz="2400" b="1" i="1">
                              <a:solidFill>
                                <a:srgbClr val="FF0000"/>
                              </a:solidFill>
                              <a:latin typeface="Cambria Math" panose="02040503050406030204" pitchFamily="18" charset="0"/>
                            </a:rPr>
                            <m:t>𝟏</m:t>
                          </m:r>
                        </m:sub>
                      </m:sSub>
                    </m:oMath>
                  </m:oMathPara>
                </a14:m>
                <a:endParaRPr lang="zh-CN" altLang="en-US" sz="2400" b="1" dirty="0">
                  <a:solidFill>
                    <a:srgbClr val="FF0000"/>
                  </a:solidFill>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3616188" y="3525021"/>
                <a:ext cx="1577227" cy="369332"/>
              </a:xfrm>
              <a:prstGeom prst="rect">
                <a:avLst/>
              </a:prstGeom>
              <a:blipFill>
                <a:blip r:embed="rId5"/>
                <a:stretch>
                  <a:fillRect l="-3861" r="-1158" b="-278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921482" y="4066704"/>
                <a:ext cx="5295552" cy="461665"/>
              </a:xfrm>
              <a:prstGeom prst="rect">
                <a:avLst/>
              </a:prstGeom>
            </p:spPr>
            <p:txBody>
              <a:bodyPr wrap="none">
                <a:spAutoFit/>
              </a:bodyPr>
              <a:lstStyle/>
              <a:p>
                <a14:m>
                  <m:oMath xmlns:m="http://schemas.openxmlformats.org/officeDocument/2006/math">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𝒒</m:t>
                        </m:r>
                      </m:e>
                      <m:sub>
                        <m:r>
                          <a:rPr lang="en-US" altLang="zh-CN" sz="2400" b="1" i="1">
                            <a:solidFill>
                              <a:srgbClr val="FF0000"/>
                            </a:solidFill>
                            <a:latin typeface="Cambria Math" panose="02040503050406030204" pitchFamily="18" charset="0"/>
                          </a:rPr>
                          <m:t>𝟏</m:t>
                        </m:r>
                      </m:sub>
                    </m:sSub>
                    <m:d>
                      <m:dPr>
                        <m:ctrlPr>
                          <a:rPr lang="en-US" altLang="zh-CN" sz="2400" b="1" i="1">
                            <a:solidFill>
                              <a:srgbClr val="FF0000"/>
                            </a:solidFill>
                            <a:latin typeface="Cambria Math" panose="02040503050406030204" pitchFamily="18" charset="0"/>
                          </a:rPr>
                        </m:ctrlPr>
                      </m:dPr>
                      <m:e>
                        <m:r>
                          <a:rPr lang="en-US" altLang="zh-CN" sz="2400" b="1" i="1">
                            <a:solidFill>
                              <a:srgbClr val="FF0000"/>
                            </a:solidFill>
                            <a:latin typeface="Cambria Math" panose="02040503050406030204" pitchFamily="18" charset="0"/>
                          </a:rPr>
                          <m:t>𝑻</m:t>
                        </m:r>
                      </m:e>
                    </m:d>
                    <m:r>
                      <a:rPr lang="zh-CN" altLang="en-US" sz="2400" b="1" i="1">
                        <a:solidFill>
                          <a:srgbClr val="FF0000"/>
                        </a:solidFill>
                        <a:latin typeface="Cambria Math" panose="02040503050406030204" pitchFamily="18" charset="0"/>
                      </a:rPr>
                      <m:t>是</m:t>
                    </m:r>
                  </m:oMath>
                </a14:m>
                <a:r>
                  <a:rPr lang="zh-CN" altLang="en-US" sz="2400" b="1" dirty="0">
                    <a:solidFill>
                      <a:srgbClr val="FF0000"/>
                    </a:solidFill>
                  </a:rPr>
                  <a:t>稳态时电容上储存的电荷，为</a:t>
                </a:r>
              </a:p>
            </p:txBody>
          </p:sp>
        </mc:Choice>
        <mc:Fallback xmlns="">
          <p:sp>
            <p:nvSpPr>
              <p:cNvPr id="8" name="矩形 7"/>
              <p:cNvSpPr>
                <a:spLocks noRot="1" noChangeAspect="1" noMove="1" noResize="1" noEditPoints="1" noAdjustHandles="1" noChangeArrowheads="1" noChangeShapeType="1" noTextEdit="1"/>
              </p:cNvSpPr>
              <p:nvPr/>
            </p:nvSpPr>
            <p:spPr>
              <a:xfrm>
                <a:off x="1921482" y="4066704"/>
                <a:ext cx="5295552" cy="461665"/>
              </a:xfrm>
              <a:prstGeom prst="rect">
                <a:avLst/>
              </a:prstGeom>
              <a:blipFill>
                <a:blip r:embed="rId6"/>
                <a:stretch>
                  <a:fillRect l="-345" t="-9211" r="-460"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2791240" y="4659637"/>
                <a:ext cx="3916265" cy="8466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𝒒</m:t>
                          </m:r>
                        </m:e>
                        <m:sub>
                          <m:r>
                            <a:rPr lang="en-US" altLang="zh-CN" sz="2400" b="1" i="1">
                              <a:solidFill>
                                <a:srgbClr val="FF0000"/>
                              </a:solidFill>
                              <a:latin typeface="Cambria Math" panose="02040503050406030204" pitchFamily="18" charset="0"/>
                            </a:rPr>
                            <m:t>𝟏</m:t>
                          </m:r>
                        </m:sub>
                      </m:sSub>
                      <m:d>
                        <m:dPr>
                          <m:ctrlPr>
                            <a:rPr lang="en-US" altLang="zh-CN" sz="2400" b="1" i="1">
                              <a:solidFill>
                                <a:srgbClr val="FF0000"/>
                              </a:solidFill>
                              <a:latin typeface="Cambria Math" panose="02040503050406030204" pitchFamily="18" charset="0"/>
                            </a:rPr>
                          </m:ctrlPr>
                        </m:dPr>
                        <m:e>
                          <m:r>
                            <a:rPr lang="en-US" altLang="zh-CN" sz="2400" b="1" i="1">
                              <a:solidFill>
                                <a:srgbClr val="FF0000"/>
                              </a:solidFill>
                              <a:latin typeface="Cambria Math" panose="02040503050406030204" pitchFamily="18" charset="0"/>
                            </a:rPr>
                            <m:t>𝑻</m:t>
                          </m:r>
                        </m:e>
                      </m:d>
                      <m:r>
                        <a:rPr lang="en-US" altLang="zh-CN" sz="2400" b="1" i="1">
                          <a:solidFill>
                            <a:srgbClr val="FF0000"/>
                          </a:solidFill>
                          <a:latin typeface="Cambria Math" panose="02040503050406030204" pitchFamily="18" charset="0"/>
                        </a:rPr>
                        <m:t>=</m:t>
                      </m:r>
                      <m:f>
                        <m:fPr>
                          <m:ctrlPr>
                            <a:rPr lang="en-US" altLang="zh-CN" sz="2400" b="1" i="1">
                              <a:solidFill>
                                <a:srgbClr val="FF0000"/>
                              </a:solidFill>
                              <a:latin typeface="Cambria Math" panose="02040503050406030204" pitchFamily="18" charset="0"/>
                            </a:rPr>
                          </m:ctrlPr>
                        </m:fPr>
                        <m:num>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𝑪</m:t>
                              </m:r>
                            </m:e>
                            <m:sub>
                              <m:r>
                                <a:rPr lang="en-US" altLang="zh-CN" sz="2400" b="1" i="1">
                                  <a:solidFill>
                                    <a:srgbClr val="FF0000"/>
                                  </a:solidFill>
                                  <a:latin typeface="Cambria Math" panose="02040503050406030204" pitchFamily="18" charset="0"/>
                                </a:rPr>
                                <m:t>𝟏</m:t>
                              </m:r>
                            </m:sub>
                          </m:sSub>
                        </m:num>
                        <m:den>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𝑪</m:t>
                              </m:r>
                            </m:e>
                            <m:sub>
                              <m:r>
                                <a:rPr lang="en-US" altLang="zh-CN" sz="2400" b="1" i="1">
                                  <a:solidFill>
                                    <a:srgbClr val="FF0000"/>
                                  </a:solidFill>
                                  <a:latin typeface="Cambria Math" panose="02040503050406030204" pitchFamily="18" charset="0"/>
                                </a:rPr>
                                <m:t>𝟏</m:t>
                              </m:r>
                            </m:sub>
                          </m:sSub>
                          <m:r>
                            <a:rPr lang="en-US" altLang="zh-CN" sz="2400" b="1" i="1">
                              <a:solidFill>
                                <a:srgbClr val="FF0000"/>
                              </a:solidFill>
                              <a:latin typeface="Cambria Math" panose="02040503050406030204" pitchFamily="18" charset="0"/>
                            </a:rPr>
                            <m:t>+</m:t>
                          </m:r>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𝑪</m:t>
                              </m:r>
                            </m:e>
                            <m:sub>
                              <m:r>
                                <a:rPr lang="en-US" altLang="zh-CN" sz="2400" b="1" i="1">
                                  <a:solidFill>
                                    <a:srgbClr val="FF0000"/>
                                  </a:solidFill>
                                  <a:latin typeface="Cambria Math" panose="02040503050406030204" pitchFamily="18" charset="0"/>
                                </a:rPr>
                                <m:t>𝟐</m:t>
                              </m:r>
                            </m:sub>
                          </m:sSub>
                        </m:den>
                      </m:f>
                      <m:d>
                        <m:dPr>
                          <m:ctrlPr>
                            <a:rPr lang="en-US" altLang="zh-CN" sz="2400" b="1" i="1">
                              <a:solidFill>
                                <a:srgbClr val="FF0000"/>
                              </a:solidFill>
                              <a:latin typeface="Cambria Math" panose="02040503050406030204" pitchFamily="18" charset="0"/>
                            </a:rPr>
                          </m:ctrlPr>
                        </m:dPr>
                        <m:e>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𝑸</m:t>
                              </m:r>
                            </m:e>
                            <m:sub>
                              <m:r>
                                <a:rPr lang="en-US" altLang="zh-CN" sz="2400" b="1" i="1">
                                  <a:solidFill>
                                    <a:srgbClr val="FF0000"/>
                                  </a:solidFill>
                                  <a:latin typeface="Cambria Math" panose="02040503050406030204" pitchFamily="18" charset="0"/>
                                </a:rPr>
                                <m:t>𝟏</m:t>
                              </m:r>
                            </m:sub>
                          </m:sSub>
                          <m:r>
                            <a:rPr lang="en-US" altLang="zh-CN" sz="2400" b="1" i="1">
                              <a:solidFill>
                                <a:srgbClr val="FF0000"/>
                              </a:solidFill>
                              <a:latin typeface="Cambria Math" panose="02040503050406030204" pitchFamily="18" charset="0"/>
                            </a:rPr>
                            <m:t>+</m:t>
                          </m:r>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𝑸</m:t>
                              </m:r>
                            </m:e>
                            <m:sub>
                              <m:r>
                                <a:rPr lang="en-US" altLang="zh-CN" sz="2400" b="1" i="1">
                                  <a:solidFill>
                                    <a:srgbClr val="FF0000"/>
                                  </a:solidFill>
                                  <a:latin typeface="Cambria Math" panose="02040503050406030204" pitchFamily="18" charset="0"/>
                                </a:rPr>
                                <m:t>𝟐</m:t>
                              </m:r>
                            </m:sub>
                          </m:sSub>
                        </m:e>
                      </m:d>
                    </m:oMath>
                  </m:oMathPara>
                </a14:m>
                <a:endParaRPr lang="zh-CN" altLang="en-US" sz="2400" b="1" dirty="0">
                  <a:solidFill>
                    <a:srgbClr val="FF0000"/>
                  </a:solidFill>
                </a:endParaRPr>
              </a:p>
            </p:txBody>
          </p:sp>
        </mc:Choice>
        <mc:Fallback xmlns="">
          <p:sp>
            <p:nvSpPr>
              <p:cNvPr id="12" name="矩形 11"/>
              <p:cNvSpPr>
                <a:spLocks noRot="1" noChangeAspect="1" noMove="1" noResize="1" noEditPoints="1" noAdjustHandles="1" noChangeArrowheads="1" noChangeShapeType="1" noTextEdit="1"/>
              </p:cNvSpPr>
              <p:nvPr/>
            </p:nvSpPr>
            <p:spPr>
              <a:xfrm>
                <a:off x="2791240" y="4659637"/>
                <a:ext cx="3916265" cy="84664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1722784" y="5506280"/>
                <a:ext cx="8232767" cy="830997"/>
              </a:xfrm>
              <a:prstGeom prst="rect">
                <a:avLst/>
              </a:prstGeom>
              <a:noFill/>
            </p:spPr>
            <p:txBody>
              <a:bodyPr wrap="square" rtlCol="0">
                <a:spAutoFit/>
              </a:bodyPr>
              <a:lstStyle/>
              <a:p>
                <a:r>
                  <a:rPr lang="zh-CN" altLang="en-US" sz="2400" b="1" dirty="0">
                    <a:solidFill>
                      <a:srgbClr val="FF0000"/>
                    </a:solidFill>
                  </a:rPr>
                  <a:t>因此，函数</a:t>
                </a:r>
                <a14:m>
                  <m:oMath xmlns:m="http://schemas.openxmlformats.org/officeDocument/2006/math">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𝒒</m:t>
                        </m:r>
                      </m:e>
                      <m:sub>
                        <m:r>
                          <a:rPr lang="en-US" altLang="zh-CN" sz="2400" b="1" i="1">
                            <a:solidFill>
                              <a:srgbClr val="FF0000"/>
                            </a:solidFill>
                            <a:latin typeface="Cambria Math" panose="02040503050406030204" pitchFamily="18" charset="0"/>
                          </a:rPr>
                          <m:t>𝟏</m:t>
                        </m:r>
                      </m:sub>
                    </m:sSub>
                  </m:oMath>
                </a14:m>
                <a:r>
                  <a:rPr lang="zh-CN" altLang="en-US" sz="2400" b="1" dirty="0">
                    <a:solidFill>
                      <a:srgbClr val="FF0000"/>
                    </a:solidFill>
                  </a:rPr>
                  <a:t>是在开关闭合过程中满足初始电荷和最终电荷的任意过渡过程</a:t>
                </a:r>
              </a:p>
            </p:txBody>
          </p:sp>
        </mc:Choice>
        <mc:Fallback xmlns="">
          <p:sp>
            <p:nvSpPr>
              <p:cNvPr id="13" name="文本框 12"/>
              <p:cNvSpPr txBox="1">
                <a:spLocks noRot="1" noChangeAspect="1" noMove="1" noResize="1" noEditPoints="1" noAdjustHandles="1" noChangeArrowheads="1" noChangeShapeType="1" noTextEdit="1"/>
              </p:cNvSpPr>
              <p:nvPr/>
            </p:nvSpPr>
            <p:spPr>
              <a:xfrm>
                <a:off x="1722784" y="5506280"/>
                <a:ext cx="8232767" cy="830997"/>
              </a:xfrm>
              <a:prstGeom prst="rect">
                <a:avLst/>
              </a:prstGeom>
              <a:blipFill>
                <a:blip r:embed="rId8"/>
                <a:stretch>
                  <a:fillRect l="-1185" t="-5109" b="-160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19780079"/>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文本框 2"/>
          <p:cNvSpPr txBox="1"/>
          <p:nvPr/>
        </p:nvSpPr>
        <p:spPr>
          <a:xfrm>
            <a:off x="2030897" y="526773"/>
            <a:ext cx="4462669" cy="400110"/>
          </a:xfrm>
          <a:prstGeom prst="rect">
            <a:avLst/>
          </a:prstGeom>
          <a:noFill/>
        </p:spPr>
        <p:txBody>
          <a:bodyPr wrap="square" rtlCol="0">
            <a:spAutoFit/>
          </a:bodyPr>
          <a:lstStyle/>
          <a:p>
            <a:r>
              <a:rPr lang="zh-CN" altLang="en-US" sz="2000" b="1" dirty="0">
                <a:solidFill>
                  <a:schemeClr val="accent2">
                    <a:lumMod val="75000"/>
                  </a:schemeClr>
                </a:solidFill>
                <a:ea typeface="楷体_GB2312"/>
              </a:rPr>
              <a:t>（</a:t>
            </a:r>
            <a:r>
              <a:rPr lang="en-US" altLang="zh-CN" sz="2000" b="1" dirty="0">
                <a:solidFill>
                  <a:schemeClr val="accent2">
                    <a:lumMod val="75000"/>
                  </a:schemeClr>
                </a:solidFill>
                <a:ea typeface="楷体_GB2312"/>
              </a:rPr>
              <a:t>1</a:t>
            </a:r>
            <a:r>
              <a:rPr lang="zh-CN" altLang="en-US" sz="2000" b="1" dirty="0">
                <a:solidFill>
                  <a:schemeClr val="accent2">
                    <a:lumMod val="75000"/>
                  </a:schemeClr>
                </a:solidFill>
                <a:ea typeface="楷体_GB2312"/>
              </a:rPr>
              <a:t>）利用电荷守恒关系</a:t>
            </a:r>
          </a:p>
        </p:txBody>
      </p:sp>
      <mc:AlternateContent xmlns:mc="http://schemas.openxmlformats.org/markup-compatibility/2006" xmlns:a14="http://schemas.microsoft.com/office/drawing/2010/main">
        <mc:Choice Requires="a14">
          <p:sp>
            <p:nvSpPr>
              <p:cNvPr id="4" name="文本框 3"/>
              <p:cNvSpPr txBox="1"/>
              <p:nvPr/>
            </p:nvSpPr>
            <p:spPr>
              <a:xfrm>
                <a:off x="3404367" y="982729"/>
                <a:ext cx="2878417"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a:solidFill>
                                <a:srgbClr val="000000"/>
                              </a:solidFill>
                              <a:latin typeface="Cambria Math" panose="02040503050406030204" pitchFamily="18" charset="0"/>
                            </a:rPr>
                          </m:ctrlPr>
                        </m:sSubPr>
                        <m:e>
                          <m:r>
                            <a:rPr lang="en-US" altLang="zh-CN" sz="2000" b="1" i="1">
                              <a:solidFill>
                                <a:srgbClr val="000000"/>
                              </a:solidFill>
                              <a:latin typeface="Cambria Math" panose="02040503050406030204" pitchFamily="18" charset="0"/>
                            </a:rPr>
                            <m:t>𝒒</m:t>
                          </m:r>
                        </m:e>
                        <m:sub>
                          <m:r>
                            <a:rPr lang="en-US" altLang="zh-CN" sz="2000" b="1" i="1">
                              <a:solidFill>
                                <a:srgbClr val="000000"/>
                              </a:solidFill>
                              <a:latin typeface="Cambria Math" panose="02040503050406030204" pitchFamily="18" charset="0"/>
                            </a:rPr>
                            <m:t>𝟏</m:t>
                          </m:r>
                        </m:sub>
                      </m:sSub>
                      <m:d>
                        <m:dPr>
                          <m:ctrlPr>
                            <a:rPr lang="en-US" altLang="zh-CN" sz="2000" b="1" i="1">
                              <a:solidFill>
                                <a:srgbClr val="000000"/>
                              </a:solidFill>
                              <a:latin typeface="Cambria Math" panose="02040503050406030204" pitchFamily="18" charset="0"/>
                            </a:rPr>
                          </m:ctrlPr>
                        </m:dPr>
                        <m:e>
                          <m:r>
                            <a:rPr lang="en-US" altLang="zh-CN" sz="2000" b="1" i="1">
                              <a:solidFill>
                                <a:srgbClr val="000000"/>
                              </a:solidFill>
                              <a:latin typeface="Cambria Math" panose="02040503050406030204" pitchFamily="18" charset="0"/>
                            </a:rPr>
                            <m:t>𝒕</m:t>
                          </m:r>
                        </m:e>
                      </m:d>
                      <m:r>
                        <a:rPr lang="en-US" altLang="zh-CN" sz="2000" b="1" i="1">
                          <a:solidFill>
                            <a:srgbClr val="000000"/>
                          </a:solidFill>
                          <a:latin typeface="Cambria Math" panose="02040503050406030204" pitchFamily="18" charset="0"/>
                        </a:rPr>
                        <m:t>+</m:t>
                      </m:r>
                      <m:sSub>
                        <m:sSubPr>
                          <m:ctrlPr>
                            <a:rPr lang="en-US" altLang="zh-CN" sz="2000" b="1" i="1">
                              <a:solidFill>
                                <a:srgbClr val="000000"/>
                              </a:solidFill>
                              <a:latin typeface="Cambria Math" panose="02040503050406030204" pitchFamily="18" charset="0"/>
                            </a:rPr>
                          </m:ctrlPr>
                        </m:sSubPr>
                        <m:e>
                          <m:r>
                            <a:rPr lang="en-US" altLang="zh-CN" sz="2000" b="1" i="1">
                              <a:solidFill>
                                <a:srgbClr val="000000"/>
                              </a:solidFill>
                              <a:latin typeface="Cambria Math" panose="02040503050406030204" pitchFamily="18" charset="0"/>
                            </a:rPr>
                            <m:t>𝒒</m:t>
                          </m:r>
                        </m:e>
                        <m:sub>
                          <m:r>
                            <a:rPr lang="en-US" altLang="zh-CN" sz="2000" b="1" i="1">
                              <a:solidFill>
                                <a:srgbClr val="000000"/>
                              </a:solidFill>
                              <a:latin typeface="Cambria Math" panose="02040503050406030204" pitchFamily="18" charset="0"/>
                            </a:rPr>
                            <m:t>𝟐</m:t>
                          </m:r>
                        </m:sub>
                      </m:sSub>
                      <m:d>
                        <m:dPr>
                          <m:ctrlPr>
                            <a:rPr lang="en-US" altLang="zh-CN" sz="2000" b="1" i="1">
                              <a:solidFill>
                                <a:srgbClr val="000000"/>
                              </a:solidFill>
                              <a:latin typeface="Cambria Math" panose="02040503050406030204" pitchFamily="18" charset="0"/>
                            </a:rPr>
                          </m:ctrlPr>
                        </m:dPr>
                        <m:e>
                          <m:r>
                            <a:rPr lang="en-US" altLang="zh-CN" sz="2000" b="1" i="1">
                              <a:solidFill>
                                <a:srgbClr val="000000"/>
                              </a:solidFill>
                              <a:latin typeface="Cambria Math" panose="02040503050406030204" pitchFamily="18" charset="0"/>
                            </a:rPr>
                            <m:t>𝒕</m:t>
                          </m:r>
                        </m:e>
                      </m:d>
                      <m:r>
                        <a:rPr lang="en-US" altLang="zh-CN" sz="2000" b="1" i="1">
                          <a:solidFill>
                            <a:srgbClr val="000000"/>
                          </a:solidFill>
                          <a:latin typeface="Cambria Math" panose="02040503050406030204" pitchFamily="18" charset="0"/>
                        </a:rPr>
                        <m:t>=</m:t>
                      </m:r>
                      <m:sSub>
                        <m:sSubPr>
                          <m:ctrlPr>
                            <a:rPr lang="en-US" altLang="zh-CN" sz="2000" b="1" i="1">
                              <a:solidFill>
                                <a:srgbClr val="000000"/>
                              </a:solidFill>
                              <a:latin typeface="Cambria Math" panose="02040503050406030204" pitchFamily="18" charset="0"/>
                            </a:rPr>
                          </m:ctrlPr>
                        </m:sSubPr>
                        <m:e>
                          <m:r>
                            <a:rPr lang="en-US" altLang="zh-CN" sz="2000" b="1" i="1">
                              <a:solidFill>
                                <a:srgbClr val="000000"/>
                              </a:solidFill>
                              <a:latin typeface="Cambria Math" panose="02040503050406030204" pitchFamily="18" charset="0"/>
                            </a:rPr>
                            <m:t>𝑸</m:t>
                          </m:r>
                        </m:e>
                        <m:sub>
                          <m:r>
                            <a:rPr lang="en-US" altLang="zh-CN" sz="2000" b="1" i="1">
                              <a:solidFill>
                                <a:srgbClr val="000000"/>
                              </a:solidFill>
                              <a:latin typeface="Cambria Math" panose="02040503050406030204" pitchFamily="18" charset="0"/>
                            </a:rPr>
                            <m:t>𝟏</m:t>
                          </m:r>
                        </m:sub>
                      </m:sSub>
                      <m:r>
                        <a:rPr lang="en-US" altLang="zh-CN" sz="2000" b="1" i="1">
                          <a:solidFill>
                            <a:srgbClr val="000000"/>
                          </a:solidFill>
                          <a:latin typeface="Cambria Math" panose="02040503050406030204" pitchFamily="18" charset="0"/>
                        </a:rPr>
                        <m:t>+</m:t>
                      </m:r>
                      <m:sSub>
                        <m:sSubPr>
                          <m:ctrlPr>
                            <a:rPr lang="en-US" altLang="zh-CN" sz="2000" b="1" i="1">
                              <a:solidFill>
                                <a:srgbClr val="000000"/>
                              </a:solidFill>
                              <a:latin typeface="Cambria Math" panose="02040503050406030204" pitchFamily="18" charset="0"/>
                            </a:rPr>
                          </m:ctrlPr>
                        </m:sSubPr>
                        <m:e>
                          <m:r>
                            <a:rPr lang="en-US" altLang="zh-CN" sz="2000" b="1" i="1">
                              <a:solidFill>
                                <a:srgbClr val="000000"/>
                              </a:solidFill>
                              <a:latin typeface="Cambria Math" panose="02040503050406030204" pitchFamily="18" charset="0"/>
                            </a:rPr>
                            <m:t>𝑸</m:t>
                          </m:r>
                        </m:e>
                        <m:sub>
                          <m:r>
                            <a:rPr lang="en-US" altLang="zh-CN" sz="2000" b="1" i="1">
                              <a:solidFill>
                                <a:srgbClr val="000000"/>
                              </a:solidFill>
                              <a:latin typeface="Cambria Math" panose="02040503050406030204" pitchFamily="18" charset="0"/>
                            </a:rPr>
                            <m:t>𝟐</m:t>
                          </m:r>
                        </m:sub>
                      </m:sSub>
                    </m:oMath>
                  </m:oMathPara>
                </a14:m>
                <a:endParaRPr lang="zh-CN" altLang="en-US" sz="2000" b="1" dirty="0">
                  <a:solidFill>
                    <a:srgbClr val="000000"/>
                  </a:solidFill>
                  <a:latin typeface="Times New Roman" panose="02020603050405020304" pitchFamily="18" charset="0"/>
                  <a:cs typeface="Times New Roman" panose="02020603050405020304" pitchFamily="18" charset="0"/>
                </a:endParaRPr>
              </a:p>
              <a:p>
                <a:endParaRPr lang="zh-CN" altLang="en-US" sz="2000" b="1"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3404367" y="982729"/>
                <a:ext cx="2878417" cy="615553"/>
              </a:xfrm>
              <a:prstGeom prst="rect">
                <a:avLst/>
              </a:prstGeom>
              <a:blipFill>
                <a:blip r:embed="rId2"/>
                <a:stretch>
                  <a:fillRect l="-8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2423738" y="1604403"/>
                <a:ext cx="3116622" cy="400110"/>
              </a:xfrm>
              <a:prstGeom prst="rect">
                <a:avLst/>
              </a:prstGeom>
            </p:spPr>
            <p:txBody>
              <a:bodyPr wrap="none">
                <a:spAutoFit/>
              </a:bodyPr>
              <a:lstStyle/>
              <a:p>
                <a:r>
                  <a:rPr lang="zh-CN" altLang="en-US" sz="2000" b="1" dirty="0">
                    <a:solidFill>
                      <a:schemeClr val="accent2">
                        <a:lumMod val="75000"/>
                      </a:schemeClr>
                    </a:solidFill>
                    <a:ea typeface="楷体_GB2312"/>
                  </a:rPr>
                  <a:t>在</a:t>
                </a:r>
                <a14:m>
                  <m:oMath xmlns:m="http://schemas.openxmlformats.org/officeDocument/2006/math">
                    <m:r>
                      <a:rPr lang="en-US" altLang="zh-CN" sz="2000" b="1" i="1" dirty="0">
                        <a:solidFill>
                          <a:schemeClr val="accent2">
                            <a:lumMod val="75000"/>
                          </a:schemeClr>
                        </a:solidFill>
                        <a:latin typeface="Cambria Math" panose="02040503050406030204" pitchFamily="18" charset="0"/>
                      </a:rPr>
                      <m:t>𝟎</m:t>
                    </m:r>
                    <m:r>
                      <a:rPr lang="en-US" altLang="zh-CN" sz="2000" b="1" i="1" dirty="0">
                        <a:solidFill>
                          <a:schemeClr val="accent2">
                            <a:lumMod val="75000"/>
                          </a:schemeClr>
                        </a:solidFill>
                        <a:latin typeface="Cambria Math" panose="02040503050406030204" pitchFamily="18" charset="0"/>
                        <a:ea typeface="Cambria Math" panose="02040503050406030204" pitchFamily="18" charset="0"/>
                      </a:rPr>
                      <m:t>≤</m:t>
                    </m:r>
                    <m:r>
                      <a:rPr lang="en-US" altLang="zh-CN" sz="2000" b="1" i="1" dirty="0">
                        <a:solidFill>
                          <a:schemeClr val="accent2">
                            <a:lumMod val="75000"/>
                          </a:schemeClr>
                        </a:solidFill>
                        <a:latin typeface="Cambria Math" panose="02040503050406030204" pitchFamily="18" charset="0"/>
                        <a:ea typeface="Cambria Math" panose="02040503050406030204" pitchFamily="18" charset="0"/>
                      </a:rPr>
                      <m:t>𝒕</m:t>
                    </m:r>
                    <m:r>
                      <a:rPr lang="en-US" altLang="zh-CN" sz="2000" b="1" i="1" dirty="0">
                        <a:solidFill>
                          <a:schemeClr val="accent2">
                            <a:lumMod val="75000"/>
                          </a:schemeClr>
                        </a:solidFill>
                        <a:latin typeface="Cambria Math" panose="02040503050406030204" pitchFamily="18" charset="0"/>
                        <a:ea typeface="Cambria Math" panose="02040503050406030204" pitchFamily="18" charset="0"/>
                      </a:rPr>
                      <m:t>≤</m:t>
                    </m:r>
                    <m:r>
                      <a:rPr lang="en-US" altLang="zh-CN" sz="2000" b="1" i="1" dirty="0">
                        <a:solidFill>
                          <a:schemeClr val="accent2">
                            <a:lumMod val="75000"/>
                          </a:schemeClr>
                        </a:solidFill>
                        <a:latin typeface="Cambria Math" panose="02040503050406030204" pitchFamily="18" charset="0"/>
                        <a:ea typeface="Cambria Math" panose="02040503050406030204" pitchFamily="18" charset="0"/>
                      </a:rPr>
                      <m:t>𝑻</m:t>
                    </m:r>
                    <m:r>
                      <a:rPr lang="zh-CN" altLang="en-US" sz="2000" b="1" i="1" dirty="0">
                        <a:solidFill>
                          <a:schemeClr val="accent2">
                            <a:lumMod val="75000"/>
                          </a:schemeClr>
                        </a:solidFill>
                        <a:latin typeface="Cambria Math" panose="02040503050406030204" pitchFamily="18" charset="0"/>
                        <a:ea typeface="Cambria Math" panose="02040503050406030204" pitchFamily="18" charset="0"/>
                      </a:rPr>
                      <m:t>时用</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𝒒</m:t>
                        </m:r>
                      </m:e>
                      <m:sub>
                        <m:r>
                          <a:rPr lang="en-US" altLang="zh-CN" sz="2000" b="1" i="1">
                            <a:solidFill>
                              <a:schemeClr val="accent2">
                                <a:lumMod val="75000"/>
                              </a:schemeClr>
                            </a:solidFill>
                            <a:latin typeface="Cambria Math" panose="02040503050406030204" pitchFamily="18" charset="0"/>
                          </a:rPr>
                          <m:t>𝟏</m:t>
                        </m:r>
                      </m:sub>
                    </m:sSub>
                    <m:r>
                      <a:rPr lang="zh-CN" altLang="en-US" sz="2000" b="1" i="1">
                        <a:solidFill>
                          <a:schemeClr val="accent2">
                            <a:lumMod val="75000"/>
                          </a:schemeClr>
                        </a:solidFill>
                        <a:latin typeface="Cambria Math" panose="02040503050406030204" pitchFamily="18" charset="0"/>
                      </a:rPr>
                      <m:t>表示</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𝒒</m:t>
                        </m:r>
                      </m:e>
                      <m:sub>
                        <m:r>
                          <a:rPr lang="en-US" altLang="zh-CN" sz="2000" b="1" i="1">
                            <a:solidFill>
                              <a:schemeClr val="accent2">
                                <a:lumMod val="75000"/>
                              </a:schemeClr>
                            </a:solidFill>
                            <a:latin typeface="Cambria Math" panose="02040503050406030204" pitchFamily="18" charset="0"/>
                          </a:rPr>
                          <m:t>𝟐</m:t>
                        </m:r>
                      </m:sub>
                    </m:sSub>
                  </m:oMath>
                </a14:m>
                <a:endParaRPr lang="zh-CN" altLang="en-US" sz="2000" b="1" dirty="0">
                  <a:solidFill>
                    <a:schemeClr val="accent2">
                      <a:lumMod val="75000"/>
                    </a:schemeClr>
                  </a:solidFill>
                  <a:ea typeface="楷体_GB2312"/>
                </a:endParaRPr>
              </a:p>
            </p:txBody>
          </p:sp>
        </mc:Choice>
        <mc:Fallback xmlns="">
          <p:sp>
            <p:nvSpPr>
              <p:cNvPr id="5" name="矩形 4"/>
              <p:cNvSpPr>
                <a:spLocks noRot="1" noChangeAspect="1" noMove="1" noResize="1" noEditPoints="1" noAdjustHandles="1" noChangeArrowheads="1" noChangeShapeType="1" noTextEdit="1"/>
              </p:cNvSpPr>
              <p:nvPr/>
            </p:nvSpPr>
            <p:spPr>
              <a:xfrm>
                <a:off x="2423738" y="1604403"/>
                <a:ext cx="3116622" cy="400110"/>
              </a:xfrm>
              <a:prstGeom prst="rect">
                <a:avLst/>
              </a:prstGeom>
              <a:blipFill>
                <a:blip r:embed="rId3"/>
                <a:stretch>
                  <a:fillRect l="-2153" t="-12121" b="-21212"/>
                </a:stretch>
              </a:blipFill>
            </p:spPr>
            <p:txBody>
              <a:bodyPr/>
              <a:lstStyle/>
              <a:p>
                <a:r>
                  <a:rPr lang="zh-CN" altLang="en-US">
                    <a:noFill/>
                  </a:rPr>
                  <a:t> </a:t>
                </a:r>
              </a:p>
            </p:txBody>
          </p:sp>
        </mc:Fallback>
      </mc:AlternateContent>
      <p:sp>
        <p:nvSpPr>
          <p:cNvPr id="6" name="文本框 5"/>
          <p:cNvSpPr txBox="1"/>
          <p:nvPr/>
        </p:nvSpPr>
        <p:spPr>
          <a:xfrm>
            <a:off x="5666557" y="1610191"/>
            <a:ext cx="1232452" cy="400110"/>
          </a:xfrm>
          <a:prstGeom prst="rect">
            <a:avLst/>
          </a:prstGeom>
          <a:noFill/>
        </p:spPr>
        <p:txBody>
          <a:bodyPr wrap="square" rtlCol="0">
            <a:spAutoFit/>
          </a:bodyPr>
          <a:lstStyle/>
          <a:p>
            <a:r>
              <a:rPr lang="zh-CN" altLang="en-US" sz="2000" b="1" dirty="0">
                <a:solidFill>
                  <a:schemeClr val="accent2">
                    <a:lumMod val="75000"/>
                  </a:schemeClr>
                </a:solidFill>
                <a:ea typeface="楷体_GB2312"/>
              </a:rPr>
              <a:t>然后利用</a:t>
            </a:r>
          </a:p>
        </p:txBody>
      </p:sp>
      <mc:AlternateContent xmlns:mc="http://schemas.openxmlformats.org/markup-compatibility/2006" xmlns:a14="http://schemas.microsoft.com/office/drawing/2010/main">
        <mc:Choice Requires="a14">
          <p:sp>
            <p:nvSpPr>
              <p:cNvPr id="7" name="文本框 6"/>
              <p:cNvSpPr txBox="1"/>
              <p:nvPr/>
            </p:nvSpPr>
            <p:spPr>
              <a:xfrm>
                <a:off x="7369956" y="1545991"/>
                <a:ext cx="1031949" cy="458523"/>
              </a:xfrm>
              <a:prstGeom prst="rect">
                <a:avLst/>
              </a:prstGeom>
              <a:noFill/>
            </p:spPr>
            <p:txBody>
              <a:bodyPr wrap="none" lIns="0" tIns="0" rIns="0" bIns="0" rtlCol="0">
                <a:spAutoFit/>
              </a:bodyPr>
              <a:lstStyle/>
              <a:p>
                <a14:m>
                  <m:oMath xmlns:m="http://schemas.openxmlformats.org/officeDocument/2006/math">
                    <m:f>
                      <m:fPr>
                        <m:ctrlPr>
                          <a:rPr lang="en-US" altLang="zh-CN" sz="2000" b="1" i="1">
                            <a:solidFill>
                              <a:srgbClr val="000000"/>
                            </a:solidFill>
                            <a:latin typeface="Cambria Math" panose="02040503050406030204" pitchFamily="18" charset="0"/>
                          </a:rPr>
                        </m:ctrlPr>
                      </m:fPr>
                      <m:num>
                        <m:r>
                          <a:rPr lang="en-US" altLang="zh-CN" sz="2000" b="1" i="1">
                            <a:solidFill>
                              <a:srgbClr val="000000"/>
                            </a:solidFill>
                            <a:latin typeface="Cambria Math" panose="02040503050406030204" pitchFamily="18" charset="0"/>
                          </a:rPr>
                          <m:t>𝒅𝒒</m:t>
                        </m:r>
                        <m:d>
                          <m:dPr>
                            <m:ctrlPr>
                              <a:rPr lang="en-US" altLang="zh-CN" sz="2000" b="1" i="1">
                                <a:solidFill>
                                  <a:srgbClr val="000000"/>
                                </a:solidFill>
                                <a:latin typeface="Cambria Math" panose="02040503050406030204" pitchFamily="18" charset="0"/>
                              </a:rPr>
                            </m:ctrlPr>
                          </m:dPr>
                          <m:e>
                            <m:r>
                              <a:rPr lang="en-US" altLang="zh-CN" sz="2000" b="1" i="1">
                                <a:solidFill>
                                  <a:srgbClr val="000000"/>
                                </a:solidFill>
                                <a:latin typeface="Cambria Math" panose="02040503050406030204" pitchFamily="18" charset="0"/>
                              </a:rPr>
                              <m:t>𝒕</m:t>
                            </m:r>
                          </m:e>
                        </m:d>
                      </m:num>
                      <m:den>
                        <m:r>
                          <a:rPr lang="en-US" altLang="zh-CN" sz="2000" b="1" i="1">
                            <a:solidFill>
                              <a:srgbClr val="000000"/>
                            </a:solidFill>
                            <a:latin typeface="Cambria Math" panose="02040503050406030204" pitchFamily="18" charset="0"/>
                          </a:rPr>
                          <m:t>𝒅𝒕</m:t>
                        </m:r>
                      </m:den>
                    </m:f>
                  </m:oMath>
                </a14:m>
                <a:r>
                  <a:rPr lang="en-US" altLang="zh-CN" sz="2000" b="1" dirty="0">
                    <a:solidFill>
                      <a:srgbClr val="000000"/>
                    </a:solidFill>
                    <a:latin typeface="Times New Roman" panose="02020603050405020304" pitchFamily="18" charset="0"/>
                    <a:cs typeface="Times New Roman" panose="02020603050405020304" pitchFamily="18" charset="0"/>
                  </a:rPr>
                  <a:t>=</a:t>
                </a:r>
                <a14:m>
                  <m:oMath xmlns:m="http://schemas.openxmlformats.org/officeDocument/2006/math">
                    <m:r>
                      <a:rPr lang="en-US" altLang="zh-CN" sz="2000" b="1" i="1" dirty="0">
                        <a:solidFill>
                          <a:srgbClr val="000000"/>
                        </a:solidFill>
                        <a:latin typeface="Cambria Math" panose="02040503050406030204" pitchFamily="18" charset="0"/>
                      </a:rPr>
                      <m:t>𝒊</m:t>
                    </m:r>
                    <m:d>
                      <m:dPr>
                        <m:ctrlPr>
                          <a:rPr lang="en-US" altLang="zh-CN" sz="2000" b="1" i="1" dirty="0">
                            <a:solidFill>
                              <a:srgbClr val="000000"/>
                            </a:solidFill>
                            <a:latin typeface="Cambria Math" panose="02040503050406030204" pitchFamily="18" charset="0"/>
                          </a:rPr>
                        </m:ctrlPr>
                      </m:dPr>
                      <m:e>
                        <m:r>
                          <a:rPr lang="en-US" altLang="zh-CN" sz="2000" b="1" i="1" dirty="0">
                            <a:solidFill>
                              <a:srgbClr val="000000"/>
                            </a:solidFill>
                            <a:latin typeface="Cambria Math" panose="02040503050406030204" pitchFamily="18" charset="0"/>
                          </a:rPr>
                          <m:t>𝒕</m:t>
                        </m:r>
                      </m:e>
                    </m:d>
                  </m:oMath>
                </a14:m>
                <a:endParaRPr lang="zh-CN" altLang="en-US" sz="2000" b="1"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7369956" y="1545991"/>
                <a:ext cx="1031949" cy="458523"/>
              </a:xfrm>
              <a:prstGeom prst="rect">
                <a:avLst/>
              </a:prstGeom>
              <a:blipFill>
                <a:blip r:embed="rId4"/>
                <a:stretch>
                  <a:fillRect l="-592" b="-17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2362201" y="2210690"/>
                <a:ext cx="5785721" cy="400110"/>
              </a:xfrm>
              <a:prstGeom prst="rect">
                <a:avLst/>
              </a:prstGeom>
              <a:noFill/>
            </p:spPr>
            <p:txBody>
              <a:bodyPr wrap="square" rtlCol="0">
                <a:spAutoFit/>
              </a:bodyPr>
              <a:lstStyle/>
              <a:p>
                <a:r>
                  <a:rPr lang="zh-CN" altLang="en-US" sz="2000" b="1" dirty="0">
                    <a:solidFill>
                      <a:schemeClr val="accent2">
                        <a:lumMod val="75000"/>
                      </a:schemeClr>
                    </a:solidFill>
                    <a:ea typeface="楷体_GB2312"/>
                  </a:rPr>
                  <a:t>确定</a:t>
                </a:r>
                <a14:m>
                  <m:oMath xmlns:m="http://schemas.openxmlformats.org/officeDocument/2006/math">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𝒊</m:t>
                        </m:r>
                      </m:e>
                      <m:sub>
                        <m:r>
                          <a:rPr lang="en-US" altLang="zh-CN" sz="2000" b="1" i="1">
                            <a:solidFill>
                              <a:schemeClr val="accent2">
                                <a:lumMod val="75000"/>
                              </a:schemeClr>
                            </a:solidFill>
                            <a:latin typeface="Cambria Math" panose="02040503050406030204" pitchFamily="18" charset="0"/>
                          </a:rPr>
                          <m:t>𝟏</m:t>
                        </m:r>
                      </m:sub>
                    </m:sSub>
                    <m:r>
                      <a:rPr lang="zh-CN" altLang="en-US" sz="2000" b="1" i="1">
                        <a:solidFill>
                          <a:schemeClr val="accent2">
                            <a:lumMod val="75000"/>
                          </a:schemeClr>
                        </a:solidFill>
                        <a:latin typeface="Cambria Math" panose="02040503050406030204" pitchFamily="18" charset="0"/>
                      </a:rPr>
                      <m:t>和</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𝒊</m:t>
                        </m:r>
                      </m:e>
                      <m:sub>
                        <m:r>
                          <a:rPr lang="en-US" altLang="zh-CN" sz="2000" b="1" i="1">
                            <a:solidFill>
                              <a:schemeClr val="accent2">
                                <a:lumMod val="75000"/>
                              </a:schemeClr>
                            </a:solidFill>
                            <a:latin typeface="Cambria Math" panose="02040503050406030204" pitchFamily="18" charset="0"/>
                          </a:rPr>
                          <m:t>𝟐</m:t>
                        </m:r>
                      </m:sub>
                    </m:sSub>
                    <m:r>
                      <a:rPr lang="en-US" altLang="zh-CN" sz="2000" b="1">
                        <a:solidFill>
                          <a:schemeClr val="accent2">
                            <a:lumMod val="75000"/>
                          </a:schemeClr>
                        </a:solidFill>
                        <a:latin typeface="Cambria Math" panose="02040503050406030204" pitchFamily="18" charset="0"/>
                      </a:rPr>
                      <m:t>,</m:t>
                    </m:r>
                  </m:oMath>
                </a14:m>
                <a:r>
                  <a:rPr lang="zh-CN" altLang="en-US" sz="2000" b="1" dirty="0">
                    <a:solidFill>
                      <a:schemeClr val="accent2">
                        <a:lumMod val="75000"/>
                      </a:schemeClr>
                    </a:solidFill>
                    <a:ea typeface="楷体_GB2312"/>
                  </a:rPr>
                  <a:t>在</a:t>
                </a:r>
                <a14:m>
                  <m:oMath xmlns:m="http://schemas.openxmlformats.org/officeDocument/2006/math">
                    <m:r>
                      <a:rPr lang="en-US" altLang="zh-CN" sz="2000" b="1" i="1" dirty="0">
                        <a:solidFill>
                          <a:schemeClr val="accent2">
                            <a:lumMod val="75000"/>
                          </a:schemeClr>
                        </a:solidFill>
                        <a:latin typeface="Cambria Math" panose="02040503050406030204" pitchFamily="18" charset="0"/>
                      </a:rPr>
                      <m:t>𝟎</m:t>
                    </m:r>
                    <m:r>
                      <a:rPr lang="en-US" altLang="zh-CN" sz="2000" b="1" i="1" dirty="0">
                        <a:solidFill>
                          <a:schemeClr val="accent2">
                            <a:lumMod val="75000"/>
                          </a:schemeClr>
                        </a:solidFill>
                        <a:latin typeface="Cambria Math" panose="02040503050406030204" pitchFamily="18" charset="0"/>
                        <a:ea typeface="Cambria Math" panose="02040503050406030204" pitchFamily="18" charset="0"/>
                      </a:rPr>
                      <m:t>≤</m:t>
                    </m:r>
                    <m:r>
                      <a:rPr lang="en-US" altLang="zh-CN" sz="2000" b="1" i="1" dirty="0">
                        <a:solidFill>
                          <a:schemeClr val="accent2">
                            <a:lumMod val="75000"/>
                          </a:schemeClr>
                        </a:solidFill>
                        <a:latin typeface="Cambria Math" panose="02040503050406030204" pitchFamily="18" charset="0"/>
                        <a:ea typeface="Cambria Math" panose="02040503050406030204" pitchFamily="18" charset="0"/>
                      </a:rPr>
                      <m:t>𝒕</m:t>
                    </m:r>
                    <m:r>
                      <a:rPr lang="en-US" altLang="zh-CN" sz="2000" b="1" i="1" dirty="0">
                        <a:solidFill>
                          <a:schemeClr val="accent2">
                            <a:lumMod val="75000"/>
                          </a:schemeClr>
                        </a:solidFill>
                        <a:latin typeface="Cambria Math" panose="02040503050406030204" pitchFamily="18" charset="0"/>
                        <a:ea typeface="Cambria Math" panose="02040503050406030204" pitchFamily="18" charset="0"/>
                      </a:rPr>
                      <m:t>≤</m:t>
                    </m:r>
                    <m:r>
                      <a:rPr lang="en-US" altLang="zh-CN" sz="2000" b="1" i="1" dirty="0">
                        <a:solidFill>
                          <a:schemeClr val="accent2">
                            <a:lumMod val="75000"/>
                          </a:schemeClr>
                        </a:solidFill>
                        <a:latin typeface="Cambria Math" panose="02040503050406030204" pitchFamily="18" charset="0"/>
                        <a:ea typeface="Cambria Math" panose="02040503050406030204" pitchFamily="18" charset="0"/>
                      </a:rPr>
                      <m:t>𝑻</m:t>
                    </m:r>
                    <m:r>
                      <a:rPr lang="zh-CN" altLang="en-US" sz="2000" b="1" i="1" dirty="0">
                        <a:solidFill>
                          <a:schemeClr val="accent2">
                            <a:lumMod val="75000"/>
                          </a:schemeClr>
                        </a:solidFill>
                        <a:latin typeface="Cambria Math" panose="02040503050406030204" pitchFamily="18" charset="0"/>
                        <a:ea typeface="Cambria Math" panose="02040503050406030204" pitchFamily="18" charset="0"/>
                      </a:rPr>
                      <m:t>时再用</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𝒒</m:t>
                        </m:r>
                      </m:e>
                      <m:sub>
                        <m:r>
                          <a:rPr lang="en-US" altLang="zh-CN" sz="2000" b="1" i="1">
                            <a:solidFill>
                              <a:schemeClr val="accent2">
                                <a:lumMod val="75000"/>
                              </a:schemeClr>
                            </a:solidFill>
                            <a:latin typeface="Cambria Math" panose="02040503050406030204" pitchFamily="18" charset="0"/>
                          </a:rPr>
                          <m:t>𝟏</m:t>
                        </m:r>
                      </m:sub>
                    </m:sSub>
                    <m:r>
                      <a:rPr lang="zh-CN" altLang="en-US" sz="2000" b="1" i="1">
                        <a:solidFill>
                          <a:schemeClr val="accent2">
                            <a:lumMod val="75000"/>
                          </a:schemeClr>
                        </a:solidFill>
                        <a:latin typeface="Cambria Math" panose="02040503050406030204" pitchFamily="18" charset="0"/>
                      </a:rPr>
                      <m:t>表示</m:t>
                    </m:r>
                  </m:oMath>
                </a14:m>
                <a:r>
                  <a:rPr lang="zh-CN" altLang="en-US" sz="2000" b="1" dirty="0">
                    <a:solidFill>
                      <a:schemeClr val="accent2">
                        <a:lumMod val="75000"/>
                      </a:schemeClr>
                    </a:solidFill>
                    <a:ea typeface="楷体_GB2312"/>
                  </a:rPr>
                  <a:t>。</a:t>
                </a:r>
              </a:p>
            </p:txBody>
          </p:sp>
        </mc:Choice>
        <mc:Fallback xmlns="">
          <p:sp>
            <p:nvSpPr>
              <p:cNvPr id="8" name="文本框 7"/>
              <p:cNvSpPr txBox="1">
                <a:spLocks noRot="1" noChangeAspect="1" noMove="1" noResize="1" noEditPoints="1" noAdjustHandles="1" noChangeArrowheads="1" noChangeShapeType="1" noTextEdit="1"/>
              </p:cNvSpPr>
              <p:nvPr/>
            </p:nvSpPr>
            <p:spPr>
              <a:xfrm>
                <a:off x="2362201" y="2210690"/>
                <a:ext cx="5785721" cy="400110"/>
              </a:xfrm>
              <a:prstGeom prst="rect">
                <a:avLst/>
              </a:prstGeom>
              <a:blipFill>
                <a:blip r:embed="rId5"/>
                <a:stretch>
                  <a:fillRect l="-1159" t="-13846" b="-23077"/>
                </a:stretch>
              </a:blipFill>
            </p:spPr>
            <p:txBody>
              <a:bodyPr/>
              <a:lstStyle/>
              <a:p>
                <a:r>
                  <a:rPr lang="zh-CN" altLang="en-US">
                    <a:noFill/>
                  </a:rPr>
                  <a:t> </a:t>
                </a:r>
              </a:p>
            </p:txBody>
          </p:sp>
        </mc:Fallback>
      </mc:AlternateContent>
      <p:sp>
        <p:nvSpPr>
          <p:cNvPr id="9" name="文本框 8"/>
          <p:cNvSpPr txBox="1"/>
          <p:nvPr/>
        </p:nvSpPr>
        <p:spPr>
          <a:xfrm>
            <a:off x="2153480" y="2800121"/>
            <a:ext cx="754227" cy="400110"/>
          </a:xfrm>
          <a:prstGeom prst="rect">
            <a:avLst/>
          </a:prstGeom>
          <a:noFill/>
        </p:spPr>
        <p:txBody>
          <a:bodyPr wrap="square" rtlCol="0">
            <a:spAutoFit/>
          </a:bodyPr>
          <a:lstStyle/>
          <a:p>
            <a:r>
              <a:rPr lang="zh-CN" altLang="en-US" sz="2000" b="1" dirty="0">
                <a:solidFill>
                  <a:schemeClr val="accent2">
                    <a:lumMod val="75000"/>
                  </a:schemeClr>
                </a:solidFill>
                <a:ea typeface="楷体_GB2312"/>
              </a:rPr>
              <a:t>利用</a:t>
            </a:r>
          </a:p>
        </p:txBody>
      </p:sp>
      <mc:AlternateContent xmlns:mc="http://schemas.openxmlformats.org/markup-compatibility/2006" xmlns:a14="http://schemas.microsoft.com/office/drawing/2010/main">
        <mc:Choice Requires="a14">
          <p:sp>
            <p:nvSpPr>
              <p:cNvPr id="10" name="矩形 9"/>
              <p:cNvSpPr/>
              <p:nvPr/>
            </p:nvSpPr>
            <p:spPr>
              <a:xfrm>
                <a:off x="3207929" y="2800121"/>
                <a:ext cx="1469633" cy="400110"/>
              </a:xfrm>
              <a:prstGeom prst="rect">
                <a:avLst/>
              </a:prstGeom>
            </p:spPr>
            <p:txBody>
              <a:bodyPr wrap="none">
                <a:spAutoFit/>
              </a:bodyPr>
              <a:lstStyle/>
              <a:p>
                <a14:m>
                  <m:oMath xmlns:m="http://schemas.openxmlformats.org/officeDocument/2006/math">
                    <m:r>
                      <a:rPr lang="en-US" altLang="zh-CN" sz="2000" b="1" i="1">
                        <a:solidFill>
                          <a:srgbClr val="000000"/>
                        </a:solidFill>
                        <a:latin typeface="Cambria Math" panose="02040503050406030204" pitchFamily="18" charset="0"/>
                      </a:rPr>
                      <m:t>𝒒</m:t>
                    </m:r>
                    <m:d>
                      <m:dPr>
                        <m:ctrlPr>
                          <a:rPr lang="en-US" altLang="zh-CN" sz="2000" b="1" i="1">
                            <a:solidFill>
                              <a:srgbClr val="000000"/>
                            </a:solidFill>
                            <a:latin typeface="Cambria Math" panose="02040503050406030204" pitchFamily="18" charset="0"/>
                          </a:rPr>
                        </m:ctrlPr>
                      </m:dPr>
                      <m:e>
                        <m:r>
                          <a:rPr lang="en-US" altLang="zh-CN" sz="2000" b="1" i="1">
                            <a:solidFill>
                              <a:srgbClr val="000000"/>
                            </a:solidFill>
                            <a:latin typeface="Cambria Math" panose="02040503050406030204" pitchFamily="18" charset="0"/>
                          </a:rPr>
                          <m:t>𝒕</m:t>
                        </m:r>
                      </m:e>
                    </m:d>
                  </m:oMath>
                </a14:m>
                <a:r>
                  <a:rPr lang="en-US" altLang="zh-CN" sz="2000" b="1" dirty="0">
                    <a:solidFill>
                      <a:srgbClr val="000000"/>
                    </a:solidFill>
                    <a:latin typeface="Times New Roman" panose="02020603050405020304" pitchFamily="18" charset="0"/>
                    <a:cs typeface="Times New Roman" panose="02020603050405020304" pitchFamily="18" charset="0"/>
                  </a:rPr>
                  <a:t>=C</a:t>
                </a:r>
                <a14:m>
                  <m:oMath xmlns:m="http://schemas.openxmlformats.org/officeDocument/2006/math">
                    <m:r>
                      <a:rPr lang="en-US" altLang="zh-CN" sz="2000" b="1" i="1">
                        <a:solidFill>
                          <a:srgbClr val="000000"/>
                        </a:solidFill>
                        <a:latin typeface="Cambria Math" panose="02040503050406030204" pitchFamily="18" charset="0"/>
                      </a:rPr>
                      <m:t>𝒗</m:t>
                    </m:r>
                    <m:d>
                      <m:dPr>
                        <m:ctrlPr>
                          <a:rPr lang="en-US" altLang="zh-CN" sz="2000" b="1" i="1">
                            <a:solidFill>
                              <a:srgbClr val="000000"/>
                            </a:solidFill>
                            <a:latin typeface="Cambria Math" panose="02040503050406030204" pitchFamily="18" charset="0"/>
                          </a:rPr>
                        </m:ctrlPr>
                      </m:dPr>
                      <m:e>
                        <m:r>
                          <a:rPr lang="en-US" altLang="zh-CN" sz="2000" b="1" i="1">
                            <a:solidFill>
                              <a:srgbClr val="000000"/>
                            </a:solidFill>
                            <a:latin typeface="Cambria Math" panose="02040503050406030204" pitchFamily="18" charset="0"/>
                          </a:rPr>
                          <m:t>𝒕</m:t>
                        </m:r>
                      </m:e>
                    </m:d>
                  </m:oMath>
                </a14:m>
                <a:endParaRPr lang="zh-CN" altLang="en-US" sz="2000" b="1"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10" name="矩形 9"/>
              <p:cNvSpPr>
                <a:spLocks noRot="1" noChangeAspect="1" noMove="1" noResize="1" noEditPoints="1" noAdjustHandles="1" noChangeArrowheads="1" noChangeShapeType="1" noTextEdit="1"/>
              </p:cNvSpPr>
              <p:nvPr/>
            </p:nvSpPr>
            <p:spPr>
              <a:xfrm>
                <a:off x="3207929" y="2800121"/>
                <a:ext cx="1469633" cy="400110"/>
              </a:xfrm>
              <a:prstGeom prst="rect">
                <a:avLst/>
              </a:prstGeom>
              <a:blipFill>
                <a:blip r:embed="rId6"/>
                <a:stretch>
                  <a:fillRect t="-757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4920398" y="2800121"/>
                <a:ext cx="4969565" cy="400110"/>
              </a:xfrm>
              <a:prstGeom prst="rect">
                <a:avLst/>
              </a:prstGeom>
              <a:noFill/>
            </p:spPr>
            <p:txBody>
              <a:bodyPr wrap="square" rtlCol="0">
                <a:spAutoFit/>
              </a:bodyPr>
              <a:lstStyle/>
              <a:p>
                <a:r>
                  <a:rPr lang="zh-CN" altLang="en-US" sz="2000" b="1" dirty="0">
                    <a:solidFill>
                      <a:schemeClr val="accent2">
                        <a:lumMod val="75000"/>
                      </a:schemeClr>
                    </a:solidFill>
                  </a:rPr>
                  <a:t>求出</a:t>
                </a:r>
                <a14:m>
                  <m:oMath xmlns:m="http://schemas.openxmlformats.org/officeDocument/2006/math">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𝒗</m:t>
                        </m:r>
                      </m:e>
                      <m:sub>
                        <m:r>
                          <a:rPr lang="en-US" altLang="zh-CN" sz="2000" b="1" i="1">
                            <a:solidFill>
                              <a:schemeClr val="accent2">
                                <a:lumMod val="75000"/>
                              </a:schemeClr>
                            </a:solidFill>
                            <a:latin typeface="Cambria Math" panose="02040503050406030204" pitchFamily="18" charset="0"/>
                          </a:rPr>
                          <m:t>𝟏</m:t>
                        </m:r>
                      </m:sub>
                    </m:sSub>
                    <m:r>
                      <a:rPr lang="zh-CN" altLang="en-US" sz="2000" b="1" i="1">
                        <a:solidFill>
                          <a:schemeClr val="accent2">
                            <a:lumMod val="75000"/>
                          </a:schemeClr>
                        </a:solidFill>
                        <a:latin typeface="Cambria Math" panose="02040503050406030204" pitchFamily="18" charset="0"/>
                      </a:rPr>
                      <m:t>和</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𝒗</m:t>
                        </m:r>
                      </m:e>
                      <m:sub>
                        <m:r>
                          <a:rPr lang="en-US" altLang="zh-CN" sz="2000" b="1" i="1">
                            <a:solidFill>
                              <a:schemeClr val="accent2">
                                <a:lumMod val="75000"/>
                              </a:schemeClr>
                            </a:solidFill>
                            <a:latin typeface="Cambria Math" panose="02040503050406030204" pitchFamily="18" charset="0"/>
                          </a:rPr>
                          <m:t>𝟐</m:t>
                        </m:r>
                      </m:sub>
                    </m:sSub>
                  </m:oMath>
                </a14:m>
                <a:r>
                  <a:rPr lang="en-US" altLang="zh-CN" sz="2000" b="1" dirty="0">
                    <a:solidFill>
                      <a:schemeClr val="accent2">
                        <a:lumMod val="75000"/>
                      </a:schemeClr>
                    </a:solidFill>
                  </a:rPr>
                  <a:t>,</a:t>
                </a:r>
                <a:r>
                  <a:rPr lang="zh-CN" altLang="en-US" sz="2000" b="1" dirty="0">
                    <a:solidFill>
                      <a:schemeClr val="accent2">
                        <a:lumMod val="75000"/>
                      </a:schemeClr>
                    </a:solidFill>
                  </a:rPr>
                  <a:t>在</a:t>
                </a:r>
                <a14:m>
                  <m:oMath xmlns:m="http://schemas.openxmlformats.org/officeDocument/2006/math">
                    <m:r>
                      <a:rPr lang="en-US" altLang="zh-CN" sz="2000" b="1" i="1" dirty="0">
                        <a:solidFill>
                          <a:schemeClr val="accent2">
                            <a:lumMod val="75000"/>
                          </a:schemeClr>
                        </a:solidFill>
                        <a:latin typeface="Cambria Math" panose="02040503050406030204" pitchFamily="18" charset="0"/>
                      </a:rPr>
                      <m:t>𝟎</m:t>
                    </m:r>
                    <m:r>
                      <a:rPr lang="en-US" altLang="zh-CN" sz="2000" b="1" i="1" dirty="0">
                        <a:solidFill>
                          <a:schemeClr val="accent2">
                            <a:lumMod val="75000"/>
                          </a:schemeClr>
                        </a:solidFill>
                        <a:latin typeface="Cambria Math" panose="02040503050406030204" pitchFamily="18" charset="0"/>
                        <a:ea typeface="Cambria Math" panose="02040503050406030204" pitchFamily="18" charset="0"/>
                      </a:rPr>
                      <m:t>≤</m:t>
                    </m:r>
                    <m:r>
                      <a:rPr lang="en-US" altLang="zh-CN" sz="2000" b="1" i="1" dirty="0">
                        <a:solidFill>
                          <a:schemeClr val="accent2">
                            <a:lumMod val="75000"/>
                          </a:schemeClr>
                        </a:solidFill>
                        <a:latin typeface="Cambria Math" panose="02040503050406030204" pitchFamily="18" charset="0"/>
                        <a:ea typeface="Cambria Math" panose="02040503050406030204" pitchFamily="18" charset="0"/>
                      </a:rPr>
                      <m:t>𝒕</m:t>
                    </m:r>
                    <m:r>
                      <a:rPr lang="en-US" altLang="zh-CN" sz="2000" b="1" i="1" dirty="0">
                        <a:solidFill>
                          <a:schemeClr val="accent2">
                            <a:lumMod val="75000"/>
                          </a:schemeClr>
                        </a:solidFill>
                        <a:latin typeface="Cambria Math" panose="02040503050406030204" pitchFamily="18" charset="0"/>
                        <a:ea typeface="Cambria Math" panose="02040503050406030204" pitchFamily="18" charset="0"/>
                      </a:rPr>
                      <m:t>≤</m:t>
                    </m:r>
                    <m:r>
                      <a:rPr lang="en-US" altLang="zh-CN" sz="2000" b="1" i="1" dirty="0">
                        <a:solidFill>
                          <a:schemeClr val="accent2">
                            <a:lumMod val="75000"/>
                          </a:schemeClr>
                        </a:solidFill>
                        <a:latin typeface="Cambria Math" panose="02040503050406030204" pitchFamily="18" charset="0"/>
                        <a:ea typeface="Cambria Math" panose="02040503050406030204" pitchFamily="18" charset="0"/>
                      </a:rPr>
                      <m:t>𝑻</m:t>
                    </m:r>
                    <m:r>
                      <a:rPr lang="zh-CN" altLang="en-US" sz="2000" b="1" i="1" dirty="0">
                        <a:solidFill>
                          <a:schemeClr val="accent2">
                            <a:lumMod val="75000"/>
                          </a:schemeClr>
                        </a:solidFill>
                        <a:latin typeface="Cambria Math" panose="02040503050406030204" pitchFamily="18" charset="0"/>
                        <a:ea typeface="Cambria Math" panose="02040503050406030204" pitchFamily="18" charset="0"/>
                      </a:rPr>
                      <m:t>时</m:t>
                    </m:r>
                  </m:oMath>
                </a14:m>
                <a:r>
                  <a:rPr lang="zh-CN" altLang="en-US" sz="2000" b="1" dirty="0">
                    <a:solidFill>
                      <a:schemeClr val="accent2">
                        <a:lumMod val="75000"/>
                      </a:schemeClr>
                    </a:solidFill>
                  </a:rPr>
                  <a:t>仍然用</a:t>
                </a:r>
                <a14:m>
                  <m:oMath xmlns:m="http://schemas.openxmlformats.org/officeDocument/2006/math">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𝒒</m:t>
                        </m:r>
                      </m:e>
                      <m:sub>
                        <m:r>
                          <a:rPr lang="en-US" altLang="zh-CN" sz="2000" b="1" i="1">
                            <a:solidFill>
                              <a:schemeClr val="accent2">
                                <a:lumMod val="75000"/>
                              </a:schemeClr>
                            </a:solidFill>
                            <a:latin typeface="Cambria Math" panose="02040503050406030204" pitchFamily="18" charset="0"/>
                          </a:rPr>
                          <m:t>𝟏</m:t>
                        </m:r>
                      </m:sub>
                    </m:sSub>
                  </m:oMath>
                </a14:m>
                <a:r>
                  <a:rPr lang="zh-CN" altLang="en-US" sz="2000" b="1" dirty="0">
                    <a:solidFill>
                      <a:schemeClr val="accent2">
                        <a:lumMod val="75000"/>
                      </a:schemeClr>
                    </a:solidFill>
                  </a:rPr>
                  <a:t>表示</a:t>
                </a:r>
              </a:p>
            </p:txBody>
          </p:sp>
        </mc:Choice>
        <mc:Fallback xmlns="">
          <p:sp>
            <p:nvSpPr>
              <p:cNvPr id="11" name="文本框 10"/>
              <p:cNvSpPr txBox="1">
                <a:spLocks noRot="1" noChangeAspect="1" noMove="1" noResize="1" noEditPoints="1" noAdjustHandles="1" noChangeArrowheads="1" noChangeShapeType="1" noTextEdit="1"/>
              </p:cNvSpPr>
              <p:nvPr/>
            </p:nvSpPr>
            <p:spPr>
              <a:xfrm>
                <a:off x="4920398" y="2800121"/>
                <a:ext cx="4969565" cy="400110"/>
              </a:xfrm>
              <a:prstGeom prst="rect">
                <a:avLst/>
              </a:prstGeom>
              <a:blipFill>
                <a:blip r:embed="rId7"/>
                <a:stretch>
                  <a:fillRect l="-1227" t="-757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2590323" y="3429000"/>
                <a:ext cx="5602834" cy="400110"/>
              </a:xfrm>
              <a:prstGeom prst="rect">
                <a:avLst/>
              </a:prstGeom>
              <a:noFill/>
            </p:spPr>
            <p:txBody>
              <a:bodyPr wrap="square" rtlCol="0">
                <a:spAutoFit/>
              </a:bodyPr>
              <a:lstStyle/>
              <a:p>
                <a:r>
                  <a:rPr lang="zh-CN" altLang="en-US" sz="2000" b="1" dirty="0">
                    <a:solidFill>
                      <a:schemeClr val="accent2">
                        <a:lumMod val="75000"/>
                      </a:schemeClr>
                    </a:solidFill>
                    <a:ea typeface="楷体_GB2312"/>
                  </a:rPr>
                  <a:t>整个的过渡过程可以用任意函数</a:t>
                </a:r>
                <a14:m>
                  <m:oMath xmlns:m="http://schemas.openxmlformats.org/officeDocument/2006/math">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𝒒</m:t>
                        </m:r>
                      </m:e>
                      <m:sub>
                        <m:r>
                          <a:rPr lang="en-US" altLang="zh-CN" sz="2000" b="1" i="1">
                            <a:solidFill>
                              <a:schemeClr val="accent2">
                                <a:lumMod val="75000"/>
                              </a:schemeClr>
                            </a:solidFill>
                            <a:latin typeface="Cambria Math" panose="02040503050406030204" pitchFamily="18" charset="0"/>
                          </a:rPr>
                          <m:t>𝟏</m:t>
                        </m:r>
                      </m:sub>
                    </m:sSub>
                  </m:oMath>
                </a14:m>
                <a:r>
                  <a:rPr lang="zh-CN" altLang="en-US" sz="2000" b="1" dirty="0">
                    <a:solidFill>
                      <a:schemeClr val="accent2">
                        <a:lumMod val="75000"/>
                      </a:schemeClr>
                    </a:solidFill>
                    <a:ea typeface="楷体_GB2312"/>
                  </a:rPr>
                  <a:t>来描述了。</a:t>
                </a:r>
              </a:p>
            </p:txBody>
          </p:sp>
        </mc:Choice>
        <mc:Fallback xmlns="">
          <p:sp>
            <p:nvSpPr>
              <p:cNvPr id="12" name="文本框 11"/>
              <p:cNvSpPr txBox="1">
                <a:spLocks noRot="1" noChangeAspect="1" noMove="1" noResize="1" noEditPoints="1" noAdjustHandles="1" noChangeArrowheads="1" noChangeShapeType="1" noTextEdit="1"/>
              </p:cNvSpPr>
              <p:nvPr/>
            </p:nvSpPr>
            <p:spPr>
              <a:xfrm>
                <a:off x="2590323" y="3429000"/>
                <a:ext cx="5602834" cy="400110"/>
              </a:xfrm>
              <a:prstGeom prst="rect">
                <a:avLst/>
              </a:prstGeom>
              <a:blipFill>
                <a:blip r:embed="rId8"/>
                <a:stretch>
                  <a:fillRect l="-1197" t="-13846" b="-21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2100470" y="4035287"/>
                <a:ext cx="8160026" cy="1631216"/>
              </a:xfrm>
              <a:prstGeom prst="rect">
                <a:avLst/>
              </a:prstGeom>
              <a:noFill/>
            </p:spPr>
            <p:txBody>
              <a:bodyPr wrap="square" rtlCol="0">
                <a:spAutoFit/>
              </a:bodyPr>
              <a:lstStyle/>
              <a:p>
                <a:r>
                  <a:rPr lang="zh-CN" altLang="en-US" sz="2000" b="1" dirty="0">
                    <a:solidFill>
                      <a:schemeClr val="accent2">
                        <a:lumMod val="75000"/>
                      </a:schemeClr>
                    </a:solidFill>
                    <a:ea typeface="楷体_GB2312"/>
                  </a:rPr>
                  <a:t>（</a:t>
                </a:r>
                <a:r>
                  <a:rPr lang="en-US" altLang="zh-CN" sz="2000" b="1" dirty="0">
                    <a:solidFill>
                      <a:schemeClr val="accent2">
                        <a:lumMod val="75000"/>
                      </a:schemeClr>
                    </a:solidFill>
                    <a:ea typeface="楷体_GB2312"/>
                  </a:rPr>
                  <a:t>2</a:t>
                </a:r>
                <a:r>
                  <a:rPr lang="zh-CN" altLang="en-US" sz="2000" b="1" dirty="0">
                    <a:solidFill>
                      <a:schemeClr val="accent2">
                        <a:lumMod val="75000"/>
                      </a:schemeClr>
                    </a:solidFill>
                    <a:ea typeface="楷体_GB2312"/>
                  </a:rPr>
                  <a:t>）在过渡的过程中，</a:t>
                </a:r>
                <a14:m>
                  <m:oMath xmlns:m="http://schemas.openxmlformats.org/officeDocument/2006/math">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𝒗</m:t>
                        </m:r>
                      </m:e>
                      <m:sub>
                        <m:r>
                          <a:rPr lang="en-US" altLang="zh-CN" sz="2000" b="1" i="1">
                            <a:solidFill>
                              <a:schemeClr val="accent2">
                                <a:lumMod val="75000"/>
                              </a:schemeClr>
                            </a:solidFill>
                            <a:latin typeface="Cambria Math" panose="02040503050406030204" pitchFamily="18" charset="0"/>
                          </a:rPr>
                          <m:t>𝟏</m:t>
                        </m:r>
                      </m:sub>
                    </m:sSub>
                    <m:r>
                      <a:rPr lang="zh-CN" altLang="en-US" sz="2000" b="1" i="1">
                        <a:solidFill>
                          <a:schemeClr val="accent2">
                            <a:lumMod val="75000"/>
                          </a:schemeClr>
                        </a:solidFill>
                        <a:latin typeface="Cambria Math" panose="02040503050406030204" pitchFamily="18" charset="0"/>
                      </a:rPr>
                      <m:t>和</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𝒗</m:t>
                        </m:r>
                      </m:e>
                      <m:sub>
                        <m:r>
                          <a:rPr lang="en-US" altLang="zh-CN" sz="2000" b="1" i="1">
                            <a:solidFill>
                              <a:schemeClr val="accent2">
                                <a:lumMod val="75000"/>
                              </a:schemeClr>
                            </a:solidFill>
                            <a:latin typeface="Cambria Math" panose="02040503050406030204" pitchFamily="18" charset="0"/>
                          </a:rPr>
                          <m:t>𝟐</m:t>
                        </m:r>
                      </m:sub>
                    </m:sSub>
                  </m:oMath>
                </a14:m>
                <a:r>
                  <a:rPr lang="zh-CN" altLang="en-US" sz="2000" b="1" dirty="0">
                    <a:solidFill>
                      <a:schemeClr val="accent2">
                        <a:lumMod val="75000"/>
                      </a:schemeClr>
                    </a:solidFill>
                    <a:ea typeface="楷体_GB2312"/>
                  </a:rPr>
                  <a:t>的差值肯定会出现在电路中的某个或者某些元件上，这是</a:t>
                </a:r>
                <a:r>
                  <a:rPr lang="en-US" altLang="zh-CN" sz="2000" b="1" dirty="0">
                    <a:solidFill>
                      <a:schemeClr val="accent2">
                        <a:lumMod val="75000"/>
                      </a:schemeClr>
                    </a:solidFill>
                    <a:ea typeface="楷体_GB2312"/>
                  </a:rPr>
                  <a:t>KVL</a:t>
                </a:r>
                <a:r>
                  <a:rPr lang="zh-CN" altLang="en-US" sz="2000" b="1" dirty="0">
                    <a:solidFill>
                      <a:schemeClr val="accent2">
                        <a:lumMod val="75000"/>
                      </a:schemeClr>
                    </a:solidFill>
                    <a:ea typeface="楷体_GB2312"/>
                  </a:rPr>
                  <a:t>决定的。例如，它可能出现在导线电阻或者开关上，或者二者同时出现。无论如何，当电流流过这个电压差时，能量就损失了，如果我们把电压差记为</a:t>
                </a:r>
                <a14:m>
                  <m:oMath xmlns:m="http://schemas.openxmlformats.org/officeDocument/2006/math">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𝒗</m:t>
                        </m:r>
                      </m:e>
                      <m:sub>
                        <m:r>
                          <a:rPr lang="en-US" altLang="zh-CN" sz="2000" b="1" i="1">
                            <a:solidFill>
                              <a:schemeClr val="accent2">
                                <a:lumMod val="75000"/>
                              </a:schemeClr>
                            </a:solidFill>
                            <a:latin typeface="Cambria Math" panose="02040503050406030204" pitchFamily="18" charset="0"/>
                          </a:rPr>
                          <m:t>𝟏</m:t>
                        </m:r>
                      </m:sub>
                    </m:sSub>
                    <m:r>
                      <a:rPr lang="en-US" altLang="zh-CN" sz="2000" b="1" i="1">
                        <a:solidFill>
                          <a:schemeClr val="accent2">
                            <a:lumMod val="75000"/>
                          </a:schemeClr>
                        </a:solidFill>
                        <a:latin typeface="Cambria Math" panose="02040503050406030204" pitchFamily="18" charset="0"/>
                      </a:rPr>
                      <m:t>−</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𝒗</m:t>
                        </m:r>
                      </m:e>
                      <m:sub>
                        <m:r>
                          <a:rPr lang="en-US" altLang="zh-CN" sz="2000" b="1" i="1">
                            <a:solidFill>
                              <a:schemeClr val="accent2">
                                <a:lumMod val="75000"/>
                              </a:schemeClr>
                            </a:solidFill>
                            <a:latin typeface="Cambria Math" panose="02040503050406030204" pitchFamily="18" charset="0"/>
                          </a:rPr>
                          <m:t>𝟐</m:t>
                        </m:r>
                      </m:sub>
                    </m:sSub>
                    <m:r>
                      <a:rPr lang="zh-CN" altLang="en-US" sz="2000" b="1" i="1">
                        <a:solidFill>
                          <a:schemeClr val="accent2">
                            <a:lumMod val="75000"/>
                          </a:schemeClr>
                        </a:solidFill>
                        <a:latin typeface="Cambria Math" panose="02040503050406030204" pitchFamily="18" charset="0"/>
                      </a:rPr>
                      <m:t>（</m:t>
                    </m:r>
                  </m:oMath>
                </a14:m>
                <a:r>
                  <a:rPr lang="zh-CN" altLang="en-US" sz="2000" b="1" dirty="0">
                    <a:solidFill>
                      <a:schemeClr val="accent2">
                        <a:lumMod val="75000"/>
                      </a:schemeClr>
                    </a:solidFill>
                    <a:ea typeface="楷体_GB2312"/>
                  </a:rPr>
                  <a:t>而不是反过来），那么流入这个电压差正极的就是电流</a:t>
                </a:r>
                <a14:m>
                  <m:oMath xmlns:m="http://schemas.openxmlformats.org/officeDocument/2006/math">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𝒊</m:t>
                        </m:r>
                      </m:e>
                      <m:sub>
                        <m:r>
                          <a:rPr lang="en-US" altLang="zh-CN" sz="2000" b="1" i="1">
                            <a:solidFill>
                              <a:schemeClr val="accent2">
                                <a:lumMod val="75000"/>
                              </a:schemeClr>
                            </a:solidFill>
                            <a:latin typeface="Cambria Math" panose="02040503050406030204" pitchFamily="18" charset="0"/>
                          </a:rPr>
                          <m:t>𝟐</m:t>
                        </m:r>
                      </m:sub>
                    </m:sSub>
                  </m:oMath>
                </a14:m>
                <a:r>
                  <a:rPr lang="zh-CN" altLang="en-US" sz="2000" b="1" dirty="0">
                    <a:solidFill>
                      <a:schemeClr val="accent2">
                        <a:lumMod val="75000"/>
                      </a:schemeClr>
                    </a:solidFill>
                    <a:ea typeface="楷体_GB2312"/>
                  </a:rPr>
                  <a:t>。为什么？</a:t>
                </a:r>
              </a:p>
            </p:txBody>
          </p:sp>
        </mc:Choice>
        <mc:Fallback xmlns="">
          <p:sp>
            <p:nvSpPr>
              <p:cNvPr id="13" name="文本框 12"/>
              <p:cNvSpPr txBox="1">
                <a:spLocks noRot="1" noChangeAspect="1" noMove="1" noResize="1" noEditPoints="1" noAdjustHandles="1" noChangeArrowheads="1" noChangeShapeType="1" noTextEdit="1"/>
              </p:cNvSpPr>
              <p:nvPr/>
            </p:nvSpPr>
            <p:spPr>
              <a:xfrm>
                <a:off x="2100470" y="4035287"/>
                <a:ext cx="8160026" cy="1631216"/>
              </a:xfrm>
              <a:prstGeom prst="rect">
                <a:avLst/>
              </a:prstGeom>
              <a:blipFill>
                <a:blip r:embed="rId9"/>
                <a:stretch>
                  <a:fillRect l="-822" t="-3358" r="-374" b="-4478"/>
                </a:stretch>
              </a:blipFill>
            </p:spPr>
            <p:txBody>
              <a:bodyPr/>
              <a:lstStyle/>
              <a:p>
                <a:r>
                  <a:rPr lang="zh-CN" altLang="en-US">
                    <a:noFill/>
                  </a:rPr>
                  <a:t> </a:t>
                </a:r>
              </a:p>
            </p:txBody>
          </p:sp>
        </mc:Fallback>
      </mc:AlternateContent>
      <p:sp>
        <p:nvSpPr>
          <p:cNvPr id="14" name="Rectangle 6"/>
          <p:cNvSpPr>
            <a:spLocks noChangeArrowheads="1"/>
          </p:cNvSpPr>
          <p:nvPr/>
        </p:nvSpPr>
        <p:spPr bwMode="auto">
          <a:xfrm>
            <a:off x="1524000" y="146359"/>
            <a:ext cx="838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dirty="0">
                <a:solidFill>
                  <a:srgbClr val="0000FF"/>
                </a:solidFill>
                <a:latin typeface="Times New Roman" panose="02020603050405020304" pitchFamily="18" charset="0"/>
                <a:ea typeface="楷体_GB2312" pitchFamily="49" charset="-122"/>
              </a:rPr>
              <a:t>[</a:t>
            </a:r>
            <a:r>
              <a:rPr kumimoji="1" lang="zh-CN" altLang="en-US" sz="2800" b="1" dirty="0">
                <a:solidFill>
                  <a:srgbClr val="0000FF"/>
                </a:solidFill>
                <a:latin typeface="Times New Roman" panose="02020603050405020304" pitchFamily="18" charset="0"/>
                <a:ea typeface="楷体_GB2312" pitchFamily="49" charset="-122"/>
              </a:rPr>
              <a:t>解</a:t>
            </a:r>
            <a:r>
              <a:rPr kumimoji="1" lang="en-US" altLang="zh-CN" sz="2800" b="1" dirty="0">
                <a:solidFill>
                  <a:srgbClr val="0000FF"/>
                </a:solidFill>
                <a:latin typeface="Times New Roman" panose="02020603050405020304" pitchFamily="18" charset="0"/>
                <a:ea typeface="楷体_GB2312" pitchFamily="49" charset="-122"/>
              </a:rPr>
              <a:t>]</a:t>
            </a:r>
          </a:p>
        </p:txBody>
      </p:sp>
    </p:spTree>
    <p:extLst>
      <p:ext uri="{BB962C8B-B14F-4D97-AF65-F5344CB8AC3E}">
        <p14:creationId xmlns:p14="http://schemas.microsoft.com/office/powerpoint/2010/main" val="2512063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p:bldP spid="7" grpId="0" animBg="1"/>
      <p:bldP spid="8" grpId="0" animBg="1"/>
      <p:bldP spid="9" grpId="0"/>
      <p:bldP spid="10" grpId="0" animBg="1"/>
      <p:bldP spid="11" grpId="0" animBg="1"/>
      <p:bldP spid="12" grpId="0" animBg="1"/>
      <p:bldP spid="13" grpId="0" animBg="1"/>
      <p:bldP spid="14"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p:cNvSpPr txBox="1"/>
              <p:nvPr/>
            </p:nvSpPr>
            <p:spPr>
              <a:xfrm>
                <a:off x="1826176" y="664288"/>
                <a:ext cx="9104243" cy="830997"/>
              </a:xfrm>
              <a:prstGeom prst="rect">
                <a:avLst/>
              </a:prstGeom>
              <a:noFill/>
            </p:spPr>
            <p:txBody>
              <a:bodyPr wrap="square" rtlCol="0">
                <a:spAutoFit/>
              </a:bodyPr>
              <a:lstStyle/>
              <a:p>
                <a:r>
                  <a:rPr lang="zh-CN" altLang="en-US" sz="2400" b="1" dirty="0">
                    <a:solidFill>
                      <a:schemeClr val="accent2">
                        <a:lumMod val="75000"/>
                      </a:schemeClr>
                    </a:solidFill>
                    <a:ea typeface="楷体_GB2312"/>
                  </a:rPr>
                  <a:t>（</a:t>
                </a:r>
                <a:r>
                  <a:rPr lang="en-US" altLang="zh-CN" sz="2400" b="1" dirty="0">
                    <a:solidFill>
                      <a:schemeClr val="accent2">
                        <a:lumMod val="75000"/>
                      </a:schemeClr>
                    </a:solidFill>
                    <a:ea typeface="楷体_GB2312"/>
                  </a:rPr>
                  <a:t>3</a:t>
                </a:r>
                <a:r>
                  <a:rPr lang="zh-CN" altLang="en-US" sz="2400" b="1" dirty="0">
                    <a:solidFill>
                      <a:schemeClr val="accent2">
                        <a:lumMod val="75000"/>
                      </a:schemeClr>
                    </a:solidFill>
                    <a:ea typeface="楷体_GB2312"/>
                  </a:rPr>
                  <a:t>）乘积</a:t>
                </a:r>
                <a14:m>
                  <m:oMath xmlns:m="http://schemas.openxmlformats.org/officeDocument/2006/math">
                    <m:sSub>
                      <m:sSubPr>
                        <m:ctrlPr>
                          <a:rPr lang="en-US" altLang="zh-CN" sz="2400" b="1" i="1">
                            <a:solidFill>
                              <a:schemeClr val="accent2">
                                <a:lumMod val="75000"/>
                              </a:schemeClr>
                            </a:solidFill>
                            <a:latin typeface="Cambria Math" panose="02040503050406030204" pitchFamily="18" charset="0"/>
                          </a:rPr>
                        </m:ctrlPr>
                      </m:sSubPr>
                      <m:e>
                        <m:r>
                          <a:rPr lang="en-US" altLang="zh-CN" sz="2400" b="1" i="1">
                            <a:solidFill>
                              <a:schemeClr val="accent2">
                                <a:lumMod val="75000"/>
                              </a:schemeClr>
                            </a:solidFill>
                            <a:latin typeface="Cambria Math" panose="02040503050406030204" pitchFamily="18" charset="0"/>
                          </a:rPr>
                          <m:t>𝒊</m:t>
                        </m:r>
                      </m:e>
                      <m:sub>
                        <m:r>
                          <a:rPr lang="en-US" altLang="zh-CN" sz="2400" b="1" i="1">
                            <a:solidFill>
                              <a:schemeClr val="accent2">
                                <a:lumMod val="75000"/>
                              </a:schemeClr>
                            </a:solidFill>
                            <a:latin typeface="Cambria Math" panose="02040503050406030204" pitchFamily="18" charset="0"/>
                          </a:rPr>
                          <m:t>𝟐</m:t>
                        </m:r>
                      </m:sub>
                    </m:sSub>
                    <m:d>
                      <m:dPr>
                        <m:ctrlPr>
                          <a:rPr lang="en-US" altLang="zh-CN" sz="2400" b="1" i="1">
                            <a:solidFill>
                              <a:schemeClr val="accent2">
                                <a:lumMod val="75000"/>
                              </a:schemeClr>
                            </a:solidFill>
                            <a:latin typeface="Cambria Math" panose="02040503050406030204" pitchFamily="18" charset="0"/>
                          </a:rPr>
                        </m:ctrlPr>
                      </m:dPr>
                      <m:e>
                        <m:sSub>
                          <m:sSubPr>
                            <m:ctrlPr>
                              <a:rPr lang="en-US" altLang="zh-CN" sz="2400" b="1" i="1">
                                <a:solidFill>
                                  <a:schemeClr val="accent2">
                                    <a:lumMod val="75000"/>
                                  </a:schemeClr>
                                </a:solidFill>
                                <a:latin typeface="Cambria Math" panose="02040503050406030204" pitchFamily="18" charset="0"/>
                              </a:rPr>
                            </m:ctrlPr>
                          </m:sSubPr>
                          <m:e>
                            <m:r>
                              <a:rPr lang="en-US" altLang="zh-CN" sz="2400" b="1" i="1">
                                <a:solidFill>
                                  <a:schemeClr val="accent2">
                                    <a:lumMod val="75000"/>
                                  </a:schemeClr>
                                </a:solidFill>
                                <a:latin typeface="Cambria Math" panose="02040503050406030204" pitchFamily="18" charset="0"/>
                              </a:rPr>
                              <m:t>𝒗</m:t>
                            </m:r>
                          </m:e>
                          <m:sub>
                            <m:r>
                              <a:rPr lang="en-US" altLang="zh-CN" sz="2400" b="1" i="1">
                                <a:solidFill>
                                  <a:schemeClr val="accent2">
                                    <a:lumMod val="75000"/>
                                  </a:schemeClr>
                                </a:solidFill>
                                <a:latin typeface="Cambria Math" panose="02040503050406030204" pitchFamily="18" charset="0"/>
                              </a:rPr>
                              <m:t>𝟏</m:t>
                            </m:r>
                          </m:sub>
                        </m:sSub>
                        <m:r>
                          <a:rPr lang="en-US" altLang="zh-CN" sz="2400" b="1" i="1">
                            <a:solidFill>
                              <a:schemeClr val="accent2">
                                <a:lumMod val="75000"/>
                              </a:schemeClr>
                            </a:solidFill>
                            <a:latin typeface="Cambria Math" panose="02040503050406030204" pitchFamily="18" charset="0"/>
                          </a:rPr>
                          <m:t>−</m:t>
                        </m:r>
                        <m:sSub>
                          <m:sSubPr>
                            <m:ctrlPr>
                              <a:rPr lang="en-US" altLang="zh-CN" sz="2400" b="1" i="1">
                                <a:solidFill>
                                  <a:schemeClr val="accent2">
                                    <a:lumMod val="75000"/>
                                  </a:schemeClr>
                                </a:solidFill>
                                <a:latin typeface="Cambria Math" panose="02040503050406030204" pitchFamily="18" charset="0"/>
                              </a:rPr>
                            </m:ctrlPr>
                          </m:sSubPr>
                          <m:e>
                            <m:r>
                              <a:rPr lang="en-US" altLang="zh-CN" sz="2400" b="1" i="1">
                                <a:solidFill>
                                  <a:schemeClr val="accent2">
                                    <a:lumMod val="75000"/>
                                  </a:schemeClr>
                                </a:solidFill>
                                <a:latin typeface="Cambria Math" panose="02040503050406030204" pitchFamily="18" charset="0"/>
                              </a:rPr>
                              <m:t>𝒗</m:t>
                            </m:r>
                          </m:e>
                          <m:sub>
                            <m:r>
                              <a:rPr lang="en-US" altLang="zh-CN" sz="2400" b="1" i="1">
                                <a:solidFill>
                                  <a:schemeClr val="accent2">
                                    <a:lumMod val="75000"/>
                                  </a:schemeClr>
                                </a:solidFill>
                                <a:latin typeface="Cambria Math" panose="02040503050406030204" pitchFamily="18" charset="0"/>
                              </a:rPr>
                              <m:t>𝟐</m:t>
                            </m:r>
                          </m:sub>
                        </m:sSub>
                      </m:e>
                    </m:d>
                    <m:r>
                      <a:rPr lang="zh-CN" altLang="en-US" sz="2400" b="1" i="1">
                        <a:solidFill>
                          <a:schemeClr val="accent2">
                            <a:lumMod val="75000"/>
                          </a:schemeClr>
                        </a:solidFill>
                        <a:latin typeface="Cambria Math" panose="02040503050406030204" pitchFamily="18" charset="0"/>
                      </a:rPr>
                      <m:t>就是</m:t>
                    </m:r>
                  </m:oMath>
                </a14:m>
                <a:r>
                  <a:rPr lang="zh-CN" altLang="en-US" sz="2400" b="1" dirty="0">
                    <a:solidFill>
                      <a:schemeClr val="accent2">
                        <a:lumMod val="75000"/>
                      </a:schemeClr>
                    </a:solidFill>
                    <a:ea typeface="楷体_GB2312"/>
                  </a:rPr>
                  <a:t>过渡过程中消耗的功率。</a:t>
                </a:r>
                <a:r>
                  <a:rPr lang="en-US" altLang="zh-CN" sz="2400" b="1" dirty="0">
                    <a:solidFill>
                      <a:schemeClr val="accent2">
                        <a:lumMod val="75000"/>
                      </a:schemeClr>
                    </a:solidFill>
                    <a:ea typeface="楷体_GB2312"/>
                  </a:rPr>
                  <a:t> </a:t>
                </a:r>
                <a14:m>
                  <m:oMath xmlns:m="http://schemas.openxmlformats.org/officeDocument/2006/math">
                    <m:r>
                      <a:rPr lang="en-US" altLang="zh-CN" sz="2400" b="1" i="1" dirty="0">
                        <a:solidFill>
                          <a:schemeClr val="accent2">
                            <a:lumMod val="75000"/>
                          </a:schemeClr>
                        </a:solidFill>
                        <a:latin typeface="Cambria Math" panose="02040503050406030204" pitchFamily="18" charset="0"/>
                      </a:rPr>
                      <m:t>𝟎</m:t>
                    </m:r>
                    <m:r>
                      <a:rPr lang="en-US" altLang="zh-CN" sz="2400" b="1" i="1" dirty="0">
                        <a:solidFill>
                          <a:schemeClr val="accent2">
                            <a:lumMod val="75000"/>
                          </a:schemeClr>
                        </a:solidFill>
                        <a:latin typeface="Cambria Math" panose="02040503050406030204" pitchFamily="18" charset="0"/>
                        <a:ea typeface="Cambria Math" panose="02040503050406030204" pitchFamily="18" charset="0"/>
                      </a:rPr>
                      <m:t>≤</m:t>
                    </m:r>
                    <m:r>
                      <a:rPr lang="en-US" altLang="zh-CN" sz="2400" b="1" i="1" dirty="0">
                        <a:solidFill>
                          <a:schemeClr val="accent2">
                            <a:lumMod val="75000"/>
                          </a:schemeClr>
                        </a:solidFill>
                        <a:latin typeface="Cambria Math" panose="02040503050406030204" pitchFamily="18" charset="0"/>
                        <a:ea typeface="Cambria Math" panose="02040503050406030204" pitchFamily="18" charset="0"/>
                      </a:rPr>
                      <m:t>𝒕</m:t>
                    </m:r>
                    <m:r>
                      <a:rPr lang="en-US" altLang="zh-CN" sz="2400" b="1" i="1" dirty="0">
                        <a:solidFill>
                          <a:schemeClr val="accent2">
                            <a:lumMod val="75000"/>
                          </a:schemeClr>
                        </a:solidFill>
                        <a:latin typeface="Cambria Math" panose="02040503050406030204" pitchFamily="18" charset="0"/>
                        <a:ea typeface="Cambria Math" panose="02040503050406030204" pitchFamily="18" charset="0"/>
                      </a:rPr>
                      <m:t>≤</m:t>
                    </m:r>
                    <m:r>
                      <a:rPr lang="en-US" altLang="zh-CN" sz="2400" b="1" i="1" dirty="0">
                        <a:solidFill>
                          <a:schemeClr val="accent2">
                            <a:lumMod val="75000"/>
                          </a:schemeClr>
                        </a:solidFill>
                        <a:latin typeface="Cambria Math" panose="02040503050406030204" pitchFamily="18" charset="0"/>
                        <a:ea typeface="Cambria Math" panose="02040503050406030204" pitchFamily="18" charset="0"/>
                      </a:rPr>
                      <m:t>𝑻</m:t>
                    </m:r>
                    <m:r>
                      <a:rPr lang="zh-CN" altLang="en-US" sz="2400" b="1" i="1" dirty="0">
                        <a:solidFill>
                          <a:schemeClr val="accent2">
                            <a:lumMod val="75000"/>
                          </a:schemeClr>
                        </a:solidFill>
                        <a:latin typeface="Cambria Math" panose="02040503050406030204" pitchFamily="18" charset="0"/>
                        <a:ea typeface="Cambria Math" panose="02040503050406030204" pitchFamily="18" charset="0"/>
                      </a:rPr>
                      <m:t>时</m:t>
                    </m:r>
                  </m:oMath>
                </a14:m>
                <a:r>
                  <a:rPr lang="zh-CN" altLang="en-US" sz="2400" b="1" dirty="0">
                    <a:solidFill>
                      <a:schemeClr val="accent2">
                        <a:lumMod val="75000"/>
                      </a:schemeClr>
                    </a:solidFill>
                    <a:ea typeface="楷体_GB2312"/>
                  </a:rPr>
                  <a:t>，求该功率，用</a:t>
                </a:r>
                <a14:m>
                  <m:oMath xmlns:m="http://schemas.openxmlformats.org/officeDocument/2006/math">
                    <m:sSub>
                      <m:sSubPr>
                        <m:ctrlPr>
                          <a:rPr lang="en-US" altLang="zh-CN" sz="2400" b="1" i="1">
                            <a:solidFill>
                              <a:schemeClr val="accent2">
                                <a:lumMod val="75000"/>
                              </a:schemeClr>
                            </a:solidFill>
                            <a:latin typeface="Cambria Math" panose="02040503050406030204" pitchFamily="18" charset="0"/>
                          </a:rPr>
                        </m:ctrlPr>
                      </m:sSubPr>
                      <m:e>
                        <m:r>
                          <a:rPr lang="en-US" altLang="zh-CN" sz="2400" b="1" i="1">
                            <a:solidFill>
                              <a:schemeClr val="accent2">
                                <a:lumMod val="75000"/>
                              </a:schemeClr>
                            </a:solidFill>
                            <a:latin typeface="Cambria Math" panose="02040503050406030204" pitchFamily="18" charset="0"/>
                          </a:rPr>
                          <m:t>𝒒</m:t>
                        </m:r>
                      </m:e>
                      <m:sub>
                        <m:r>
                          <a:rPr lang="en-US" altLang="zh-CN" sz="2400" b="1" i="1">
                            <a:solidFill>
                              <a:schemeClr val="accent2">
                                <a:lumMod val="75000"/>
                              </a:schemeClr>
                            </a:solidFill>
                            <a:latin typeface="Cambria Math" panose="02040503050406030204" pitchFamily="18" charset="0"/>
                          </a:rPr>
                          <m:t>𝟏</m:t>
                        </m:r>
                      </m:sub>
                    </m:sSub>
                  </m:oMath>
                </a14:m>
                <a:r>
                  <a:rPr lang="zh-CN" altLang="en-US" sz="2400" b="1" dirty="0">
                    <a:solidFill>
                      <a:schemeClr val="accent2">
                        <a:lumMod val="75000"/>
                      </a:schemeClr>
                    </a:solidFill>
                    <a:ea typeface="楷体_GB2312"/>
                  </a:rPr>
                  <a:t>表示。</a:t>
                </a:r>
              </a:p>
            </p:txBody>
          </p:sp>
        </mc:Choice>
        <mc:Fallback xmlns="">
          <p:sp>
            <p:nvSpPr>
              <p:cNvPr id="3" name="文本框 2"/>
              <p:cNvSpPr txBox="1">
                <a:spLocks noRot="1" noChangeAspect="1" noMove="1" noResize="1" noEditPoints="1" noAdjustHandles="1" noChangeArrowheads="1" noChangeShapeType="1" noTextEdit="1"/>
              </p:cNvSpPr>
              <p:nvPr/>
            </p:nvSpPr>
            <p:spPr>
              <a:xfrm>
                <a:off x="1826176" y="664288"/>
                <a:ext cx="9104243" cy="830997"/>
              </a:xfrm>
              <a:prstGeom prst="rect">
                <a:avLst/>
              </a:prstGeom>
              <a:blipFill>
                <a:blip r:embed="rId2"/>
                <a:stretch>
                  <a:fillRect l="-1072" t="-8824" r="-871" b="-132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1826176" y="2019950"/>
                <a:ext cx="8841825" cy="1200329"/>
              </a:xfrm>
              <a:prstGeom prst="rect">
                <a:avLst/>
              </a:prstGeom>
              <a:noFill/>
            </p:spPr>
            <p:txBody>
              <a:bodyPr wrap="square" rtlCol="0">
                <a:spAutoFit/>
              </a:bodyPr>
              <a:lstStyle/>
              <a:p>
                <a:r>
                  <a:rPr lang="zh-CN" altLang="en-US" sz="2400" b="1" dirty="0">
                    <a:solidFill>
                      <a:schemeClr val="accent2">
                        <a:lumMod val="75000"/>
                      </a:schemeClr>
                    </a:solidFill>
                    <a:ea typeface="楷体_GB2312"/>
                  </a:rPr>
                  <a:t>（</a:t>
                </a:r>
                <a:r>
                  <a:rPr lang="en-US" altLang="zh-CN" sz="2400" b="1" dirty="0">
                    <a:solidFill>
                      <a:schemeClr val="accent2">
                        <a:lumMod val="75000"/>
                      </a:schemeClr>
                    </a:solidFill>
                    <a:ea typeface="楷体_GB2312"/>
                  </a:rPr>
                  <a:t>4</a:t>
                </a:r>
                <a:r>
                  <a:rPr lang="zh-CN" altLang="en-US" sz="2400" b="1" dirty="0">
                    <a:solidFill>
                      <a:schemeClr val="accent2">
                        <a:lumMod val="75000"/>
                      </a:schemeClr>
                    </a:solidFill>
                    <a:ea typeface="楷体_GB2312"/>
                  </a:rPr>
                  <a:t>）对</a:t>
                </a:r>
                <a:r>
                  <a:rPr lang="en-US" altLang="zh-CN" sz="2400" b="1" dirty="0">
                    <a:solidFill>
                      <a:schemeClr val="accent2">
                        <a:lumMod val="75000"/>
                      </a:schemeClr>
                    </a:solidFill>
                    <a:ea typeface="楷体_GB2312"/>
                  </a:rPr>
                  <a:t>(3)</a:t>
                </a:r>
                <a:r>
                  <a:rPr lang="zh-CN" altLang="en-US" sz="2400" b="1" dirty="0">
                    <a:solidFill>
                      <a:schemeClr val="accent2">
                        <a:lumMod val="75000"/>
                      </a:schemeClr>
                    </a:solidFill>
                    <a:ea typeface="楷体_GB2312"/>
                  </a:rPr>
                  <a:t>中求出的功率在</a:t>
                </a:r>
                <a14:m>
                  <m:oMath xmlns:m="http://schemas.openxmlformats.org/officeDocument/2006/math">
                    <m:r>
                      <a:rPr lang="en-US" altLang="zh-CN" sz="2400" b="1" i="1" dirty="0">
                        <a:solidFill>
                          <a:schemeClr val="accent2">
                            <a:lumMod val="75000"/>
                          </a:schemeClr>
                        </a:solidFill>
                        <a:latin typeface="Cambria Math" panose="02040503050406030204" pitchFamily="18" charset="0"/>
                      </a:rPr>
                      <m:t>𝟎</m:t>
                    </m:r>
                    <m:r>
                      <a:rPr lang="en-US" altLang="zh-CN" sz="2400" b="1" i="1" dirty="0">
                        <a:solidFill>
                          <a:schemeClr val="accent2">
                            <a:lumMod val="75000"/>
                          </a:schemeClr>
                        </a:solidFill>
                        <a:latin typeface="Cambria Math" panose="02040503050406030204" pitchFamily="18" charset="0"/>
                        <a:ea typeface="Cambria Math" panose="02040503050406030204" pitchFamily="18" charset="0"/>
                      </a:rPr>
                      <m:t>≤</m:t>
                    </m:r>
                    <m:r>
                      <a:rPr lang="en-US" altLang="zh-CN" sz="2400" b="1" i="1" dirty="0">
                        <a:solidFill>
                          <a:schemeClr val="accent2">
                            <a:lumMod val="75000"/>
                          </a:schemeClr>
                        </a:solidFill>
                        <a:latin typeface="Cambria Math" panose="02040503050406030204" pitchFamily="18" charset="0"/>
                        <a:ea typeface="Cambria Math" panose="02040503050406030204" pitchFamily="18" charset="0"/>
                      </a:rPr>
                      <m:t>𝒕</m:t>
                    </m:r>
                    <m:r>
                      <a:rPr lang="en-US" altLang="zh-CN" sz="2400" b="1" i="1" dirty="0">
                        <a:solidFill>
                          <a:schemeClr val="accent2">
                            <a:lumMod val="75000"/>
                          </a:schemeClr>
                        </a:solidFill>
                        <a:latin typeface="Cambria Math" panose="02040503050406030204" pitchFamily="18" charset="0"/>
                        <a:ea typeface="Cambria Math" panose="02040503050406030204" pitchFamily="18" charset="0"/>
                      </a:rPr>
                      <m:t>≤</m:t>
                    </m:r>
                    <m:r>
                      <a:rPr lang="en-US" altLang="zh-CN" sz="2400" b="1" i="1" dirty="0">
                        <a:solidFill>
                          <a:schemeClr val="accent2">
                            <a:lumMod val="75000"/>
                          </a:schemeClr>
                        </a:solidFill>
                        <a:latin typeface="Cambria Math" panose="02040503050406030204" pitchFamily="18" charset="0"/>
                        <a:ea typeface="Cambria Math" panose="02040503050406030204" pitchFamily="18" charset="0"/>
                      </a:rPr>
                      <m:t>𝑻</m:t>
                    </m:r>
                    <m:r>
                      <a:rPr lang="zh-CN" altLang="en-US" sz="2400" b="1" i="1" dirty="0">
                        <a:solidFill>
                          <a:schemeClr val="accent2">
                            <a:lumMod val="75000"/>
                          </a:schemeClr>
                        </a:solidFill>
                        <a:latin typeface="Cambria Math" panose="02040503050406030204" pitchFamily="18" charset="0"/>
                        <a:ea typeface="Cambria Math" panose="02040503050406030204" pitchFamily="18" charset="0"/>
                      </a:rPr>
                      <m:t>时</m:t>
                    </m:r>
                  </m:oMath>
                </a14:m>
                <a:r>
                  <a:rPr lang="zh-CN" altLang="en-US" sz="2400" b="1" dirty="0">
                    <a:solidFill>
                      <a:schemeClr val="accent2">
                        <a:lumMod val="75000"/>
                      </a:schemeClr>
                    </a:solidFill>
                    <a:ea typeface="楷体_GB2312"/>
                  </a:rPr>
                  <a:t>间段积分，可以得到过渡过程中损失的能量。可以发现，损失的能量等于电容储存的能量差，为</a:t>
                </a:r>
              </a:p>
            </p:txBody>
          </p:sp>
        </mc:Choice>
        <mc:Fallback xmlns="">
          <p:sp>
            <p:nvSpPr>
              <p:cNvPr id="4" name="文本框 3"/>
              <p:cNvSpPr txBox="1">
                <a:spLocks noRot="1" noChangeAspect="1" noMove="1" noResize="1" noEditPoints="1" noAdjustHandles="1" noChangeArrowheads="1" noChangeShapeType="1" noTextEdit="1"/>
              </p:cNvSpPr>
              <p:nvPr/>
            </p:nvSpPr>
            <p:spPr>
              <a:xfrm>
                <a:off x="1826176" y="2019950"/>
                <a:ext cx="8841825" cy="1200329"/>
              </a:xfrm>
              <a:prstGeom prst="rect">
                <a:avLst/>
              </a:prstGeom>
              <a:blipFill>
                <a:blip r:embed="rId3"/>
                <a:stretch>
                  <a:fillRect l="-1103" t="-6091" r="-414" b="-86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2740346" y="3220279"/>
                <a:ext cx="7059177" cy="9122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𝝎</m:t>
                          </m:r>
                        </m:e>
                        <m:sub>
                          <m:r>
                            <a:rPr lang="en-US" altLang="zh-CN" sz="2400" b="1" i="1">
                              <a:solidFill>
                                <a:srgbClr val="000000"/>
                              </a:solidFill>
                              <a:latin typeface="Cambria Math" panose="02040503050406030204" pitchFamily="18" charset="0"/>
                            </a:rPr>
                            <m:t>𝑬</m:t>
                          </m:r>
                        </m:sub>
                      </m:sSub>
                      <m:d>
                        <m:dPr>
                          <m:ctrlPr>
                            <a:rPr lang="en-US" altLang="zh-CN" sz="2400" b="1" i="1">
                              <a:solidFill>
                                <a:srgbClr val="000000"/>
                              </a:solidFill>
                              <a:latin typeface="Cambria Math" panose="02040503050406030204" pitchFamily="18" charset="0"/>
                            </a:rPr>
                          </m:ctrlPr>
                        </m:dPr>
                        <m:e>
                          <m:r>
                            <a:rPr lang="en-US" altLang="zh-CN" sz="2400" b="1" i="1">
                              <a:solidFill>
                                <a:srgbClr val="000000"/>
                              </a:solidFill>
                              <a:latin typeface="Cambria Math" panose="02040503050406030204" pitchFamily="18" charset="0"/>
                            </a:rPr>
                            <m:t>𝒕</m:t>
                          </m:r>
                          <m:r>
                            <a:rPr lang="en-US" altLang="zh-CN" sz="2400" b="1" i="1">
                              <a:solidFill>
                                <a:srgbClr val="000000"/>
                              </a:solidFill>
                              <a:latin typeface="Cambria Math" panose="02040503050406030204" pitchFamily="18" charset="0"/>
                            </a:rPr>
                            <m:t>&lt;</m:t>
                          </m:r>
                          <m:r>
                            <a:rPr lang="en-US" altLang="zh-CN" sz="2400" b="1" i="1">
                              <a:solidFill>
                                <a:srgbClr val="000000"/>
                              </a:solidFill>
                              <a:latin typeface="Cambria Math" panose="02040503050406030204" pitchFamily="18" charset="0"/>
                            </a:rPr>
                            <m:t>𝒐</m:t>
                          </m:r>
                        </m:e>
                      </m:d>
                      <m:r>
                        <a:rPr lang="en-US" altLang="zh-CN" sz="2400" b="1" i="1">
                          <a:solidFill>
                            <a:srgbClr val="000000"/>
                          </a:solidFill>
                          <a:latin typeface="Cambria Math" panose="02040503050406030204" pitchFamily="18" charset="0"/>
                        </a:rPr>
                        <m:t>−</m:t>
                      </m:r>
                      <m:sSub>
                        <m:sSubPr>
                          <m:ctrlPr>
                            <a:rPr lang="en-US" altLang="zh-CN"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𝝎</m:t>
                          </m:r>
                        </m:e>
                        <m:sub>
                          <m:r>
                            <a:rPr lang="en-US" altLang="zh-CN" sz="2400" b="1" i="1">
                              <a:solidFill>
                                <a:srgbClr val="000000"/>
                              </a:solidFill>
                              <a:latin typeface="Cambria Math" panose="02040503050406030204" pitchFamily="18" charset="0"/>
                            </a:rPr>
                            <m:t>𝑬</m:t>
                          </m:r>
                        </m:sub>
                      </m:sSub>
                      <m:d>
                        <m:dPr>
                          <m:ctrlPr>
                            <a:rPr lang="en-US" altLang="zh-CN" sz="2400" b="1" i="1">
                              <a:solidFill>
                                <a:srgbClr val="000000"/>
                              </a:solidFill>
                              <a:latin typeface="Cambria Math" panose="02040503050406030204" pitchFamily="18" charset="0"/>
                            </a:rPr>
                          </m:ctrlPr>
                        </m:dPr>
                        <m:e>
                          <m:r>
                            <a:rPr lang="en-US" altLang="zh-CN" sz="2400" b="1" i="1">
                              <a:solidFill>
                                <a:srgbClr val="000000"/>
                              </a:solidFill>
                              <a:latin typeface="Cambria Math" panose="02040503050406030204" pitchFamily="18" charset="0"/>
                            </a:rPr>
                            <m:t>𝒕</m:t>
                          </m:r>
                          <m:r>
                            <a:rPr lang="en-US" altLang="zh-CN" sz="2400" b="1" i="1">
                              <a:solidFill>
                                <a:srgbClr val="000000"/>
                              </a:solidFill>
                              <a:latin typeface="Cambria Math" panose="02040503050406030204" pitchFamily="18" charset="0"/>
                            </a:rPr>
                            <m:t>&gt;</m:t>
                          </m:r>
                          <m:r>
                            <a:rPr lang="en-US" altLang="zh-CN" sz="2400" b="1" i="1">
                              <a:solidFill>
                                <a:srgbClr val="000000"/>
                              </a:solidFill>
                              <a:latin typeface="Cambria Math" panose="02040503050406030204" pitchFamily="18" charset="0"/>
                            </a:rPr>
                            <m:t>𝒐</m:t>
                          </m:r>
                        </m:e>
                      </m:d>
                      <m:r>
                        <a:rPr lang="en-US" altLang="zh-CN" sz="2400" b="1" i="1">
                          <a:solidFill>
                            <a:srgbClr val="000000"/>
                          </a:solidFill>
                          <a:latin typeface="Cambria Math" panose="02040503050406030204" pitchFamily="18" charset="0"/>
                        </a:rPr>
                        <m:t>=</m:t>
                      </m:r>
                      <m:f>
                        <m:fPr>
                          <m:ctrlPr>
                            <a:rPr lang="en-US" altLang="zh-CN" sz="2400" b="1" i="1">
                              <a:solidFill>
                                <a:srgbClr val="000000"/>
                              </a:solidFill>
                              <a:latin typeface="Cambria Math" panose="02040503050406030204" pitchFamily="18" charset="0"/>
                            </a:rPr>
                          </m:ctrlPr>
                        </m:fPr>
                        <m:num>
                          <m:r>
                            <a:rPr lang="en-US" altLang="zh-CN" sz="2400" b="1" i="1">
                              <a:solidFill>
                                <a:srgbClr val="000000"/>
                              </a:solidFill>
                              <a:latin typeface="Cambria Math" panose="02040503050406030204" pitchFamily="18" charset="0"/>
                            </a:rPr>
                            <m:t>𝟏</m:t>
                          </m:r>
                        </m:num>
                        <m:den>
                          <m:r>
                            <a:rPr lang="en-US" altLang="zh-CN" sz="2400" b="1" i="1">
                              <a:solidFill>
                                <a:srgbClr val="000000"/>
                              </a:solidFill>
                              <a:latin typeface="Cambria Math" panose="02040503050406030204" pitchFamily="18" charset="0"/>
                            </a:rPr>
                            <m:t>𝟐</m:t>
                          </m:r>
                        </m:den>
                      </m:f>
                      <m:f>
                        <m:fPr>
                          <m:ctrlPr>
                            <a:rPr lang="en-US" altLang="zh-CN" sz="2400" b="1" i="1">
                              <a:solidFill>
                                <a:srgbClr val="000000"/>
                              </a:solidFill>
                              <a:latin typeface="Cambria Math" panose="02040503050406030204" pitchFamily="18" charset="0"/>
                            </a:rPr>
                          </m:ctrlPr>
                        </m:fPr>
                        <m:num>
                          <m:sSub>
                            <m:sSubPr>
                              <m:ctrlPr>
                                <a:rPr lang="en-US" altLang="zh-CN" sz="2400" b="1"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𝑪</m:t>
                              </m:r>
                            </m:e>
                            <m:sub>
                              <m:r>
                                <a:rPr lang="en-US" altLang="zh-CN" sz="2400" b="1" i="1">
                                  <a:solidFill>
                                    <a:srgbClr val="000000"/>
                                  </a:solidFill>
                                  <a:latin typeface="Cambria Math" panose="02040503050406030204" pitchFamily="18" charset="0"/>
                                </a:rPr>
                                <m:t>𝟏</m:t>
                              </m:r>
                            </m:sub>
                          </m:sSub>
                          <m:sSub>
                            <m:sSubPr>
                              <m:ctrlPr>
                                <a:rPr lang="en-US" altLang="zh-CN" sz="2400" b="1"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𝑪</m:t>
                              </m:r>
                            </m:e>
                            <m:sub>
                              <m:r>
                                <a:rPr lang="en-US" altLang="zh-CN" sz="2400" b="1" i="1">
                                  <a:solidFill>
                                    <a:srgbClr val="000000"/>
                                  </a:solidFill>
                                  <a:latin typeface="Cambria Math" panose="02040503050406030204" pitchFamily="18" charset="0"/>
                                </a:rPr>
                                <m:t>𝟐</m:t>
                              </m:r>
                            </m:sub>
                          </m:sSub>
                        </m:num>
                        <m:den>
                          <m:sSub>
                            <m:sSubPr>
                              <m:ctrlPr>
                                <a:rPr lang="en-US" altLang="zh-CN" sz="2400" b="1"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𝑪</m:t>
                              </m:r>
                            </m:e>
                            <m:sub>
                              <m:r>
                                <a:rPr lang="en-US" altLang="zh-CN" sz="2400" b="1" i="1">
                                  <a:solidFill>
                                    <a:srgbClr val="000000"/>
                                  </a:solidFill>
                                  <a:latin typeface="Cambria Math" panose="02040503050406030204" pitchFamily="18" charset="0"/>
                                </a:rPr>
                                <m:t>𝟏</m:t>
                              </m:r>
                            </m:sub>
                          </m:sSub>
                          <m:sSub>
                            <m:sSubPr>
                              <m:ctrlPr>
                                <a:rPr lang="en-US" altLang="zh-CN" sz="2400" b="1"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m:t>
                              </m:r>
                              <m:r>
                                <a:rPr lang="en-US" altLang="zh-CN" sz="2400" b="1" i="1">
                                  <a:solidFill>
                                    <a:srgbClr val="000000"/>
                                  </a:solidFill>
                                  <a:latin typeface="Cambria Math" panose="02040503050406030204" pitchFamily="18" charset="0"/>
                                </a:rPr>
                                <m:t>𝑪</m:t>
                              </m:r>
                            </m:e>
                            <m:sub>
                              <m:r>
                                <a:rPr lang="en-US" altLang="zh-CN" sz="2400" b="1" i="1">
                                  <a:solidFill>
                                    <a:srgbClr val="000000"/>
                                  </a:solidFill>
                                  <a:latin typeface="Cambria Math" panose="02040503050406030204" pitchFamily="18" charset="0"/>
                                </a:rPr>
                                <m:t>𝟐</m:t>
                              </m:r>
                            </m:sub>
                          </m:sSub>
                        </m:den>
                      </m:f>
                      <m:sSup>
                        <m:sSupPr>
                          <m:ctrlPr>
                            <a:rPr lang="en-US" altLang="zh-CN" sz="2400" b="1" i="1">
                              <a:solidFill>
                                <a:srgbClr val="000000"/>
                              </a:solidFill>
                              <a:latin typeface="Cambria Math" panose="02040503050406030204" pitchFamily="18" charset="0"/>
                            </a:rPr>
                          </m:ctrlPr>
                        </m:sSupPr>
                        <m:e>
                          <m:d>
                            <m:dPr>
                              <m:ctrlPr>
                                <a:rPr lang="en-US" altLang="zh-CN" sz="2400" b="1" i="1">
                                  <a:solidFill>
                                    <a:srgbClr val="000000"/>
                                  </a:solidFill>
                                  <a:latin typeface="Cambria Math" panose="02040503050406030204" pitchFamily="18" charset="0"/>
                                </a:rPr>
                              </m:ctrlPr>
                            </m:dPr>
                            <m:e>
                              <m:f>
                                <m:fPr>
                                  <m:ctrlPr>
                                    <a:rPr lang="en-US" altLang="zh-CN" sz="2400" b="1" i="1">
                                      <a:solidFill>
                                        <a:srgbClr val="000000"/>
                                      </a:solidFill>
                                      <a:latin typeface="Cambria Math" panose="02040503050406030204" pitchFamily="18" charset="0"/>
                                    </a:rPr>
                                  </m:ctrlPr>
                                </m:fPr>
                                <m:num>
                                  <m:sSub>
                                    <m:sSubPr>
                                      <m:ctrlPr>
                                        <a:rPr lang="en-US" altLang="zh-CN" sz="2400" b="1"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𝑸</m:t>
                                      </m:r>
                                    </m:e>
                                    <m:sub>
                                      <m:r>
                                        <a:rPr lang="en-US" altLang="zh-CN" sz="2400" b="1" i="1">
                                          <a:solidFill>
                                            <a:srgbClr val="000000"/>
                                          </a:solidFill>
                                          <a:latin typeface="Cambria Math" panose="02040503050406030204" pitchFamily="18" charset="0"/>
                                        </a:rPr>
                                        <m:t>𝟏</m:t>
                                      </m:r>
                                    </m:sub>
                                  </m:sSub>
                                </m:num>
                                <m:den>
                                  <m:sSub>
                                    <m:sSubPr>
                                      <m:ctrlPr>
                                        <a:rPr lang="en-US" altLang="zh-CN" sz="2400" b="1"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𝑪</m:t>
                                      </m:r>
                                    </m:e>
                                    <m:sub>
                                      <m:r>
                                        <a:rPr lang="en-US" altLang="zh-CN" sz="2400" b="1" i="1">
                                          <a:solidFill>
                                            <a:srgbClr val="000000"/>
                                          </a:solidFill>
                                          <a:latin typeface="Cambria Math" panose="02040503050406030204" pitchFamily="18" charset="0"/>
                                        </a:rPr>
                                        <m:t>𝟏</m:t>
                                      </m:r>
                                    </m:sub>
                                  </m:sSub>
                                </m:den>
                              </m:f>
                              <m:r>
                                <a:rPr lang="en-US" altLang="zh-CN" sz="2400" b="1" i="1">
                                  <a:solidFill>
                                    <a:srgbClr val="000000"/>
                                  </a:solidFill>
                                  <a:latin typeface="Cambria Math" panose="02040503050406030204" pitchFamily="18" charset="0"/>
                                </a:rPr>
                                <m:t>−</m:t>
                              </m:r>
                              <m:f>
                                <m:fPr>
                                  <m:ctrlPr>
                                    <a:rPr lang="en-US" altLang="zh-CN" sz="2400" b="1" i="1">
                                      <a:solidFill>
                                        <a:srgbClr val="000000"/>
                                      </a:solidFill>
                                      <a:latin typeface="Cambria Math" panose="02040503050406030204" pitchFamily="18" charset="0"/>
                                    </a:rPr>
                                  </m:ctrlPr>
                                </m:fPr>
                                <m:num>
                                  <m:sSub>
                                    <m:sSubPr>
                                      <m:ctrlPr>
                                        <a:rPr lang="en-US" altLang="zh-CN" sz="2400" b="1"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𝑸</m:t>
                                      </m:r>
                                    </m:e>
                                    <m:sub>
                                      <m:r>
                                        <a:rPr lang="en-US" altLang="zh-CN" sz="2400" b="1" i="1">
                                          <a:solidFill>
                                            <a:srgbClr val="000000"/>
                                          </a:solidFill>
                                          <a:latin typeface="Cambria Math" panose="02040503050406030204" pitchFamily="18" charset="0"/>
                                        </a:rPr>
                                        <m:t>𝟐</m:t>
                                      </m:r>
                                    </m:sub>
                                  </m:sSub>
                                </m:num>
                                <m:den>
                                  <m:sSub>
                                    <m:sSubPr>
                                      <m:ctrlPr>
                                        <a:rPr lang="en-US" altLang="zh-CN" sz="2400" b="1"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𝑪</m:t>
                                      </m:r>
                                    </m:e>
                                    <m:sub>
                                      <m:r>
                                        <a:rPr lang="en-US" altLang="zh-CN" sz="2400" b="1" i="1">
                                          <a:solidFill>
                                            <a:srgbClr val="000000"/>
                                          </a:solidFill>
                                          <a:latin typeface="Cambria Math" panose="02040503050406030204" pitchFamily="18" charset="0"/>
                                        </a:rPr>
                                        <m:t>𝟐</m:t>
                                      </m:r>
                                    </m:sub>
                                  </m:sSub>
                                </m:den>
                              </m:f>
                            </m:e>
                          </m:d>
                        </m:e>
                        <m:sup>
                          <m:r>
                            <a:rPr lang="en-US" altLang="zh-CN" sz="2400" b="1" i="1">
                              <a:solidFill>
                                <a:srgbClr val="000000"/>
                              </a:solidFill>
                              <a:latin typeface="Cambria Math" panose="02040503050406030204" pitchFamily="18" charset="0"/>
                            </a:rPr>
                            <m:t>𝟐</m:t>
                          </m:r>
                        </m:sup>
                      </m:sSup>
                      <m:r>
                        <a:rPr lang="en-US" altLang="zh-CN" sz="2400" b="1" i="1">
                          <a:solidFill>
                            <a:srgbClr val="000000"/>
                          </a:solidFill>
                          <a:latin typeface="Cambria Math" panose="02040503050406030204" pitchFamily="18" charset="0"/>
                          <a:ea typeface="Cambria Math" panose="02040503050406030204" pitchFamily="18" charset="0"/>
                        </a:rPr>
                        <m:t>≥</m:t>
                      </m:r>
                      <m:r>
                        <a:rPr lang="en-US" altLang="zh-CN" sz="2400" b="1" i="1">
                          <a:solidFill>
                            <a:srgbClr val="000000"/>
                          </a:solidFill>
                          <a:latin typeface="Cambria Math" panose="02040503050406030204" pitchFamily="18" charset="0"/>
                          <a:ea typeface="Cambria Math" panose="02040503050406030204" pitchFamily="18" charset="0"/>
                        </a:rPr>
                        <m:t>𝟎</m:t>
                      </m:r>
                    </m:oMath>
                  </m:oMathPara>
                </a14:m>
                <a:endParaRPr lang="zh-CN" altLang="en-US" sz="2400" b="1" dirty="0">
                  <a:solidFill>
                    <a:srgbClr val="000000"/>
                  </a:solidFill>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2740346" y="3220279"/>
                <a:ext cx="7059177" cy="91223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963259" y="4269609"/>
                <a:ext cx="8613353" cy="1200329"/>
              </a:xfrm>
              <a:prstGeom prst="rect">
                <a:avLst/>
              </a:prstGeom>
              <a:noFill/>
            </p:spPr>
            <p:txBody>
              <a:bodyPr wrap="square" rtlCol="0">
                <a:spAutoFit/>
              </a:bodyPr>
              <a:lstStyle/>
              <a:p>
                <a:r>
                  <a:rPr lang="zh-CN" altLang="en-US" sz="2400" b="1" dirty="0">
                    <a:solidFill>
                      <a:schemeClr val="accent2">
                        <a:lumMod val="75000"/>
                      </a:schemeClr>
                    </a:solidFill>
                    <a:ea typeface="楷体_GB2312"/>
                  </a:rPr>
                  <a:t>很显然，损失的能量与</a:t>
                </a:r>
                <a14:m>
                  <m:oMath xmlns:m="http://schemas.openxmlformats.org/officeDocument/2006/math">
                    <m:sSub>
                      <m:sSubPr>
                        <m:ctrlPr>
                          <a:rPr lang="en-US" altLang="zh-CN" sz="2400" b="1" i="1">
                            <a:solidFill>
                              <a:schemeClr val="accent2">
                                <a:lumMod val="75000"/>
                              </a:schemeClr>
                            </a:solidFill>
                            <a:latin typeface="Cambria Math" panose="02040503050406030204" pitchFamily="18" charset="0"/>
                          </a:rPr>
                        </m:ctrlPr>
                      </m:sSubPr>
                      <m:e>
                        <m:r>
                          <a:rPr lang="en-US" altLang="zh-CN" sz="2400" b="1" i="1">
                            <a:solidFill>
                              <a:schemeClr val="accent2">
                                <a:lumMod val="75000"/>
                              </a:schemeClr>
                            </a:solidFill>
                            <a:latin typeface="Cambria Math" panose="02040503050406030204" pitchFamily="18" charset="0"/>
                          </a:rPr>
                          <m:t>𝒒</m:t>
                        </m:r>
                      </m:e>
                      <m:sub>
                        <m:r>
                          <a:rPr lang="en-US" altLang="zh-CN" sz="2400" b="1" i="1">
                            <a:solidFill>
                              <a:schemeClr val="accent2">
                                <a:lumMod val="75000"/>
                              </a:schemeClr>
                            </a:solidFill>
                            <a:latin typeface="Cambria Math" panose="02040503050406030204" pitchFamily="18" charset="0"/>
                          </a:rPr>
                          <m:t>𝟏</m:t>
                        </m:r>
                      </m:sub>
                    </m:sSub>
                  </m:oMath>
                </a14:m>
                <a:r>
                  <a:rPr lang="zh-CN" altLang="en-US" sz="2400" b="1" dirty="0">
                    <a:solidFill>
                      <a:schemeClr val="accent2">
                        <a:lumMod val="75000"/>
                      </a:schemeClr>
                    </a:solidFill>
                    <a:ea typeface="楷体_GB2312"/>
                  </a:rPr>
                  <a:t>的函数的内部细节无关。因为这些细节只是等价于损失机理的细节，而能量损失的多少显然与它时怎么损失的无关。</a:t>
                </a:r>
              </a:p>
            </p:txBody>
          </p:sp>
        </mc:Choice>
        <mc:Fallback xmlns="">
          <p:sp>
            <p:nvSpPr>
              <p:cNvPr id="6" name="文本框 5"/>
              <p:cNvSpPr txBox="1">
                <a:spLocks noRot="1" noChangeAspect="1" noMove="1" noResize="1" noEditPoints="1" noAdjustHandles="1" noChangeArrowheads="1" noChangeShapeType="1" noTextEdit="1"/>
              </p:cNvSpPr>
              <p:nvPr/>
            </p:nvSpPr>
            <p:spPr>
              <a:xfrm>
                <a:off x="1963259" y="4269609"/>
                <a:ext cx="8613353" cy="1200329"/>
              </a:xfrm>
              <a:prstGeom prst="rect">
                <a:avLst/>
              </a:prstGeom>
              <a:blipFill>
                <a:blip r:embed="rId5"/>
                <a:stretch>
                  <a:fillRect l="-1062" t="-5584" b="-86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28304118"/>
      </p:ext>
    </p:extLst>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23152" y="37444"/>
            <a:ext cx="1534394" cy="523220"/>
          </a:xfrm>
          <a:prstGeom prst="rect">
            <a:avLst/>
          </a:prstGeom>
        </p:spPr>
        <p:txBody>
          <a:bodyPr wrap="none">
            <a:spAutoFit/>
          </a:bodyPr>
          <a:lstStyle/>
          <a:p>
            <a:pPr>
              <a:spcBef>
                <a:spcPct val="0"/>
              </a:spcBef>
            </a:pPr>
            <a:r>
              <a:rPr kumimoji="1" lang="zh-CN" altLang="en-US" sz="2800" b="1" dirty="0">
                <a:solidFill>
                  <a:srgbClr val="0000FF"/>
                </a:solidFill>
                <a:latin typeface="Times New Roman" panose="02020603050405020304" pitchFamily="18" charset="0"/>
                <a:ea typeface="楷体_GB2312"/>
              </a:rPr>
              <a:t>练习</a:t>
            </a:r>
            <a:r>
              <a:rPr kumimoji="1" lang="en-US" altLang="zh-CN" sz="2800" b="1" dirty="0">
                <a:solidFill>
                  <a:srgbClr val="0000FF"/>
                </a:solidFill>
                <a:latin typeface="Times New Roman" panose="02020603050405020304" pitchFamily="18" charset="0"/>
                <a:ea typeface="楷体_GB2312"/>
              </a:rPr>
              <a:t>10.4</a:t>
            </a:r>
          </a:p>
        </p:txBody>
      </p:sp>
      <p:pic>
        <p:nvPicPr>
          <p:cNvPr id="3" name="图片 2"/>
          <p:cNvPicPr>
            <a:picLocks noChangeAspect="1"/>
          </p:cNvPicPr>
          <p:nvPr/>
        </p:nvPicPr>
        <p:blipFill>
          <a:blip r:embed="rId2" cstate="print"/>
          <a:stretch>
            <a:fillRect/>
          </a:stretch>
        </p:blipFill>
        <p:spPr>
          <a:xfrm>
            <a:off x="6348248" y="1467111"/>
            <a:ext cx="4225160" cy="1889006"/>
          </a:xfrm>
          <a:prstGeom prst="rect">
            <a:avLst/>
          </a:prstGeom>
        </p:spPr>
      </p:pic>
      <mc:AlternateContent xmlns:mc="http://schemas.openxmlformats.org/markup-compatibility/2006" xmlns:a14="http://schemas.microsoft.com/office/drawing/2010/main">
        <mc:Choice Requires="a14">
          <p:sp>
            <p:nvSpPr>
              <p:cNvPr id="4" name="文本框 3"/>
              <p:cNvSpPr txBox="1"/>
              <p:nvPr/>
            </p:nvSpPr>
            <p:spPr>
              <a:xfrm>
                <a:off x="2223738" y="499283"/>
                <a:ext cx="7285382" cy="954107"/>
              </a:xfrm>
              <a:prstGeom prst="rect">
                <a:avLst/>
              </a:prstGeom>
              <a:noFill/>
            </p:spPr>
            <p:txBody>
              <a:bodyPr wrap="square" rtlCol="0">
                <a:spAutoFit/>
              </a:bodyPr>
              <a:lstStyle/>
              <a:p>
                <a:r>
                  <a:rPr lang="zh-CN" altLang="en-US" sz="2800" b="1" dirty="0">
                    <a:solidFill>
                      <a:srgbClr val="FF0000"/>
                    </a:solidFill>
                    <a:ea typeface="楷体_GB2312"/>
                  </a:rPr>
                  <a:t>如图所示电路，开关在</a:t>
                </a:r>
                <a:r>
                  <a:rPr lang="en-US" altLang="zh-CN" sz="2800" b="1" i="1" dirty="0">
                    <a:solidFill>
                      <a:srgbClr val="FF0000"/>
                    </a:solidFill>
                    <a:ea typeface="楷体_GB2312"/>
                  </a:rPr>
                  <a:t>t=0</a:t>
                </a:r>
                <a:r>
                  <a:rPr lang="zh-CN" altLang="en-US" sz="2800" b="1" dirty="0">
                    <a:solidFill>
                      <a:srgbClr val="FF0000"/>
                    </a:solidFill>
                    <a:ea typeface="楷体_GB2312"/>
                  </a:rPr>
                  <a:t>时合上，在</a:t>
                </a:r>
                <a:r>
                  <a:rPr lang="en-US" altLang="zh-CN" sz="2800" b="1" i="1" dirty="0">
                    <a:solidFill>
                      <a:srgbClr val="FF0000"/>
                    </a:solidFill>
                    <a:ea typeface="楷体_GB2312"/>
                  </a:rPr>
                  <a:t>t=1s</a:t>
                </a:r>
                <a:r>
                  <a:rPr lang="en-US" altLang="zh-CN" sz="2800" b="1" dirty="0">
                    <a:solidFill>
                      <a:srgbClr val="FF0000"/>
                    </a:solidFill>
                    <a:ea typeface="楷体_GB2312"/>
                  </a:rPr>
                  <a:t> </a:t>
                </a:r>
                <a:r>
                  <a:rPr lang="zh-CN" altLang="en-US" sz="2800" b="1" dirty="0">
                    <a:solidFill>
                      <a:srgbClr val="FF0000"/>
                    </a:solidFill>
                    <a:ea typeface="楷体_GB2312"/>
                  </a:rPr>
                  <a:t>时打开。画出</a:t>
                </a:r>
                <a14:m>
                  <m:oMath xmlns:m="http://schemas.openxmlformats.org/officeDocument/2006/math">
                    <m:sSub>
                      <m:sSubPr>
                        <m:ctrlPr>
                          <a:rPr lang="en-US" altLang="zh-CN" sz="2800" b="1" i="1">
                            <a:solidFill>
                              <a:srgbClr val="FF0000"/>
                            </a:solidFill>
                            <a:latin typeface="Cambria Math" panose="02040503050406030204" pitchFamily="18" charset="0"/>
                          </a:rPr>
                        </m:ctrlPr>
                      </m:sSubPr>
                      <m:e>
                        <m:r>
                          <a:rPr lang="en-US" altLang="zh-CN" sz="2800" b="1" i="1">
                            <a:solidFill>
                              <a:srgbClr val="FF0000"/>
                            </a:solidFill>
                            <a:latin typeface="Cambria Math" panose="02040503050406030204" pitchFamily="18" charset="0"/>
                          </a:rPr>
                          <m:t>𝒗</m:t>
                        </m:r>
                      </m:e>
                      <m:sub>
                        <m:r>
                          <a:rPr lang="en-US" altLang="zh-CN" sz="2800" b="1" i="1">
                            <a:solidFill>
                              <a:srgbClr val="FF0000"/>
                            </a:solidFill>
                            <a:latin typeface="Cambria Math" panose="02040503050406030204" pitchFamily="18" charset="0"/>
                          </a:rPr>
                          <m:t>𝒄</m:t>
                        </m:r>
                      </m:sub>
                    </m:sSub>
                    <m:d>
                      <m:dPr>
                        <m:ctrlPr>
                          <a:rPr lang="en-US" altLang="zh-CN" sz="2800" b="1" i="1">
                            <a:solidFill>
                              <a:srgbClr val="FF0000"/>
                            </a:solidFill>
                            <a:latin typeface="Cambria Math" panose="02040503050406030204" pitchFamily="18" charset="0"/>
                          </a:rPr>
                        </m:ctrlPr>
                      </m:dPr>
                      <m:e>
                        <m:r>
                          <a:rPr lang="en-US" altLang="zh-CN" sz="2800" b="1" i="1">
                            <a:solidFill>
                              <a:srgbClr val="FF0000"/>
                            </a:solidFill>
                            <a:latin typeface="Cambria Math" panose="02040503050406030204" pitchFamily="18" charset="0"/>
                          </a:rPr>
                          <m:t>𝒕</m:t>
                        </m:r>
                      </m:e>
                    </m:d>
                  </m:oMath>
                </a14:m>
                <a:r>
                  <a:rPr lang="zh-CN" altLang="en-US" sz="2800" b="1" dirty="0">
                    <a:solidFill>
                      <a:srgbClr val="FF0000"/>
                    </a:solidFill>
                    <a:ea typeface="楷体_GB2312"/>
                  </a:rPr>
                  <a:t>在所有时间内的图形。</a:t>
                </a:r>
              </a:p>
            </p:txBody>
          </p:sp>
        </mc:Choice>
        <mc:Fallback xmlns="">
          <p:sp>
            <p:nvSpPr>
              <p:cNvPr id="4" name="文本框 3"/>
              <p:cNvSpPr txBox="1">
                <a:spLocks noRot="1" noChangeAspect="1" noMove="1" noResize="1" noEditPoints="1" noAdjustHandles="1" noChangeArrowheads="1" noChangeShapeType="1" noTextEdit="1"/>
              </p:cNvSpPr>
              <p:nvPr/>
            </p:nvSpPr>
            <p:spPr>
              <a:xfrm>
                <a:off x="2223738" y="499283"/>
                <a:ext cx="7285382" cy="954107"/>
              </a:xfrm>
              <a:prstGeom prst="rect">
                <a:avLst/>
              </a:prstGeom>
              <a:blipFill>
                <a:blip r:embed="rId3"/>
                <a:stretch>
                  <a:fillRect l="-1757" t="-9615" b="-147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700520" y="2093895"/>
                <a:ext cx="4942019" cy="2478179"/>
              </a:xfrm>
              <a:prstGeom prst="rect">
                <a:avLst/>
              </a:prstGeom>
              <a:noFill/>
            </p:spPr>
            <p:txBody>
              <a:bodyPr wrap="square" rtlCol="0">
                <a:spAutoFit/>
              </a:bodyPr>
              <a:lstStyle/>
              <a:p>
                <a:r>
                  <a:rPr lang="zh-CN" altLang="en-US" sz="2400" b="1" dirty="0">
                    <a:solidFill>
                      <a:schemeClr val="accent2">
                        <a:lumMod val="75000"/>
                      </a:schemeClr>
                    </a:solidFill>
                    <a:ea typeface="楷体_GB2312"/>
                  </a:rPr>
                  <a:t>假设当</a:t>
                </a:r>
                <a:r>
                  <a:rPr lang="en-US" altLang="zh-CN" sz="2400" b="1" dirty="0">
                    <a:solidFill>
                      <a:schemeClr val="accent2">
                        <a:lumMod val="75000"/>
                      </a:schemeClr>
                    </a:solidFill>
                    <a:ea typeface="楷体_GB2312"/>
                  </a:rPr>
                  <a:t>t&lt;0</a:t>
                </a:r>
                <a:r>
                  <a:rPr lang="zh-CN" altLang="en-US" sz="2400" b="1" dirty="0">
                    <a:solidFill>
                      <a:schemeClr val="accent2">
                        <a:lumMod val="75000"/>
                      </a:schemeClr>
                    </a:solidFill>
                    <a:ea typeface="楷体_GB2312"/>
                  </a:rPr>
                  <a:t>时，</a:t>
                </a:r>
                <a14:m>
                  <m:oMath xmlns:m="http://schemas.openxmlformats.org/officeDocument/2006/math">
                    <m:sSub>
                      <m:sSubPr>
                        <m:ctrlPr>
                          <a:rPr lang="en-US" altLang="zh-CN" sz="2400" b="1" i="1">
                            <a:solidFill>
                              <a:schemeClr val="accent2">
                                <a:lumMod val="75000"/>
                              </a:schemeClr>
                            </a:solidFill>
                            <a:latin typeface="Cambria Math" panose="02040503050406030204" pitchFamily="18" charset="0"/>
                          </a:rPr>
                        </m:ctrlPr>
                      </m:sSubPr>
                      <m:e>
                        <m:r>
                          <a:rPr lang="en-US" altLang="zh-CN" sz="2400" b="1" i="1">
                            <a:solidFill>
                              <a:schemeClr val="accent2">
                                <a:lumMod val="75000"/>
                              </a:schemeClr>
                            </a:solidFill>
                            <a:latin typeface="Cambria Math" panose="02040503050406030204" pitchFamily="18" charset="0"/>
                          </a:rPr>
                          <m:t>𝒗</m:t>
                        </m:r>
                      </m:e>
                      <m:sub>
                        <m:r>
                          <a:rPr lang="en-US" altLang="zh-CN" sz="2400" b="1" i="1">
                            <a:solidFill>
                              <a:schemeClr val="accent2">
                                <a:lumMod val="75000"/>
                              </a:schemeClr>
                            </a:solidFill>
                            <a:latin typeface="Cambria Math" panose="02040503050406030204" pitchFamily="18" charset="0"/>
                          </a:rPr>
                          <m:t>𝒄</m:t>
                        </m:r>
                      </m:sub>
                    </m:sSub>
                  </m:oMath>
                </a14:m>
                <a:r>
                  <a:rPr lang="en-US" altLang="zh-CN" sz="2400" b="1" dirty="0">
                    <a:solidFill>
                      <a:schemeClr val="accent2">
                        <a:lumMod val="75000"/>
                      </a:schemeClr>
                    </a:solidFill>
                    <a:ea typeface="楷体_GB2312"/>
                  </a:rPr>
                  <a:t>=0.</a:t>
                </a:r>
                <a:r>
                  <a:rPr lang="zh-CN" altLang="en-US" sz="2400" b="1" dirty="0">
                    <a:solidFill>
                      <a:schemeClr val="accent2">
                        <a:lumMod val="75000"/>
                      </a:schemeClr>
                    </a:solidFill>
                    <a:ea typeface="楷体_GB2312"/>
                  </a:rPr>
                  <a:t>开关在</a:t>
                </a:r>
                <a:r>
                  <a:rPr lang="en-US" altLang="zh-CN" sz="2400" b="1" i="1" dirty="0">
                    <a:solidFill>
                      <a:schemeClr val="accent2">
                        <a:lumMod val="75000"/>
                      </a:schemeClr>
                    </a:solidFill>
                    <a:ea typeface="楷体_GB2312"/>
                  </a:rPr>
                  <a:t>t=0</a:t>
                </a:r>
                <a:r>
                  <a:rPr lang="zh-CN" altLang="en-US" sz="2400" b="1" dirty="0">
                    <a:solidFill>
                      <a:schemeClr val="accent2">
                        <a:lumMod val="75000"/>
                      </a:schemeClr>
                    </a:solidFill>
                    <a:ea typeface="楷体_GB2312"/>
                  </a:rPr>
                  <a:t>时合上。</a:t>
                </a:r>
                <a:endParaRPr lang="en-US" altLang="zh-CN" sz="2400" b="1" dirty="0">
                  <a:solidFill>
                    <a:schemeClr val="accent2">
                      <a:lumMod val="75000"/>
                    </a:schemeClr>
                  </a:solidFill>
                  <a:ea typeface="楷体_GB2312"/>
                </a:endParaRPr>
              </a:p>
              <a:p>
                <a14:m>
                  <m:oMath xmlns:m="http://schemas.openxmlformats.org/officeDocument/2006/math">
                    <m:sSub>
                      <m:sSubPr>
                        <m:ctrlPr>
                          <a:rPr lang="en-US" altLang="zh-CN" sz="2400" b="1" i="1">
                            <a:solidFill>
                              <a:schemeClr val="accent2">
                                <a:lumMod val="75000"/>
                              </a:schemeClr>
                            </a:solidFill>
                            <a:latin typeface="Cambria Math" panose="02040503050406030204" pitchFamily="18" charset="0"/>
                          </a:rPr>
                        </m:ctrlPr>
                      </m:sSubPr>
                      <m:e>
                        <m:r>
                          <a:rPr lang="en-US" altLang="zh-CN" sz="2400" b="1" i="1">
                            <a:solidFill>
                              <a:schemeClr val="accent2">
                                <a:lumMod val="75000"/>
                              </a:schemeClr>
                            </a:solidFill>
                            <a:latin typeface="Cambria Math" panose="02040503050406030204" pitchFamily="18" charset="0"/>
                          </a:rPr>
                          <m:t>𝒗</m:t>
                        </m:r>
                      </m:e>
                      <m:sub>
                        <m:r>
                          <a:rPr lang="en-US" altLang="zh-CN" sz="2400" b="1" i="1">
                            <a:solidFill>
                              <a:schemeClr val="accent2">
                                <a:lumMod val="75000"/>
                              </a:schemeClr>
                            </a:solidFill>
                            <a:latin typeface="Cambria Math" panose="02040503050406030204" pitchFamily="18" charset="0"/>
                          </a:rPr>
                          <m:t>𝒄</m:t>
                        </m:r>
                      </m:sub>
                    </m:sSub>
                    <m:r>
                      <a:rPr lang="zh-CN" altLang="en-US" sz="2400" b="1" i="1">
                        <a:solidFill>
                          <a:schemeClr val="accent2">
                            <a:lumMod val="75000"/>
                          </a:schemeClr>
                        </a:solidFill>
                        <a:latin typeface="Cambria Math" panose="02040503050406030204" pitchFamily="18" charset="0"/>
                      </a:rPr>
                      <m:t>从</m:t>
                    </m:r>
                  </m:oMath>
                </a14:m>
                <a:r>
                  <a:rPr lang="en-US" altLang="zh-CN" sz="2400" b="1" dirty="0">
                    <a:solidFill>
                      <a:srgbClr val="000000"/>
                    </a:solidFill>
                    <a:ea typeface="楷体_GB2312"/>
                  </a:rPr>
                  <a:t>0V</a:t>
                </a:r>
                <a:r>
                  <a:rPr lang="zh-CN" altLang="en-US" sz="2400" b="1" dirty="0">
                    <a:solidFill>
                      <a:schemeClr val="accent2">
                        <a:lumMod val="75000"/>
                      </a:schemeClr>
                    </a:solidFill>
                    <a:ea typeface="楷体_GB2312"/>
                  </a:rPr>
                  <a:t>上升到</a:t>
                </a:r>
                <a14:m>
                  <m:oMath xmlns:m="http://schemas.openxmlformats.org/officeDocument/2006/math">
                    <m:r>
                      <a:rPr lang="en-US" altLang="zh-CN" sz="2400" b="1" i="1" dirty="0">
                        <a:solidFill>
                          <a:srgbClr val="000000"/>
                        </a:solidFill>
                        <a:latin typeface="Cambria Math" panose="02040503050406030204" pitchFamily="18" charset="0"/>
                      </a:rPr>
                      <m:t>𝟏𝟏</m:t>
                    </m:r>
                    <m:r>
                      <a:rPr lang="en-US" altLang="zh-CN" sz="2400" b="1" i="1" dirty="0">
                        <a:solidFill>
                          <a:srgbClr val="000000"/>
                        </a:solidFill>
                        <a:latin typeface="Cambria Math" panose="02040503050406030204" pitchFamily="18" charset="0"/>
                        <a:ea typeface="Cambria Math" panose="02040503050406030204" pitchFamily="18" charset="0"/>
                      </a:rPr>
                      <m:t>∙</m:t>
                    </m:r>
                    <m:f>
                      <m:fPr>
                        <m:ctrlPr>
                          <a:rPr lang="en-US" altLang="zh-CN" sz="2400" b="1" i="1" dirty="0">
                            <a:solidFill>
                              <a:srgbClr val="000000"/>
                            </a:solidFill>
                            <a:latin typeface="Cambria Math" panose="02040503050406030204" pitchFamily="18" charset="0"/>
                            <a:ea typeface="Cambria Math" panose="02040503050406030204" pitchFamily="18" charset="0"/>
                          </a:rPr>
                        </m:ctrlPr>
                      </m:fPr>
                      <m:num>
                        <m:r>
                          <a:rPr lang="en-US" altLang="zh-CN" sz="2400" b="1" i="1" dirty="0">
                            <a:solidFill>
                              <a:srgbClr val="000000"/>
                            </a:solidFill>
                            <a:latin typeface="Cambria Math" panose="02040503050406030204" pitchFamily="18" charset="0"/>
                            <a:ea typeface="Cambria Math" panose="02040503050406030204" pitchFamily="18" charset="0"/>
                          </a:rPr>
                          <m:t>𝟏𝟎</m:t>
                        </m:r>
                        <m:r>
                          <a:rPr lang="en-US" altLang="zh-CN" sz="2400" b="1" i="1" dirty="0">
                            <a:solidFill>
                              <a:srgbClr val="000000"/>
                            </a:solidFill>
                            <a:latin typeface="Cambria Math" panose="02040503050406030204" pitchFamily="18" charset="0"/>
                            <a:ea typeface="Cambria Math" panose="02040503050406030204" pitchFamily="18" charset="0"/>
                          </a:rPr>
                          <m:t>𝒌</m:t>
                        </m:r>
                      </m:num>
                      <m:den>
                        <m:r>
                          <a:rPr lang="en-US" altLang="zh-CN" sz="2400" b="1" i="1" dirty="0">
                            <a:solidFill>
                              <a:srgbClr val="000000"/>
                            </a:solidFill>
                            <a:latin typeface="Cambria Math" panose="02040503050406030204" pitchFamily="18" charset="0"/>
                            <a:ea typeface="Cambria Math" panose="02040503050406030204" pitchFamily="18" charset="0"/>
                          </a:rPr>
                          <m:t>𝟏𝟎</m:t>
                        </m:r>
                        <m:r>
                          <a:rPr lang="en-US" altLang="zh-CN" sz="2400" b="1" i="1" dirty="0">
                            <a:solidFill>
                              <a:srgbClr val="000000"/>
                            </a:solidFill>
                            <a:latin typeface="Cambria Math" panose="02040503050406030204" pitchFamily="18" charset="0"/>
                            <a:ea typeface="Cambria Math" panose="02040503050406030204" pitchFamily="18" charset="0"/>
                          </a:rPr>
                          <m:t>𝒌</m:t>
                        </m:r>
                        <m:r>
                          <a:rPr lang="en-US" altLang="zh-CN" sz="2400" b="1" i="1" dirty="0">
                            <a:solidFill>
                              <a:srgbClr val="000000"/>
                            </a:solidFill>
                            <a:latin typeface="Cambria Math" panose="02040503050406030204" pitchFamily="18" charset="0"/>
                            <a:ea typeface="Cambria Math" panose="02040503050406030204" pitchFamily="18" charset="0"/>
                          </a:rPr>
                          <m:t>+</m:t>
                        </m:r>
                        <m:r>
                          <a:rPr lang="en-US" altLang="zh-CN" sz="2400" b="1" i="1" dirty="0">
                            <a:solidFill>
                              <a:srgbClr val="000000"/>
                            </a:solidFill>
                            <a:latin typeface="Cambria Math" panose="02040503050406030204" pitchFamily="18" charset="0"/>
                            <a:ea typeface="Cambria Math" panose="02040503050406030204" pitchFamily="18" charset="0"/>
                          </a:rPr>
                          <m:t>𝟏</m:t>
                        </m:r>
                        <m:r>
                          <a:rPr lang="en-US" altLang="zh-CN" sz="2400" b="1" i="1" dirty="0">
                            <a:solidFill>
                              <a:srgbClr val="000000"/>
                            </a:solidFill>
                            <a:latin typeface="Cambria Math" panose="02040503050406030204" pitchFamily="18" charset="0"/>
                            <a:ea typeface="Cambria Math" panose="02040503050406030204" pitchFamily="18" charset="0"/>
                          </a:rPr>
                          <m:t>𝒌</m:t>
                        </m:r>
                      </m:den>
                    </m:f>
                    <m:r>
                      <a:rPr lang="en-US" altLang="zh-CN" sz="2400" b="1" i="1" dirty="0">
                        <a:solidFill>
                          <a:srgbClr val="000000"/>
                        </a:solidFill>
                        <a:latin typeface="Cambria Math" panose="02040503050406030204" pitchFamily="18" charset="0"/>
                        <a:ea typeface="Cambria Math" panose="02040503050406030204" pitchFamily="18" charset="0"/>
                      </a:rPr>
                      <m:t>=</m:t>
                    </m:r>
                    <m:r>
                      <a:rPr lang="en-US" altLang="zh-CN" sz="2400" b="1" i="1" dirty="0">
                        <a:solidFill>
                          <a:srgbClr val="000000"/>
                        </a:solidFill>
                        <a:latin typeface="Cambria Math" panose="02040503050406030204" pitchFamily="18" charset="0"/>
                        <a:ea typeface="Cambria Math" panose="02040503050406030204" pitchFamily="18" charset="0"/>
                      </a:rPr>
                      <m:t>𝟏𝟎</m:t>
                    </m:r>
                    <m:r>
                      <a:rPr lang="en-US" altLang="zh-CN" sz="2400" b="1" i="1" dirty="0">
                        <a:solidFill>
                          <a:srgbClr val="000000"/>
                        </a:solidFill>
                        <a:latin typeface="Cambria Math" panose="02040503050406030204" pitchFamily="18" charset="0"/>
                        <a:ea typeface="Cambria Math" panose="02040503050406030204" pitchFamily="18" charset="0"/>
                      </a:rPr>
                      <m:t>𝑽</m:t>
                    </m:r>
                    <m:r>
                      <a:rPr lang="en-US" altLang="zh-CN" sz="2400" b="1" i="1" dirty="0">
                        <a:solidFill>
                          <a:schemeClr val="accent2">
                            <a:lumMod val="75000"/>
                          </a:schemeClr>
                        </a:solidFill>
                        <a:latin typeface="Cambria Math" panose="02040503050406030204" pitchFamily="18" charset="0"/>
                        <a:ea typeface="Cambria Math" panose="02040503050406030204" pitchFamily="18" charset="0"/>
                      </a:rPr>
                      <m:t>,</m:t>
                    </m:r>
                  </m:oMath>
                </a14:m>
                <a:endParaRPr lang="en-US" altLang="zh-CN" sz="2400" b="1" i="1" dirty="0">
                  <a:solidFill>
                    <a:schemeClr val="accent2">
                      <a:lumMod val="75000"/>
                    </a:schemeClr>
                  </a:solidFill>
                  <a:latin typeface="Cambria Math" panose="02040503050406030204" pitchFamily="18" charset="0"/>
                  <a:ea typeface="Cambria Math" panose="02040503050406030204" pitchFamily="18" charset="0"/>
                </a:endParaRPr>
              </a:p>
              <a:p>
                <a:r>
                  <a:rPr lang="en-US" altLang="zh-CN" sz="2400" b="1" dirty="0">
                    <a:solidFill>
                      <a:schemeClr val="accent2">
                        <a:lumMod val="75000"/>
                      </a:schemeClr>
                    </a:solidFill>
                    <a:ea typeface="Cambria Math" panose="02040503050406030204" pitchFamily="18" charset="0"/>
                  </a:rPr>
                  <a:t>   </a:t>
                </a:r>
              </a:p>
              <a:p>
                <a:r>
                  <a:rPr lang="en-US" altLang="zh-CN" sz="2400" b="1" dirty="0">
                    <a:solidFill>
                      <a:schemeClr val="accent2">
                        <a:lumMod val="75000"/>
                      </a:schemeClr>
                    </a:solidFill>
                    <a:ea typeface="Cambria Math" panose="02040503050406030204" pitchFamily="18" charset="0"/>
                  </a:rPr>
                  <a:t>     </a:t>
                </a:r>
                <a14:m>
                  <m:oMath xmlns:m="http://schemas.openxmlformats.org/officeDocument/2006/math">
                    <m:sSub>
                      <m:sSubPr>
                        <m:ctrlPr>
                          <a:rPr lang="en-US" altLang="zh-CN" sz="2400" b="1" i="1" dirty="0">
                            <a:solidFill>
                              <a:srgbClr val="000000"/>
                            </a:solidFill>
                            <a:latin typeface="Cambria Math" panose="02040503050406030204" pitchFamily="18" charset="0"/>
                            <a:ea typeface="Cambria Math" panose="02040503050406030204" pitchFamily="18" charset="0"/>
                          </a:rPr>
                        </m:ctrlPr>
                      </m:sSubPr>
                      <m:e>
                        <m:r>
                          <a:rPr lang="zh-CN" altLang="en-US" sz="2400" b="1" i="1" dirty="0">
                            <a:solidFill>
                              <a:srgbClr val="000000"/>
                            </a:solidFill>
                            <a:latin typeface="Cambria Math" panose="02040503050406030204" pitchFamily="18" charset="0"/>
                            <a:ea typeface="Cambria Math" panose="02040503050406030204" pitchFamily="18" charset="0"/>
                          </a:rPr>
                          <m:t>𝝉</m:t>
                        </m:r>
                      </m:e>
                      <m:sub>
                        <m:r>
                          <a:rPr lang="en-US" altLang="zh-CN" sz="2400" b="1" i="1" dirty="0">
                            <a:solidFill>
                              <a:srgbClr val="000000"/>
                            </a:solidFill>
                            <a:latin typeface="Cambria Math" panose="02040503050406030204" pitchFamily="18" charset="0"/>
                            <a:ea typeface="Cambria Math" panose="02040503050406030204" pitchFamily="18" charset="0"/>
                          </a:rPr>
                          <m:t>𝟏</m:t>
                        </m:r>
                      </m:sub>
                    </m:sSub>
                    <m:r>
                      <a:rPr lang="en-US" altLang="zh-CN" sz="2400" b="1" i="1" dirty="0">
                        <a:solidFill>
                          <a:srgbClr val="000000"/>
                        </a:solidFill>
                        <a:latin typeface="Cambria Math" panose="02040503050406030204" pitchFamily="18" charset="0"/>
                        <a:ea typeface="Cambria Math" panose="02040503050406030204" pitchFamily="18" charset="0"/>
                      </a:rPr>
                      <m:t>=</m:t>
                    </m:r>
                    <m:d>
                      <m:dPr>
                        <m:begChr m:val="["/>
                        <m:endChr m:val="]"/>
                        <m:ctrlPr>
                          <a:rPr lang="en-US" altLang="zh-CN" sz="2400" b="1" i="1" dirty="0">
                            <a:solidFill>
                              <a:srgbClr val="000000"/>
                            </a:solidFill>
                            <a:latin typeface="Cambria Math" panose="02040503050406030204" pitchFamily="18" charset="0"/>
                            <a:ea typeface="Cambria Math" panose="02040503050406030204" pitchFamily="18" charset="0"/>
                          </a:rPr>
                        </m:ctrlPr>
                      </m:dPr>
                      <m:e>
                        <m:r>
                          <a:rPr lang="en-US" altLang="zh-CN" sz="2400" b="1" i="1" dirty="0">
                            <a:solidFill>
                              <a:srgbClr val="000000"/>
                            </a:solidFill>
                            <a:latin typeface="Cambria Math" panose="02040503050406030204" pitchFamily="18" charset="0"/>
                            <a:ea typeface="Cambria Math" panose="02040503050406030204" pitchFamily="18" charset="0"/>
                          </a:rPr>
                          <m:t>𝟏</m:t>
                        </m:r>
                        <m:r>
                          <a:rPr lang="en-US" altLang="zh-CN" sz="2400" b="1" i="1" dirty="0">
                            <a:solidFill>
                              <a:srgbClr val="000000"/>
                            </a:solidFill>
                            <a:latin typeface="Cambria Math" panose="02040503050406030204" pitchFamily="18" charset="0"/>
                            <a:ea typeface="Cambria Math" panose="02040503050406030204" pitchFamily="18" charset="0"/>
                          </a:rPr>
                          <m:t>𝒌</m:t>
                        </m:r>
                        <m:r>
                          <a:rPr lang="en-US" altLang="zh-CN" sz="2400" b="1" i="1" dirty="0">
                            <a:solidFill>
                              <a:srgbClr val="000000"/>
                            </a:solidFill>
                            <a:latin typeface="Cambria Math" panose="02040503050406030204" pitchFamily="18" charset="0"/>
                            <a:ea typeface="Cambria Math" panose="02040503050406030204" pitchFamily="18" charset="0"/>
                          </a:rPr>
                          <m:t>||</m:t>
                        </m:r>
                        <m:r>
                          <a:rPr lang="en-US" altLang="zh-CN" sz="2400" b="1" i="1" dirty="0">
                            <a:solidFill>
                              <a:srgbClr val="000000"/>
                            </a:solidFill>
                            <a:latin typeface="Cambria Math" panose="02040503050406030204" pitchFamily="18" charset="0"/>
                            <a:ea typeface="Cambria Math" panose="02040503050406030204" pitchFamily="18" charset="0"/>
                          </a:rPr>
                          <m:t>𝟏𝟎</m:t>
                        </m:r>
                        <m:r>
                          <a:rPr lang="en-US" altLang="zh-CN" sz="2400" b="1" i="1" dirty="0">
                            <a:solidFill>
                              <a:srgbClr val="000000"/>
                            </a:solidFill>
                            <a:latin typeface="Cambria Math" panose="02040503050406030204" pitchFamily="18" charset="0"/>
                            <a:ea typeface="Cambria Math" panose="02040503050406030204" pitchFamily="18" charset="0"/>
                          </a:rPr>
                          <m:t>𝒌</m:t>
                        </m:r>
                      </m:e>
                    </m:d>
                    <m:r>
                      <a:rPr lang="en-US" altLang="zh-CN" sz="2400" b="1" i="1" dirty="0">
                        <a:solidFill>
                          <a:srgbClr val="000000"/>
                        </a:solidFill>
                        <a:latin typeface="Cambria Math" panose="02040503050406030204" pitchFamily="18" charset="0"/>
                        <a:ea typeface="Cambria Math" panose="02040503050406030204" pitchFamily="18" charset="0"/>
                      </a:rPr>
                      <m:t>∙</m:t>
                    </m:r>
                    <m:r>
                      <a:rPr lang="en-US" altLang="zh-CN" sz="2400" b="1" i="1" dirty="0">
                        <a:solidFill>
                          <a:srgbClr val="000000"/>
                        </a:solidFill>
                        <a:latin typeface="Cambria Math" panose="02040503050406030204" pitchFamily="18" charset="0"/>
                        <a:ea typeface="Cambria Math" panose="02040503050406030204" pitchFamily="18" charset="0"/>
                      </a:rPr>
                      <m:t>𝑪</m:t>
                    </m:r>
                    <m:r>
                      <a:rPr lang="en-US" altLang="zh-CN" sz="2400" b="1" i="1" dirty="0">
                        <a:solidFill>
                          <a:srgbClr val="000000"/>
                        </a:solidFill>
                        <a:latin typeface="Cambria Math" panose="02040503050406030204" pitchFamily="18" charset="0"/>
                        <a:ea typeface="Cambria Math" panose="02040503050406030204" pitchFamily="18" charset="0"/>
                      </a:rPr>
                      <m:t>=</m:t>
                    </m:r>
                  </m:oMath>
                </a14:m>
                <a:r>
                  <a:rPr lang="en-US" altLang="zh-CN" sz="2400" b="1" dirty="0">
                    <a:solidFill>
                      <a:srgbClr val="000000"/>
                    </a:solidFill>
                    <a:latin typeface="Times New Roman" panose="02020603050405020304" pitchFamily="18" charset="0"/>
                    <a:ea typeface="楷体_GB2312"/>
                    <a:cs typeface="Times New Roman" panose="02020603050405020304" pitchFamily="18" charset="0"/>
                  </a:rPr>
                  <a:t>9.09ms</a:t>
                </a:r>
                <a:endParaRPr lang="zh-CN" altLang="en-US" sz="2400" b="1" dirty="0">
                  <a:solidFill>
                    <a:srgbClr val="000000"/>
                  </a:solidFill>
                  <a:latin typeface="Times New Roman" panose="02020603050405020304" pitchFamily="18" charset="0"/>
                  <a:ea typeface="楷体_GB2312"/>
                  <a:cs typeface="Times New Roman" panose="02020603050405020304" pitchFamily="18" charset="0"/>
                </a:endParaRPr>
              </a:p>
              <a:p>
                <a:endParaRPr lang="zh-CN" altLang="en-US" sz="2400" b="1" dirty="0">
                  <a:solidFill>
                    <a:schemeClr val="accent2">
                      <a:lumMod val="75000"/>
                    </a:schemeClr>
                  </a:solidFill>
                  <a:ea typeface="楷体_GB231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1700520" y="2093895"/>
                <a:ext cx="4942019" cy="2478179"/>
              </a:xfrm>
              <a:prstGeom prst="rect">
                <a:avLst/>
              </a:prstGeom>
              <a:blipFill>
                <a:blip r:embed="rId4"/>
                <a:stretch>
                  <a:fillRect l="-1973" t="-29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913944" y="4797080"/>
                <a:ext cx="4315472" cy="830997"/>
              </a:xfrm>
              <a:prstGeom prst="rect">
                <a:avLst/>
              </a:prstGeom>
              <a:noFill/>
            </p:spPr>
            <p:txBody>
              <a:bodyPr wrap="square" rtlCol="0">
                <a:spAutoFit/>
              </a:bodyPr>
              <a:lstStyle/>
              <a:p>
                <a:r>
                  <a:rPr lang="zh-CN" altLang="en-US" sz="2400" b="1" dirty="0">
                    <a:solidFill>
                      <a:schemeClr val="accent2">
                        <a:lumMod val="75000"/>
                      </a:schemeClr>
                    </a:solidFill>
                    <a:ea typeface="楷体_GB2312"/>
                  </a:rPr>
                  <a:t>当开关打开，</a:t>
                </a:r>
                <a14:m>
                  <m:oMath xmlns:m="http://schemas.openxmlformats.org/officeDocument/2006/math">
                    <m:sSub>
                      <m:sSubPr>
                        <m:ctrlPr>
                          <a:rPr lang="en-US" altLang="zh-CN" sz="2400" b="1" i="1">
                            <a:solidFill>
                              <a:schemeClr val="accent2">
                                <a:lumMod val="75000"/>
                              </a:schemeClr>
                            </a:solidFill>
                            <a:latin typeface="Cambria Math" panose="02040503050406030204" pitchFamily="18" charset="0"/>
                          </a:rPr>
                        </m:ctrlPr>
                      </m:sSubPr>
                      <m:e>
                        <m:r>
                          <a:rPr lang="en-US" altLang="zh-CN" sz="2400" b="1" i="1">
                            <a:solidFill>
                              <a:schemeClr val="accent2">
                                <a:lumMod val="75000"/>
                              </a:schemeClr>
                            </a:solidFill>
                            <a:latin typeface="Cambria Math" panose="02040503050406030204" pitchFamily="18" charset="0"/>
                          </a:rPr>
                          <m:t>𝒗</m:t>
                        </m:r>
                      </m:e>
                      <m:sub>
                        <m:r>
                          <a:rPr lang="en-US" altLang="zh-CN" sz="2400" b="1" i="1">
                            <a:solidFill>
                              <a:schemeClr val="accent2">
                                <a:lumMod val="75000"/>
                              </a:schemeClr>
                            </a:solidFill>
                            <a:latin typeface="Cambria Math" panose="02040503050406030204" pitchFamily="18" charset="0"/>
                          </a:rPr>
                          <m:t>𝒄</m:t>
                        </m:r>
                      </m:sub>
                    </m:sSub>
                  </m:oMath>
                </a14:m>
                <a:r>
                  <a:rPr lang="zh-CN" altLang="en-US" sz="2400" b="1" dirty="0">
                    <a:solidFill>
                      <a:schemeClr val="accent2">
                        <a:lumMod val="75000"/>
                      </a:schemeClr>
                    </a:solidFill>
                    <a:ea typeface="楷体_GB2312"/>
                  </a:rPr>
                  <a:t>迅速衰减到</a:t>
                </a:r>
                <a:r>
                  <a:rPr lang="en-US" altLang="zh-CN" sz="2400" b="1" dirty="0">
                    <a:solidFill>
                      <a:srgbClr val="000000"/>
                    </a:solidFill>
                    <a:ea typeface="楷体_GB2312"/>
                  </a:rPr>
                  <a:t>0V</a:t>
                </a:r>
                <a:r>
                  <a:rPr lang="zh-CN" altLang="en-US" sz="2400" b="1" dirty="0">
                    <a:solidFill>
                      <a:schemeClr val="accent2">
                        <a:lumMod val="75000"/>
                      </a:schemeClr>
                    </a:solidFill>
                    <a:ea typeface="楷体_GB2312"/>
                  </a:rPr>
                  <a:t>，</a:t>
                </a:r>
                <a14:m>
                  <m:oMath xmlns:m="http://schemas.openxmlformats.org/officeDocument/2006/math">
                    <m:sSub>
                      <m:sSubPr>
                        <m:ctrlPr>
                          <a:rPr lang="en-US" altLang="zh-CN"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𝝉</m:t>
                        </m:r>
                      </m:e>
                      <m:sub>
                        <m:r>
                          <a:rPr lang="en-US" altLang="zh-CN" sz="2400" b="1" i="1">
                            <a:solidFill>
                              <a:srgbClr val="000000"/>
                            </a:solidFill>
                            <a:latin typeface="Cambria Math" panose="02040503050406030204" pitchFamily="18" charset="0"/>
                          </a:rPr>
                          <m:t>𝟐</m:t>
                        </m:r>
                      </m:sub>
                    </m:sSub>
                    <m:r>
                      <a:rPr lang="en-US" altLang="zh-CN" sz="2400" b="1" i="1">
                        <a:solidFill>
                          <a:srgbClr val="000000"/>
                        </a:solidFill>
                        <a:latin typeface="Cambria Math" panose="02040503050406030204" pitchFamily="18" charset="0"/>
                      </a:rPr>
                      <m:t>=</m:t>
                    </m:r>
                    <m:r>
                      <a:rPr lang="en-US" altLang="zh-CN" sz="2400" b="1" i="1">
                        <a:solidFill>
                          <a:srgbClr val="000000"/>
                        </a:solidFill>
                        <a:latin typeface="Cambria Math" panose="02040503050406030204" pitchFamily="18" charset="0"/>
                      </a:rPr>
                      <m:t>𝟏</m:t>
                    </m:r>
                  </m:oMath>
                </a14:m>
                <a:r>
                  <a:rPr lang="en-US" altLang="zh-CN" sz="2400" b="1" dirty="0">
                    <a:solidFill>
                      <a:srgbClr val="000000"/>
                    </a:solidFill>
                    <a:latin typeface="Times New Roman" panose="02020603050405020304" pitchFamily="18" charset="0"/>
                    <a:ea typeface="楷体_GB2312"/>
                    <a:cs typeface="Times New Roman" panose="02020603050405020304" pitchFamily="18" charset="0"/>
                  </a:rPr>
                  <a:t>0k</a:t>
                </a:r>
                <a14:m>
                  <m:oMath xmlns:m="http://schemas.openxmlformats.org/officeDocument/2006/math">
                    <m:r>
                      <a:rPr lang="en-US" altLang="zh-CN" sz="2400" b="1" i="1" dirty="0">
                        <a:solidFill>
                          <a:srgbClr val="000000"/>
                        </a:solidFill>
                        <a:latin typeface="Cambria Math" panose="02040503050406030204" pitchFamily="18" charset="0"/>
                        <a:ea typeface="Cambria Math" panose="02040503050406030204" pitchFamily="18" charset="0"/>
                      </a:rPr>
                      <m:t>∙</m:t>
                    </m:r>
                    <m:r>
                      <a:rPr lang="en-US" altLang="zh-CN" sz="2400" b="1" i="1" dirty="0">
                        <a:solidFill>
                          <a:srgbClr val="000000"/>
                        </a:solidFill>
                        <a:latin typeface="Cambria Math" panose="02040503050406030204" pitchFamily="18" charset="0"/>
                        <a:ea typeface="Cambria Math" panose="02040503050406030204" pitchFamily="18" charset="0"/>
                      </a:rPr>
                      <m:t>𝑪</m:t>
                    </m:r>
                    <m:r>
                      <a:rPr lang="en-US" altLang="zh-CN" sz="2400" b="1" i="1" dirty="0">
                        <a:solidFill>
                          <a:srgbClr val="000000"/>
                        </a:solidFill>
                        <a:latin typeface="Cambria Math" panose="02040503050406030204" pitchFamily="18" charset="0"/>
                        <a:ea typeface="Cambria Math" panose="02040503050406030204" pitchFamily="18" charset="0"/>
                      </a:rPr>
                      <m:t>=</m:t>
                    </m:r>
                    <m:r>
                      <a:rPr lang="en-US" altLang="zh-CN" sz="2400" b="1" i="1" dirty="0">
                        <a:solidFill>
                          <a:srgbClr val="000000"/>
                        </a:solidFill>
                        <a:latin typeface="Cambria Math" panose="02040503050406030204" pitchFamily="18" charset="0"/>
                        <a:ea typeface="Cambria Math" panose="02040503050406030204" pitchFamily="18" charset="0"/>
                      </a:rPr>
                      <m:t>𝟏</m:t>
                    </m:r>
                    <m:r>
                      <a:rPr lang="en-US" altLang="zh-CN" sz="2400" b="1" i="1" dirty="0">
                        <a:solidFill>
                          <a:srgbClr val="000000"/>
                        </a:solidFill>
                        <a:latin typeface="Cambria Math" panose="02040503050406030204" pitchFamily="18" charset="0"/>
                        <a:ea typeface="Cambria Math" panose="02040503050406030204" pitchFamily="18" charset="0"/>
                      </a:rPr>
                      <m:t>𝒔</m:t>
                    </m:r>
                  </m:oMath>
                </a14:m>
                <a:endParaRPr lang="zh-CN" altLang="en-US" sz="2400" b="1" dirty="0">
                  <a:solidFill>
                    <a:srgbClr val="000000"/>
                  </a:solidFill>
                  <a:latin typeface="Times New Roman" panose="02020603050405020304" pitchFamily="18" charset="0"/>
                  <a:ea typeface="楷体_GB2312"/>
                  <a:cs typeface="Times New Roman" panose="02020603050405020304" pitchFamily="18"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1913944" y="4797080"/>
                <a:ext cx="4315472" cy="830997"/>
              </a:xfrm>
              <a:prstGeom prst="rect">
                <a:avLst/>
              </a:prstGeom>
              <a:blipFill>
                <a:blip r:embed="rId5"/>
                <a:stretch>
                  <a:fillRect l="-2260" t="-8824" r="-9181" b="-16176"/>
                </a:stretch>
              </a:blipFill>
            </p:spPr>
            <p:txBody>
              <a:bodyPr/>
              <a:lstStyle/>
              <a:p>
                <a:r>
                  <a:rPr lang="zh-CN" altLang="en-US">
                    <a:noFill/>
                  </a:rPr>
                  <a:t> </a:t>
                </a:r>
              </a:p>
            </p:txBody>
          </p:sp>
        </mc:Fallback>
      </mc:AlternateContent>
      <p:pic>
        <p:nvPicPr>
          <p:cNvPr id="8" name="图片 7"/>
          <p:cNvPicPr>
            <a:picLocks noChangeAspect="1"/>
          </p:cNvPicPr>
          <p:nvPr/>
        </p:nvPicPr>
        <p:blipFill>
          <a:blip r:embed="rId6" cstate="print"/>
          <a:stretch>
            <a:fillRect/>
          </a:stretch>
        </p:blipFill>
        <p:spPr>
          <a:xfrm>
            <a:off x="6442842" y="3951891"/>
            <a:ext cx="4130567" cy="2307021"/>
          </a:xfrm>
          <a:prstGeom prst="rect">
            <a:avLst/>
          </a:prstGeom>
        </p:spPr>
      </p:pic>
      <p:sp>
        <p:nvSpPr>
          <p:cNvPr id="9" name="Rectangle 6"/>
          <p:cNvSpPr>
            <a:spLocks noChangeArrowheads="1"/>
          </p:cNvSpPr>
          <p:nvPr/>
        </p:nvSpPr>
        <p:spPr bwMode="auto">
          <a:xfrm>
            <a:off x="1623152" y="1467112"/>
            <a:ext cx="838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dirty="0">
                <a:solidFill>
                  <a:srgbClr val="0000FF"/>
                </a:solidFill>
                <a:latin typeface="Times New Roman" panose="02020603050405020304" pitchFamily="18" charset="0"/>
                <a:ea typeface="楷体_GB2312" pitchFamily="49" charset="-122"/>
              </a:rPr>
              <a:t>[</a:t>
            </a:r>
            <a:r>
              <a:rPr kumimoji="1" lang="zh-CN" altLang="en-US" sz="2800" b="1" dirty="0">
                <a:solidFill>
                  <a:srgbClr val="0000FF"/>
                </a:solidFill>
                <a:latin typeface="Times New Roman" panose="02020603050405020304" pitchFamily="18" charset="0"/>
                <a:ea typeface="楷体_GB2312" pitchFamily="49" charset="-122"/>
              </a:rPr>
              <a:t>解</a:t>
            </a:r>
            <a:r>
              <a:rPr kumimoji="1" lang="en-US" altLang="zh-CN" sz="2800" b="1" dirty="0">
                <a:solidFill>
                  <a:srgbClr val="0000FF"/>
                </a:solidFill>
                <a:latin typeface="Times New Roman" panose="02020603050405020304" pitchFamily="18" charset="0"/>
                <a:ea typeface="楷体_GB2312" pitchFamily="49" charset="-122"/>
              </a:rPr>
              <a:t>]</a:t>
            </a:r>
          </a:p>
        </p:txBody>
      </p:sp>
      <p:sp>
        <p:nvSpPr>
          <p:cNvPr id="10" name="文本框 9"/>
          <p:cNvSpPr txBox="1"/>
          <p:nvPr/>
        </p:nvSpPr>
        <p:spPr>
          <a:xfrm>
            <a:off x="2042252" y="5896304"/>
            <a:ext cx="2529748" cy="461665"/>
          </a:xfrm>
          <a:prstGeom prst="rect">
            <a:avLst/>
          </a:prstGeom>
          <a:noFill/>
        </p:spPr>
        <p:txBody>
          <a:bodyPr wrap="square" rtlCol="0">
            <a:spAutoFit/>
          </a:bodyPr>
          <a:lstStyle/>
          <a:p>
            <a:r>
              <a:rPr lang="zh-CN" altLang="en-US" sz="2400" b="1" dirty="0">
                <a:solidFill>
                  <a:schemeClr val="accent2">
                    <a:lumMod val="75000"/>
                  </a:schemeClr>
                </a:solidFill>
                <a:ea typeface="楷体_GB2312"/>
              </a:rPr>
              <a:t>图形如右图所示</a:t>
            </a:r>
          </a:p>
        </p:txBody>
      </p:sp>
    </p:spTree>
    <p:extLst>
      <p:ext uri="{BB962C8B-B14F-4D97-AF65-F5344CB8AC3E}">
        <p14:creationId xmlns:p14="http://schemas.microsoft.com/office/powerpoint/2010/main" val="2710979473"/>
      </p:ext>
    </p:extLst>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build="p" autoUpdateAnimBg="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23152" y="37444"/>
            <a:ext cx="1534394" cy="523220"/>
          </a:xfrm>
          <a:prstGeom prst="rect">
            <a:avLst/>
          </a:prstGeom>
        </p:spPr>
        <p:txBody>
          <a:bodyPr wrap="none">
            <a:spAutoFit/>
          </a:bodyPr>
          <a:lstStyle/>
          <a:p>
            <a:pPr>
              <a:spcBef>
                <a:spcPct val="0"/>
              </a:spcBef>
            </a:pPr>
            <a:r>
              <a:rPr kumimoji="1" lang="zh-CN" altLang="en-US" sz="2800" b="1" dirty="0">
                <a:solidFill>
                  <a:srgbClr val="0000FF"/>
                </a:solidFill>
                <a:latin typeface="Times New Roman" panose="02020603050405020304" pitchFamily="18" charset="0"/>
                <a:ea typeface="楷体_GB2312"/>
              </a:rPr>
              <a:t>练习</a:t>
            </a:r>
            <a:r>
              <a:rPr kumimoji="1" lang="en-US" altLang="zh-CN" sz="2800" b="1" dirty="0">
                <a:solidFill>
                  <a:srgbClr val="0000FF"/>
                </a:solidFill>
                <a:latin typeface="Times New Roman" panose="02020603050405020304" pitchFamily="18" charset="0"/>
                <a:ea typeface="楷体_GB2312"/>
              </a:rPr>
              <a:t>10.8</a:t>
            </a:r>
          </a:p>
        </p:txBody>
      </p:sp>
      <p:pic>
        <p:nvPicPr>
          <p:cNvPr id="3" name="图片 2"/>
          <p:cNvPicPr>
            <a:picLocks noChangeAspect="1"/>
          </p:cNvPicPr>
          <p:nvPr/>
        </p:nvPicPr>
        <p:blipFill>
          <a:blip r:embed="rId3" cstate="print"/>
          <a:stretch>
            <a:fillRect/>
          </a:stretch>
        </p:blipFill>
        <p:spPr>
          <a:xfrm>
            <a:off x="2473792" y="1750202"/>
            <a:ext cx="3308520" cy="2025754"/>
          </a:xfrm>
          <a:prstGeom prst="rect">
            <a:avLst/>
          </a:prstGeom>
        </p:spPr>
      </p:pic>
      <p:pic>
        <p:nvPicPr>
          <p:cNvPr id="4" name="图片 3"/>
          <p:cNvPicPr>
            <a:picLocks noChangeAspect="1"/>
          </p:cNvPicPr>
          <p:nvPr/>
        </p:nvPicPr>
        <p:blipFill>
          <a:blip r:embed="rId4" cstate="print"/>
          <a:stretch>
            <a:fillRect/>
          </a:stretch>
        </p:blipFill>
        <p:spPr>
          <a:xfrm>
            <a:off x="2473792" y="4012251"/>
            <a:ext cx="3308520" cy="2025754"/>
          </a:xfrm>
          <a:prstGeom prst="rect">
            <a:avLst/>
          </a:prstGeom>
        </p:spPr>
      </p:pic>
      <p:sp>
        <p:nvSpPr>
          <p:cNvPr id="7" name="文本框 6"/>
          <p:cNvSpPr txBox="1"/>
          <p:nvPr/>
        </p:nvSpPr>
        <p:spPr>
          <a:xfrm>
            <a:off x="2130288" y="605983"/>
            <a:ext cx="8199783" cy="954107"/>
          </a:xfrm>
          <a:prstGeom prst="rect">
            <a:avLst/>
          </a:prstGeom>
          <a:noFill/>
        </p:spPr>
        <p:txBody>
          <a:bodyPr wrap="square" rtlCol="0">
            <a:spAutoFit/>
          </a:bodyPr>
          <a:lstStyle/>
          <a:p>
            <a:r>
              <a:rPr lang="zh-CN" altLang="en-US" sz="2800" b="1" dirty="0">
                <a:solidFill>
                  <a:srgbClr val="FF0000"/>
                </a:solidFill>
                <a:ea typeface="楷体_GB2312"/>
              </a:rPr>
              <a:t>确定下图中每个网络的状态变量，写出相应的状态变量，写出相应的状态方程，并求出时间常数。</a:t>
            </a:r>
          </a:p>
        </p:txBody>
      </p:sp>
      <p:sp>
        <p:nvSpPr>
          <p:cNvPr id="8" name="文本框 7"/>
          <p:cNvSpPr txBox="1"/>
          <p:nvPr/>
        </p:nvSpPr>
        <p:spPr>
          <a:xfrm>
            <a:off x="6852906" y="1926267"/>
            <a:ext cx="4450175" cy="1384995"/>
          </a:xfrm>
          <a:prstGeom prst="rect">
            <a:avLst/>
          </a:prstGeom>
          <a:noFill/>
        </p:spPr>
        <p:txBody>
          <a:bodyPr wrap="square" rtlCol="0">
            <a:spAutoFit/>
          </a:bodyPr>
          <a:lstStyle/>
          <a:p>
            <a:r>
              <a:rPr lang="zh-CN" altLang="en-US" sz="2800" b="1" dirty="0">
                <a:solidFill>
                  <a:schemeClr val="accent2">
                    <a:lumMod val="75000"/>
                  </a:schemeClr>
                </a:solidFill>
                <a:latin typeface="楷体_GB2312"/>
              </a:rPr>
              <a:t>（</a:t>
            </a:r>
            <a:r>
              <a:rPr lang="en-US" altLang="zh-CN" sz="2800" b="1" dirty="0">
                <a:solidFill>
                  <a:schemeClr val="accent2">
                    <a:lumMod val="75000"/>
                  </a:schemeClr>
                </a:solidFill>
                <a:latin typeface="楷体_GB2312"/>
              </a:rPr>
              <a:t>a</a:t>
            </a:r>
            <a:r>
              <a:rPr lang="zh-CN" altLang="en-US" sz="2800" b="1" dirty="0">
                <a:solidFill>
                  <a:schemeClr val="accent2">
                    <a:lumMod val="75000"/>
                  </a:schemeClr>
                </a:solidFill>
                <a:latin typeface="楷体_GB2312"/>
              </a:rPr>
              <a:t>）</a:t>
            </a:r>
            <a:endParaRPr lang="en-US" altLang="zh-CN" sz="2800" b="1" dirty="0">
              <a:latin typeface="楷体_GB2312"/>
            </a:endParaRPr>
          </a:p>
          <a:p>
            <a:r>
              <a:rPr lang="zh-CN" altLang="en-US" sz="2800" b="1" dirty="0">
                <a:solidFill>
                  <a:schemeClr val="accent2">
                    <a:lumMod val="75000"/>
                  </a:schemeClr>
                </a:solidFill>
                <a:latin typeface="楷体_GB2312"/>
              </a:rPr>
              <a:t>状态变量：</a:t>
            </a:r>
            <a:r>
              <a:rPr lang="en-US" altLang="zh-CN" sz="2800" b="1" i="1" dirty="0" err="1">
                <a:solidFill>
                  <a:srgbClr val="000000"/>
                </a:solidFill>
                <a:latin typeface="Times New Roman" panose="02020603050405020304" pitchFamily="18" charset="0"/>
                <a:cs typeface="Times New Roman" panose="02020603050405020304" pitchFamily="18" charset="0"/>
              </a:rPr>
              <a:t>v</a:t>
            </a:r>
            <a:r>
              <a:rPr lang="en-US" altLang="zh-CN" sz="2800" b="1" baseline="-25000" dirty="0" err="1">
                <a:solidFill>
                  <a:srgbClr val="000000"/>
                </a:solidFill>
                <a:latin typeface="Times New Roman" panose="02020603050405020304" pitchFamily="18" charset="0"/>
                <a:cs typeface="Times New Roman" panose="02020603050405020304" pitchFamily="18" charset="0"/>
              </a:rPr>
              <a:t>C</a:t>
            </a:r>
            <a:endParaRPr lang="en-US" altLang="zh-CN" sz="2800" b="1" baseline="-25000" dirty="0">
              <a:solidFill>
                <a:srgbClr val="000000"/>
              </a:solidFill>
              <a:latin typeface="Times New Roman" panose="02020603050405020304" pitchFamily="18" charset="0"/>
              <a:cs typeface="Times New Roman" panose="02020603050405020304" pitchFamily="18" charset="0"/>
            </a:endParaRPr>
          </a:p>
          <a:p>
            <a:r>
              <a:rPr lang="zh-CN" altLang="en-US" sz="2800" b="1" dirty="0">
                <a:solidFill>
                  <a:schemeClr val="accent2">
                    <a:lumMod val="75000"/>
                  </a:schemeClr>
                </a:solidFill>
                <a:latin typeface="楷体_GB2312"/>
              </a:rPr>
              <a:t>时间常数：</a:t>
            </a:r>
            <a:r>
              <a:rPr lang="en-US" altLang="zh-CN" sz="2800" b="1" i="1" dirty="0">
                <a:solidFill>
                  <a:srgbClr val="000000"/>
                </a:solidFill>
                <a:latin typeface="Times New Roman" panose="02020603050405020304" pitchFamily="18" charset="0"/>
                <a:cs typeface="Times New Roman" panose="02020603050405020304" pitchFamily="18" charset="0"/>
              </a:rPr>
              <a:t>RC</a:t>
            </a:r>
            <a:endParaRPr lang="zh-CN" altLang="en-US" sz="2800" b="1" i="1" dirty="0">
              <a:solidFill>
                <a:srgbClr val="000000"/>
              </a:solidFill>
              <a:latin typeface="Times New Roman" panose="02020603050405020304" pitchFamily="18" charset="0"/>
              <a:cs typeface="Times New Roman" panose="02020603050405020304" pitchFamily="18" charset="0"/>
            </a:endParaRPr>
          </a:p>
        </p:txBody>
      </p:sp>
      <p:sp>
        <p:nvSpPr>
          <p:cNvPr id="9" name="Rectangle 6"/>
          <p:cNvSpPr>
            <a:spLocks noChangeArrowheads="1"/>
          </p:cNvSpPr>
          <p:nvPr/>
        </p:nvSpPr>
        <p:spPr bwMode="auto">
          <a:xfrm>
            <a:off x="6109692" y="1801244"/>
            <a:ext cx="838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dirty="0">
                <a:solidFill>
                  <a:srgbClr val="0000FF"/>
                </a:solidFill>
                <a:latin typeface="Times New Roman" panose="02020603050405020304" pitchFamily="18" charset="0"/>
                <a:ea typeface="楷体_GB2312" pitchFamily="49" charset="-122"/>
              </a:rPr>
              <a:t>[</a:t>
            </a:r>
            <a:r>
              <a:rPr kumimoji="1" lang="zh-CN" altLang="en-US" sz="2800" b="1" dirty="0">
                <a:solidFill>
                  <a:srgbClr val="0000FF"/>
                </a:solidFill>
                <a:latin typeface="Times New Roman" panose="02020603050405020304" pitchFamily="18" charset="0"/>
                <a:ea typeface="楷体_GB2312" pitchFamily="49" charset="-122"/>
              </a:rPr>
              <a:t>解</a:t>
            </a:r>
            <a:r>
              <a:rPr kumimoji="1" lang="en-US" altLang="zh-CN" sz="2800" b="1" dirty="0">
                <a:solidFill>
                  <a:srgbClr val="0000FF"/>
                </a:solidFill>
                <a:latin typeface="Times New Roman" panose="02020603050405020304" pitchFamily="18" charset="0"/>
                <a:ea typeface="楷体_GB2312" pitchFamily="49" charset="-122"/>
              </a:rPr>
              <a:t>]</a:t>
            </a:r>
          </a:p>
        </p:txBody>
      </p:sp>
      <p:sp>
        <p:nvSpPr>
          <p:cNvPr id="10" name="文本框 9"/>
          <p:cNvSpPr txBox="1"/>
          <p:nvPr/>
        </p:nvSpPr>
        <p:spPr>
          <a:xfrm>
            <a:off x="6852906" y="4230479"/>
            <a:ext cx="3643745" cy="1384995"/>
          </a:xfrm>
          <a:prstGeom prst="rect">
            <a:avLst/>
          </a:prstGeom>
          <a:noFill/>
        </p:spPr>
        <p:txBody>
          <a:bodyPr wrap="square" rtlCol="0">
            <a:spAutoFit/>
          </a:bodyPr>
          <a:lstStyle/>
          <a:p>
            <a:r>
              <a:rPr lang="zh-CN" altLang="en-US" sz="2800" b="1" dirty="0">
                <a:solidFill>
                  <a:schemeClr val="accent2">
                    <a:lumMod val="75000"/>
                  </a:schemeClr>
                </a:solidFill>
                <a:latin typeface="楷体_GB2312"/>
              </a:rPr>
              <a:t>（</a:t>
            </a:r>
            <a:r>
              <a:rPr lang="en-US" altLang="zh-CN" sz="2800" b="1" dirty="0">
                <a:solidFill>
                  <a:schemeClr val="accent2">
                    <a:lumMod val="75000"/>
                  </a:schemeClr>
                </a:solidFill>
                <a:latin typeface="楷体_GB2312"/>
              </a:rPr>
              <a:t>b</a:t>
            </a:r>
            <a:r>
              <a:rPr lang="zh-CN" altLang="en-US" sz="2800" b="1" dirty="0">
                <a:solidFill>
                  <a:schemeClr val="accent2">
                    <a:lumMod val="75000"/>
                  </a:schemeClr>
                </a:solidFill>
                <a:latin typeface="楷体_GB2312"/>
              </a:rPr>
              <a:t>）</a:t>
            </a:r>
            <a:endParaRPr lang="en-US" altLang="zh-CN" sz="2800" b="1" dirty="0">
              <a:latin typeface="楷体_GB2312"/>
            </a:endParaRPr>
          </a:p>
          <a:p>
            <a:r>
              <a:rPr lang="zh-CN" altLang="en-US" sz="2800" b="1" dirty="0">
                <a:solidFill>
                  <a:schemeClr val="accent2">
                    <a:lumMod val="75000"/>
                  </a:schemeClr>
                </a:solidFill>
                <a:latin typeface="楷体_GB2312"/>
              </a:rPr>
              <a:t>状态变量：</a:t>
            </a:r>
            <a:r>
              <a:rPr lang="en-US" altLang="zh-CN" sz="2800" b="1" i="1" dirty="0" err="1">
                <a:solidFill>
                  <a:srgbClr val="000000"/>
                </a:solidFill>
                <a:latin typeface="Times New Roman" panose="02020603050405020304" pitchFamily="18" charset="0"/>
                <a:cs typeface="Times New Roman" panose="02020603050405020304" pitchFamily="18" charset="0"/>
              </a:rPr>
              <a:t>i</a:t>
            </a:r>
            <a:r>
              <a:rPr lang="en-US" altLang="zh-CN" sz="2800" b="1" baseline="-25000" dirty="0" err="1">
                <a:solidFill>
                  <a:srgbClr val="000000"/>
                </a:solidFill>
                <a:latin typeface="Times New Roman" panose="02020603050405020304" pitchFamily="18" charset="0"/>
                <a:cs typeface="Times New Roman" panose="02020603050405020304" pitchFamily="18" charset="0"/>
              </a:rPr>
              <a:t>L</a:t>
            </a:r>
            <a:endParaRPr lang="en-US" altLang="zh-CN" sz="2800" b="1" baseline="-25000" dirty="0">
              <a:solidFill>
                <a:srgbClr val="000000"/>
              </a:solidFill>
              <a:latin typeface="Times New Roman" panose="02020603050405020304" pitchFamily="18" charset="0"/>
              <a:cs typeface="Times New Roman" panose="02020603050405020304" pitchFamily="18" charset="0"/>
            </a:endParaRPr>
          </a:p>
          <a:p>
            <a:r>
              <a:rPr lang="zh-CN" altLang="en-US" sz="2800" b="1" dirty="0">
                <a:solidFill>
                  <a:schemeClr val="accent2">
                    <a:lumMod val="75000"/>
                  </a:schemeClr>
                </a:solidFill>
                <a:latin typeface="楷体_GB2312"/>
              </a:rPr>
              <a:t>时间常数：</a:t>
            </a:r>
            <a:r>
              <a:rPr lang="en-US" altLang="zh-CN" sz="2800" b="1" i="1" dirty="0">
                <a:solidFill>
                  <a:srgbClr val="000000"/>
                </a:solidFill>
                <a:latin typeface="Times New Roman" panose="02020603050405020304" pitchFamily="18" charset="0"/>
                <a:cs typeface="Times New Roman" panose="02020603050405020304" pitchFamily="18" charset="0"/>
              </a:rPr>
              <a:t>L</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R</a:t>
            </a:r>
            <a:endParaRPr lang="zh-CN" altLang="en-US" sz="2800" b="1" i="1" dirty="0">
              <a:solidFill>
                <a:srgbClr val="000000"/>
              </a:solidFill>
              <a:latin typeface="Times New Roman" panose="02020603050405020304" pitchFamily="18" charset="0"/>
              <a:cs typeface="Times New Roman" panose="02020603050405020304" pitchFamily="18" charset="0"/>
            </a:endParaRPr>
          </a:p>
        </p:txBody>
      </p:sp>
      <p:sp>
        <p:nvSpPr>
          <p:cNvPr id="11" name="Rectangle 6"/>
          <p:cNvSpPr>
            <a:spLocks noChangeArrowheads="1"/>
          </p:cNvSpPr>
          <p:nvPr/>
        </p:nvSpPr>
        <p:spPr bwMode="auto">
          <a:xfrm>
            <a:off x="6109692" y="4221131"/>
            <a:ext cx="838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dirty="0">
                <a:solidFill>
                  <a:srgbClr val="0000FF"/>
                </a:solidFill>
                <a:latin typeface="Times New Roman" panose="02020603050405020304" pitchFamily="18" charset="0"/>
                <a:ea typeface="楷体_GB2312" pitchFamily="49" charset="-122"/>
              </a:rPr>
              <a:t>[</a:t>
            </a:r>
            <a:r>
              <a:rPr kumimoji="1" lang="zh-CN" altLang="en-US" sz="2800" b="1" dirty="0">
                <a:solidFill>
                  <a:srgbClr val="0000FF"/>
                </a:solidFill>
                <a:latin typeface="Times New Roman" panose="02020603050405020304" pitchFamily="18" charset="0"/>
                <a:ea typeface="楷体_GB2312" pitchFamily="49" charset="-122"/>
              </a:rPr>
              <a:t>解</a:t>
            </a:r>
            <a:r>
              <a:rPr kumimoji="1" lang="en-US" altLang="zh-CN" sz="2800" b="1" dirty="0">
                <a:solidFill>
                  <a:srgbClr val="0000FF"/>
                </a:solidFill>
                <a:latin typeface="Times New Roman" panose="02020603050405020304" pitchFamily="18" charset="0"/>
                <a:ea typeface="楷体_GB2312" pitchFamily="49" charset="-122"/>
              </a:rPr>
              <a:t>]</a:t>
            </a:r>
          </a:p>
        </p:txBody>
      </p:sp>
      <p:graphicFrame>
        <p:nvGraphicFramePr>
          <p:cNvPr id="5" name="对象 4">
            <a:extLst>
              <a:ext uri="{FF2B5EF4-FFF2-40B4-BE49-F238E27FC236}">
                <a16:creationId xmlns:a16="http://schemas.microsoft.com/office/drawing/2014/main" id="{6945915E-6B29-4979-BA1D-8D8C16A6A949}"/>
              </a:ext>
            </a:extLst>
          </p:cNvPr>
          <p:cNvGraphicFramePr>
            <a:graphicFrameLocks noChangeAspect="1"/>
          </p:cNvGraphicFramePr>
          <p:nvPr>
            <p:extLst/>
          </p:nvPr>
        </p:nvGraphicFramePr>
        <p:xfrm>
          <a:off x="7861576" y="1628440"/>
          <a:ext cx="2108160" cy="736560"/>
        </p:xfrm>
        <a:graphic>
          <a:graphicData uri="http://schemas.openxmlformats.org/presentationml/2006/ole">
            <mc:AlternateContent xmlns:mc="http://schemas.openxmlformats.org/markup-compatibility/2006">
              <mc:Choice xmlns:v="urn:schemas-microsoft-com:vml" Requires="v">
                <p:oleObj spid="_x0000_s1032" name="Equation" r:id="rId5" imgW="1054080" imgH="368280" progId="">
                  <p:embed/>
                </p:oleObj>
              </mc:Choice>
              <mc:Fallback>
                <p:oleObj name="Equation" r:id="rId5" imgW="1054080" imgH="368280" progId="">
                  <p:embed/>
                  <p:pic>
                    <p:nvPicPr>
                      <p:cNvPr id="5" name="对象 4">
                        <a:extLst>
                          <a:ext uri="{FF2B5EF4-FFF2-40B4-BE49-F238E27FC236}">
                            <a16:creationId xmlns:a16="http://schemas.microsoft.com/office/drawing/2014/main" id="{6945915E-6B29-4979-BA1D-8D8C16A6A9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61576" y="1628440"/>
                        <a:ext cx="2108160" cy="7365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a:extLst>
              <a:ext uri="{FF2B5EF4-FFF2-40B4-BE49-F238E27FC236}">
                <a16:creationId xmlns:a16="http://schemas.microsoft.com/office/drawing/2014/main" id="{A1EAE1F3-CC22-438D-A071-78520D066D37}"/>
              </a:ext>
            </a:extLst>
          </p:cNvPr>
          <p:cNvGraphicFramePr>
            <a:graphicFrameLocks noChangeAspect="1"/>
          </p:cNvGraphicFramePr>
          <p:nvPr>
            <p:extLst/>
          </p:nvPr>
        </p:nvGraphicFramePr>
        <p:xfrm>
          <a:off x="8018485" y="3862178"/>
          <a:ext cx="1803400" cy="736600"/>
        </p:xfrm>
        <a:graphic>
          <a:graphicData uri="http://schemas.openxmlformats.org/presentationml/2006/ole">
            <mc:AlternateContent xmlns:mc="http://schemas.openxmlformats.org/markup-compatibility/2006">
              <mc:Choice xmlns:v="urn:schemas-microsoft-com:vml" Requires="v">
                <p:oleObj spid="_x0000_s1033" name="Equation" r:id="rId7" imgW="901440" imgH="368280" progId="">
                  <p:embed/>
                </p:oleObj>
              </mc:Choice>
              <mc:Fallback>
                <p:oleObj name="Equation" r:id="rId7" imgW="901440" imgH="368280" progId="">
                  <p:embed/>
                  <p:pic>
                    <p:nvPicPr>
                      <p:cNvPr id="12" name="对象 11">
                        <a:extLst>
                          <a:ext uri="{FF2B5EF4-FFF2-40B4-BE49-F238E27FC236}">
                            <a16:creationId xmlns:a16="http://schemas.microsoft.com/office/drawing/2014/main" id="{A1EAE1F3-CC22-438D-A071-78520D066D3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18485" y="3862178"/>
                        <a:ext cx="180340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54378698"/>
      </p:ext>
    </p:extLst>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left)">
                                      <p:cBhvr>
                                        <p:cTn id="11" dur="500"/>
                                        <p:tgtEl>
                                          <p:spTgt spid="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1">
                                            <p:txEl>
                                              <p:pRg st="0" end="0"/>
                                            </p:txEl>
                                          </p:spTgt>
                                        </p:tgtEl>
                                        <p:attrNameLst>
                                          <p:attrName>style.visibility</p:attrName>
                                        </p:attrNameLst>
                                      </p:cBhvr>
                                      <p:to>
                                        <p:strVal val="visible"/>
                                      </p:to>
                                    </p:set>
                                    <p:animEffect transition="in" filter="wipe(left)">
                                      <p:cBhvr>
                                        <p:cTn id="24" dur="500"/>
                                        <p:tgtEl>
                                          <p:spTgt spid="11">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autoUpdateAnimBg="0"/>
      <p:bldP spid="10" grpId="0"/>
      <p:bldP spid="1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stretch>
            <a:fillRect/>
          </a:stretch>
        </p:blipFill>
        <p:spPr>
          <a:xfrm>
            <a:off x="1737638" y="3434040"/>
            <a:ext cx="3373742" cy="2027227"/>
          </a:xfrm>
          <a:prstGeom prst="rect">
            <a:avLst/>
          </a:prstGeom>
        </p:spPr>
      </p:pic>
      <p:sp>
        <p:nvSpPr>
          <p:cNvPr id="4" name="矩形 3"/>
          <p:cNvSpPr/>
          <p:nvPr/>
        </p:nvSpPr>
        <p:spPr>
          <a:xfrm>
            <a:off x="6344906" y="1188885"/>
            <a:ext cx="1087157" cy="523220"/>
          </a:xfrm>
          <a:prstGeom prst="rect">
            <a:avLst/>
          </a:prstGeom>
        </p:spPr>
        <p:txBody>
          <a:bodyPr wrap="none">
            <a:spAutoFit/>
          </a:bodyPr>
          <a:lstStyle/>
          <a:p>
            <a:r>
              <a:rPr lang="zh-CN" altLang="en-US" sz="2800" b="1" dirty="0">
                <a:solidFill>
                  <a:schemeClr val="accent2">
                    <a:lumMod val="75000"/>
                  </a:schemeClr>
                </a:solidFill>
                <a:latin typeface="楷体_GB2312"/>
              </a:rPr>
              <a:t>（</a:t>
            </a:r>
            <a:r>
              <a:rPr lang="en-US" altLang="zh-CN" sz="2800" b="1" dirty="0">
                <a:solidFill>
                  <a:schemeClr val="accent2">
                    <a:lumMod val="75000"/>
                  </a:schemeClr>
                </a:solidFill>
                <a:latin typeface="楷体_GB2312"/>
              </a:rPr>
              <a:t>c</a:t>
            </a:r>
            <a:r>
              <a:rPr lang="zh-CN" altLang="en-US" sz="2800" b="1" dirty="0">
                <a:solidFill>
                  <a:schemeClr val="accent2">
                    <a:lumMod val="75000"/>
                  </a:schemeClr>
                </a:solidFill>
                <a:latin typeface="楷体_GB2312"/>
              </a:rPr>
              <a:t>）</a:t>
            </a:r>
          </a:p>
        </p:txBody>
      </p:sp>
      <mc:AlternateContent xmlns:mc="http://schemas.openxmlformats.org/markup-compatibility/2006" xmlns:a14="http://schemas.microsoft.com/office/drawing/2010/main">
        <mc:Choice Requires="a14">
          <p:sp>
            <p:nvSpPr>
              <p:cNvPr id="5" name="文本框 4"/>
              <p:cNvSpPr txBox="1"/>
              <p:nvPr/>
            </p:nvSpPr>
            <p:spPr>
              <a:xfrm>
                <a:off x="7313466" y="1166551"/>
                <a:ext cx="2693558" cy="628826"/>
              </a:xfrm>
              <a:prstGeom prst="rect">
                <a:avLst/>
              </a:prstGeom>
              <a:noFill/>
            </p:spPr>
            <p:txBody>
              <a:bodyPr wrap="none" lIns="0" tIns="0" rIns="0" bIns="0" rtlCol="0">
                <a:spAutoFit/>
              </a:bodyPr>
              <a:lstStyle/>
              <a:p>
                <a14:m>
                  <m:oMath xmlns:m="http://schemas.openxmlformats.org/officeDocument/2006/math">
                    <m:f>
                      <m:fPr>
                        <m:ctrlPr>
                          <a:rPr lang="en-US" altLang="zh-CN" sz="2800" b="1" i="1">
                            <a:solidFill>
                              <a:srgbClr val="000000"/>
                            </a:solidFill>
                            <a:latin typeface="Cambria Math" panose="02040503050406030204" pitchFamily="18" charset="0"/>
                          </a:rPr>
                        </m:ctrlPr>
                      </m:fPr>
                      <m:num>
                        <m:sSub>
                          <m:sSubPr>
                            <m:ctrlPr>
                              <a:rPr lang="en-US" altLang="zh-CN" sz="2800" b="1" i="1">
                                <a:solidFill>
                                  <a:srgbClr val="000000"/>
                                </a:solidFill>
                                <a:latin typeface="Cambria Math" panose="02040503050406030204" pitchFamily="18" charset="0"/>
                              </a:rPr>
                            </m:ctrlPr>
                          </m:sSubPr>
                          <m:e>
                            <m:r>
                              <a:rPr lang="en-US" altLang="zh-CN" sz="2800" b="1" i="1">
                                <a:solidFill>
                                  <a:srgbClr val="000000"/>
                                </a:solidFill>
                                <a:latin typeface="Cambria Math" panose="02040503050406030204" pitchFamily="18" charset="0"/>
                              </a:rPr>
                              <m:t>𝒗</m:t>
                            </m:r>
                          </m:e>
                          <m:sub>
                            <m:r>
                              <a:rPr lang="en-US" altLang="zh-CN" sz="2800" b="1" i="1">
                                <a:solidFill>
                                  <a:srgbClr val="000000"/>
                                </a:solidFill>
                                <a:latin typeface="Cambria Math" panose="02040503050406030204" pitchFamily="18" charset="0"/>
                              </a:rPr>
                              <m:t>𝟎</m:t>
                            </m:r>
                          </m:sub>
                        </m:sSub>
                        <m:r>
                          <a:rPr lang="en-US" altLang="zh-CN" sz="2800" b="1" i="1">
                            <a:solidFill>
                              <a:srgbClr val="000000"/>
                            </a:solidFill>
                            <a:latin typeface="Cambria Math" panose="02040503050406030204" pitchFamily="18" charset="0"/>
                          </a:rPr>
                          <m:t>−</m:t>
                        </m:r>
                        <m:sSub>
                          <m:sSubPr>
                            <m:ctrlPr>
                              <a:rPr lang="en-US" altLang="zh-CN" sz="2800" b="1" i="1">
                                <a:solidFill>
                                  <a:srgbClr val="000000"/>
                                </a:solidFill>
                                <a:latin typeface="Cambria Math" panose="02040503050406030204" pitchFamily="18" charset="0"/>
                              </a:rPr>
                            </m:ctrlPr>
                          </m:sSubPr>
                          <m:e>
                            <m:r>
                              <a:rPr lang="en-US" altLang="zh-CN" sz="2800" b="1" i="1">
                                <a:solidFill>
                                  <a:srgbClr val="000000"/>
                                </a:solidFill>
                                <a:latin typeface="Cambria Math" panose="02040503050406030204" pitchFamily="18" charset="0"/>
                              </a:rPr>
                              <m:t>𝒗</m:t>
                            </m:r>
                          </m:e>
                          <m:sub>
                            <m:r>
                              <a:rPr lang="en-US" altLang="zh-CN" sz="2800" b="1" i="1">
                                <a:solidFill>
                                  <a:srgbClr val="000000"/>
                                </a:solidFill>
                                <a:latin typeface="Cambria Math" panose="02040503050406030204" pitchFamily="18" charset="0"/>
                              </a:rPr>
                              <m:t>𝒄</m:t>
                            </m:r>
                          </m:sub>
                        </m:sSub>
                      </m:num>
                      <m:den>
                        <m:r>
                          <a:rPr lang="en-US" altLang="zh-CN" sz="2800" b="1" i="1">
                            <a:solidFill>
                              <a:srgbClr val="000000"/>
                            </a:solidFill>
                            <a:latin typeface="Cambria Math" panose="02040503050406030204" pitchFamily="18" charset="0"/>
                          </a:rPr>
                          <m:t>𝟏𝟎𝟎𝟎</m:t>
                        </m:r>
                      </m:den>
                    </m:f>
                    <m:r>
                      <a:rPr lang="en-US" altLang="zh-CN" sz="2800" b="1" i="1">
                        <a:solidFill>
                          <a:srgbClr val="000000"/>
                        </a:solidFill>
                        <a:latin typeface="Cambria Math" panose="02040503050406030204" pitchFamily="18" charset="0"/>
                      </a:rPr>
                      <m:t>=</m:t>
                    </m:r>
                    <m:r>
                      <a:rPr lang="en-US" altLang="zh-CN" sz="2800" b="1" i="1">
                        <a:solidFill>
                          <a:srgbClr val="000000"/>
                        </a:solidFill>
                        <a:latin typeface="Cambria Math" panose="02040503050406030204" pitchFamily="18" charset="0"/>
                      </a:rPr>
                      <m:t>𝑪</m:t>
                    </m:r>
                    <m:f>
                      <m:fPr>
                        <m:ctrlPr>
                          <a:rPr lang="en-US" altLang="zh-CN" sz="2800" b="1" i="1">
                            <a:solidFill>
                              <a:srgbClr val="000000"/>
                            </a:solidFill>
                            <a:latin typeface="Cambria Math" panose="02040503050406030204" pitchFamily="18" charset="0"/>
                          </a:rPr>
                        </m:ctrlPr>
                      </m:fPr>
                      <m:num>
                        <m:r>
                          <a:rPr lang="en-US" altLang="zh-CN" sz="2800" b="1" i="1">
                            <a:solidFill>
                              <a:srgbClr val="000000"/>
                            </a:solidFill>
                            <a:latin typeface="Cambria Math" panose="02040503050406030204" pitchFamily="18" charset="0"/>
                          </a:rPr>
                          <m:t>𝒅𝑽</m:t>
                        </m:r>
                      </m:num>
                      <m:den>
                        <m:r>
                          <a:rPr lang="en-US" altLang="zh-CN" sz="2800" b="1" i="1">
                            <a:solidFill>
                              <a:srgbClr val="000000"/>
                            </a:solidFill>
                            <a:latin typeface="Cambria Math" panose="02040503050406030204" pitchFamily="18" charset="0"/>
                          </a:rPr>
                          <m:t>𝒅𝒕</m:t>
                        </m:r>
                      </m:den>
                    </m:f>
                  </m:oMath>
                </a14:m>
                <a:r>
                  <a:rPr lang="en-US" altLang="zh-CN" sz="2800" b="1" dirty="0">
                    <a:solidFill>
                      <a:srgbClr val="000000"/>
                    </a:solidFill>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800" b="1" i="1" dirty="0">
                            <a:solidFill>
                              <a:srgbClr val="000000"/>
                            </a:solidFill>
                            <a:latin typeface="Cambria Math" panose="02040503050406030204" pitchFamily="18" charset="0"/>
                          </a:rPr>
                        </m:ctrlPr>
                      </m:fPr>
                      <m:num>
                        <m:sSub>
                          <m:sSubPr>
                            <m:ctrlPr>
                              <a:rPr lang="en-US" altLang="zh-CN" sz="2800" b="1" i="1" dirty="0">
                                <a:solidFill>
                                  <a:srgbClr val="000000"/>
                                </a:solidFill>
                                <a:latin typeface="Cambria Math" panose="02040503050406030204" pitchFamily="18" charset="0"/>
                              </a:rPr>
                            </m:ctrlPr>
                          </m:sSubPr>
                          <m:e>
                            <m:r>
                              <a:rPr lang="en-US" altLang="zh-CN" sz="2800" b="1" i="1" dirty="0">
                                <a:solidFill>
                                  <a:srgbClr val="000000"/>
                                </a:solidFill>
                                <a:latin typeface="Cambria Math" panose="02040503050406030204" pitchFamily="18" charset="0"/>
                              </a:rPr>
                              <m:t>𝒗</m:t>
                            </m:r>
                          </m:e>
                          <m:sub>
                            <m:r>
                              <a:rPr lang="en-US" altLang="zh-CN" sz="2800" b="1" i="1" dirty="0">
                                <a:solidFill>
                                  <a:srgbClr val="000000"/>
                                </a:solidFill>
                                <a:latin typeface="Cambria Math" panose="02040503050406030204" pitchFamily="18" charset="0"/>
                              </a:rPr>
                              <m:t>𝑪</m:t>
                            </m:r>
                          </m:sub>
                        </m:sSub>
                      </m:num>
                      <m:den>
                        <m:r>
                          <a:rPr lang="en-US" altLang="zh-CN" sz="2800" b="1" i="1" dirty="0">
                            <a:solidFill>
                              <a:srgbClr val="000000"/>
                            </a:solidFill>
                            <a:latin typeface="Cambria Math" panose="02040503050406030204" pitchFamily="18" charset="0"/>
                          </a:rPr>
                          <m:t>𝟏𝟎𝟎𝟎</m:t>
                        </m:r>
                      </m:den>
                    </m:f>
                  </m:oMath>
                </a14:m>
                <a:endParaRPr lang="zh-CN" altLang="en-US" sz="2800" b="1" dirty="0">
                  <a:latin typeface="Times New Roman" panose="02020603050405020304" pitchFamily="18" charset="0"/>
                  <a:cs typeface="Times New Roman" panose="02020603050405020304" pitchFamily="18"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7313466" y="1166551"/>
                <a:ext cx="2693558" cy="628826"/>
              </a:xfrm>
              <a:prstGeom prst="rect">
                <a:avLst/>
              </a:prstGeom>
              <a:blipFill>
                <a:blip r:embed="rId4"/>
                <a:stretch>
                  <a:fillRect l="-226" t="-1923" b="-173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6439892" y="1729318"/>
                <a:ext cx="4572000" cy="954107"/>
              </a:xfrm>
              <a:prstGeom prst="rect">
                <a:avLst/>
              </a:prstGeom>
            </p:spPr>
            <p:txBody>
              <a:bodyPr>
                <a:spAutoFit/>
              </a:bodyPr>
              <a:lstStyle/>
              <a:p>
                <a:r>
                  <a:rPr lang="zh-CN" altLang="en-US" sz="2800" b="1" dirty="0">
                    <a:solidFill>
                      <a:schemeClr val="accent2">
                        <a:lumMod val="75000"/>
                      </a:schemeClr>
                    </a:solidFill>
                    <a:latin typeface="楷体_GB2312"/>
                  </a:rPr>
                  <a:t>状态变量：</a:t>
                </a:r>
                <a14:m>
                  <m:oMath xmlns:m="http://schemas.openxmlformats.org/officeDocument/2006/math">
                    <m:sSub>
                      <m:sSubPr>
                        <m:ctrlPr>
                          <a:rPr lang="en-US" altLang="zh-CN" sz="2800" b="1" i="1" dirty="0">
                            <a:solidFill>
                              <a:srgbClr val="000000"/>
                            </a:solidFill>
                            <a:latin typeface="Cambria Math" panose="02040503050406030204" pitchFamily="18" charset="0"/>
                          </a:rPr>
                        </m:ctrlPr>
                      </m:sSubPr>
                      <m:e>
                        <m:r>
                          <a:rPr lang="en-US" altLang="zh-CN" sz="2800" b="1" i="1" dirty="0">
                            <a:solidFill>
                              <a:srgbClr val="000000"/>
                            </a:solidFill>
                            <a:latin typeface="Cambria Math" panose="02040503050406030204" pitchFamily="18" charset="0"/>
                          </a:rPr>
                          <m:t>𝒗</m:t>
                        </m:r>
                      </m:e>
                      <m:sub>
                        <m:r>
                          <a:rPr lang="en-US" altLang="zh-CN" sz="2800" b="1" i="1" dirty="0">
                            <a:solidFill>
                              <a:srgbClr val="000000"/>
                            </a:solidFill>
                            <a:latin typeface="Cambria Math" panose="02040503050406030204" pitchFamily="18" charset="0"/>
                          </a:rPr>
                          <m:t>𝑪</m:t>
                        </m:r>
                      </m:sub>
                    </m:sSub>
                  </m:oMath>
                </a14:m>
                <a:endParaRPr lang="en-US" altLang="zh-CN" sz="2800" b="1" dirty="0">
                  <a:latin typeface="Times New Roman" panose="02020603050405020304" pitchFamily="18" charset="0"/>
                  <a:cs typeface="Times New Roman" panose="02020603050405020304" pitchFamily="18" charset="0"/>
                </a:endParaRPr>
              </a:p>
              <a:p>
                <a:r>
                  <a:rPr lang="zh-CN" altLang="en-US" sz="2800" b="1" dirty="0">
                    <a:solidFill>
                      <a:schemeClr val="accent2">
                        <a:lumMod val="75000"/>
                      </a:schemeClr>
                    </a:solidFill>
                    <a:latin typeface="楷体_GB2312"/>
                  </a:rPr>
                  <a:t>时间常数</a:t>
                </a:r>
                <a:r>
                  <a:rPr lang="zh-CN" altLang="en-US" sz="2800" dirty="0">
                    <a:solidFill>
                      <a:schemeClr val="accent2">
                        <a:lumMod val="75000"/>
                      </a:schemeClr>
                    </a:solidFill>
                    <a:latin typeface="楷体_GB2312"/>
                  </a:rPr>
                  <a:t>：</a:t>
                </a:r>
                <a:r>
                  <a:rPr lang="en-US" altLang="zh-CN" sz="2800" b="1" dirty="0">
                    <a:solidFill>
                      <a:srgbClr val="000000"/>
                    </a:solidFill>
                    <a:latin typeface="Times New Roman" panose="02020603050405020304" pitchFamily="18" charset="0"/>
                    <a:cs typeface="Times New Roman" panose="02020603050405020304" pitchFamily="18" charset="0"/>
                  </a:rPr>
                  <a:t>500</a:t>
                </a:r>
                <a14:m>
                  <m:oMath xmlns:m="http://schemas.openxmlformats.org/officeDocument/2006/math">
                    <m:r>
                      <a:rPr lang="zh-CN" altLang="en-US" sz="2800" b="1" i="1">
                        <a:solidFill>
                          <a:srgbClr val="000000"/>
                        </a:solidFill>
                        <a:latin typeface="Cambria Math" panose="02040503050406030204" pitchFamily="18" charset="0"/>
                      </a:rPr>
                      <m:t>𝝁</m:t>
                    </m:r>
                    <m:r>
                      <a:rPr lang="en-US" altLang="zh-CN" sz="2800" b="1" i="1">
                        <a:solidFill>
                          <a:srgbClr val="000000"/>
                        </a:solidFill>
                        <a:latin typeface="Cambria Math" panose="02040503050406030204" pitchFamily="18" charset="0"/>
                      </a:rPr>
                      <m:t>𝒔</m:t>
                    </m:r>
                  </m:oMath>
                </a14:m>
                <a:endParaRPr lang="zh-CN" altLang="en-US" sz="2800" b="1"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6" name="矩形 5"/>
              <p:cNvSpPr>
                <a:spLocks noRot="1" noChangeAspect="1" noMove="1" noResize="1" noEditPoints="1" noAdjustHandles="1" noChangeArrowheads="1" noChangeShapeType="1" noTextEdit="1"/>
              </p:cNvSpPr>
              <p:nvPr/>
            </p:nvSpPr>
            <p:spPr>
              <a:xfrm>
                <a:off x="6439892" y="1729318"/>
                <a:ext cx="4572000" cy="954107"/>
              </a:xfrm>
              <a:prstGeom prst="rect">
                <a:avLst/>
              </a:prstGeom>
              <a:blipFill>
                <a:blip r:embed="rId5"/>
                <a:stretch>
                  <a:fillRect l="-2667" t="-7051" b="-17308"/>
                </a:stretch>
              </a:blipFill>
            </p:spPr>
            <p:txBody>
              <a:bodyPr/>
              <a:lstStyle/>
              <a:p>
                <a:r>
                  <a:rPr lang="zh-CN" altLang="en-US">
                    <a:noFill/>
                  </a:rPr>
                  <a:t> </a:t>
                </a:r>
              </a:p>
            </p:txBody>
          </p:sp>
        </mc:Fallback>
      </mc:AlternateContent>
      <p:sp>
        <p:nvSpPr>
          <p:cNvPr id="7" name="Rectangle 6"/>
          <p:cNvSpPr>
            <a:spLocks noChangeArrowheads="1"/>
          </p:cNvSpPr>
          <p:nvPr/>
        </p:nvSpPr>
        <p:spPr bwMode="auto">
          <a:xfrm>
            <a:off x="5341612" y="904614"/>
            <a:ext cx="838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dirty="0">
                <a:solidFill>
                  <a:srgbClr val="0000FF"/>
                </a:solidFill>
                <a:latin typeface="Times New Roman" panose="02020603050405020304" pitchFamily="18" charset="0"/>
                <a:ea typeface="楷体_GB2312" pitchFamily="49" charset="-122"/>
              </a:rPr>
              <a:t>[</a:t>
            </a:r>
            <a:r>
              <a:rPr kumimoji="1" lang="zh-CN" altLang="en-US" sz="2800" b="1" dirty="0">
                <a:solidFill>
                  <a:srgbClr val="0000FF"/>
                </a:solidFill>
                <a:latin typeface="Times New Roman" panose="02020603050405020304" pitchFamily="18" charset="0"/>
                <a:ea typeface="楷体_GB2312" pitchFamily="49" charset="-122"/>
              </a:rPr>
              <a:t>解</a:t>
            </a:r>
            <a:r>
              <a:rPr kumimoji="1" lang="en-US" altLang="zh-CN" sz="2800" b="1" dirty="0">
                <a:solidFill>
                  <a:srgbClr val="0000FF"/>
                </a:solidFill>
                <a:latin typeface="Times New Roman" panose="02020603050405020304" pitchFamily="18" charset="0"/>
                <a:ea typeface="楷体_GB2312" pitchFamily="49" charset="-122"/>
              </a:rPr>
              <a:t>]</a:t>
            </a:r>
          </a:p>
        </p:txBody>
      </p:sp>
      <p:sp>
        <p:nvSpPr>
          <p:cNvPr id="8" name="Rectangle 6"/>
          <p:cNvSpPr>
            <a:spLocks noChangeArrowheads="1"/>
          </p:cNvSpPr>
          <p:nvPr/>
        </p:nvSpPr>
        <p:spPr bwMode="auto">
          <a:xfrm>
            <a:off x="5341612" y="3281714"/>
            <a:ext cx="838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dirty="0">
                <a:solidFill>
                  <a:srgbClr val="0000FF"/>
                </a:solidFill>
                <a:latin typeface="Times New Roman" panose="02020603050405020304" pitchFamily="18" charset="0"/>
                <a:ea typeface="楷体_GB2312" pitchFamily="49" charset="-122"/>
              </a:rPr>
              <a:t>[</a:t>
            </a:r>
            <a:r>
              <a:rPr kumimoji="1" lang="zh-CN" altLang="en-US" sz="2800" b="1" dirty="0">
                <a:solidFill>
                  <a:srgbClr val="0000FF"/>
                </a:solidFill>
                <a:latin typeface="Times New Roman" panose="02020603050405020304" pitchFamily="18" charset="0"/>
                <a:ea typeface="楷体_GB2312" pitchFamily="49" charset="-122"/>
              </a:rPr>
              <a:t>解</a:t>
            </a:r>
            <a:r>
              <a:rPr kumimoji="1" lang="en-US" altLang="zh-CN" sz="2800" b="1" dirty="0">
                <a:solidFill>
                  <a:srgbClr val="0000FF"/>
                </a:solidFill>
                <a:latin typeface="Times New Roman" panose="02020603050405020304" pitchFamily="18" charset="0"/>
                <a:ea typeface="楷体_GB2312" pitchFamily="49" charset="-122"/>
              </a:rPr>
              <a:t>]</a:t>
            </a:r>
          </a:p>
        </p:txBody>
      </p:sp>
      <mc:AlternateContent xmlns:mc="http://schemas.openxmlformats.org/markup-compatibility/2006" xmlns:a14="http://schemas.microsoft.com/office/drawing/2010/main">
        <mc:Choice Requires="a14">
          <p:sp>
            <p:nvSpPr>
              <p:cNvPr id="9" name="矩形 8"/>
              <p:cNvSpPr/>
              <p:nvPr/>
            </p:nvSpPr>
            <p:spPr>
              <a:xfrm>
                <a:off x="6660672" y="5461267"/>
                <a:ext cx="5955819" cy="954107"/>
              </a:xfrm>
              <a:prstGeom prst="rect">
                <a:avLst/>
              </a:prstGeom>
            </p:spPr>
            <p:txBody>
              <a:bodyPr wrap="square">
                <a:spAutoFit/>
              </a:bodyPr>
              <a:lstStyle/>
              <a:p>
                <a:r>
                  <a:rPr lang="zh-CN" altLang="en-US" sz="2800" b="1" dirty="0">
                    <a:solidFill>
                      <a:schemeClr val="accent2">
                        <a:lumMod val="75000"/>
                      </a:schemeClr>
                    </a:solidFill>
                    <a:latin typeface="楷体_GB2312"/>
                  </a:rPr>
                  <a:t>状态变量</a:t>
                </a:r>
                <a:r>
                  <a:rPr lang="zh-CN" altLang="en-US" sz="2800" dirty="0">
                    <a:solidFill>
                      <a:schemeClr val="accent2">
                        <a:lumMod val="75000"/>
                      </a:schemeClr>
                    </a:solidFill>
                    <a:latin typeface="楷体_GB2312"/>
                  </a:rPr>
                  <a:t>：</a:t>
                </a:r>
                <a14:m>
                  <m:oMath xmlns:m="http://schemas.openxmlformats.org/officeDocument/2006/math">
                    <m:sSub>
                      <m:sSubPr>
                        <m:ctrlPr>
                          <a:rPr lang="en-US" altLang="zh-CN" sz="2800" b="1" i="1">
                            <a:solidFill>
                              <a:srgbClr val="000000"/>
                            </a:solidFill>
                            <a:latin typeface="Cambria Math" panose="02040503050406030204" pitchFamily="18" charset="0"/>
                          </a:rPr>
                        </m:ctrlPr>
                      </m:sSubPr>
                      <m:e>
                        <m:r>
                          <a:rPr lang="en-US" altLang="zh-CN" sz="2800" b="1" i="1">
                            <a:solidFill>
                              <a:srgbClr val="000000"/>
                            </a:solidFill>
                            <a:latin typeface="Cambria Math" panose="02040503050406030204" pitchFamily="18" charset="0"/>
                          </a:rPr>
                          <m:t>𝒊</m:t>
                        </m:r>
                      </m:e>
                      <m:sub>
                        <m:r>
                          <a:rPr lang="en-US" altLang="zh-CN" sz="2800" b="1" i="1">
                            <a:solidFill>
                              <a:srgbClr val="000000"/>
                            </a:solidFill>
                            <a:latin typeface="Cambria Math" panose="02040503050406030204" pitchFamily="18" charset="0"/>
                          </a:rPr>
                          <m:t>𝑳</m:t>
                        </m:r>
                      </m:sub>
                    </m:sSub>
                    <m:r>
                      <a:rPr lang="en-US" altLang="zh-CN" sz="2800">
                        <a:latin typeface="Cambria Math" panose="02040503050406030204" pitchFamily="18" charset="0"/>
                      </a:rPr>
                      <m:t>     </m:t>
                    </m:r>
                  </m:oMath>
                </a14:m>
                <a:endParaRPr lang="en-US" altLang="zh-CN" sz="2800" dirty="0">
                  <a:latin typeface="楷体_GB2312"/>
                </a:endParaRPr>
              </a:p>
              <a:p>
                <a:r>
                  <a:rPr lang="zh-CN" altLang="en-US" sz="2800" b="1" dirty="0">
                    <a:solidFill>
                      <a:schemeClr val="accent2">
                        <a:lumMod val="75000"/>
                      </a:schemeClr>
                    </a:solidFill>
                    <a:latin typeface="楷体_GB2312"/>
                  </a:rPr>
                  <a:t>时间常数</a:t>
                </a:r>
                <a:r>
                  <a:rPr lang="zh-CN" altLang="en-US" sz="2800" dirty="0">
                    <a:solidFill>
                      <a:schemeClr val="accent2">
                        <a:lumMod val="75000"/>
                      </a:schemeClr>
                    </a:solidFill>
                    <a:latin typeface="楷体_GB2312"/>
                  </a:rPr>
                  <a:t>：</a:t>
                </a:r>
                <a:r>
                  <a:rPr lang="en-US" altLang="zh-CN" sz="2800" b="1" dirty="0">
                    <a:solidFill>
                      <a:srgbClr val="000000"/>
                    </a:solidFill>
                    <a:latin typeface="楷体_GB2312"/>
                  </a:rPr>
                  <a:t>2</a:t>
                </a:r>
                <a14:m>
                  <m:oMath xmlns:m="http://schemas.openxmlformats.org/officeDocument/2006/math">
                    <m:r>
                      <a:rPr lang="zh-CN" altLang="en-US" sz="2800" b="1" i="1">
                        <a:solidFill>
                          <a:srgbClr val="000000"/>
                        </a:solidFill>
                        <a:latin typeface="Cambria Math" panose="02040503050406030204" pitchFamily="18" charset="0"/>
                      </a:rPr>
                      <m:t>𝝁</m:t>
                    </m:r>
                    <m:r>
                      <a:rPr lang="en-US" altLang="zh-CN" sz="2800" b="1" i="1">
                        <a:solidFill>
                          <a:srgbClr val="000000"/>
                        </a:solidFill>
                        <a:latin typeface="Cambria Math" panose="02040503050406030204" pitchFamily="18" charset="0"/>
                      </a:rPr>
                      <m:t>𝒔</m:t>
                    </m:r>
                  </m:oMath>
                </a14:m>
                <a:endParaRPr lang="zh-CN" altLang="en-US" sz="2800" b="1" dirty="0">
                  <a:solidFill>
                    <a:srgbClr val="000000"/>
                  </a:solidFill>
                  <a:latin typeface="楷体_GB2312"/>
                </a:endParaRPr>
              </a:p>
            </p:txBody>
          </p:sp>
        </mc:Choice>
        <mc:Fallback xmlns="">
          <p:sp>
            <p:nvSpPr>
              <p:cNvPr id="9" name="矩形 8"/>
              <p:cNvSpPr>
                <a:spLocks noRot="1" noChangeAspect="1" noMove="1" noResize="1" noEditPoints="1" noAdjustHandles="1" noChangeArrowheads="1" noChangeShapeType="1" noTextEdit="1"/>
              </p:cNvSpPr>
              <p:nvPr/>
            </p:nvSpPr>
            <p:spPr>
              <a:xfrm>
                <a:off x="6660672" y="5461267"/>
                <a:ext cx="5955819" cy="954107"/>
              </a:xfrm>
              <a:prstGeom prst="rect">
                <a:avLst/>
              </a:prstGeom>
              <a:blipFill>
                <a:blip r:embed="rId6"/>
                <a:stretch>
                  <a:fillRect l="-2149" t="-6410" b="-179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7432062" y="4573219"/>
                <a:ext cx="2684774" cy="628826"/>
              </a:xfrm>
              <a:prstGeom prst="rect">
                <a:avLst/>
              </a:prstGeom>
              <a:noFill/>
            </p:spPr>
            <p:txBody>
              <a:bodyPr wrap="none" lIns="0" tIns="0" rIns="0" bIns="0" rtlCol="0">
                <a:spAutoFit/>
              </a:bodyPr>
              <a:lstStyle/>
              <a:p>
                <a14:m>
                  <m:oMath xmlns:m="http://schemas.openxmlformats.org/officeDocument/2006/math">
                    <m:f>
                      <m:fPr>
                        <m:ctrlPr>
                          <a:rPr lang="en-US" altLang="zh-CN" sz="2800" b="1" i="1">
                            <a:solidFill>
                              <a:srgbClr val="000000"/>
                            </a:solidFill>
                            <a:latin typeface="Cambria Math" panose="02040503050406030204" pitchFamily="18" charset="0"/>
                          </a:rPr>
                        </m:ctrlPr>
                      </m:fPr>
                      <m:num>
                        <m:sSub>
                          <m:sSubPr>
                            <m:ctrlPr>
                              <a:rPr lang="en-US" altLang="zh-CN" sz="2800" b="1" i="1">
                                <a:solidFill>
                                  <a:srgbClr val="000000"/>
                                </a:solidFill>
                                <a:latin typeface="Cambria Math" panose="02040503050406030204" pitchFamily="18" charset="0"/>
                              </a:rPr>
                            </m:ctrlPr>
                          </m:sSubPr>
                          <m:e>
                            <m:r>
                              <a:rPr lang="en-US" altLang="zh-CN" sz="2800" b="1" i="1">
                                <a:solidFill>
                                  <a:srgbClr val="000000"/>
                                </a:solidFill>
                                <a:latin typeface="Cambria Math" panose="02040503050406030204" pitchFamily="18" charset="0"/>
                              </a:rPr>
                              <m:t>𝒗</m:t>
                            </m:r>
                          </m:e>
                          <m:sub>
                            <m:r>
                              <a:rPr lang="en-US" altLang="zh-CN" sz="2800" b="1" i="1">
                                <a:solidFill>
                                  <a:srgbClr val="000000"/>
                                </a:solidFill>
                                <a:latin typeface="Cambria Math" panose="02040503050406030204" pitchFamily="18" charset="0"/>
                              </a:rPr>
                              <m:t>𝟎</m:t>
                            </m:r>
                          </m:sub>
                        </m:sSub>
                      </m:num>
                      <m:den>
                        <m:r>
                          <a:rPr lang="en-US" altLang="zh-CN" sz="2800" b="1" i="1">
                            <a:solidFill>
                              <a:srgbClr val="000000"/>
                            </a:solidFill>
                            <a:latin typeface="Cambria Math" panose="02040503050406030204" pitchFamily="18" charset="0"/>
                          </a:rPr>
                          <m:t>𝟏𝟎𝟎𝟎</m:t>
                        </m:r>
                      </m:den>
                    </m:f>
                    <m:r>
                      <a:rPr lang="en-US" altLang="zh-CN" sz="2800" b="1" i="1">
                        <a:solidFill>
                          <a:srgbClr val="000000"/>
                        </a:solidFill>
                        <a:latin typeface="Cambria Math" panose="02040503050406030204" pitchFamily="18" charset="0"/>
                      </a:rPr>
                      <m:t>=</m:t>
                    </m:r>
                    <m:f>
                      <m:fPr>
                        <m:ctrlPr>
                          <a:rPr lang="en-US" altLang="zh-CN" sz="2800" b="1" i="1">
                            <a:solidFill>
                              <a:srgbClr val="000000"/>
                            </a:solidFill>
                            <a:latin typeface="Cambria Math" panose="02040503050406030204" pitchFamily="18" charset="0"/>
                          </a:rPr>
                        </m:ctrlPr>
                      </m:fPr>
                      <m:num>
                        <m:r>
                          <a:rPr lang="en-US" altLang="zh-CN" sz="2800" b="1" i="1">
                            <a:solidFill>
                              <a:srgbClr val="000000"/>
                            </a:solidFill>
                            <a:latin typeface="Cambria Math" panose="02040503050406030204" pitchFamily="18" charset="0"/>
                          </a:rPr>
                          <m:t>𝟐</m:t>
                        </m:r>
                        <m:r>
                          <a:rPr lang="en-US" altLang="zh-CN" sz="2800" b="1" i="1">
                            <a:solidFill>
                              <a:srgbClr val="000000"/>
                            </a:solidFill>
                            <a:latin typeface="Cambria Math" panose="02040503050406030204" pitchFamily="18" charset="0"/>
                          </a:rPr>
                          <m:t>𝑳</m:t>
                        </m:r>
                      </m:num>
                      <m:den>
                        <m:r>
                          <a:rPr lang="en-US" altLang="zh-CN" sz="2800" b="1" i="1">
                            <a:solidFill>
                              <a:srgbClr val="000000"/>
                            </a:solidFill>
                            <a:latin typeface="Cambria Math" panose="02040503050406030204" pitchFamily="18" charset="0"/>
                          </a:rPr>
                          <m:t>𝟏𝟎𝟎𝟎</m:t>
                        </m:r>
                      </m:den>
                    </m:f>
                    <m:f>
                      <m:fPr>
                        <m:ctrlPr>
                          <a:rPr lang="en-US" altLang="zh-CN" sz="2800" b="1" i="1">
                            <a:solidFill>
                              <a:srgbClr val="000000"/>
                            </a:solidFill>
                            <a:latin typeface="Cambria Math" panose="02040503050406030204" pitchFamily="18" charset="0"/>
                          </a:rPr>
                        </m:ctrlPr>
                      </m:fPr>
                      <m:num>
                        <m:r>
                          <a:rPr lang="en-US" altLang="zh-CN" sz="2800" b="1" i="1">
                            <a:solidFill>
                              <a:srgbClr val="000000"/>
                            </a:solidFill>
                            <a:latin typeface="Cambria Math" panose="02040503050406030204" pitchFamily="18" charset="0"/>
                          </a:rPr>
                          <m:t>𝒅</m:t>
                        </m:r>
                        <m:sSub>
                          <m:sSubPr>
                            <m:ctrlPr>
                              <a:rPr lang="en-US" altLang="zh-CN" sz="2800" b="1" i="1">
                                <a:solidFill>
                                  <a:srgbClr val="000000"/>
                                </a:solidFill>
                                <a:latin typeface="Cambria Math" panose="02040503050406030204" pitchFamily="18" charset="0"/>
                              </a:rPr>
                            </m:ctrlPr>
                          </m:sSubPr>
                          <m:e>
                            <m:r>
                              <a:rPr lang="en-US" altLang="zh-CN" sz="2800" b="1" i="1">
                                <a:solidFill>
                                  <a:srgbClr val="000000"/>
                                </a:solidFill>
                                <a:latin typeface="Cambria Math" panose="02040503050406030204" pitchFamily="18" charset="0"/>
                              </a:rPr>
                              <m:t>𝒊</m:t>
                            </m:r>
                          </m:e>
                          <m:sub>
                            <m:r>
                              <a:rPr lang="en-US" altLang="zh-CN" sz="2800" b="1" i="1">
                                <a:solidFill>
                                  <a:srgbClr val="000000"/>
                                </a:solidFill>
                                <a:latin typeface="Cambria Math" panose="02040503050406030204" pitchFamily="18" charset="0"/>
                              </a:rPr>
                              <m:t>𝑳</m:t>
                            </m:r>
                          </m:sub>
                        </m:sSub>
                      </m:num>
                      <m:den>
                        <m:r>
                          <a:rPr lang="en-US" altLang="zh-CN" sz="2800" b="1" i="1">
                            <a:solidFill>
                              <a:srgbClr val="000000"/>
                            </a:solidFill>
                            <a:latin typeface="Cambria Math" panose="02040503050406030204" pitchFamily="18" charset="0"/>
                          </a:rPr>
                          <m:t>𝒅𝒕</m:t>
                        </m:r>
                      </m:den>
                    </m:f>
                  </m:oMath>
                </a14:m>
                <a:r>
                  <a:rPr lang="en-US" altLang="zh-CN" sz="2800" b="1" dirty="0">
                    <a:solidFill>
                      <a:srgbClr val="000000"/>
                    </a:solidFill>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800" b="1" i="1" dirty="0">
                            <a:solidFill>
                              <a:srgbClr val="000000"/>
                            </a:solidFill>
                            <a:latin typeface="Cambria Math" panose="02040503050406030204" pitchFamily="18" charset="0"/>
                          </a:rPr>
                        </m:ctrlPr>
                      </m:sSubPr>
                      <m:e>
                        <m:r>
                          <a:rPr lang="en-US" altLang="zh-CN" sz="2800" b="1" i="1" dirty="0">
                            <a:solidFill>
                              <a:srgbClr val="000000"/>
                            </a:solidFill>
                            <a:latin typeface="Cambria Math" panose="02040503050406030204" pitchFamily="18" charset="0"/>
                          </a:rPr>
                          <m:t>𝒊</m:t>
                        </m:r>
                      </m:e>
                      <m:sub>
                        <m:r>
                          <a:rPr lang="en-US" altLang="zh-CN" sz="2800" b="1" i="1" dirty="0">
                            <a:solidFill>
                              <a:srgbClr val="000000"/>
                            </a:solidFill>
                            <a:latin typeface="Cambria Math" panose="02040503050406030204" pitchFamily="18" charset="0"/>
                          </a:rPr>
                          <m:t>𝑳</m:t>
                        </m:r>
                      </m:sub>
                    </m:sSub>
                  </m:oMath>
                </a14:m>
                <a:endParaRPr lang="zh-CN" altLang="en-US" sz="2800" b="1" dirty="0">
                  <a:latin typeface="Times New Roman" panose="02020603050405020304" pitchFamily="18" charset="0"/>
                  <a:cs typeface="Times New Roman" panose="02020603050405020304" pitchFamily="18" charset="0"/>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7432062" y="4573219"/>
                <a:ext cx="2684774" cy="628826"/>
              </a:xfrm>
              <a:prstGeom prst="rect">
                <a:avLst/>
              </a:prstGeom>
              <a:blipFill>
                <a:blip r:embed="rId7"/>
                <a:stretch>
                  <a:fillRect t="-1942" b="-18447"/>
                </a:stretch>
              </a:blipFill>
            </p:spPr>
            <p:txBody>
              <a:bodyPr/>
              <a:lstStyle/>
              <a:p>
                <a:r>
                  <a:rPr lang="zh-CN" altLang="en-US">
                    <a:noFill/>
                  </a:rPr>
                  <a:t> </a:t>
                </a:r>
              </a:p>
            </p:txBody>
          </p:sp>
        </mc:Fallback>
      </mc:AlternateContent>
      <p:sp>
        <p:nvSpPr>
          <p:cNvPr id="12" name="矩形 11"/>
          <p:cNvSpPr/>
          <p:nvPr/>
        </p:nvSpPr>
        <p:spPr>
          <a:xfrm>
            <a:off x="6344906" y="3326383"/>
            <a:ext cx="1087157" cy="523220"/>
          </a:xfrm>
          <a:prstGeom prst="rect">
            <a:avLst/>
          </a:prstGeom>
        </p:spPr>
        <p:txBody>
          <a:bodyPr wrap="none">
            <a:spAutoFit/>
          </a:bodyPr>
          <a:lstStyle/>
          <a:p>
            <a:r>
              <a:rPr lang="zh-CN" altLang="en-US" sz="2800" b="1" dirty="0">
                <a:solidFill>
                  <a:schemeClr val="accent2">
                    <a:lumMod val="75000"/>
                  </a:schemeClr>
                </a:solidFill>
                <a:latin typeface="楷体_GB2312"/>
              </a:rPr>
              <a:t>（</a:t>
            </a:r>
            <a:r>
              <a:rPr lang="en-US" altLang="zh-CN" sz="2800" b="1" dirty="0">
                <a:solidFill>
                  <a:schemeClr val="accent2">
                    <a:lumMod val="75000"/>
                  </a:schemeClr>
                </a:solidFill>
                <a:latin typeface="楷体_GB2312"/>
              </a:rPr>
              <a:t>d</a:t>
            </a:r>
            <a:r>
              <a:rPr lang="zh-CN" altLang="en-US" sz="2800" b="1" dirty="0">
                <a:solidFill>
                  <a:schemeClr val="accent2">
                    <a:lumMod val="75000"/>
                  </a:schemeClr>
                </a:solidFill>
                <a:latin typeface="楷体_GB2312"/>
              </a:rPr>
              <a:t>）</a:t>
            </a:r>
          </a:p>
        </p:txBody>
      </p:sp>
      <p:graphicFrame>
        <p:nvGraphicFramePr>
          <p:cNvPr id="14" name="对象 13">
            <a:extLst>
              <a:ext uri="{FF2B5EF4-FFF2-40B4-BE49-F238E27FC236}">
                <a16:creationId xmlns:a16="http://schemas.microsoft.com/office/drawing/2014/main" id="{9BA66DAD-D0E3-44B5-9EA3-BA8CFBC59D87}"/>
              </a:ext>
            </a:extLst>
          </p:cNvPr>
          <p:cNvGraphicFramePr>
            <a:graphicFrameLocks noChangeAspect="1"/>
          </p:cNvGraphicFramePr>
          <p:nvPr>
            <p:extLst/>
          </p:nvPr>
        </p:nvGraphicFramePr>
        <p:xfrm>
          <a:off x="7296376" y="206048"/>
          <a:ext cx="2514600" cy="736600"/>
        </p:xfrm>
        <a:graphic>
          <a:graphicData uri="http://schemas.openxmlformats.org/presentationml/2006/ole">
            <mc:AlternateContent xmlns:mc="http://schemas.openxmlformats.org/markup-compatibility/2006">
              <mc:Choice xmlns:v="urn:schemas-microsoft-com:vml" Requires="v">
                <p:oleObj spid="_x0000_s2056" name="Equation" r:id="rId8" imgW="1257120" imgH="368280" progId="">
                  <p:embed/>
                </p:oleObj>
              </mc:Choice>
              <mc:Fallback>
                <p:oleObj name="Equation" r:id="rId8" imgW="1257120" imgH="368280" progId="">
                  <p:embed/>
                  <p:pic>
                    <p:nvPicPr>
                      <p:cNvPr id="14" name="对象 13">
                        <a:extLst>
                          <a:ext uri="{FF2B5EF4-FFF2-40B4-BE49-F238E27FC236}">
                            <a16:creationId xmlns:a16="http://schemas.microsoft.com/office/drawing/2014/main" id="{9BA66DAD-D0E3-44B5-9EA3-BA8CFBC59D8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96376" y="206048"/>
                        <a:ext cx="251460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5" name="图片 14">
            <a:extLst>
              <a:ext uri="{FF2B5EF4-FFF2-40B4-BE49-F238E27FC236}">
                <a16:creationId xmlns:a16="http://schemas.microsoft.com/office/drawing/2014/main" id="{D0A275D3-8006-4CE8-9B8E-D05197941C76}"/>
              </a:ext>
            </a:extLst>
          </p:cNvPr>
          <p:cNvPicPr>
            <a:picLocks noChangeAspect="1"/>
          </p:cNvPicPr>
          <p:nvPr/>
        </p:nvPicPr>
        <p:blipFill>
          <a:blip r:embed="rId10" cstate="print"/>
          <a:stretch>
            <a:fillRect/>
          </a:stretch>
        </p:blipFill>
        <p:spPr>
          <a:xfrm>
            <a:off x="1676176" y="692088"/>
            <a:ext cx="3219450" cy="1933575"/>
          </a:xfrm>
          <a:prstGeom prst="rect">
            <a:avLst/>
          </a:prstGeom>
        </p:spPr>
      </p:pic>
      <p:graphicFrame>
        <p:nvGraphicFramePr>
          <p:cNvPr id="17" name="对象 16">
            <a:extLst>
              <a:ext uri="{FF2B5EF4-FFF2-40B4-BE49-F238E27FC236}">
                <a16:creationId xmlns:a16="http://schemas.microsoft.com/office/drawing/2014/main" id="{E08F6A35-E3CE-486E-9C59-7490D67A725C}"/>
              </a:ext>
            </a:extLst>
          </p:cNvPr>
          <p:cNvGraphicFramePr>
            <a:graphicFrameLocks noChangeAspect="1"/>
          </p:cNvGraphicFramePr>
          <p:nvPr>
            <p:extLst/>
          </p:nvPr>
        </p:nvGraphicFramePr>
        <p:xfrm>
          <a:off x="7343775" y="3576638"/>
          <a:ext cx="2692400" cy="736600"/>
        </p:xfrm>
        <a:graphic>
          <a:graphicData uri="http://schemas.openxmlformats.org/presentationml/2006/ole">
            <mc:AlternateContent xmlns:mc="http://schemas.openxmlformats.org/markup-compatibility/2006">
              <mc:Choice xmlns:v="urn:schemas-microsoft-com:vml" Requires="v">
                <p:oleObj spid="_x0000_s2057" name="Equation" r:id="rId11" imgW="1346040" imgH="368280" progId="">
                  <p:embed/>
                </p:oleObj>
              </mc:Choice>
              <mc:Fallback>
                <p:oleObj name="Equation" r:id="rId11" imgW="1346040" imgH="368280" progId="">
                  <p:embed/>
                  <p:pic>
                    <p:nvPicPr>
                      <p:cNvPr id="17" name="对象 16">
                        <a:extLst>
                          <a:ext uri="{FF2B5EF4-FFF2-40B4-BE49-F238E27FC236}">
                            <a16:creationId xmlns:a16="http://schemas.microsoft.com/office/drawing/2014/main" id="{E08F6A35-E3CE-486E-9C59-7490D67A725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43775" y="3576638"/>
                        <a:ext cx="269240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24263275"/>
      </p:ext>
    </p:extLst>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wipe(left)">
                                      <p:cBhvr>
                                        <p:cTn id="24" dur="500"/>
                                        <p:tgtEl>
                                          <p:spTgt spid="8">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build="p" autoUpdateAnimBg="0"/>
      <p:bldP spid="8" grpId="0" build="p" autoUpdateAnimBg="0"/>
      <p:bldP spid="9" grpId="0" animBg="1"/>
      <p:bldP spid="11" grpId="0" animBg="1"/>
      <p:bldP spid="1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1182</Words>
  <Application>Microsoft Office PowerPoint</Application>
  <PresentationFormat>宽屏</PresentationFormat>
  <Paragraphs>80</Paragraphs>
  <Slides>12</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20" baseType="lpstr">
      <vt:lpstr>等线</vt:lpstr>
      <vt:lpstr>等线 Light</vt:lpstr>
      <vt:lpstr>楷体_GB2312</vt:lpstr>
      <vt:lpstr>Arial</vt:lpstr>
      <vt:lpstr>Cambria Math</vt:lpstr>
      <vt:lpstr>Times New Roman</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Dong Joseph</dc:creator>
  <cp:lastModifiedBy>705646113@qq.com</cp:lastModifiedBy>
  <cp:revision>2</cp:revision>
  <dcterms:created xsi:type="dcterms:W3CDTF">2019-05-21T11:52:47Z</dcterms:created>
  <dcterms:modified xsi:type="dcterms:W3CDTF">2019-06-03T07:39:13Z</dcterms:modified>
</cp:coreProperties>
</file>