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3" r:id="rId5"/>
    <p:sldId id="265"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98B"/>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60" autoAdjust="0"/>
  </p:normalViewPr>
  <p:slideViewPr>
    <p:cSldViewPr snapToGrid="0">
      <p:cViewPr varScale="1">
        <p:scale>
          <a:sx n="86" d="100"/>
          <a:sy n="86" d="100"/>
        </p:scale>
        <p:origin x="562" y="62"/>
      </p:cViewPr>
      <p:guideLst/>
    </p:cSldViewPr>
  </p:slideViewPr>
  <p:outlineViewPr>
    <p:cViewPr>
      <p:scale>
        <a:sx n="33" d="100"/>
        <a:sy n="33" d="100"/>
      </p:scale>
      <p:origin x="0" y="-59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693AE-DD4C-4B38-B2B8-C7F11CF9E622}"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21501-4E28-4EC6-B602-76B7327BB708}" type="slidenum">
              <a:rPr lang="en-US" smtClean="0"/>
              <a:t>‹#›</a:t>
            </a:fld>
            <a:endParaRPr lang="en-US"/>
          </a:p>
        </p:txBody>
      </p:sp>
    </p:spTree>
    <p:extLst>
      <p:ext uri="{BB962C8B-B14F-4D97-AF65-F5344CB8AC3E}">
        <p14:creationId xmlns:p14="http://schemas.microsoft.com/office/powerpoint/2010/main" val="327733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6C69E9-909B-4FB0-B3BA-37EAE93B4848}"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56077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565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3338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379"/>
            <a:ext cx="10515600" cy="710976"/>
          </a:xfrm>
          <a:prstGeom prst="rect">
            <a:avLst/>
          </a:prstGeom>
        </p:spPr>
        <p:txBody>
          <a:bodyPr/>
          <a:lstStyle>
            <a:lvl1pPr>
              <a:defRPr>
                <a:latin typeface="BankGothic Md BT" panose="020B080702020306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4000">
                <a:latin typeface="BankGothic Lt BT" panose="020B0607020203060204" pitchFamily="34" charset="0"/>
              </a:defRPr>
            </a:lvl1pPr>
            <a:lvl2pPr>
              <a:defRPr>
                <a:latin typeface="BankGothic Lt BT" panose="020B0607020203060204" pitchFamily="34" charset="0"/>
              </a:defRPr>
            </a:lvl2pPr>
            <a:lvl3pPr>
              <a:defRPr>
                <a:latin typeface="BankGothic Lt BT" panose="020B0607020203060204" pitchFamily="34" charset="0"/>
              </a:defRPr>
            </a:lvl3pPr>
            <a:lvl4pPr>
              <a:defRPr>
                <a:latin typeface="BankGothic Lt BT" panose="020B0607020203060204" pitchFamily="34" charset="0"/>
              </a:defRPr>
            </a:lvl4pPr>
            <a:lvl5pPr>
              <a:defRPr>
                <a:latin typeface="BankGothic Lt BT" panose="020B060702020306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00442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C69E9-909B-4FB0-B3BA-37EAE93B4848}"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63519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559"/>
            <a:ext cx="10515600" cy="68806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6C69E9-909B-4FB0-B3BA-37EAE93B4848}"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726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042083"/>
            <a:ext cx="10515600" cy="63908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6C69E9-909B-4FB0-B3BA-37EAE93B4848}"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3158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7"/>
            <a:ext cx="10515600" cy="769709"/>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46C69E9-909B-4FB0-B3BA-37EAE93B4848}"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79188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C69E9-909B-4FB0-B3BA-37EAE93B4848}"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242203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59786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96510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itdcanada.ca"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p:nvPr>
        </p:nvSpPr>
        <p:spPr>
          <a:xfrm>
            <a:off x="838200" y="190035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69E9-909B-4FB0-B3BA-37EAE93B4848}" type="datetimeFigureOut">
              <a:rPr lang="en-US" smtClean="0"/>
              <a:t>10/10/2019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C6ED-F21F-4683-86D8-F4487144079D}" type="slidenum">
              <a:rPr lang="en-US" smtClean="0"/>
              <a:t>‹#›</a:t>
            </a:fld>
            <a:endParaRPr lang="en-US"/>
          </a:p>
        </p:txBody>
      </p:sp>
      <p:pic>
        <p:nvPicPr>
          <p:cNvPr id="7" name="Picture 6"/>
          <p:cNvPicPr/>
          <p:nvPr userDrawn="1"/>
        </p:nvPicPr>
        <p:blipFill>
          <a:blip r:embed="rId14" cstate="print">
            <a:extLst>
              <a:ext uri="{28A0092B-C50C-407E-A947-70E740481C1C}">
                <a14:useLocalDpi xmlns:a14="http://schemas.microsoft.com/office/drawing/2010/main" val="0"/>
              </a:ext>
            </a:extLst>
          </a:blip>
          <a:stretch>
            <a:fillRect/>
          </a:stretch>
        </p:blipFill>
        <p:spPr>
          <a:xfrm>
            <a:off x="838200" y="4626"/>
            <a:ext cx="2574471" cy="1139962"/>
          </a:xfrm>
          <a:prstGeom prst="rect">
            <a:avLst/>
          </a:prstGeom>
        </p:spPr>
      </p:pic>
      <p:sp>
        <p:nvSpPr>
          <p:cNvPr id="8" name="Text Box 2"/>
          <p:cNvSpPr txBox="1">
            <a:spLocks noChangeArrowheads="1"/>
          </p:cNvSpPr>
          <p:nvPr userDrawn="1"/>
        </p:nvSpPr>
        <p:spPr bwMode="auto">
          <a:xfrm>
            <a:off x="8281307" y="226219"/>
            <a:ext cx="3072493" cy="125888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475 Granville Street, Vancouver, BC, V6C 1T1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Phone:      +1(604)558-8727, +1(604)409-8200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Toll Free: +1(888) 880-4410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Fax:          +1(888) 881-6545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Web:          </a:t>
            </a:r>
            <a:r>
              <a:rPr lang="en-US" sz="800" u="sng" dirty="0">
                <a:solidFill>
                  <a:srgbClr val="0563C1"/>
                </a:solidFill>
                <a:effectLst/>
                <a:latin typeface="BankGothic Lt BT" panose="020B0607020203060204" pitchFamily="34" charset="0"/>
                <a:ea typeface="Calibri" panose="020F0502020204030204" pitchFamily="34" charset="0"/>
                <a:cs typeface="Times New Roman" panose="02020603050405020304" pitchFamily="18" charset="0"/>
                <a:hlinkClick r:id="rId15"/>
              </a:rPr>
              <a:t>www.itdcanada.ca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Email:        studying@itdcanada.ca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06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rithmetic_logic_unit"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en.wikipedia.org/wiki/Logic_ope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2" Type="http://schemas.openxmlformats.org/officeDocument/2006/relationships/hyperlink" Target="https://en.wikipedia.org/wiki/Computer_processor" TargetMode="External"/><Relationship Id="rId1" Type="http://schemas.openxmlformats.org/officeDocument/2006/relationships/slideLayout" Target="../slideLayouts/slideLayout2.xml"/><Relationship Id="rId5" Type="http://schemas.openxmlformats.org/officeDocument/2006/relationships/hyperlink" Target="https://en.wikipedia.org/wiki/Instruction_set" TargetMode="External"/><Relationship Id="rId4" Type="http://schemas.openxmlformats.org/officeDocument/2006/relationships/hyperlink" Target="https://en.wikipedia.org/wiki/Central_processing_un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104" y="1122363"/>
            <a:ext cx="8942895" cy="5014486"/>
          </a:xfrm>
        </p:spPr>
        <p:txBody>
          <a:bodyPr/>
          <a:lstStyle/>
          <a:p>
            <a:r>
              <a:rPr lang="en-US" b="1" dirty="0">
                <a:latin typeface="BankGothic Md BT" panose="020B0807020203060204" pitchFamily="34" charset="0"/>
              </a:rPr>
              <a:t>CPU</a:t>
            </a:r>
            <a:br>
              <a:rPr lang="en-US" b="1" dirty="0">
                <a:latin typeface="BankGothic Md BT" panose="020B0807020203060204" pitchFamily="34" charset="0"/>
              </a:rPr>
            </a:br>
            <a:br>
              <a:rPr lang="en-US" b="1" dirty="0">
                <a:latin typeface="BankGothic Md BT" panose="020B0807020203060204" pitchFamily="34" charset="0"/>
              </a:rPr>
            </a:br>
            <a:br>
              <a:rPr lang="en-US" b="1" dirty="0">
                <a:latin typeface="BankGothic Md BT" panose="020B0807020203060204" pitchFamily="34" charset="0"/>
              </a:rPr>
            </a:br>
            <a:br>
              <a:rPr lang="en-US" b="1" dirty="0">
                <a:latin typeface="BankGothic Md BT" panose="020B0807020203060204" pitchFamily="34" charset="0"/>
              </a:rPr>
            </a:br>
            <a:br>
              <a:rPr lang="en-US" b="1" dirty="0">
                <a:latin typeface="BankGothic Md BT" panose="020B0807020203060204" pitchFamily="34" charset="0"/>
              </a:rPr>
            </a:br>
            <a:endParaRPr lang="en-US" b="1" dirty="0">
              <a:latin typeface="BankGothic Md BT" panose="020B0807020203060204" pitchFamily="34" charset="0"/>
            </a:endParaRPr>
          </a:p>
        </p:txBody>
      </p:sp>
      <p:pic>
        <p:nvPicPr>
          <p:cNvPr id="7" name="Picture 6">
            <a:extLst>
              <a:ext uri="{FF2B5EF4-FFF2-40B4-BE49-F238E27FC236}">
                <a16:creationId xmlns:a16="http://schemas.microsoft.com/office/drawing/2014/main" id="{E7D2FC99-C06E-4023-8876-DB429F561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562" y="2057236"/>
            <a:ext cx="6627043" cy="3465086"/>
          </a:xfrm>
          <a:prstGeom prst="rect">
            <a:avLst/>
          </a:prstGeom>
        </p:spPr>
      </p:pic>
    </p:spTree>
    <p:extLst>
      <p:ext uri="{BB962C8B-B14F-4D97-AF65-F5344CB8AC3E}">
        <p14:creationId xmlns:p14="http://schemas.microsoft.com/office/powerpoint/2010/main" val="352147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599707"/>
          </a:xfrm>
        </p:spPr>
        <p:txBody>
          <a:bodyPr/>
          <a:lstStyle/>
          <a:p>
            <a:r>
              <a:rPr lang="en-US" sz="2400" b="1" dirty="0">
                <a:latin typeface="Consolas" panose="020B0609020204030204" pitchFamily="49" charset="0"/>
              </a:rPr>
              <a:t>CENTRAL PROCESSING UNIT</a:t>
            </a:r>
            <a:br>
              <a:rPr lang="en-US" sz="2400" dirty="0">
                <a:latin typeface="Consolas" panose="020B0609020204030204" pitchFamily="49" charset="0"/>
              </a:rPr>
            </a:br>
            <a:br>
              <a:rPr lang="en-US" sz="2400" dirty="0">
                <a:latin typeface="Consolas" panose="020B0609020204030204" pitchFamily="49" charset="0"/>
              </a:rPr>
            </a:br>
            <a:r>
              <a:rPr lang="en-US" sz="2400" dirty="0">
                <a:latin typeface="Consolas" panose="020B0609020204030204" pitchFamily="49" charset="0"/>
              </a:rPr>
              <a:t>It carries out the instructions of a computer program by performing the basic arithmetic, logic, controlling, and input/output (I/O) operations specified by the instructions</a:t>
            </a:r>
            <a:br>
              <a:rPr lang="en-US" sz="2400" dirty="0">
                <a:latin typeface="Consolas" panose="020B0609020204030204" pitchFamily="49" charset="0"/>
              </a:rPr>
            </a:br>
            <a:br>
              <a:rPr lang="en-US" sz="2400" dirty="0">
                <a:latin typeface="Consolas" panose="020B0609020204030204" pitchFamily="49" charset="0"/>
              </a:rPr>
            </a:br>
            <a:br>
              <a:rPr lang="en-US" sz="2400" dirty="0"/>
            </a:br>
            <a:br>
              <a:rPr lang="en-US" sz="2400" dirty="0"/>
            </a:br>
            <a:br>
              <a:rPr lang="en-US" sz="2400" dirty="0"/>
            </a:br>
            <a:br>
              <a:rPr lang="en-US" sz="2400" dirty="0"/>
            </a:br>
            <a:endParaRPr lang="en-US" sz="2400" b="1" dirty="0">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17471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latin typeface="Bahnschrift" panose="020B0502040204020203" pitchFamily="34" charset="0"/>
              </a:rPr>
              <a:t>Principal components of a CPU are the </a:t>
            </a:r>
            <a:r>
              <a:rPr lang="en-US" sz="2400" dirty="0">
                <a:latin typeface="Bahnschrift" panose="020B0502040204020203" pitchFamily="34" charset="0"/>
                <a:hlinkClick r:id="rId3" tooltip="Arithmetic logic unit">
                  <a:extLst>
                    <a:ext uri="{A12FA001-AC4F-418D-AE19-62706E023703}">
                      <ahyp:hlinkClr xmlns:ahyp="http://schemas.microsoft.com/office/drawing/2018/hyperlinkcolor" val="tx"/>
                    </a:ext>
                  </a:extLst>
                </a:hlinkClick>
              </a:rPr>
              <a:t>arithmetic logic  unit</a:t>
            </a:r>
            <a:r>
              <a:rPr lang="en-US" sz="2400" dirty="0">
                <a:latin typeface="Bahnschrift" panose="020B0502040204020203" pitchFamily="34" charset="0"/>
              </a:rPr>
              <a:t> (ALU) that performs arithmetic and </a:t>
            </a:r>
            <a:r>
              <a:rPr lang="en-US" sz="2400" dirty="0">
                <a:latin typeface="Bahnschrift" panose="020B0502040204020203" pitchFamily="34" charset="0"/>
                <a:hlinkClick r:id="rId4" tooltip="Logic operation">
                  <a:extLst>
                    <a:ext uri="{A12FA001-AC4F-418D-AE19-62706E023703}">
                      <ahyp:hlinkClr xmlns:ahyp="http://schemas.microsoft.com/office/drawing/2018/hyperlinkcolor" val="tx"/>
                    </a:ext>
                  </a:extLst>
                </a:hlinkClick>
              </a:rPr>
              <a:t>logic operations</a:t>
            </a:r>
            <a:r>
              <a:rPr lang="en-US" sz="2400" dirty="0">
                <a:latin typeface="Bahnschrift" panose="020B0502040204020203" pitchFamily="34" charset="0"/>
              </a:rPr>
              <a:t>.</a:t>
            </a:r>
            <a:br>
              <a:rPr lang="en-US" sz="2400" dirty="0">
                <a:latin typeface="Bahnschrift" panose="020B0502040204020203" pitchFamily="34" charset="0"/>
              </a:rPr>
            </a:br>
            <a:r>
              <a:rPr lang="en-US" sz="2400" dirty="0">
                <a:latin typeface="Bahnschrift" panose="020B0502040204020203" pitchFamily="34" charset="0"/>
              </a:rPr>
              <a:t>Control unit (CU) which extracts all the instructions from the memory, decodes and the executes them, calling ALU whenever is necessary.</a:t>
            </a:r>
          </a:p>
        </p:txBody>
      </p:sp>
    </p:spTree>
    <p:extLst>
      <p:ext uri="{BB962C8B-B14F-4D97-AF65-F5344CB8AC3E}">
        <p14:creationId xmlns:p14="http://schemas.microsoft.com/office/powerpoint/2010/main" val="34031095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A3E22-A34F-4C40-9E50-FC9FBA8464B3}"/>
              </a:ext>
            </a:extLst>
          </p:cNvPr>
          <p:cNvSpPr>
            <a:spLocks noGrp="1"/>
          </p:cNvSpPr>
          <p:nvPr>
            <p:ph idx="1"/>
          </p:nvPr>
        </p:nvSpPr>
        <p:spPr>
          <a:xfrm>
            <a:off x="838200" y="1319753"/>
            <a:ext cx="10515600" cy="4931940"/>
          </a:xfrm>
        </p:spPr>
        <p:txBody>
          <a:bodyPr>
            <a:normAutofit fontScale="92500" lnSpcReduction="10000"/>
          </a:bodyPr>
          <a:lstStyle/>
          <a:p>
            <a:pPr marL="0" indent="0" algn="ctr">
              <a:buNone/>
            </a:pPr>
            <a:r>
              <a:rPr lang="en-CA" dirty="0">
                <a:latin typeface="Consolas" panose="020B0609020204030204" pitchFamily="49" charset="0"/>
              </a:rPr>
              <a:t> </a:t>
            </a:r>
            <a:r>
              <a:rPr lang="en-CA" sz="2800" dirty="0">
                <a:latin typeface="Consolas" panose="020B0609020204030204" pitchFamily="49" charset="0"/>
              </a:rPr>
              <a:t>OPERATION</a:t>
            </a:r>
          </a:p>
          <a:p>
            <a:pPr marL="0" indent="0">
              <a:buNone/>
            </a:pPr>
            <a:r>
              <a:rPr lang="en-CA" sz="2400" b="1" dirty="0">
                <a:latin typeface="Consolas" panose="020B0609020204030204" pitchFamily="49" charset="0"/>
                <a:ea typeface="+mj-ea"/>
                <a:cs typeface="+mj-cs"/>
              </a:rPr>
              <a:t>Fetch</a:t>
            </a:r>
          </a:p>
          <a:p>
            <a:pPr marL="0" indent="0">
              <a:buNone/>
            </a:pPr>
            <a:r>
              <a:rPr lang="en-US" sz="2400" dirty="0">
                <a:latin typeface="+mj-lt"/>
                <a:ea typeface="+mj-ea"/>
                <a:cs typeface="+mj-cs"/>
              </a:rPr>
              <a:t>The first step, fetch, involves retrieving an instruction (which is represented by a number or sequence of numbers) from program memory.</a:t>
            </a:r>
          </a:p>
          <a:p>
            <a:pPr marL="0" indent="0">
              <a:buNone/>
            </a:pPr>
            <a:r>
              <a:rPr lang="en-US" sz="2400" b="1" dirty="0">
                <a:latin typeface="Consolas" panose="020B0609020204030204" pitchFamily="49" charset="0"/>
                <a:ea typeface="+mj-ea"/>
                <a:cs typeface="+mj-cs"/>
              </a:rPr>
              <a:t>Decode</a:t>
            </a:r>
          </a:p>
          <a:p>
            <a:pPr marL="0" indent="0">
              <a:buNone/>
            </a:pPr>
            <a:r>
              <a:rPr lang="en-US" sz="2400" dirty="0">
                <a:latin typeface="+mj-lt"/>
                <a:ea typeface="+mj-ea"/>
                <a:cs typeface="+mj-cs"/>
              </a:rPr>
              <a:t>The instruction that the CPU fetches from memory determines what the CPU will do. In the decode step, performed by the circuitry known as the instruction decoder, the instruction is converted into signals that control other parts of the CPU.</a:t>
            </a:r>
          </a:p>
          <a:p>
            <a:pPr marL="0" indent="0">
              <a:buNone/>
            </a:pPr>
            <a:r>
              <a:rPr lang="en-US" sz="2400" b="1" dirty="0">
                <a:latin typeface="Consolas" panose="020B0609020204030204" pitchFamily="49" charset="0"/>
                <a:ea typeface="+mj-ea"/>
                <a:cs typeface="+mj-cs"/>
              </a:rPr>
              <a:t>Execute</a:t>
            </a:r>
          </a:p>
          <a:p>
            <a:pPr marL="0" indent="0">
              <a:buNone/>
            </a:pPr>
            <a:r>
              <a:rPr lang="en-US" sz="2400" dirty="0">
                <a:latin typeface="+mj-lt"/>
                <a:ea typeface="+mj-ea"/>
                <a:cs typeface="+mj-cs"/>
              </a:rPr>
              <a:t>After the fetch and decode steps, the execute step is performed. Depending on the CPU architecture, this may consist of a single action or a sequence of actions. During each action, various parts of the CPU are electrically connected so they can perform all or part of the desired operation and then the action is completed.</a:t>
            </a:r>
          </a:p>
          <a:p>
            <a:pPr marL="0" indent="0">
              <a:buNone/>
            </a:pPr>
            <a:endParaRPr lang="en-US" sz="2400" dirty="0">
              <a:latin typeface="+mj-lt"/>
              <a:ea typeface="+mj-ea"/>
              <a:cs typeface="+mj-cs"/>
            </a:endParaRPr>
          </a:p>
          <a:p>
            <a:pPr marL="0" indent="0">
              <a:buNone/>
            </a:pPr>
            <a:endParaRPr lang="en-CA" sz="2400" dirty="0">
              <a:latin typeface="+mj-lt"/>
              <a:ea typeface="+mj-ea"/>
              <a:cs typeface="+mj-cs"/>
            </a:endParaRPr>
          </a:p>
          <a:p>
            <a:pPr marL="0" indent="0">
              <a:buNone/>
            </a:pPr>
            <a:endParaRPr lang="en-CA" sz="2400" dirty="0">
              <a:latin typeface="+mj-lt"/>
              <a:ea typeface="+mj-ea"/>
              <a:cs typeface="+mj-cs"/>
            </a:endParaRPr>
          </a:p>
        </p:txBody>
      </p:sp>
    </p:spTree>
    <p:extLst>
      <p:ext uri="{BB962C8B-B14F-4D97-AF65-F5344CB8AC3E}">
        <p14:creationId xmlns:p14="http://schemas.microsoft.com/office/powerpoint/2010/main" val="393467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F464-E17F-438E-B27D-48522FC5A719}"/>
              </a:ext>
            </a:extLst>
          </p:cNvPr>
          <p:cNvSpPr>
            <a:spLocks noGrp="1"/>
          </p:cNvSpPr>
          <p:nvPr>
            <p:ph type="title"/>
          </p:nvPr>
        </p:nvSpPr>
        <p:spPr/>
        <p:txBody>
          <a:bodyPr/>
          <a:lstStyle/>
          <a:p>
            <a:pPr algn="ctr"/>
            <a:r>
              <a:rPr lang="en-CA" sz="2800" b="1" dirty="0">
                <a:latin typeface="Consolas" panose="020B0609020204030204" pitchFamily="49" charset="0"/>
              </a:rPr>
              <a:t>MULTIPROCESSOR</a:t>
            </a:r>
          </a:p>
        </p:txBody>
      </p:sp>
      <p:sp>
        <p:nvSpPr>
          <p:cNvPr id="3" name="Content Placeholder 2">
            <a:extLst>
              <a:ext uri="{FF2B5EF4-FFF2-40B4-BE49-F238E27FC236}">
                <a16:creationId xmlns:a16="http://schemas.microsoft.com/office/drawing/2014/main" id="{049CD3CB-283B-4642-B084-1A649AEFC946}"/>
              </a:ext>
            </a:extLst>
          </p:cNvPr>
          <p:cNvSpPr>
            <a:spLocks noGrp="1"/>
          </p:cNvSpPr>
          <p:nvPr>
            <p:ph idx="1"/>
          </p:nvPr>
        </p:nvSpPr>
        <p:spPr/>
        <p:txBody>
          <a:bodyPr>
            <a:normAutofit/>
          </a:bodyPr>
          <a:lstStyle/>
          <a:p>
            <a:pPr marL="0" indent="0">
              <a:buNone/>
            </a:pPr>
            <a:r>
              <a:rPr lang="en-US" sz="2400" dirty="0">
                <a:latin typeface="Consolas" panose="020B0609020204030204" pitchFamily="49" charset="0"/>
                <a:ea typeface="+mj-ea"/>
                <a:cs typeface="+mj-cs"/>
              </a:rPr>
              <a:t>A</a:t>
            </a:r>
            <a:r>
              <a:rPr lang="en-US" sz="2400" dirty="0">
                <a:latin typeface="Bahnschrift" panose="020B0502040204020203" pitchFamily="34" charset="0"/>
                <a:ea typeface="+mj-ea"/>
                <a:cs typeface="+mj-cs"/>
              </a:rPr>
              <a:t> multi-core processor is a </a:t>
            </a:r>
            <a:r>
              <a:rPr lang="en-US" sz="2400" dirty="0">
                <a:latin typeface="Bahnschrift" panose="020B0502040204020203" pitchFamily="34" charset="0"/>
                <a:ea typeface="+mj-ea"/>
                <a:cs typeface="+mj-cs"/>
                <a:hlinkClick r:id="rId2" tooltip="Computer processor">
                  <a:extLst>
                    <a:ext uri="{A12FA001-AC4F-418D-AE19-62706E023703}">
                      <ahyp:hlinkClr xmlns:ahyp="http://schemas.microsoft.com/office/drawing/2018/hyperlinkcolor" val="tx"/>
                    </a:ext>
                  </a:extLst>
                </a:hlinkClick>
              </a:rPr>
              <a:t>computer processor</a:t>
            </a:r>
            <a:r>
              <a:rPr lang="en-US" sz="2400" dirty="0">
                <a:latin typeface="Bahnschrift" panose="020B0502040204020203" pitchFamily="34" charset="0"/>
                <a:ea typeface="+mj-ea"/>
                <a:cs typeface="+mj-cs"/>
              </a:rPr>
              <a:t> </a:t>
            </a:r>
            <a:r>
              <a:rPr lang="en-US" sz="2400" dirty="0">
                <a:latin typeface="Bahnschrift" panose="020B0502040204020203" pitchFamily="34" charset="0"/>
                <a:ea typeface="+mj-ea"/>
                <a:cs typeface="+mj-cs"/>
                <a:hlinkClick r:id="rId3" tooltip="Integrated circuit">
                  <a:extLst>
                    <a:ext uri="{A12FA001-AC4F-418D-AE19-62706E023703}">
                      <ahyp:hlinkClr xmlns:ahyp="http://schemas.microsoft.com/office/drawing/2018/hyperlinkcolor" val="tx"/>
                    </a:ext>
                  </a:extLst>
                </a:hlinkClick>
              </a:rPr>
              <a:t>integrated circuit</a:t>
            </a:r>
            <a:r>
              <a:rPr lang="en-US" sz="2400" dirty="0">
                <a:latin typeface="Bahnschrift" panose="020B0502040204020203" pitchFamily="34" charset="0"/>
                <a:ea typeface="+mj-ea"/>
                <a:cs typeface="+mj-cs"/>
              </a:rPr>
              <a:t> with two or more separate </a:t>
            </a:r>
            <a:r>
              <a:rPr lang="en-US" sz="2400" dirty="0">
                <a:latin typeface="Bahnschrift" panose="020B0502040204020203" pitchFamily="34" charset="0"/>
                <a:ea typeface="+mj-ea"/>
                <a:cs typeface="+mj-cs"/>
                <a:hlinkClick r:id="rId4" tooltip="Central processing unit">
                  <a:extLst>
                    <a:ext uri="{A12FA001-AC4F-418D-AE19-62706E023703}">
                      <ahyp:hlinkClr xmlns:ahyp="http://schemas.microsoft.com/office/drawing/2018/hyperlinkcolor" val="tx"/>
                    </a:ext>
                  </a:extLst>
                </a:hlinkClick>
              </a:rPr>
              <a:t>processing units</a:t>
            </a:r>
            <a:r>
              <a:rPr lang="en-US" sz="2400" dirty="0">
                <a:latin typeface="Bahnschrift" panose="020B0502040204020203" pitchFamily="34" charset="0"/>
                <a:ea typeface="+mj-ea"/>
                <a:cs typeface="+mj-cs"/>
              </a:rPr>
              <a:t>, called cores, each of which reads and executes </a:t>
            </a:r>
            <a:r>
              <a:rPr lang="en-US" sz="2400" dirty="0">
                <a:latin typeface="Bahnschrift" panose="020B0502040204020203" pitchFamily="34" charset="0"/>
                <a:ea typeface="+mj-ea"/>
                <a:cs typeface="+mj-cs"/>
                <a:hlinkClick r:id="rId5" tooltip="Instruction set">
                  <a:extLst>
                    <a:ext uri="{A12FA001-AC4F-418D-AE19-62706E023703}">
                      <ahyp:hlinkClr xmlns:ahyp="http://schemas.microsoft.com/office/drawing/2018/hyperlinkcolor" val="tx"/>
                    </a:ext>
                  </a:extLst>
                </a:hlinkClick>
              </a:rPr>
              <a:t>program instructions</a:t>
            </a:r>
            <a:r>
              <a:rPr lang="en-US" sz="2400" dirty="0">
                <a:latin typeface="Bahnschrift" panose="020B0502040204020203" pitchFamily="34" charset="0"/>
                <a:ea typeface="+mj-ea"/>
                <a:cs typeface="+mj-cs"/>
              </a:rPr>
              <a:t>, as if the computer had several processors.</a:t>
            </a:r>
            <a:endParaRPr lang="en-CA" sz="2400" dirty="0">
              <a:latin typeface="Bahnschrift" panose="020B0502040204020203" pitchFamily="34" charset="0"/>
              <a:ea typeface="+mj-ea"/>
              <a:cs typeface="+mj-cs"/>
            </a:endParaRPr>
          </a:p>
        </p:txBody>
      </p:sp>
    </p:spTree>
    <p:extLst>
      <p:ext uri="{BB962C8B-B14F-4D97-AF65-F5344CB8AC3E}">
        <p14:creationId xmlns:p14="http://schemas.microsoft.com/office/powerpoint/2010/main" val="30279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400" b="1" dirty="0">
                <a:latin typeface="Consolas" panose="020B0609020204030204" pitchFamily="49" charset="0"/>
              </a:rPr>
              <a:t>Overclocking</a:t>
            </a:r>
            <a:r>
              <a:rPr lang="en-CA" sz="2400" dirty="0">
                <a:latin typeface="Consolas" panose="020B0609020204030204" pitchFamily="49" charset="0"/>
              </a:rPr>
              <a:t> is the process of forcing a computer (</a:t>
            </a:r>
            <a:r>
              <a:rPr lang="en-CA" sz="2400" dirty="0" err="1">
                <a:latin typeface="Consolas" panose="020B0609020204030204" pitchFamily="49" charset="0"/>
              </a:rPr>
              <a:t>CPU,memory,GPU</a:t>
            </a:r>
            <a:r>
              <a:rPr lang="en-CA" sz="2400" dirty="0">
                <a:latin typeface="Consolas" panose="020B0609020204030204" pitchFamily="49" charset="0"/>
              </a:rPr>
              <a:t> </a:t>
            </a:r>
            <a:r>
              <a:rPr lang="en-CA" sz="2400" dirty="0" err="1">
                <a:latin typeface="Consolas" panose="020B0609020204030204" pitchFamily="49" charset="0"/>
              </a:rPr>
              <a:t>etc</a:t>
            </a:r>
            <a:r>
              <a:rPr lang="en-CA" sz="2400" dirty="0">
                <a:latin typeface="Consolas" panose="020B0609020204030204" pitchFamily="49" charset="0"/>
              </a:rPr>
              <a:t>) to operate faster than the manufactured clock frequency (The speed at which the device does a particular task). </a:t>
            </a:r>
            <a:endParaRPr lang="en-US" sz="2400" b="1" dirty="0">
              <a:latin typeface="Consolas" panose="020B0609020204030204" pitchFamily="49" charset="0"/>
            </a:endParaRPr>
          </a:p>
        </p:txBody>
      </p:sp>
    </p:spTree>
    <p:extLst>
      <p:ext uri="{BB962C8B-B14F-4D97-AF65-F5344CB8AC3E}">
        <p14:creationId xmlns:p14="http://schemas.microsoft.com/office/powerpoint/2010/main" val="38804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420598"/>
          </a:xfrm>
        </p:spPr>
        <p:txBody>
          <a:bodyPr/>
          <a:lstStyle/>
          <a:p>
            <a:pPr algn="l"/>
            <a:r>
              <a:rPr lang="en-US" sz="2400" b="1" dirty="0">
                <a:latin typeface="BankGothic Md BT" panose="020B0807020203060204" pitchFamily="34" charset="0"/>
              </a:rPr>
              <a:t>                                           </a:t>
            </a:r>
            <a:r>
              <a:rPr lang="en-US" sz="2400" b="1" dirty="0">
                <a:latin typeface="Bahnschrift" panose="020B0502040204020203" pitchFamily="34" charset="0"/>
              </a:rPr>
              <a:t>ADVANTAGES</a:t>
            </a:r>
            <a:br>
              <a:rPr lang="en-US" sz="2400" b="1" dirty="0">
                <a:latin typeface="BankGothic Md BT" panose="020B0807020203060204" pitchFamily="34" charset="0"/>
              </a:rPr>
            </a:br>
            <a:br>
              <a:rPr lang="en-US" sz="2400" dirty="0">
                <a:latin typeface="Consolas" panose="020B0609020204030204" pitchFamily="49" charset="0"/>
              </a:rPr>
            </a:br>
            <a:r>
              <a:rPr lang="en-US" sz="2400" dirty="0">
                <a:latin typeface="Consolas" panose="020B0609020204030204" pitchFamily="49" charset="0"/>
              </a:rPr>
              <a:t>Increases performance (get extra speed)</a:t>
            </a:r>
            <a:br>
              <a:rPr lang="en-US" sz="2400" dirty="0">
                <a:latin typeface="Consolas" panose="020B0609020204030204" pitchFamily="49" charset="0"/>
              </a:rPr>
            </a:br>
            <a:br>
              <a:rPr lang="en-US" sz="2400" b="1" dirty="0">
                <a:latin typeface="Consolas" panose="020B0609020204030204" pitchFamily="49" charset="0"/>
              </a:rPr>
            </a:br>
            <a:r>
              <a:rPr lang="en-US" sz="2400" dirty="0">
                <a:latin typeface="Consolas" panose="020B0609020204030204" pitchFamily="49" charset="0"/>
              </a:rPr>
              <a:t>Achieve a better performance at no cost</a:t>
            </a:r>
            <a:br>
              <a:rPr lang="en-US" sz="2400" dirty="0">
                <a:latin typeface="Consolas" panose="020B0609020204030204" pitchFamily="49" charset="0"/>
              </a:rPr>
            </a:br>
            <a:br>
              <a:rPr lang="en-US" sz="2400" dirty="0">
                <a:latin typeface="Consolas" panose="020B0609020204030204" pitchFamily="49" charset="0"/>
              </a:rPr>
            </a:br>
            <a:r>
              <a:rPr lang="en-US" sz="2400" dirty="0">
                <a:latin typeface="Consolas" panose="020B0609020204030204" pitchFamily="49" charset="0"/>
              </a:rPr>
              <a:t>Squeeze all the resources from a component</a:t>
            </a:r>
            <a:br>
              <a:rPr lang="en-US" sz="2400" dirty="0">
                <a:latin typeface="Consolas" panose="020B0609020204030204" pitchFamily="49" charset="0"/>
              </a:rPr>
            </a:br>
            <a:br>
              <a:rPr lang="en-US" sz="2400" b="1" dirty="0">
                <a:latin typeface="Consolas" panose="020B0609020204030204" pitchFamily="49" charset="0"/>
              </a:rPr>
            </a:br>
            <a:br>
              <a:rPr lang="en-US" sz="2400" b="1" dirty="0">
                <a:latin typeface="BankGothic Md BT" panose="020B0807020203060204" pitchFamily="34" charset="0"/>
              </a:rPr>
            </a:br>
            <a:br>
              <a:rPr lang="en-US" sz="2400" b="1" dirty="0">
                <a:latin typeface="BankGothic Md BT" panose="020B0807020203060204" pitchFamily="34" charset="0"/>
              </a:rPr>
            </a:br>
            <a:br>
              <a:rPr lang="en-US" sz="2400" b="1" dirty="0">
                <a:latin typeface="BankGothic Md BT" panose="020B0807020203060204" pitchFamily="34" charset="0"/>
              </a:rPr>
            </a:br>
            <a:br>
              <a:rPr lang="en-US" sz="2400" b="1" dirty="0">
                <a:latin typeface="BankGothic Md BT" panose="020B0807020203060204" pitchFamily="34" charset="0"/>
              </a:rPr>
            </a:br>
            <a:br>
              <a:rPr lang="en-US" sz="2400" b="1" dirty="0">
                <a:latin typeface="BankGothic Md BT" panose="020B0807020203060204" pitchFamily="34" charset="0"/>
              </a:rPr>
            </a:br>
            <a:endParaRPr lang="en-US" sz="2400" b="1" dirty="0">
              <a:latin typeface="BankGothic Md BT" panose="020B0807020203060204" pitchFamily="34" charset="0"/>
            </a:endParaRPr>
          </a:p>
        </p:txBody>
      </p:sp>
    </p:spTree>
    <p:extLst>
      <p:ext uri="{BB962C8B-B14F-4D97-AF65-F5344CB8AC3E}">
        <p14:creationId xmlns:p14="http://schemas.microsoft.com/office/powerpoint/2010/main" val="114585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5608"/>
            <a:ext cx="9144000" cy="4883085"/>
          </a:xfrm>
        </p:spPr>
        <p:txBody>
          <a:bodyPr/>
          <a:lstStyle/>
          <a:p>
            <a:pPr algn="l"/>
            <a:r>
              <a:rPr lang="en-US" sz="2400" b="1" dirty="0">
                <a:latin typeface="BankGothic Md BT" panose="020B0807020203060204" pitchFamily="34" charset="0"/>
              </a:rPr>
              <a:t>                                           DISADVANTAGES </a:t>
            </a:r>
            <a:br>
              <a:rPr lang="en-US" sz="2400" b="1" dirty="0">
                <a:latin typeface="BankGothic Md BT" panose="020B0807020203060204" pitchFamily="34" charset="0"/>
              </a:rPr>
            </a:br>
            <a:br>
              <a:rPr lang="en-US" sz="2400" dirty="0"/>
            </a:br>
            <a:r>
              <a:rPr lang="en-CA" sz="2000" dirty="0">
                <a:latin typeface="Consolas" panose="020B0609020204030204" pitchFamily="49" charset="0"/>
              </a:rPr>
              <a:t>Due to the extra speed gained by overclocking, this would result in more work done by the CPU in less time, so it’s going to consume more resources.</a:t>
            </a:r>
            <a:br>
              <a:rPr lang="en-CA" sz="2000" dirty="0">
                <a:latin typeface="Consolas" panose="020B0609020204030204" pitchFamily="49" charset="0"/>
              </a:rPr>
            </a:br>
            <a:br>
              <a:rPr lang="en-US" sz="2000" dirty="0">
                <a:latin typeface="Consolas" panose="020B0609020204030204" pitchFamily="49" charset="0"/>
              </a:rPr>
            </a:br>
            <a:r>
              <a:rPr lang="en-US" sz="2000" dirty="0">
                <a:latin typeface="Consolas" panose="020B0609020204030204" pitchFamily="49" charset="0"/>
              </a:rPr>
              <a:t>       -It would increase power consumption</a:t>
            </a:r>
            <a:br>
              <a:rPr lang="en-US" sz="2000" dirty="0">
                <a:latin typeface="Consolas" panose="020B0609020204030204" pitchFamily="49" charset="0"/>
              </a:rPr>
            </a:br>
            <a:r>
              <a:rPr lang="en-US" sz="2000" dirty="0">
                <a:latin typeface="Consolas" panose="020B0609020204030204" pitchFamily="49" charset="0"/>
              </a:rPr>
              <a:t>       -Reduces lifespan of components</a:t>
            </a:r>
            <a:br>
              <a:rPr lang="en-US" sz="2000" dirty="0">
                <a:latin typeface="Consolas" panose="020B0609020204030204" pitchFamily="49" charset="0"/>
              </a:rPr>
            </a:br>
            <a:r>
              <a:rPr lang="en-US" sz="2000" dirty="0">
                <a:latin typeface="Consolas" panose="020B0609020204030204" pitchFamily="49" charset="0"/>
              </a:rPr>
              <a:t>       -It would increase fan noise</a:t>
            </a:r>
            <a:br>
              <a:rPr lang="en-US" sz="2000" dirty="0">
                <a:latin typeface="Consolas" panose="020B0609020204030204" pitchFamily="49" charset="0"/>
              </a:rPr>
            </a:br>
            <a:r>
              <a:rPr lang="en-US" sz="2000" dirty="0">
                <a:latin typeface="Consolas" panose="020B0609020204030204" pitchFamily="49" charset="0"/>
              </a:rPr>
              <a:t>       -Overheating (damage other components)</a:t>
            </a:r>
            <a:br>
              <a:rPr lang="en-US" sz="2000" dirty="0">
                <a:latin typeface="Consolas" panose="020B0609020204030204" pitchFamily="49" charset="0"/>
              </a:rPr>
            </a:br>
            <a:r>
              <a:rPr lang="en-US" sz="2000" dirty="0">
                <a:latin typeface="Consolas" panose="020B0609020204030204" pitchFamily="49" charset="0"/>
              </a:rPr>
              <a:t>       -You might need to increase the number of fans or add any </a:t>
            </a:r>
            <a:br>
              <a:rPr lang="en-US" sz="2000" dirty="0">
                <a:latin typeface="Consolas" panose="020B0609020204030204" pitchFamily="49" charset="0"/>
              </a:rPr>
            </a:br>
            <a:r>
              <a:rPr lang="en-US" sz="2000" dirty="0">
                <a:latin typeface="Consolas" panose="020B0609020204030204" pitchFamily="49" charset="0"/>
              </a:rPr>
              <a:t>         cooling system</a:t>
            </a:r>
            <a:br>
              <a:rPr lang="en-US" sz="2000" dirty="0">
                <a:latin typeface="Consolas" panose="020B0609020204030204" pitchFamily="49" charset="0"/>
              </a:rPr>
            </a:br>
            <a:r>
              <a:rPr lang="en-US" sz="2000" dirty="0">
                <a:latin typeface="Consolas" panose="020B0609020204030204" pitchFamily="49" charset="0"/>
              </a:rPr>
              <a:t>       - Your manufacturer warranty would get void</a:t>
            </a:r>
            <a:br>
              <a:rPr lang="en-US" sz="2000" dirty="0">
                <a:latin typeface="Consolas" panose="020B0609020204030204" pitchFamily="49" charset="0"/>
              </a:rPr>
            </a:br>
            <a:r>
              <a:rPr lang="en-US" sz="2000" dirty="0">
                <a:latin typeface="Consolas" panose="020B0609020204030204" pitchFamily="49" charset="0"/>
              </a:rPr>
              <a:t>       - Damage your CPU if not done properly.</a:t>
            </a:r>
            <a:endParaRPr lang="en-US" sz="2000" b="1" dirty="0">
              <a:latin typeface="Consolas" panose="020B0609020204030204" pitchFamily="49" charset="0"/>
            </a:endParaRPr>
          </a:p>
        </p:txBody>
      </p:sp>
    </p:spTree>
    <p:extLst>
      <p:ext uri="{BB962C8B-B14F-4D97-AF65-F5344CB8AC3E}">
        <p14:creationId xmlns:p14="http://schemas.microsoft.com/office/powerpoint/2010/main" val="66102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9CD-A582-48D8-A03C-6789831071A5}"/>
              </a:ext>
            </a:extLst>
          </p:cNvPr>
          <p:cNvSpPr>
            <a:spLocks noGrp="1"/>
          </p:cNvSpPr>
          <p:nvPr>
            <p:ph type="title"/>
          </p:nvPr>
        </p:nvSpPr>
        <p:spPr/>
        <p:txBody>
          <a:bodyPr/>
          <a:lstStyle/>
          <a:p>
            <a:pPr algn="ctr"/>
            <a:r>
              <a:rPr lang="en-CA" sz="2800" b="1" dirty="0">
                <a:latin typeface="Consolas" panose="020B0609020204030204" pitchFamily="49" charset="0"/>
              </a:rPr>
              <a:t>UNDERCLOCKING</a:t>
            </a:r>
          </a:p>
        </p:txBody>
      </p:sp>
      <p:sp>
        <p:nvSpPr>
          <p:cNvPr id="3" name="Content Placeholder 2">
            <a:extLst>
              <a:ext uri="{FF2B5EF4-FFF2-40B4-BE49-F238E27FC236}">
                <a16:creationId xmlns:a16="http://schemas.microsoft.com/office/drawing/2014/main" id="{2E1D0745-1B31-42B8-A0AC-F3CB465AEAF6}"/>
              </a:ext>
            </a:extLst>
          </p:cNvPr>
          <p:cNvSpPr>
            <a:spLocks noGrp="1"/>
          </p:cNvSpPr>
          <p:nvPr>
            <p:ph idx="1"/>
          </p:nvPr>
        </p:nvSpPr>
        <p:spPr/>
        <p:txBody>
          <a:bodyPr/>
          <a:lstStyle/>
          <a:p>
            <a:r>
              <a:rPr lang="en-CA" sz="2400" dirty="0">
                <a:effectLst>
                  <a:outerShdw blurRad="38100" dist="38100" dir="2700000" algn="tl">
                    <a:srgbClr val="000000">
                      <a:alpha val="43137"/>
                    </a:srgbClr>
                  </a:outerShdw>
                </a:effectLst>
                <a:latin typeface="Consolas" panose="020B0609020204030204" pitchFamily="49" charset="0"/>
              </a:rPr>
              <a:t>Reduces power consumption</a:t>
            </a:r>
          </a:p>
          <a:p>
            <a:r>
              <a:rPr lang="en-CA" sz="2400" dirty="0">
                <a:effectLst>
                  <a:outerShdw blurRad="38100" dist="38100" dir="2700000" algn="tl">
                    <a:srgbClr val="000000">
                      <a:alpha val="43137"/>
                    </a:srgbClr>
                  </a:outerShdw>
                </a:effectLst>
                <a:latin typeface="Consolas" panose="020B0609020204030204" pitchFamily="49" charset="0"/>
              </a:rPr>
              <a:t>Reduces temperature and cooling requirements</a:t>
            </a:r>
          </a:p>
          <a:p>
            <a:r>
              <a:rPr lang="en-CA" sz="2400" dirty="0">
                <a:effectLst>
                  <a:outerShdw blurRad="38100" dist="38100" dir="2700000" algn="tl">
                    <a:srgbClr val="000000">
                      <a:alpha val="43137"/>
                    </a:srgbClr>
                  </a:outerShdw>
                </a:effectLst>
                <a:latin typeface="Consolas" panose="020B0609020204030204" pitchFamily="49" charset="0"/>
              </a:rPr>
              <a:t>Quiet operation</a:t>
            </a:r>
          </a:p>
          <a:p>
            <a:r>
              <a:rPr lang="en-CA" sz="2400" dirty="0">
                <a:effectLst>
                  <a:outerShdw blurRad="38100" dist="38100" dir="2700000" algn="tl">
                    <a:srgbClr val="000000">
                      <a:alpha val="43137"/>
                    </a:srgbClr>
                  </a:outerShdw>
                </a:effectLst>
                <a:latin typeface="Consolas" panose="020B0609020204030204" pitchFamily="49" charset="0"/>
              </a:rPr>
              <a:t>Increase battery life</a:t>
            </a:r>
          </a:p>
          <a:p>
            <a:r>
              <a:rPr lang="en-CA" sz="2400" dirty="0">
                <a:effectLst>
                  <a:outerShdw blurRad="38100" dist="38100" dir="2700000" algn="tl">
                    <a:srgbClr val="000000">
                      <a:alpha val="43137"/>
                    </a:srgbClr>
                  </a:outerShdw>
                </a:effectLst>
                <a:latin typeface="Consolas" panose="020B0609020204030204" pitchFamily="49" charset="0"/>
              </a:rPr>
              <a:t>Slower operation </a:t>
            </a:r>
          </a:p>
        </p:txBody>
      </p:sp>
    </p:spTree>
    <p:extLst>
      <p:ext uri="{BB962C8B-B14F-4D97-AF65-F5344CB8AC3E}">
        <p14:creationId xmlns:p14="http://schemas.microsoft.com/office/powerpoint/2010/main" val="198811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7073</TotalTime>
  <Words>46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vt:lpstr>
      <vt:lpstr>Bahnschrift SemiBold</vt:lpstr>
      <vt:lpstr>BankGothic Lt BT</vt:lpstr>
      <vt:lpstr>BankGothic Md BT</vt:lpstr>
      <vt:lpstr>Calibri</vt:lpstr>
      <vt:lpstr>Calibri Light</vt:lpstr>
      <vt:lpstr>Consolas</vt:lpstr>
      <vt:lpstr>Office Theme</vt:lpstr>
      <vt:lpstr>CPU     </vt:lpstr>
      <vt:lpstr>CENTRAL PROCESSING UNIT  It carries out the instructions of a computer program by performing the basic arithmetic, logic, controlling, and input/output (I/O) operations specified by the instructions      </vt:lpstr>
      <vt:lpstr>Principal components of a CPU are the arithmetic logic  unit (ALU) that performs arithmetic and logic operations. Control unit (CU) which extracts all the instructions from the memory, decodes and the executes them, calling ALU whenever is necessary.</vt:lpstr>
      <vt:lpstr>PowerPoint Presentation</vt:lpstr>
      <vt:lpstr>MULTIPROCESSOR</vt:lpstr>
      <vt:lpstr>Overclocking is the process of forcing a computer (CPU,memory,GPU etc) to operate faster than the manufactured clock frequency (The speed at which the device does a particular task). </vt:lpstr>
      <vt:lpstr>                                           ADVANTAGES  Increases performance (get extra speed)  Achieve a better performance at no cost  Squeeze all the resources from a component       </vt:lpstr>
      <vt:lpstr>                                           DISADVANTAGES   Due to the extra speed gained by overclocking, this would result in more work done by the CPU in less time, so it’s going to consume more resources.         -It would increase power consumption        -Reduces lifespan of components        -It would increase fan noise        -Overheating (damage other components)        -You might need to increase the number of fans or add any           cooling system        - Your manufacturer warranty would get void        - Damage your CPU if not done properly.</vt:lpstr>
      <vt:lpstr>UNDERCLOCKING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Raphael Andrade</dc:creator>
  <cp:lastModifiedBy>Patricia Vital</cp:lastModifiedBy>
  <cp:revision>341</cp:revision>
  <dcterms:created xsi:type="dcterms:W3CDTF">2017-12-05T23:52:35Z</dcterms:created>
  <dcterms:modified xsi:type="dcterms:W3CDTF">2019-10-10T17:33:45Z</dcterms:modified>
</cp:coreProperties>
</file>