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B466E-10EA-D049-8810-18C15D70A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4022F-EDC0-7856-62EF-9D04F1EB6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D23DA-07F7-5630-0859-BCCBEEDD4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D2F11-F579-79F6-EC20-07EF71367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8B754-83B1-21CF-829A-3EDDB5A5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723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3A9B-70C3-B48A-45FB-F836ED863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BA69E-C7C6-57B4-9DB8-2AAEA3E8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9981-5D67-F0D9-A3FF-FF6F4449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F549-D90C-505A-A02C-FA47572A1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31D3-0A50-135B-4579-3DE8D8015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207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F99693-02F0-E1E0-6E1E-8439EA41D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B07DA-483B-AF49-5937-4BBFFB57A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94428-6B3D-79D3-E6D8-9B1B0513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800B9-ABDF-A4BF-7565-1667ACFEF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85932-E5ED-7083-CD1E-E4E599B1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657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AE17-A100-0F52-48BA-5774A313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A2AA-B4EE-BD64-F2E9-AF28E93A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86E47-386E-3619-55C1-34E72638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3ACB-F50A-E4CB-73ED-EB6F1ED9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9886-7545-35D7-BCA0-5B59CC5E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3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F1A3-7092-3C34-8C50-DF0F87CD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2A9AA-25C6-8BB2-68EF-A1B45083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DA302-0D57-1414-35B9-D5872CC68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2BF67-EA6C-4948-512D-BB757985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5F1F-D6B9-D10C-1DFD-A2DF11FB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68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D4287-6723-B191-E22B-4978E8F9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CFEB-A3D2-71E5-08EF-EDB32201E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4A0D4-5EE4-AC5D-8788-51CFA88CD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DB337-354F-FF07-48D8-67F00EA1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BBA49-69F6-150D-3A8A-A246575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9673-1DDD-21F6-3A11-BA54B8940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860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6F24-4183-7FE4-6B30-208CD774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B01B9-2ABD-9B0B-950E-ED9D095AB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28978-4924-13DD-0817-9839E8BB3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2AFFC-6DA3-03A6-359F-D6774400AA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A8F1D-B9E0-B8D5-97D4-D38C3D9F9E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1524-0AC7-AA22-F7A7-63019A994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837B4-4585-A521-4FD8-2C307065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D6ACB-E996-3C34-1843-535BFFE4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33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CA5C-FEF4-3734-2B8F-4729197D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BF83A-7A33-8507-8C55-44EDA63B2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C383-6284-23AB-7377-C054B2393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0D3BC-54AF-7D70-14B9-103771CD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44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60CB32-EA76-AD56-4BCB-CE6DD660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3AE7-EDA6-5D86-C15A-5ACEBE56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77B5C-4A85-F104-D168-8DD28BE7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AECA-E97C-6800-CF4D-D074E980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CE87-0B72-FB89-AE0C-446384F7B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03DBB-E3AF-3C66-63CD-7C7C6C955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E8C95-4F4D-36B0-7E69-9DD5714E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5449F-1456-13E7-6E0C-C903DC85B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4F1E9-B412-5815-6D53-B0E798783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24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43C1-20FF-6921-4AC0-4B71C78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AB2A7-C7B4-3D20-F849-E38C234914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DE746-222F-DBA0-335C-85022B479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94B86-DDB0-9E8A-94B8-2C035E8F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7F93B-DF6B-B765-6191-D2336F15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6C800-6BF2-1C72-86A8-F457161F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248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7C11B-4374-A8C5-9450-DF9F86D3A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47FC6-8FF5-1D94-AC1D-ED93908C2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60FE-69D5-7BF9-3CAF-A08302E98F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00FAD-E236-471E-A292-03785B1C6C75}" type="datetimeFigureOut">
              <a:rPr lang="en-IN" smtClean="0"/>
              <a:t>17-10-2025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4176B-4C64-32CD-A59D-E0FFF7EAF9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3A778-F5D5-FF1C-BC7D-E1B21A27E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A8B5-5E17-41C9-B19F-09927C67F3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099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0EE3C6-62B0-543D-F66E-08C9ACAAB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9C8A39-5416-29E0-43B9-71B602358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09" y="1120877"/>
            <a:ext cx="2612754" cy="3873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5687A8BF-60AC-6879-4518-04FC026A8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4916" y="2386781"/>
            <a:ext cx="5397909" cy="1791928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Swiggy Project</a:t>
            </a:r>
          </a:p>
        </p:txBody>
      </p:sp>
    </p:spTree>
    <p:extLst>
      <p:ext uri="{BB962C8B-B14F-4D97-AF65-F5344CB8AC3E}">
        <p14:creationId xmlns:p14="http://schemas.microsoft.com/office/powerpoint/2010/main" val="1956445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EA35-2C93-5057-8BA4-42D71E504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CC8439-1F1C-5624-8515-9F05EAC98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63127-D334-7A05-76CC-058EE526A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D234EB-0C39-D35E-B9C0-86D5B0FF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9.Which restaurants offer meals priced below ₹200?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0C716-CB1C-CFCB-8A1A-0FCE51E9D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33549" y="1527137"/>
            <a:ext cx="3634451" cy="1226570"/>
          </a:xfrm>
        </p:spPr>
        <p:txBody>
          <a:bodyPr>
            <a:normAutofit/>
          </a:bodyPr>
          <a:lstStyle/>
          <a:p>
            <a:r>
              <a:rPr lang="en-US" sz="1800" b="1" dirty="0"/>
              <a:t>select Restaurant, Price</a:t>
            </a:r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where Price&lt;200;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3CB36-0021-8B4C-DFA8-293A01AD1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572" y="2753707"/>
            <a:ext cx="4589590" cy="37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1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8799B-E441-0C10-9859-565D879D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4BA01A-79AA-D48E-B5F9-47054655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29002-0B1E-744C-6B51-41666C32F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0FABE6-ECB4-D94B-780B-5F138774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10. Which cities have the highest average restaurant ratings?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AA200-4D8B-D86A-577D-F51BECF71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98711" y="1596501"/>
            <a:ext cx="6852213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City, ROUND(AVG(`Avg ratings`), 2) AS </a:t>
            </a:r>
            <a:r>
              <a:rPr lang="en-US" sz="1800" b="1" dirty="0" err="1"/>
              <a:t>avg_city_rating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City</a:t>
            </a:r>
          </a:p>
          <a:p>
            <a:r>
              <a:rPr lang="en-US" sz="1800" b="1" dirty="0"/>
              <a:t>ORDER BY </a:t>
            </a:r>
            <a:r>
              <a:rPr lang="en-US" sz="1800" b="1" dirty="0" err="1"/>
              <a:t>avg_city_rating</a:t>
            </a:r>
            <a:r>
              <a:rPr lang="en-US" sz="1800" b="1" dirty="0"/>
              <a:t> DESC</a:t>
            </a:r>
          </a:p>
          <a:p>
            <a:r>
              <a:rPr lang="en-US" sz="1800" b="1" dirty="0"/>
              <a:t>LIMIT 1;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CF4FF0-215E-E047-3547-190235CAD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569" y="3726964"/>
            <a:ext cx="3979943" cy="25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4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18D5F-389A-ACD1-D7B0-03CDCCE7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7E12A20-5A09-0051-F123-3CFEAC704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1" name="Add-in 10">
                <a:extLst>
                  <a:ext uri="{FF2B5EF4-FFF2-40B4-BE49-F238E27FC236}">
                    <a16:creationId xmlns:a16="http://schemas.microsoft.com/office/drawing/2014/main" id="{CDF9F716-50BA-74CE-7650-EEE98952508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00732"/>
                  </p:ext>
                </p:extLst>
              </p:nvPr>
            </p:nvGraphicFramePr>
            <p:xfrm>
              <a:off x="2936112" y="1163882"/>
              <a:ext cx="9144000" cy="543306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1" name="Add-in 10">
                <a:extLst>
                  <a:ext uri="{FF2B5EF4-FFF2-40B4-BE49-F238E27FC236}">
                    <a16:creationId xmlns:a16="http://schemas.microsoft.com/office/drawing/2014/main" id="{CDF9F716-50BA-74CE-7650-EEE98952508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6112" y="1163882"/>
                <a:ext cx="9144000" cy="54330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7113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37B5A-FE46-0E39-D6C6-EC12459AD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89CEC-A047-9F8E-67CC-ABBA4256F4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3417F-D48D-5CCA-D7D9-E590A380C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709" y="1120877"/>
            <a:ext cx="2612754" cy="387391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657F902-998D-49DA-7B54-8B6D7FCD1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4916" y="2386781"/>
            <a:ext cx="5397909" cy="1791928"/>
          </a:xfrm>
        </p:spPr>
        <p:txBody>
          <a:bodyPr>
            <a:normAutofit/>
          </a:bodyPr>
          <a:lstStyle/>
          <a:p>
            <a:r>
              <a:rPr lang="en-IN" b="1" dirty="0">
                <a:latin typeface="Algerian" panose="04020705040A02060702" pitchFamily="82" charset="0"/>
              </a:rPr>
              <a:t>Thank</a:t>
            </a:r>
            <a:br>
              <a:rPr lang="en-IN" b="1" dirty="0">
                <a:latin typeface="Algerian" panose="04020705040A02060702" pitchFamily="82" charset="0"/>
              </a:rPr>
            </a:br>
            <a:r>
              <a:rPr lang="en-IN" b="1" dirty="0">
                <a:latin typeface="Algerian" panose="04020705040A02060702" pitchFamily="82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3637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20CE5-212D-5DC4-7F54-36B99A699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E6EA2E-07D6-C4DD-84D6-20F268F9B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C14F5-1298-D74B-0547-3255F1072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D2D92-93F5-BF83-780A-D17E69F3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038741" cy="987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1. Which cities have the highest number of unique restaurants listed?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8D5F2B41-E0EE-54E2-C3A2-1DA9AF494DE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" r="16710"/>
          <a:stretch>
            <a:fillRect/>
          </a:stretch>
        </p:blipFill>
        <p:spPr>
          <a:xfrm>
            <a:off x="4143737" y="3626171"/>
            <a:ext cx="4224760" cy="25888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B2787-88E6-4D34-7150-27BD0728B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5332015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city, count(distinct Restaurant) </a:t>
            </a:r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city</a:t>
            </a:r>
          </a:p>
          <a:p>
            <a:r>
              <a:rPr lang="en-US" sz="1800" b="1" dirty="0"/>
              <a:t>order by count(distinct Restaurant) desc</a:t>
            </a:r>
          </a:p>
          <a:p>
            <a:r>
              <a:rPr lang="en-US" sz="1800" b="1" dirty="0"/>
              <a:t>limit 1;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1400409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B2E7A-38E3-27D3-BE23-766640311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0CF52D-391E-7052-3C61-299C81086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2C63A-48CA-C84A-2184-0B080C5A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C2C7DA-A996-D864-9E24-AB09B297B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038741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2.What is the average food price in each city?</a:t>
            </a:r>
            <a:endParaRPr lang="en-IN" b="1" dirty="0">
              <a:latin typeface="Algerian" panose="04020705040A02060702" pitchFamily="82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A5FA64D-662A-B583-CBA2-C0919FD8E8F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42" b="7862"/>
          <a:stretch>
            <a:fillRect/>
          </a:stretch>
        </p:blipFill>
        <p:spPr>
          <a:xfrm>
            <a:off x="4174276" y="3058753"/>
            <a:ext cx="4224760" cy="30717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34A3A-DA85-F90E-47EF-4B48F471F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6381534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city, avg(Price)</a:t>
            </a:r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city;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127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ED54-6BC1-0EC1-058A-D858FB7D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77124E4-D9E3-4B86-62F0-4DB1091DE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E8B5F6-17A3-D606-0DC3-4149DE5E8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DEA838-133A-47EE-F55B-734486093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3.Which food type is the most frequently offered across all restaurants?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7AF8-D5E0-ACBD-FB55-7ED4829D3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6381534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`Food type`, COUNT(*) AS </a:t>
            </a:r>
            <a:r>
              <a:rPr lang="en-US" sz="1800" b="1" dirty="0" err="1"/>
              <a:t>frequently_offered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`Food type`</a:t>
            </a:r>
          </a:p>
          <a:p>
            <a:r>
              <a:rPr lang="en-US" sz="1800" b="1" dirty="0"/>
              <a:t>ORDER BY </a:t>
            </a:r>
            <a:r>
              <a:rPr lang="en-US" sz="1800" b="1" dirty="0" err="1"/>
              <a:t>frequently_offered</a:t>
            </a:r>
            <a:r>
              <a:rPr lang="en-US" sz="1800" b="1" dirty="0"/>
              <a:t> DESC</a:t>
            </a:r>
          </a:p>
          <a:p>
            <a:r>
              <a:rPr lang="en-US" sz="1800" b="1" dirty="0"/>
              <a:t>LIMIT 1;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91C5BD-01B0-04A9-EB52-7F822198C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6265" y="3626171"/>
            <a:ext cx="3876497" cy="28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3558-5E34-6E3C-D2AF-5FC4969BC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162F14-D96F-A85F-7F18-C5C057DBF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C23794-4838-7E2A-FD0F-8B2172CB9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81F3C3-225D-F09B-FA15-60ED93194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4.Which restaurants have an average rating above 4.5?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A666-4BEE-1A75-7C92-092740D36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6381534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Restaurant, `Avg ratings`</a:t>
            </a:r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WHERE `Avg ratings` &gt; 4.5;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FE8B9-D23D-0B1C-2637-B4832742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684" y="2998989"/>
            <a:ext cx="3705742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5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23366-2AAD-F246-C7C2-FD90072E3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C5367-F149-AE5B-5A4A-B42CE3A7A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07254-E7B1-766B-1E83-4A3BFCCF79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6E45BA-6FAB-157A-7C5F-132A61613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5.What is the total number of ratings received per city?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D3AF5-DFF3-7DDA-3EEB-2F34788EC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6381534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city, sum(`Total Ratings`) as </a:t>
            </a:r>
            <a:r>
              <a:rPr lang="en-US" sz="1800" b="1" dirty="0" err="1"/>
              <a:t>Total_Ratings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city;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47FF54-2CFA-7D10-DC6E-C75AC8DA4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663" y="2767409"/>
            <a:ext cx="3045835" cy="33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6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FA14D-46B5-9FE8-208F-4918CFB9B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11406-2B53-8C36-D125-7267E3945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1EAB4A-345C-F1B1-6525-CA014D053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5AAF63-0CF5-D3F8-9FD9-56FEE02F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6. Which areas have the longest average delivery times?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88F59-D100-396F-E84D-2541F1681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9727" y="1527137"/>
            <a:ext cx="6794339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Area, ROUND(AVG(`Delivery time`), 2) AS </a:t>
            </a:r>
            <a:r>
              <a:rPr lang="en-US" sz="1800" b="1" dirty="0" err="1"/>
              <a:t>avg_delivery_time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Area</a:t>
            </a:r>
          </a:p>
          <a:p>
            <a:r>
              <a:rPr lang="en-US" sz="1800" b="1" dirty="0"/>
              <a:t>ORDER BY </a:t>
            </a:r>
            <a:r>
              <a:rPr lang="en-US" sz="1800" b="1" dirty="0" err="1"/>
              <a:t>avg_delivery_time</a:t>
            </a:r>
            <a:r>
              <a:rPr lang="en-US" sz="1800" b="1" dirty="0"/>
              <a:t> DESC</a:t>
            </a:r>
          </a:p>
          <a:p>
            <a:r>
              <a:rPr lang="en-US" sz="1800" b="1" dirty="0"/>
              <a:t>LIMIT 1;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65C808-B866-811B-8D78-7E6A24366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9821" y="3159256"/>
            <a:ext cx="3045835" cy="33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77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06A9C-9092-0AE7-4E4C-F5F9614B1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B878C0-82F5-4A68-8101-EB4B15180F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6D1DA3-3B31-DFDA-0B15-2E642C130B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E3CD77-547A-32BA-5BBF-B7C21C6D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7. What are the top 3 most-rated restaurants in Bengaluru?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E1424-4806-B9D7-9CA6-FBF9AB8B6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12532" y="1527137"/>
            <a:ext cx="6381534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Restaurant, `Total ratings`</a:t>
            </a:r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WHERE City = 'Bengaluru’</a:t>
            </a:r>
          </a:p>
          <a:p>
            <a:r>
              <a:rPr lang="en-US" sz="1800" b="1" dirty="0"/>
              <a:t>ORDER BY `Total ratings` DESC</a:t>
            </a:r>
          </a:p>
          <a:p>
            <a:r>
              <a:rPr lang="en-US" sz="1800" b="1" dirty="0"/>
              <a:t>LIMIT 3;</a:t>
            </a:r>
            <a:endParaRPr lang="en-IN" sz="1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4BFC5E-A526-08D4-C71C-D4E188583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905" y="3726964"/>
            <a:ext cx="262926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97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12F72-739D-8CFA-4FA7-1EA46685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B6DBBA-7202-DB0F-F223-76E7C7002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C1783F-637E-3F95-DECF-44718D164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4547" y="1689216"/>
            <a:ext cx="2612754" cy="38739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11330B-3D96-65A2-338C-BD873A91A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6078" y="438919"/>
            <a:ext cx="8475922" cy="98742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8. How many restaurants offer each type of cuisine?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0CD06-80B2-EE82-E9B2-B0E475DB9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95554" y="1527137"/>
            <a:ext cx="6852213" cy="2099034"/>
          </a:xfrm>
        </p:spPr>
        <p:txBody>
          <a:bodyPr>
            <a:normAutofit/>
          </a:bodyPr>
          <a:lstStyle/>
          <a:p>
            <a:r>
              <a:rPr lang="en-US" sz="1800" b="1" dirty="0"/>
              <a:t>SELECT `Food type`, COUNT(DISTINCT Restaurant) AS </a:t>
            </a:r>
            <a:r>
              <a:rPr lang="en-US" sz="1800" b="1" dirty="0" err="1"/>
              <a:t>restaurant_count</a:t>
            </a:r>
            <a:endParaRPr lang="en-US" sz="1800" b="1" dirty="0"/>
          </a:p>
          <a:p>
            <a:r>
              <a:rPr lang="en-US" sz="1800" b="1" dirty="0"/>
              <a:t>FROM </a:t>
            </a:r>
            <a:r>
              <a:rPr lang="en-US" sz="1800" b="1" dirty="0" err="1"/>
              <a:t>swiggy</a:t>
            </a:r>
            <a:endParaRPr lang="en-US" sz="1800" b="1" dirty="0"/>
          </a:p>
          <a:p>
            <a:r>
              <a:rPr lang="en-US" sz="1800" b="1" dirty="0"/>
              <a:t>GROUP BY `Food type`</a:t>
            </a:r>
          </a:p>
          <a:p>
            <a:r>
              <a:rPr lang="en-US" sz="1800" b="1" dirty="0"/>
              <a:t>ORDER BY </a:t>
            </a:r>
            <a:r>
              <a:rPr lang="en-US" sz="1800" b="1" dirty="0" err="1"/>
              <a:t>restaurant_count</a:t>
            </a:r>
            <a:r>
              <a:rPr lang="en-US" sz="1800" b="1" dirty="0"/>
              <a:t> DESC;</a:t>
            </a:r>
            <a:endParaRPr lang="en-IN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9BE0D0-6E35-5185-D660-B9D3E35BE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89" y="3256340"/>
            <a:ext cx="365811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8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182336A2-6DEE-40DD-95EF-C750111B8364}">
  <we:reference id="wa200003233" version="2.0.0.3" store="en-US" storeType="OMEX"/>
  <we:alternateReferences>
    <we:reference id="WA200003233" version="2.0.0.3" store="" storeType="OMEX"/>
  </we:alternateReferences>
  <we:properties>
    <we:property name="reportUrl" value="&quot;/groups/me/reports/f4a5f419-260f-4919-82b4-20675affa3b4/bb18f915e236dcb39d94?bookmarkGuid=820e4157-940f-4586-b469-08d4475537ff&amp;bookmarkUsage=1&amp;ctid=de6c713c-a52f-4cbe-8f98-4086f2110505&amp;fromEntryPoint=export&quot;"/>
    <we:property name="reportName" value="&quot;Swiggy&quot;"/>
    <we:property name="reportState" value="&quot;CONNECTED&quot;"/>
    <we:property name="embedUrl" value="&quot;/reportEmbed?reportId=f4a5f419-260f-4919-82b4-20675affa3b4&amp;config=eyJjbHVzdGVyVXJsIjoiaHR0cHM6Ly9XQUJJLVVLLVNPVVRILUMtUFJJTUFSWS1yZWRpcmVjdC5hbmFseXNpcy53aW5kb3dzLm5ldCIsImVtYmVkRmVhdHVyZXMiOnsidXNhZ2VNZXRyaWNzVk5leHQiOnRydWV9fQ%3D%3D&amp;disableSensitivityBanner=true&amp;storytellingChangeViewModeShortcutKeys=true&quot;"/>
    <we:property name="pageName" value="&quot;bb18f915e236dcb39d94&quot;"/>
    <we:property name="pageDisplayName" value="&quot;Page 1&quot;"/>
    <we:property name="datasetId" value="&quot;6e90ab13-6ff5-43d5-9c88-a82ad60a8ba6&quot;"/>
    <we:property name="backgroundColor" value="&quot;#FFFFFF&quot;"/>
    <we:property name="bookmark" value="&quot;H4sIAAAAAAAAA+1ZW0/cOBT+KygvfRlVce7hDaZFWu1ul+0g9mGFKsc+CW49cdZxKLMo/319SShMYQItoGE1eUrsk3P5zufPuVx5lLUNx6sPeAnevncoxJclll/2kDfzajcWoKCkfuJnGQloSAihYGZFo5ioW2//ylNYVqBOWdthbhzpwb/PZh7m/BhX5qrEvIWZ14BsRY05+xecsZ5SsoN+5sFlw4XExuVCYQXG7YU219c6BfQ21BExUewCFkCUGy0KlJU5iiEIE0qKMKd5pM1aZ2Azu9PEuLbh56JWmNU6jLONUkiyvEjzIqRBkMbgm/GScTWarN5fNlJXp2teNQacE9F80DGdjTE5HZMOZt6RFEtrPKDbdsU/HciVvsH4gdZZXnmLcUKf/zmebPRkXNSKqZW5+Mqqyjg9sTn5vcZ+AVzDYG+ZC94tbZi1oKKTBD5C+e3Ceu51O46l0M2y3o+EoHu2Wj0+hC8ZcOqZOH9ICvJwZQO9Y3LsTbBe4UFVSaiwGi5vTz5dhnriqKuHJMK+NynqFnn7cW/mHEBBP3s4kH+dg4QBx5qysYBf1tJtnxhqmzguOGy4fSRNb44zt4gei+p67RuhPRdf5xL06qQGnNn1IjigF7gmenQ9hZ/v+kR+BxfVnlGNumrXmu9/n7CBqNWmfFCfb0Lg+u0Rm9H8HEtlBK74rOls1r2+T7wYz3+mYsMap5L6js83dHCuMaiEXD2cpY8gxpldWzEJMpKmflDkkPtJlvgh2smnd6D5t7XK6ZJ73aI51LAdenkN6PZJ5TvgWhfkak+x5fpO+SNiSUXdqe3WyomSX04tR47a9ZSHYYQgLAAlNIlD5BM/mxTKISVGdCeeg7gfoVW4k7hWW0rfE6Ewf8K9vsByu8k7UfDLkfcWNRyFaZIGQZRlYQQ5jYl+U0Lxbq9/1Xs92m32u83+XrXkrIbtlsvt3OtLjLKoDPPCz0gCNKQQ0p1QenMTZFuF0iX3ul+Khhq2QyevAf3/62TDdjL5KFIM344QiXyESJzkFCMCiCTppEzey5rfAbedhCd4/P608bVo+nsilvRHmfBcRRjEZ14UY0L9ssxTH/SpH5Jgel96CcDNd8WTu783vxa4b5TgwIa4yKMyQhElEY6CFGEEk2A/9wv/pCg/dwL3PD1PdrnljOjHopt99pYgKwspxQpbFBsXiIGbF9ROgwX5yvuNaeCd71PMO+P2zSFuGXkz7IPmLyIfyfKdu1ZpWNTCZjk+FG10bv9/jltsf4/EWuNH7P4PFVjbPFwbH/bXqgshBbdnY1hdMocL4G7WPhPoONbC+X9rHWoz1ur0OG5a0zDz+1YPUbDJ/Aqrpy/ARDxmdT2GMxy9Kz9LqHvyu+1AG0khbNPGzEfw647za43MMQlSGhVFQiimWYhD2/1N7GRLrJl4S4SMr4JgP6U4JjGCnNLAJ6k/6UvBpSrE5bo36/Au8otOtQ0mcIxruIO1lgUU6KO42vf/AfCtplQjIAAA&quot;"/>
    <we:property name="initialStateBookmark" value="&quot;H4sIAAAAAAAAA+1ZW0/cOBT+KygvfRlVuWfC2zAtUkW5LCD2YYUqxz4T3HrirONQpij/fY+dhMIUJtACGlYzTxP75Fy+8/mzk1w7jFelIIsDMgdn29mR8tucqG9bnjNyim7s8HBvf3K89+Vgsv8Rh2WpuSwqZ/va0UTloM94VRNhPODgP+cjhwhxRHJzNSOigpFTgqpkQQT/Aa0xTmlVQzNy4KoUUhHj8kQTDcbtJZrjNcb23gcYkVDNL+EEqG5Hs8wbz1IvAj+IGc2ClKUhmlWtgc3sXhPj2oafykITXmCY1jZMIB6nWZJmAfP9JALXjM+40L3J4uNVqbA6rHlRGlROZXmAMVsbY3LWJ+2PnF0l59a4g7Wqs39rUAu8wfiBqrW8dk76Cfz/V/9npSfjotBcL8zFd57nxumpzcltEPsTEAiDvWUqRT23YZaCylpROIbZzwvrucF2HCmJzbLed6VkW7ZaHO/CzzgI5pg4h4qB2lnYQB+46nvjL1c4yXMFOdHd5d3J58sQJ3broksiaBqTIrbI2Y4aM9cC5DejxwP59wUo6HAsGO8L+LSUbvXMUNvESSZgxe09aRrzO28X0VNRXa59JbQX8vtUAa5OZsAZ3SyCCbskBcXR5RT+vOsD+U0u8y2jGkVeLTXf/TVhA1GFpqJTn59C0PbboTaj6QVR2ghc9hXpbNY93idfjed/UrFhTauSeMfXWzo4RQxyqRaPZ+kTiHFu11ZE/TFNEtfPUkjdeBy7gbeRT2eC/Ftb5WyTe9ui2dWwHnp5A+j6SeUHEKgLarGl+Xx5p/wdsWSyqPV6a+VAya+nlj1H7XpKgyD0IMjAi1kcBZ5L3fGgUHYpcYqdeAniHkOlSa1IodeUvqdSE/GMe31G1HqTd6Dg1yPvHWq0FGZx4vvheByEkLKI4pOSF232+je913ubzX6z2T+oloIXsN5yuZ57/Yx443AWpJk7pjGwgEHANkLpTE2QdRXKNrm3/VDU1bAeOnkD6P9fJ0u+kcknkaJ7d+TR0PU8GsUpIx4Fj8bJoEw+yJp9IFWt4BmO319WPhYNv08kiv0uE16qCIP4yAkjQpk7m6WJC/jXDag/vC+9BuDmveLp/e+b3wrct0powYYoS8NZ6IWMhiT0E494MAj2Sz/wD4rySyfwwOl5sMuV4BSPRbf77MxB5RZSRjSxKJZtIA7tvGR2GizI185njsC3vs+IqI3bdzuk4vRdtw+ar4iiJ8sv7iqNsOgTm2V/KFrp3H7/7LfY5gGJtcZP2P0fK7C2eaQwPuyn1TaEksL+68NiyQIuQbSz9kyAcaxF6/+9dYhmvML0BCkr0zDz+RaHGNhk9mDx/AWYiEe8KPpwhqP35WcJ9UB+dx2gkZLSNq3PvAe/qIW40ciUUD9hYZbFlBE2Dkhgu7+KnXxOkIl3RMj4yihxE0YiGnmQMua7NHEHfWm40pm8WvZmHd5HflnrqiQUjkgB97DWsoABeyxXRyYb3p0eV9xgIL3hdtP8B7CD1apMIAAA&quot;"/>
    <we:property name="isFiltersActionButtonVisible" value="true"/>
    <we:property name="isVisualContainerHeaderHidden" value="false"/>
    <we:property name="reportEmbeddedTime" value="&quot;2025-10-17T16:25:30.892Z&quot;"/>
    <we:property name="creatorTenantId" value="&quot;de6c713c-a52f-4cbe-8f98-4086f2110505&quot;"/>
    <we:property name="creatorUserId" value="&quot;1003200487631E3F&quot;"/>
    <we:property name="creatorSessionId" value="&quot;0cbefc25-c697-4b20-84bf-edcee115ae5d&quot;"/>
    <we:property name="artifactViewState" value="&quot;liv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356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Office Theme</vt:lpstr>
      <vt:lpstr>Swiggy Project</vt:lpstr>
      <vt:lpstr>1. Which cities have the highest number of unique restaurants listed?</vt:lpstr>
      <vt:lpstr>2.What is the average food price in each city?</vt:lpstr>
      <vt:lpstr>3.Which food type is the most frequently offered across all restaurants?</vt:lpstr>
      <vt:lpstr>4.Which restaurants have an average rating above 4.5?</vt:lpstr>
      <vt:lpstr>5.What is the total number of ratings received per city?</vt:lpstr>
      <vt:lpstr>6. Which areas have the longest average delivery times?</vt:lpstr>
      <vt:lpstr>7. What are the top 3 most-rated restaurants in Bengaluru?</vt:lpstr>
      <vt:lpstr>8. How many restaurants offer each type of cuisine?</vt:lpstr>
      <vt:lpstr>9.Which restaurants offer meals priced below ₹200?</vt:lpstr>
      <vt:lpstr>10. Which cities have the highest average restaurant ratings?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Prateek Bag</dc:creator>
  <cp:lastModifiedBy>Prateek Bag</cp:lastModifiedBy>
  <cp:revision>2</cp:revision>
  <dcterms:created xsi:type="dcterms:W3CDTF">2025-10-17T15:52:30Z</dcterms:created>
  <dcterms:modified xsi:type="dcterms:W3CDTF">2025-10-17T16:29:36Z</dcterms:modified>
</cp:coreProperties>
</file>