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38DD52-42DC-4BBC-B01F-03DB71640AAB}">
  <a:tblStyle styleId="{3E38DD52-42DC-4BBC-B01F-03DB71640A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fd8bf702e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fd8bf702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fd8bf702e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fd8bf702e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d8bf702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fd8bf702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fd8bf702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3fd8bf702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d8bf702e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d8bf702e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fd8bf702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fd8bf702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fd8bf702e_3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fd8bf702e_3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fd8bf702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fd8bf702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hyperlink" Target="https://www.dlology.com/blog/how-to-use-return_state-or-return_sequences-in-kera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Named Entity Recognition Tagging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Tag-Alongs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Divya Pattisapu, Premkumar Reddy, Sanat Bhargava, Varnika Vatsyayan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NER?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we need NER?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WIESP data 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311700" y="1141100"/>
            <a:ext cx="4416625" cy="2224725"/>
            <a:chOff x="1977425" y="1341075"/>
            <a:chExt cx="4416625" cy="2224725"/>
          </a:xfrm>
        </p:grpSpPr>
        <p:sp>
          <p:nvSpPr>
            <p:cNvPr id="68" name="Google Shape;68;p15"/>
            <p:cNvSpPr/>
            <p:nvPr/>
          </p:nvSpPr>
          <p:spPr>
            <a:xfrm>
              <a:off x="1977425" y="1833000"/>
              <a:ext cx="1544100" cy="866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Austin</a:t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751550" y="1833000"/>
              <a:ext cx="1544100" cy="8664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B-Person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1977425" y="2699400"/>
              <a:ext cx="1544100" cy="866400"/>
            </a:xfrm>
            <a:prstGeom prst="rect">
              <a:avLst/>
            </a:prstGeom>
            <a:solidFill>
              <a:schemeClr val="accent5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Hoag</a:t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51550" y="2699400"/>
              <a:ext cx="1544100" cy="8664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r>
                <a:rPr lang="en"/>
                <a:t>-Person</a:t>
              </a:r>
              <a:endParaRPr/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2133425" y="1341075"/>
              <a:ext cx="1388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Input:</a:t>
              </a:r>
              <a:r>
                <a:rPr lang="en"/>
                <a:t> Words</a:t>
              </a:r>
              <a:endParaRPr/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4653150" y="1341075"/>
              <a:ext cx="1740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Output:</a:t>
              </a:r>
              <a:r>
                <a:rPr lang="en"/>
                <a:t> NER tags</a:t>
              </a:r>
              <a:endParaRPr/>
            </a:p>
          </p:txBody>
        </p:sp>
        <p:cxnSp>
          <p:nvCxnSpPr>
            <p:cNvPr id="74" name="Google Shape;74;p15"/>
            <p:cNvCxnSpPr>
              <a:stCxn id="68" idx="3"/>
              <a:endCxn id="69" idx="1"/>
            </p:cNvCxnSpPr>
            <p:nvPr/>
          </p:nvCxnSpPr>
          <p:spPr>
            <a:xfrm>
              <a:off x="3521525" y="2266200"/>
              <a:ext cx="12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" name="Google Shape;75;p15"/>
            <p:cNvCxnSpPr>
              <a:stCxn id="70" idx="3"/>
              <a:endCxn id="71" idx="1"/>
            </p:cNvCxnSpPr>
            <p:nvPr/>
          </p:nvCxnSpPr>
          <p:spPr>
            <a:xfrm>
              <a:off x="3521525" y="3132600"/>
              <a:ext cx="123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" name="Google Shape;76;p15"/>
          <p:cNvSpPr txBox="1"/>
          <p:nvPr/>
        </p:nvSpPr>
        <p:spPr>
          <a:xfrm>
            <a:off x="4937450" y="750775"/>
            <a:ext cx="3377100" cy="13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IOB 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tagging </a:t>
            </a:r>
            <a:r>
              <a:rPr b="1" lang="en" sz="1050">
                <a:solidFill>
                  <a:srgbClr val="202122"/>
                </a:solidFill>
                <a:highlight>
                  <a:srgbClr val="FFFFFF"/>
                </a:highlight>
              </a:rPr>
              <a:t>format</a:t>
            </a:r>
            <a:r>
              <a:rPr b="1" lang="en" sz="650">
                <a:solidFill>
                  <a:srgbClr val="202122"/>
                </a:solidFill>
                <a:highlight>
                  <a:srgbClr val="FFFFFF"/>
                </a:highlight>
              </a:rPr>
              <a:t>[1]</a:t>
            </a: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 (Inside, outside, beginning)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I- prefix - tag is inside a chunk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B- prefix - tag is the beginning of a chunk that immediately follows another chunk without O tags between them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02122"/>
                </a:solidFill>
                <a:highlight>
                  <a:srgbClr val="FFFFFF"/>
                </a:highlight>
              </a:rPr>
              <a:t>O tag - token belongs to no chunk</a:t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999075" y="20668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397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0" y="2066875"/>
            <a:ext cx="8832325" cy="3076625"/>
            <a:chOff x="0" y="2066875"/>
            <a:chExt cx="8832325" cy="3076625"/>
          </a:xfrm>
        </p:grpSpPr>
        <p:sp>
          <p:nvSpPr>
            <p:cNvPr id="79" name="Google Shape;79;p15"/>
            <p:cNvSpPr txBox="1"/>
            <p:nvPr/>
          </p:nvSpPr>
          <p:spPr>
            <a:xfrm>
              <a:off x="0" y="4743300"/>
              <a:ext cx="773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Source </a:t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[1] </a:t>
              </a:r>
              <a:r>
                <a:rPr lang="en" sz="700"/>
                <a:t>https://en.wikipedia.org/wiki/Inside%E2%80%93outside%E2%80%93beginning_(tagging)#:~:text=The%20IOB%20format%20(short%20for,named%2Dentity%20recognition).</a:t>
              </a:r>
              <a:endParaRPr sz="700"/>
            </a:p>
          </p:txBody>
        </p:sp>
        <p:grpSp>
          <p:nvGrpSpPr>
            <p:cNvPr id="80" name="Google Shape;80;p15"/>
            <p:cNvGrpSpPr/>
            <p:nvPr/>
          </p:nvGrpSpPr>
          <p:grpSpPr>
            <a:xfrm>
              <a:off x="73925" y="3597912"/>
              <a:ext cx="6506876" cy="1145391"/>
              <a:chOff x="0" y="1189775"/>
              <a:chExt cx="8938017" cy="1573339"/>
            </a:xfrm>
          </p:grpSpPr>
          <p:grpSp>
            <p:nvGrpSpPr>
              <p:cNvPr id="81" name="Google Shape;81;p15"/>
              <p:cNvGrpSpPr/>
              <p:nvPr/>
            </p:nvGrpSpPr>
            <p:grpSpPr>
              <a:xfrm>
                <a:off x="0" y="1189775"/>
                <a:ext cx="8938017" cy="669214"/>
                <a:chOff x="0" y="1189775"/>
                <a:chExt cx="8938017" cy="669214"/>
              </a:xfrm>
            </p:grpSpPr>
            <p:sp>
              <p:nvSpPr>
                <p:cNvPr id="82" name="Google Shape;82;p15"/>
                <p:cNvSpPr/>
                <p:nvPr/>
              </p:nvSpPr>
              <p:spPr>
                <a:xfrm>
                  <a:off x="5632317" y="1189775"/>
                  <a:ext cx="3305700" cy="6690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D8382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Train test split</a:t>
                  </a:r>
                  <a:endPara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3" name="Google Shape;83;p15"/>
                <p:cNvSpPr/>
                <p:nvPr/>
              </p:nvSpPr>
              <p:spPr>
                <a:xfrm>
                  <a:off x="0" y="1189989"/>
                  <a:ext cx="3546900" cy="669000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80201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X:  Input sentences</a:t>
                  </a:r>
                  <a:endPara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4" name="Google Shape;84;p15"/>
                <p:cNvSpPr/>
                <p:nvPr/>
              </p:nvSpPr>
              <p:spPr>
                <a:xfrm>
                  <a:off x="2944204" y="1189775"/>
                  <a:ext cx="3305700" cy="6690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B02C2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Tokenize and padding</a:t>
                  </a:r>
                  <a:endPara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  <p:grpSp>
            <p:nvGrpSpPr>
              <p:cNvPr id="85" name="Google Shape;85;p15"/>
              <p:cNvGrpSpPr/>
              <p:nvPr/>
            </p:nvGrpSpPr>
            <p:grpSpPr>
              <a:xfrm>
                <a:off x="0" y="2093900"/>
                <a:ext cx="8938017" cy="669214"/>
                <a:chOff x="0" y="1189775"/>
                <a:chExt cx="8938017" cy="669214"/>
              </a:xfrm>
            </p:grpSpPr>
            <p:sp>
              <p:nvSpPr>
                <p:cNvPr id="86" name="Google Shape;86;p15"/>
                <p:cNvSpPr/>
                <p:nvPr/>
              </p:nvSpPr>
              <p:spPr>
                <a:xfrm>
                  <a:off x="5632317" y="1189775"/>
                  <a:ext cx="3305700" cy="669000"/>
                </a:xfrm>
                <a:prstGeom prst="chevron">
                  <a:avLst>
                    <a:gd fmla="val 50000" name="adj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lt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Train test split</a:t>
                  </a:r>
                  <a:endPara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7" name="Google Shape;87;p15"/>
                <p:cNvSpPr/>
                <p:nvPr/>
              </p:nvSpPr>
              <p:spPr>
                <a:xfrm>
                  <a:off x="0" y="1189989"/>
                  <a:ext cx="3546900" cy="669000"/>
                </a:xfrm>
                <a:prstGeom prst="homePlate">
                  <a:avLst>
                    <a:gd fmla="val 50000" name="adj"/>
                  </a:avLst>
                </a:prstGeom>
                <a:solidFill>
                  <a:srgbClr val="07376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Y:  Output NER tags</a:t>
                  </a:r>
                  <a:endPara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88" name="Google Shape;88;p15"/>
                <p:cNvSpPr/>
                <p:nvPr/>
              </p:nvSpPr>
              <p:spPr>
                <a:xfrm>
                  <a:off x="2944204" y="1189775"/>
                  <a:ext cx="3305700" cy="669000"/>
                </a:xfrm>
                <a:prstGeom prst="chevron">
                  <a:avLst>
                    <a:gd fmla="val 50000" name="adj"/>
                  </a:avLst>
                </a:prstGeom>
                <a:solidFill>
                  <a:srgbClr val="0B539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Map to indices and one-hot encoding</a:t>
                  </a:r>
                  <a:endParaRPr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  <p:sp>
          <p:nvSpPr>
            <p:cNvPr id="89" name="Google Shape;89;p15"/>
            <p:cNvSpPr/>
            <p:nvPr/>
          </p:nvSpPr>
          <p:spPr>
            <a:xfrm>
              <a:off x="6580725" y="3475225"/>
              <a:ext cx="1836300" cy="1316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Train model to predict NER tokens</a:t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5052625" y="2066875"/>
              <a:ext cx="37797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Examples from WIESP2022 dataset: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Word: </a:t>
              </a: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NASA  NER Tag: B-Organization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accent2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Word: NNX13AP13G. NER Tag: B-Grant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General Examples</a:t>
              </a:r>
              <a:endParaRPr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Alex I-PER, going O, Los I-LOC</a:t>
              </a:r>
              <a:endParaRPr sz="10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50">
                  <a:solidFill>
                    <a:schemeClr val="dk1"/>
                  </a:solidFill>
                  <a:highlight>
                    <a:srgbClr val="F8F9FA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Angeles I-LOC, California B-LOC</a:t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tuples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 lengths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word-to-index and index-to-word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Padding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Train_Test split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GLOVE embedding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63" y="1390650"/>
            <a:ext cx="3571875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(Base model): 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0" y="1810149"/>
            <a:ext cx="1396350" cy="244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/>
          <p:nvPr/>
        </p:nvSpPr>
        <p:spPr>
          <a:xfrm>
            <a:off x="2116100" y="1810150"/>
            <a:ext cx="1221900" cy="99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Glove embedding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Initialized using embedding matrix created from train vocabulary.</a:t>
            </a:r>
            <a:endParaRPr sz="1000"/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4794175" y="128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{3E38DD52-42DC-4BBC-B01F-03DB71640AAB}</a:tableStyleId>
              </a:tblPr>
              <a:tblGrid>
                <a:gridCol w="1728175"/>
                <a:gridCol w="1728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97.9%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96.4%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42609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{3E38DD52-42DC-4BBC-B01F-03DB71640AAB}</a:tableStyleId>
              </a:tblPr>
              <a:tblGrid>
                <a:gridCol w="1574250"/>
                <a:gridCol w="1822050"/>
                <a:gridCol w="1326475"/>
              </a:tblGrid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Hoag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et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al.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B-Citation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I-Citation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I-Citation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Correct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Harvard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B-Organization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Correct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HST-HF2-51413.001-A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B-Person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Peirce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Fellowship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B-Person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B-Fellowship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Incorrect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</a:tbl>
          </a:graphicData>
        </a:graphic>
      </p:graphicFrame>
      <p:pic>
        <p:nvPicPr>
          <p:cNvPr id="107" name="Google Shape;10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550" y="3182600"/>
            <a:ext cx="2126950" cy="697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0" y="4743300"/>
            <a:ext cx="77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 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[1] </a:t>
            </a:r>
            <a:r>
              <a:rPr lang="en" sz="700" u="sng">
                <a:solidFill>
                  <a:schemeClr val="hlink"/>
                </a:solidFill>
                <a:hlinkClick r:id="rId5"/>
              </a:rPr>
              <a:t>https://www.dlology.com/blog/how-to-use-return_state-or-return_sequences-in-keras/</a:t>
            </a:r>
            <a:r>
              <a:rPr lang="en" sz="700"/>
              <a:t> </a:t>
            </a:r>
            <a:endParaRPr sz="700"/>
          </a:p>
        </p:txBody>
      </p:sp>
      <p:sp>
        <p:nvSpPr>
          <p:cNvPr id="109" name="Google Shape;109;p17"/>
          <p:cNvSpPr txBox="1"/>
          <p:nvPr/>
        </p:nvSpPr>
        <p:spPr>
          <a:xfrm>
            <a:off x="2377350" y="4032600"/>
            <a:ext cx="116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277350" y="3988150"/>
            <a:ext cx="11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576750" y="866500"/>
            <a:ext cx="1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5583650" y="2124163"/>
            <a:ext cx="187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Prediction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2116100" y="3988150"/>
            <a:ext cx="19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Figure 2: </a:t>
            </a:r>
            <a:r>
              <a:rPr lang="en" sz="700"/>
              <a:t>Simple RNN model example image</a:t>
            </a:r>
            <a:r>
              <a:rPr lang="en" sz="600"/>
              <a:t>[1]</a:t>
            </a:r>
            <a:endParaRPr sz="600"/>
          </a:p>
        </p:txBody>
      </p:sp>
      <p:sp>
        <p:nvSpPr>
          <p:cNvPr id="114" name="Google Shape;114;p17"/>
          <p:cNvSpPr txBox="1"/>
          <p:nvPr/>
        </p:nvSpPr>
        <p:spPr>
          <a:xfrm>
            <a:off x="154525" y="4301175"/>
            <a:ext cx="192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Figure 1: Model architeture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Bi-Directional LSTM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before, we merge individual tokens corresponding to the unique IDs to form sentences.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only difference this time around is that we utilize the Bidirectional variant of the Long-Short Term Memory model instead of a vanilla RNN with the goal of capturing richer context from the sentences. The reasoning behind this is that looking at a sentence from both directions allows us to capture richer past and future context that can prove to be crucial to label complex entities in a sentence.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had an appreciable performance with a two-layered base model, we create our model with two layers of BiLSTMs. Adding more layers would add unnecessary complexity in the model without a proportionate improvement in performance.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29950" y="6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 and Performance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25" y="584175"/>
            <a:ext cx="3985275" cy="21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275" y="633450"/>
            <a:ext cx="3985275" cy="217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0375" y="2778675"/>
            <a:ext cx="2150125" cy="21336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9" name="Google Shape;129;p19"/>
          <p:cNvGraphicFramePr/>
          <p:nvPr/>
        </p:nvGraphicFramePr>
        <p:xfrm>
          <a:off x="6227100" y="325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{3E38DD52-42DC-4BBC-B01F-03DB71640AAB}</a:tableStyleId>
              </a:tblPr>
              <a:tblGrid>
                <a:gridCol w="1361725"/>
                <a:gridCol w="1361725"/>
              </a:tblGrid>
              <a:tr h="1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98.04%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6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Validation accuracy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96.87%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0" name="Google Shape;130;p19"/>
          <p:cNvGraphicFramePr/>
          <p:nvPr/>
        </p:nvGraphicFramePr>
        <p:xfrm>
          <a:off x="201875" y="287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{3E38DD52-42DC-4BBC-B01F-03DB71640AAB}</a:tableStyleId>
              </a:tblPr>
              <a:tblGrid>
                <a:gridCol w="1081250"/>
                <a:gridCol w="1251450"/>
                <a:gridCol w="911075"/>
              </a:tblGrid>
              <a:tr h="545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Hoag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et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al.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B-Citation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I-Citation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I-Cit</a:t>
                      </a:r>
                      <a:r>
                        <a:rPr lang="en" sz="1100"/>
                        <a:t>a</a:t>
                      </a:r>
                      <a:r>
                        <a:rPr lang="en" sz="1100"/>
                        <a:t>tion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Correct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26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Harvard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B-Organization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Correct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HST-HF2-51413.001-A 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B-Person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Incorrect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40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Peirce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Fellowship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B-Fellowship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I-Fellowship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C</a:t>
                      </a:r>
                      <a:r>
                        <a:rPr lang="en" sz="1100"/>
                        <a:t>orrect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further improve performance of the BiLSTM model we could input the logits obtained from the BiLSTM model to a Conditional Random Field (CRF).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CRF allows us to capture the relationship between the labels of two successive entities, much like a Hidden Markov Model (the current state is dependent on the predecessor state).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If we have the label “B-Citation”, using a CRF will allow us to predict the label of the next entity as “I-Citation” with great likelihood.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Concluding Remarks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this project we develop a model that effectively tags the text fragments from an astrophysics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see that our model architecture outperforms the base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is that BiLSTMs capture more context.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For words like Ashford fellowship, the </a:t>
            </a:r>
            <a:r>
              <a:rPr lang="en"/>
              <a:t>second word</a:t>
            </a:r>
            <a:r>
              <a:rPr lang="en"/>
              <a:t> indicates that it is a </a:t>
            </a:r>
            <a:r>
              <a:rPr lang="en"/>
              <a:t>fellowship</a:t>
            </a:r>
            <a:r>
              <a:rPr lang="en"/>
              <a:t>. In our first model, where we only used forward RNNs we lost that context and </a:t>
            </a:r>
            <a:r>
              <a:rPr lang="en"/>
              <a:t>tagged it incorrectly as O. In using the BiLSTMs, we were able to tag is as a fellowship.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