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  <p:sldId id="271" r:id="rId15"/>
    <p:sldId id="273" r:id="rId16"/>
    <p:sldId id="274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99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C01B070-E13C-4C12-95CE-692F809C7390}" type="datetimeFigureOut">
              <a:rPr lang="en-US" smtClean="0"/>
              <a:t>12/19/2019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C2F4B-DECF-48E7-8320-9C3929FFAC3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t>12/19/2019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2F4B-DECF-48E7-8320-9C3929FFAC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C01B070-E13C-4C12-95CE-692F809C7390}" type="datetimeFigureOut">
              <a:rPr lang="en-US" smtClean="0"/>
              <a:t>12/19/2019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ECC2F4B-DECF-48E7-8320-9C3929FFAC3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t>12/19/2019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C2F4B-DECF-48E7-8320-9C3929FFAC3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t>12/19/2019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ECC2F4B-DECF-48E7-8320-9C3929FFAC3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01B070-E13C-4C12-95CE-692F809C7390}" type="datetimeFigureOut">
              <a:rPr lang="en-US" smtClean="0"/>
              <a:t>12/19/2019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ECC2F4B-DECF-48E7-8320-9C3929FFAC3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01B070-E13C-4C12-95CE-692F809C7390}" type="datetimeFigureOut">
              <a:rPr lang="en-US" smtClean="0"/>
              <a:t>12/19/2019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ECC2F4B-DECF-48E7-8320-9C3929FFAC3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t>12/19/2019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C2F4B-DECF-48E7-8320-9C3929FFAC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t>12/19/2019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C2F4B-DECF-48E7-8320-9C3929FFAC3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070-E13C-4C12-95CE-692F809C7390}" type="datetimeFigureOut">
              <a:rPr lang="en-US" smtClean="0"/>
              <a:t>12/19/2019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C2F4B-DECF-48E7-8320-9C3929FFAC31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C01B070-E13C-4C12-95CE-692F809C7390}" type="datetimeFigureOut">
              <a:rPr lang="en-US" smtClean="0"/>
              <a:t>12/19/2019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ECC2F4B-DECF-48E7-8320-9C3929FFAC3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01B070-E13C-4C12-95CE-692F809C7390}" type="datetimeFigureOut">
              <a:rPr lang="en-US" smtClean="0"/>
              <a:t>12/19/2019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ECC2F4B-DECF-48E7-8320-9C3929FFAC3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1470025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atin typeface="Agency FB" pitchFamily="34" charset="0"/>
              </a:rPr>
              <a:t>ANALYSIS ON ACCIDENTS IN INDIA (2001-2014)</a:t>
            </a:r>
            <a:endParaRPr lang="en-IN" sz="6600" b="1" dirty="0"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4286256"/>
            <a:ext cx="6400800" cy="135732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4800" dirty="0" smtClean="0">
                <a:latin typeface="Agency FB" pitchFamily="34" charset="0"/>
              </a:rPr>
              <a:t>Done by:</a:t>
            </a:r>
          </a:p>
          <a:p>
            <a:pPr algn="r"/>
            <a:r>
              <a:rPr lang="en-US" sz="4800" dirty="0" err="1" smtClean="0">
                <a:latin typeface="Agency FB" pitchFamily="34" charset="0"/>
              </a:rPr>
              <a:t>Tanouz.Dogiparthi</a:t>
            </a:r>
            <a:endParaRPr lang="en-IN" sz="48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51766" cy="107634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gency FB" pitchFamily="34" charset="0"/>
              </a:rPr>
              <a:t>ANALYSIS OF </a:t>
            </a:r>
            <a:r>
              <a:rPr lang="en-US" sz="3600" b="1" dirty="0" smtClean="0">
                <a:latin typeface="Agency FB" pitchFamily="34" charset="0"/>
              </a:rPr>
              <a:t>SEASONAL DISTURBUTION </a:t>
            </a:r>
            <a:r>
              <a:rPr lang="en-US" sz="3600" b="1" dirty="0" smtClean="0">
                <a:latin typeface="Agency FB" pitchFamily="34" charset="0"/>
              </a:rPr>
              <a:t>OF HIGHEST 5 TOTAL ACCIDENTS STATES IN INDIA 2001-2014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pPr lvl="0">
              <a:buClr>
                <a:srgbClr val="DD8047"/>
              </a:buClr>
            </a:pPr>
            <a:r>
              <a:rPr lang="en-US" sz="2800" dirty="0" smtClean="0">
                <a:solidFill>
                  <a:prstClr val="black"/>
                </a:solidFill>
                <a:latin typeface="Agency FB" pitchFamily="34" charset="0"/>
              </a:rPr>
              <a:t>Here the set of pie charts are the </a:t>
            </a:r>
            <a:r>
              <a:rPr lang="en-US" sz="2800" dirty="0" err="1" smtClean="0">
                <a:solidFill>
                  <a:prstClr val="black"/>
                </a:solidFill>
                <a:latin typeface="Agency FB" pitchFamily="34" charset="0"/>
              </a:rPr>
              <a:t>sesonal</a:t>
            </a:r>
            <a:r>
              <a:rPr lang="en-US" sz="2800" dirty="0" smtClean="0">
                <a:solidFill>
                  <a:prstClr val="black"/>
                </a:solidFill>
                <a:latin typeface="Agency FB" pitchFamily="34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gency FB" pitchFamily="34" charset="0"/>
              </a:rPr>
              <a:t>analysis of accidents of top 5 states in total no of accidents </a:t>
            </a:r>
          </a:p>
          <a:p>
            <a:pPr lvl="0">
              <a:buClr>
                <a:srgbClr val="DD8047"/>
              </a:buClr>
            </a:pPr>
            <a:r>
              <a:rPr lang="en-US" sz="2800" dirty="0" smtClean="0">
                <a:solidFill>
                  <a:prstClr val="black"/>
                </a:solidFill>
                <a:latin typeface="Agency FB" pitchFamily="34" charset="0"/>
              </a:rPr>
              <a:t>Here all of the states are having highest accidents in </a:t>
            </a:r>
            <a:r>
              <a:rPr lang="en-US" sz="2800" dirty="0" smtClean="0">
                <a:solidFill>
                  <a:prstClr val="black"/>
                </a:solidFill>
                <a:latin typeface="Agency FB" pitchFamily="34" charset="0"/>
              </a:rPr>
              <a:t>winter season  </a:t>
            </a:r>
            <a:endParaRPr lang="en-US" sz="2800" dirty="0" smtClean="0">
              <a:solidFill>
                <a:prstClr val="black"/>
              </a:solidFill>
              <a:latin typeface="Agency FB" pitchFamily="34" charset="0"/>
            </a:endParaRPr>
          </a:p>
          <a:p>
            <a:pPr>
              <a:buClr>
                <a:srgbClr val="DD8047"/>
              </a:buClr>
            </a:pPr>
            <a:r>
              <a:rPr lang="en-US" sz="2800" dirty="0" smtClean="0">
                <a:solidFill>
                  <a:prstClr val="black"/>
                </a:solidFill>
                <a:latin typeface="Agency FB" pitchFamily="34" charset="0"/>
              </a:rPr>
              <a:t>All of the states are having same distribution </a:t>
            </a:r>
            <a:r>
              <a:rPr lang="en-US" sz="2800" dirty="0" smtClean="0">
                <a:solidFill>
                  <a:prstClr val="black"/>
                </a:solidFill>
                <a:latin typeface="Agency FB" pitchFamily="34" charset="0"/>
              </a:rPr>
              <a:t>in percentage wise of all seasons</a:t>
            </a:r>
            <a:endParaRPr lang="en-US" sz="2400" dirty="0" smtClean="0">
              <a:latin typeface="Agency FB" pitchFamily="34" charset="0"/>
            </a:endParaRPr>
          </a:p>
          <a:p>
            <a:pPr>
              <a:buNone/>
            </a:pPr>
            <a:endParaRPr lang="en-US" sz="2400" dirty="0" smtClean="0">
              <a:latin typeface="Agency FB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6" name="Picture 3" descr="C:\Users\Dell\Desktop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429132"/>
            <a:ext cx="8143932" cy="2214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472518" cy="108426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gency FB" pitchFamily="34" charset="0"/>
              </a:rPr>
              <a:t>ANALYSIS ON GROWTH IN TOTAL NO OF ACCIDENTS IN INDIA ON ROAD 2001-2014</a:t>
            </a:r>
            <a:endParaRPr lang="en-IN" b="1" dirty="0">
              <a:latin typeface="Agency FB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14282" y="1643050"/>
            <a:ext cx="4000528" cy="478634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Here we can see a lot difference is there b/w 2001 and 2014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Every year the number of accidents are increasing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Except  in 2008 there is a slight decrease in no of accidents from 2007 to 2008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Other than that accidents are being increasing every year</a:t>
            </a:r>
            <a:endParaRPr lang="en-IN" sz="2400" dirty="0">
              <a:latin typeface="Agency FB" pitchFamily="34" charset="0"/>
            </a:endParaRPr>
          </a:p>
        </p:txBody>
      </p:sp>
      <p:pic>
        <p:nvPicPr>
          <p:cNvPr id="11266" name="Picture 2" descr="C:\Users\Dell\Desktop\1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785926"/>
            <a:ext cx="4471990" cy="4429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28600"/>
            <a:ext cx="8551766" cy="990600"/>
          </a:xfrm>
        </p:spPr>
        <p:txBody>
          <a:bodyPr/>
          <a:lstStyle/>
          <a:p>
            <a:r>
              <a:rPr lang="en-US" b="1" dirty="0" smtClean="0">
                <a:latin typeface="Agency FB" pitchFamily="34" charset="0"/>
              </a:rPr>
              <a:t>PYTHON AND PANDAS PACKAGES USED</a:t>
            </a:r>
            <a:endParaRPr lang="en-IN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480328" cy="497207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gency FB" pitchFamily="34" charset="0"/>
              </a:rPr>
              <a:t>Here I used</a:t>
            </a:r>
            <a:r>
              <a:rPr lang="en-US" sz="2800" b="1" u="sng" dirty="0" smtClean="0">
                <a:latin typeface="Agency FB" pitchFamily="34" charset="0"/>
              </a:rPr>
              <a:t> jupyter notebook </a:t>
            </a:r>
            <a:r>
              <a:rPr lang="en-US" sz="2800" dirty="0" smtClean="0">
                <a:latin typeface="Agency FB" pitchFamily="34" charset="0"/>
              </a:rPr>
              <a:t>for doing the project on data analysis using python as </a:t>
            </a:r>
            <a:r>
              <a:rPr lang="en-US" sz="2800" b="1" u="sng" dirty="0" smtClean="0">
                <a:latin typeface="Agency FB" pitchFamily="34" charset="0"/>
              </a:rPr>
              <a:t>spyder</a:t>
            </a:r>
            <a:r>
              <a:rPr lang="en-US" sz="2800" dirty="0" smtClean="0">
                <a:latin typeface="Agency FB" pitchFamily="34" charset="0"/>
              </a:rPr>
              <a:t> is no working in my laptop</a:t>
            </a:r>
          </a:p>
          <a:p>
            <a:r>
              <a:rPr lang="en-US" sz="2800" dirty="0" smtClean="0">
                <a:latin typeface="Agency FB" pitchFamily="34" charset="0"/>
              </a:rPr>
              <a:t>While doing this project in which I used PANDAS and MATPLOTLIB </a:t>
            </a:r>
          </a:p>
          <a:p>
            <a:r>
              <a:rPr lang="en-US" sz="2800" dirty="0" smtClean="0">
                <a:latin typeface="Agency FB" pitchFamily="34" charset="0"/>
              </a:rPr>
              <a:t>I came across some new methods (FUNCTIONS) in which </a:t>
            </a:r>
          </a:p>
          <a:p>
            <a:r>
              <a:rPr lang="en-US" sz="2800" b="1" u="sng" dirty="0" smtClean="0">
                <a:latin typeface="Agency FB" pitchFamily="34" charset="0"/>
              </a:rPr>
              <a:t>.HEAD()</a:t>
            </a:r>
            <a:r>
              <a:rPr lang="en-US" sz="2800" dirty="0" smtClean="0">
                <a:latin typeface="Agency FB" pitchFamily="34" charset="0"/>
              </a:rPr>
              <a:t>----used to return the top 5 rows of a dataset </a:t>
            </a:r>
          </a:p>
          <a:p>
            <a:r>
              <a:rPr lang="en-US" sz="2800" b="1" u="sng" dirty="0" smtClean="0">
                <a:latin typeface="Agency FB" pitchFamily="34" charset="0"/>
              </a:rPr>
              <a:t>.TAIL()</a:t>
            </a:r>
            <a:r>
              <a:rPr lang="en-US" sz="2800" dirty="0" smtClean="0">
                <a:latin typeface="Agency FB" pitchFamily="34" charset="0"/>
              </a:rPr>
              <a:t>----used </a:t>
            </a:r>
            <a:r>
              <a:rPr lang="en-US" sz="2800" dirty="0" smtClean="0">
                <a:latin typeface="Agency FB" pitchFamily="34" charset="0"/>
              </a:rPr>
              <a:t>to return the </a:t>
            </a:r>
            <a:r>
              <a:rPr lang="en-US" sz="2800" dirty="0" smtClean="0">
                <a:latin typeface="Agency FB" pitchFamily="34" charset="0"/>
              </a:rPr>
              <a:t>last 5 </a:t>
            </a:r>
            <a:r>
              <a:rPr lang="en-US" sz="2800" dirty="0" smtClean="0">
                <a:latin typeface="Agency FB" pitchFamily="34" charset="0"/>
              </a:rPr>
              <a:t>rows of a dataset </a:t>
            </a:r>
            <a:endParaRPr lang="en-US" sz="2800" b="1" u="sng" dirty="0" smtClean="0">
              <a:latin typeface="Agency FB" pitchFamily="34" charset="0"/>
            </a:endParaRPr>
          </a:p>
          <a:p>
            <a:r>
              <a:rPr lang="en-US" sz="2800" b="1" u="sng" dirty="0" smtClean="0">
                <a:latin typeface="Agency FB" pitchFamily="34" charset="0"/>
              </a:rPr>
              <a:t>.UNIQUE()</a:t>
            </a:r>
            <a:r>
              <a:rPr lang="en-US" sz="2800" dirty="0" smtClean="0">
                <a:latin typeface="Agency FB" pitchFamily="34" charset="0"/>
              </a:rPr>
              <a:t>—It is used to return an array of unique values of a column</a:t>
            </a:r>
          </a:p>
          <a:p>
            <a:r>
              <a:rPr lang="en-IN" sz="2800" b="1" u="sng" dirty="0" smtClean="0">
                <a:latin typeface="Agency FB" pitchFamily="34" charset="0"/>
              </a:rPr>
              <a:t>.REPLACE ()</a:t>
            </a:r>
            <a:r>
              <a:rPr lang="en-IN" sz="2800" dirty="0" smtClean="0">
                <a:latin typeface="Agency FB" pitchFamily="34" charset="0"/>
              </a:rPr>
              <a:t>--is </a:t>
            </a:r>
            <a:r>
              <a:rPr lang="en-IN" sz="2800" dirty="0" smtClean="0">
                <a:latin typeface="Agency FB" pitchFamily="34" charset="0"/>
              </a:rPr>
              <a:t>used to replace the value of an item with other value </a:t>
            </a:r>
            <a:r>
              <a:rPr lang="en-IN" sz="2800" dirty="0" smtClean="0">
                <a:latin typeface="Agency FB" pitchFamily="34" charset="0"/>
              </a:rPr>
              <a:t>given</a:t>
            </a:r>
            <a:endParaRPr lang="en-US" sz="2800" dirty="0" smtClean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600200"/>
            <a:ext cx="8408890" cy="4495800"/>
          </a:xfrm>
        </p:spPr>
        <p:txBody>
          <a:bodyPr>
            <a:normAutofit fontScale="92500"/>
          </a:bodyPr>
          <a:lstStyle/>
          <a:p>
            <a:r>
              <a:rPr lang="en-IN" sz="2800" b="1" u="sng" dirty="0" smtClean="0">
                <a:latin typeface="Agency FB" pitchFamily="34" charset="0"/>
              </a:rPr>
              <a:t>AXIS=1 </a:t>
            </a:r>
            <a:r>
              <a:rPr lang="en-IN" sz="2800" dirty="0" smtClean="0">
                <a:latin typeface="Agency FB" pitchFamily="34" charset="0"/>
              </a:rPr>
              <a:t>--represents columns and used to access columns of a dataset</a:t>
            </a:r>
          </a:p>
          <a:p>
            <a:r>
              <a:rPr lang="en-IN" sz="2800" b="1" u="sng" dirty="0" smtClean="0">
                <a:latin typeface="Agency FB" pitchFamily="34" charset="0"/>
              </a:rPr>
              <a:t>AXIS=0</a:t>
            </a:r>
            <a:r>
              <a:rPr lang="en-IN" sz="2800" dirty="0" smtClean="0">
                <a:latin typeface="Agency FB" pitchFamily="34" charset="0"/>
              </a:rPr>
              <a:t>--represents row and used to access rows of a </a:t>
            </a:r>
            <a:r>
              <a:rPr lang="en-IN" sz="2800" dirty="0" smtClean="0">
                <a:latin typeface="Agency FB" pitchFamily="34" charset="0"/>
              </a:rPr>
              <a:t>dataset</a:t>
            </a:r>
          </a:p>
          <a:p>
            <a:r>
              <a:rPr lang="en-US" sz="2800" b="1" u="sng" dirty="0" smtClean="0">
                <a:latin typeface="Agency FB" pitchFamily="34" charset="0"/>
              </a:rPr>
              <a:t>LOC() </a:t>
            </a:r>
            <a:r>
              <a:rPr lang="en-US" sz="2800" dirty="0" smtClean="0">
                <a:latin typeface="Agency FB" pitchFamily="34" charset="0"/>
              </a:rPr>
              <a:t>–--It is a method used to access a group of rows and columns by index labels </a:t>
            </a:r>
          </a:p>
          <a:p>
            <a:r>
              <a:rPr lang="en-US" sz="2800" b="1" u="sng" dirty="0" smtClean="0">
                <a:latin typeface="Agency FB" pitchFamily="34" charset="0"/>
              </a:rPr>
              <a:t>.SUM()</a:t>
            </a:r>
            <a:r>
              <a:rPr lang="en-US" sz="2800" dirty="0" smtClean="0">
                <a:latin typeface="Agency FB" pitchFamily="34" charset="0"/>
              </a:rPr>
              <a:t>----It is a method used to return the sum of the values foe the requested axis or index ,then it will add all the values of that </a:t>
            </a:r>
            <a:r>
              <a:rPr lang="en-US" sz="2800" dirty="0" err="1" smtClean="0">
                <a:latin typeface="Agency FB" pitchFamily="34" charset="0"/>
              </a:rPr>
              <a:t>dadaset</a:t>
            </a:r>
            <a:r>
              <a:rPr lang="en-US" sz="2800" dirty="0" smtClean="0">
                <a:latin typeface="Agency FB" pitchFamily="34" charset="0"/>
              </a:rPr>
              <a:t> and returns</a:t>
            </a:r>
          </a:p>
          <a:p>
            <a:r>
              <a:rPr lang="en-US" sz="2800" b="1" u="sng" dirty="0" smtClean="0">
                <a:latin typeface="Agency FB" pitchFamily="34" charset="0"/>
              </a:rPr>
              <a:t>.T (or) .TRANSPOSE()</a:t>
            </a:r>
            <a:r>
              <a:rPr lang="en-US" sz="2800" dirty="0" smtClean="0">
                <a:latin typeface="Agency FB" pitchFamily="34" charset="0"/>
              </a:rPr>
              <a:t>----it is a function that transpose index and columns of dataset and also change the values of columns to rows ,rows to columns</a:t>
            </a:r>
            <a:endParaRPr lang="en-IN" sz="2800" b="1" u="sng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itchFamily="34" charset="0"/>
              </a:rPr>
              <a:t>CONCLUSION</a:t>
            </a:r>
            <a:r>
              <a:rPr lang="en-US" dirty="0" smtClean="0">
                <a:latin typeface="Agency FB" pitchFamily="34" charset="0"/>
              </a:rPr>
              <a:t>:</a:t>
            </a:r>
            <a:endParaRPr lang="en-IN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gency FB" pitchFamily="34" charset="0"/>
              </a:rPr>
              <a:t>Based on my analysis accidents need to be decreased in INDIA as accidents are rapidly increasing</a:t>
            </a:r>
          </a:p>
          <a:p>
            <a:r>
              <a:rPr lang="en-US" sz="3600" dirty="0" smtClean="0">
                <a:latin typeface="Agency FB" pitchFamily="34" charset="0"/>
              </a:rPr>
              <a:t>Awareness need to be brought on this and in accident prone zones cautions must be kept</a:t>
            </a:r>
          </a:p>
          <a:p>
            <a:r>
              <a:rPr lang="en-US" sz="3600" dirty="0" smtClean="0">
                <a:latin typeface="Agency FB" pitchFamily="34" charset="0"/>
              </a:rPr>
              <a:t>Especially in SOUTH INDIA </a:t>
            </a:r>
            <a:endParaRPr lang="en-IN" sz="36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itchFamily="34" charset="0"/>
              </a:rPr>
              <a:t>MY FUTURE PLANS</a:t>
            </a:r>
            <a:endParaRPr lang="en-IN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gency FB" pitchFamily="34" charset="0"/>
              </a:rPr>
              <a:t>AT PRESENT I HAVE DONE WITH A SIMPLE DATA SET, IN FUTURE I’II DO MORE ANALYSIS WITH  DATASET  HAVING AGEGROUP AND MANY MORE </a:t>
            </a:r>
          </a:p>
          <a:p>
            <a:r>
              <a:rPr lang="en-US" sz="3200" dirty="0" smtClean="0">
                <a:latin typeface="Agency FB" pitchFamily="34" charset="0"/>
              </a:rPr>
              <a:t>AND ALSO I’M BEING VERY HAPPY IN DOING THIS LEARNING NEW THINGS ,FROM THIS I GOT SOME KNOWLEDGE ON USING PANDAS AND MATPLOTLIB </a:t>
            </a:r>
          </a:p>
          <a:p>
            <a:r>
              <a:rPr lang="en-US" sz="3200" dirty="0" smtClean="0">
                <a:latin typeface="Agency FB" pitchFamily="34" charset="0"/>
              </a:rPr>
              <a:t>IN FUTURE AFTER BUYING A LAPTOP I’LL DO THESE IN SPYDER ALSO </a:t>
            </a:r>
          </a:p>
          <a:p>
            <a:r>
              <a:rPr lang="en-US" sz="3200" dirty="0" smtClean="0">
                <a:latin typeface="Agency FB" pitchFamily="34" charset="0"/>
              </a:rPr>
              <a:t>WITH THIS I WON’T STOP I’LL DO MORE LIKE THIS FOR SAKE OF MY KNOWLEDGE </a:t>
            </a:r>
            <a:endParaRPr lang="en-IN" sz="32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gency FB" pitchFamily="34" charset="0"/>
              </a:rPr>
              <a:t>I’LL TRY TO KEEPON LEARNING MORE AND DOING THOSE</a:t>
            </a:r>
          </a:p>
          <a:p>
            <a:r>
              <a:rPr lang="en-US" sz="3200" dirty="0" smtClean="0">
                <a:latin typeface="Agency FB" pitchFamily="34" charset="0"/>
              </a:rPr>
              <a:t>I TRY TO DO SOME MORE COMPLEX CHARTS AND DATASTES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gency FB" pitchFamily="34" charset="0"/>
              </a:rPr>
              <a:t>THANK YOU TO </a:t>
            </a:r>
            <a:r>
              <a:rPr lang="en-US" sz="3200" b="1" u="sng" dirty="0" smtClean="0">
                <a:latin typeface="Agency FB" pitchFamily="34" charset="0"/>
              </a:rPr>
              <a:t>MANJETH SIR</a:t>
            </a:r>
            <a:r>
              <a:rPr lang="en-US" sz="3200" dirty="0" smtClean="0">
                <a:latin typeface="Agency FB" pitchFamily="34" charset="0"/>
              </a:rPr>
              <a:t> FOR GIVING THIS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Agency FB" pitchFamily="34" charset="0"/>
              </a:rPr>
              <a:t>THANKS TO </a:t>
            </a:r>
            <a:r>
              <a:rPr lang="en-US" sz="3200" b="1" u="sng" dirty="0" smtClean="0">
                <a:latin typeface="Agency FB" pitchFamily="34" charset="0"/>
              </a:rPr>
              <a:t>RAJA SIR </a:t>
            </a:r>
            <a:r>
              <a:rPr lang="en-US" sz="3200" dirty="0" smtClean="0">
                <a:latin typeface="Agency FB" pitchFamily="34" charset="0"/>
              </a:rPr>
              <a:t>FOR ENCOURAGING ME AND SUPORTING ME AND  GIVING SUGGESTIONS TO DO THIS PROJECT IN A NEAT MANNER</a:t>
            </a:r>
          </a:p>
          <a:p>
            <a:endParaRPr lang="en-IN" sz="32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53400" cy="990600"/>
          </a:xfrm>
        </p:spPr>
        <p:txBody>
          <a:bodyPr/>
          <a:lstStyle/>
          <a:p>
            <a:r>
              <a:rPr lang="en-US" b="1" dirty="0" smtClean="0">
                <a:latin typeface="Agency FB" pitchFamily="34" charset="0"/>
              </a:rPr>
              <a:t>REFERENCE</a:t>
            </a:r>
            <a:r>
              <a:rPr lang="en-US" dirty="0" smtClean="0">
                <a:latin typeface="Agency FB" pitchFamily="34" charset="0"/>
              </a:rPr>
              <a:t>:</a:t>
            </a:r>
            <a:endParaRPr lang="en-IN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gency FB" pitchFamily="34" charset="0"/>
              </a:rPr>
              <a:t>KAGGLE  for Datasets 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latin typeface="Agency FB" pitchFamily="34" charset="0"/>
              </a:rPr>
              <a:t>Geeksforgeeks</a:t>
            </a:r>
            <a:r>
              <a:rPr lang="en-US" dirty="0" smtClean="0">
                <a:latin typeface="Agency FB" pitchFamily="34" charset="0"/>
              </a:rPr>
              <a:t> ,python official website ,</a:t>
            </a:r>
            <a:r>
              <a:rPr lang="en-US" dirty="0" err="1" smtClean="0">
                <a:latin typeface="Agency FB" pitchFamily="34" charset="0"/>
              </a:rPr>
              <a:t>quora</a:t>
            </a:r>
            <a:r>
              <a:rPr lang="en-US" dirty="0" smtClean="0">
                <a:latin typeface="Agency FB" pitchFamily="34" charset="0"/>
              </a:rPr>
              <a:t>, w3resourses  </a:t>
            </a:r>
            <a:r>
              <a:rPr lang="en-US" dirty="0" err="1" smtClean="0">
                <a:latin typeface="Agency FB" pitchFamily="34" charset="0"/>
              </a:rPr>
              <a:t>e.t.c</a:t>
            </a:r>
            <a:r>
              <a:rPr lang="en-US" dirty="0" smtClean="0">
                <a:latin typeface="Agency FB" pitchFamily="34" charset="0"/>
              </a:rPr>
              <a:t>..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gency FB" pitchFamily="34" charset="0"/>
              </a:rPr>
              <a:t>Are used for my reference in doing project</a:t>
            </a:r>
          </a:p>
          <a:p>
            <a:pPr>
              <a:buNone/>
            </a:pPr>
            <a:endParaRPr lang="en-IN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gency FB" pitchFamily="34" charset="0"/>
              </a:rPr>
              <a:t>ABSTRACT</a:t>
            </a:r>
            <a:endParaRPr lang="en-IN" b="1" u="sng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gency FB" pitchFamily="34" charset="0"/>
              </a:rPr>
              <a:t>This is an analysis accidents in INDIA b/w 2001 and 2014 on Road in different states in INDIA</a:t>
            </a:r>
          </a:p>
          <a:p>
            <a:r>
              <a:rPr lang="en-US" dirty="0" smtClean="0">
                <a:latin typeface="Agency FB" pitchFamily="34" charset="0"/>
              </a:rPr>
              <a:t>Every day we are hearing about accidents in every even village that means accidents are increasing rapidly every year so .I decided to do analysis on it </a:t>
            </a:r>
          </a:p>
          <a:p>
            <a:r>
              <a:rPr lang="en-IN" dirty="0" smtClean="0">
                <a:latin typeface="Agency FB" pitchFamily="34" charset="0"/>
              </a:rPr>
              <a:t>TARGET: To </a:t>
            </a:r>
            <a:r>
              <a:rPr lang="en-IN" dirty="0" smtClean="0">
                <a:latin typeface="Agency FB" pitchFamily="34" charset="0"/>
              </a:rPr>
              <a:t>reducing </a:t>
            </a:r>
            <a:r>
              <a:rPr lang="en-IN" dirty="0" smtClean="0">
                <a:latin typeface="Agency FB" pitchFamily="34" charset="0"/>
              </a:rPr>
              <a:t>accidents in </a:t>
            </a:r>
            <a:r>
              <a:rPr lang="en-IN" dirty="0" smtClean="0">
                <a:latin typeface="Agency FB" pitchFamily="34" charset="0"/>
              </a:rPr>
              <a:t>India </a:t>
            </a:r>
          </a:p>
          <a:p>
            <a:r>
              <a:rPr lang="en-US" dirty="0" smtClean="0">
                <a:latin typeface="Agency FB" pitchFamily="34" charset="0"/>
              </a:rPr>
              <a:t>Used jupyter notebook to do analysis</a:t>
            </a:r>
          </a:p>
          <a:p>
            <a:endParaRPr lang="en-US" dirty="0" smtClean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STATE WISE ANALYSIS ON THE NO OF ACCIDENTS IN INDIA(2001-2014)</a:t>
            </a:r>
            <a:endParaRPr lang="en-IN" sz="4000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229600" cy="5500726"/>
          </a:xfrm>
        </p:spPr>
        <p:txBody>
          <a:bodyPr>
            <a:normAutofit/>
          </a:bodyPr>
          <a:lstStyle/>
          <a:p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This bar graph represents the total no of accidents occurred in INDIA between 2001-2014</a:t>
            </a:r>
          </a:p>
          <a:p>
            <a:r>
              <a:rPr lang="en-US" sz="2400" dirty="0" smtClean="0">
                <a:latin typeface="Agency FB" pitchFamily="34" charset="0"/>
              </a:rPr>
              <a:t>According to this BAR graph we can analyze the difference between states and their accident number</a:t>
            </a:r>
          </a:p>
          <a:p>
            <a:r>
              <a:rPr lang="en-US" sz="2400" dirty="0" smtClean="0">
                <a:latin typeface="Agency FB" pitchFamily="34" charset="0"/>
              </a:rPr>
              <a:t>From this we can easily sat that most no of accidents took place in TAMILNADU over 8lakh accidents took in 14 years</a:t>
            </a:r>
          </a:p>
          <a:p>
            <a:endParaRPr lang="en-IN" sz="2400" dirty="0">
              <a:latin typeface="Agency FB" pitchFamily="34" charset="0"/>
            </a:endParaRPr>
          </a:p>
        </p:txBody>
      </p:sp>
      <p:pic>
        <p:nvPicPr>
          <p:cNvPr id="5" name="Picture 2" descr="C:\Users\Del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929066"/>
            <a:ext cx="8143932" cy="29289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gency FB" pitchFamily="34" charset="0"/>
              </a:rPr>
              <a:t>ANALYSIS BY SORTED OF TOTAL NO’ OF ACCIDENTS IN STATES </a:t>
            </a:r>
            <a:endParaRPr lang="en-IN" b="1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gency FB" pitchFamily="34" charset="0"/>
              </a:rPr>
              <a:t>It is also same graph but with sorted values total no of accidents occurred in different states in </a:t>
            </a:r>
            <a:r>
              <a:rPr lang="en-US" sz="2400" dirty="0" err="1" smtClean="0">
                <a:latin typeface="Agency FB" pitchFamily="34" charset="0"/>
              </a:rPr>
              <a:t>india</a:t>
            </a:r>
            <a:endParaRPr lang="en-US" sz="2400" dirty="0" smtClean="0">
              <a:latin typeface="Agency FB" pitchFamily="34" charset="0"/>
            </a:endParaRPr>
          </a:p>
          <a:p>
            <a:r>
              <a:rPr lang="en-US" sz="2400" dirty="0" smtClean="0">
                <a:latin typeface="Agency FB" pitchFamily="34" charset="0"/>
              </a:rPr>
              <a:t>From this we can say that most of the Union Territories have very less no of accidents and the south </a:t>
            </a:r>
            <a:r>
              <a:rPr lang="en-US" sz="2400" dirty="0" err="1" smtClean="0">
                <a:latin typeface="Agency FB" pitchFamily="34" charset="0"/>
              </a:rPr>
              <a:t>india</a:t>
            </a:r>
            <a:r>
              <a:rPr lang="en-US" sz="2400" dirty="0" smtClean="0">
                <a:latin typeface="Agency FB" pitchFamily="34" charset="0"/>
              </a:rPr>
              <a:t> stood on top places as the 5 states occupied top 5 places</a:t>
            </a:r>
          </a:p>
          <a:p>
            <a:endParaRPr lang="en-US" sz="2400" dirty="0" smtClean="0">
              <a:latin typeface="Agency FB" pitchFamily="34" charset="0"/>
            </a:endParaRPr>
          </a:p>
          <a:p>
            <a:endParaRPr lang="en-US" sz="2400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gency FB" pitchFamily="34" charset="0"/>
              </a:rPr>
              <a:t> </a:t>
            </a:r>
          </a:p>
          <a:p>
            <a:pPr>
              <a:buNone/>
            </a:pPr>
            <a:endParaRPr lang="en-US" sz="2400" dirty="0">
              <a:latin typeface="Agency FB" pitchFamily="34" charset="0"/>
            </a:endParaRPr>
          </a:p>
          <a:p>
            <a:pPr>
              <a:buNone/>
            </a:pPr>
            <a:endParaRPr lang="en-US" sz="2400" dirty="0" smtClean="0">
              <a:latin typeface="Agency FB" pitchFamily="34" charset="0"/>
            </a:endParaRPr>
          </a:p>
          <a:p>
            <a:endParaRPr lang="en-US" sz="2400" dirty="0" smtClean="0">
              <a:latin typeface="Agency FB" pitchFamily="34" charset="0"/>
            </a:endParaRPr>
          </a:p>
          <a:p>
            <a:endParaRPr lang="en-US" sz="2400" dirty="0" smtClean="0">
              <a:latin typeface="Agency FB" pitchFamily="34" charset="0"/>
            </a:endParaRPr>
          </a:p>
          <a:p>
            <a:endParaRPr lang="en-IN" sz="2400" dirty="0">
              <a:latin typeface="Agency FB" pitchFamily="34" charset="0"/>
            </a:endParaRPr>
          </a:p>
        </p:txBody>
      </p:sp>
      <p:pic>
        <p:nvPicPr>
          <p:cNvPr id="13" name="Picture 8" descr="C:\Users\Dell\Desktop\11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00438"/>
            <a:ext cx="8229600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72560" cy="101282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ANALYSIS OF TOP 5  %SEASONAL ACCIDENTS </a:t>
            </a:r>
            <a:endParaRPr lang="en-IN" sz="4000" b="1" dirty="0">
              <a:latin typeface="Agency FB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42844" y="1643050"/>
            <a:ext cx="4071966" cy="500066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This is the analysis of  highest accidents occurred  in  different seasons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Here it no depend on total no of accidents in that season it is of the percentage of accidents </a:t>
            </a:r>
            <a:r>
              <a:rPr lang="en-US" sz="2400" dirty="0">
                <a:latin typeface="Agency FB" pitchFamily="34" charset="0"/>
              </a:rPr>
              <a:t>t</a:t>
            </a:r>
            <a:r>
              <a:rPr lang="en-US" sz="2400" dirty="0" smtClean="0">
                <a:latin typeface="Agency FB" pitchFamily="34" charset="0"/>
              </a:rPr>
              <a:t>hat season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u="sng" dirty="0" smtClean="0">
                <a:latin typeface="Agency FB" pitchFamily="34" charset="0"/>
              </a:rPr>
              <a:t>EXAMPLE:</a:t>
            </a:r>
            <a:r>
              <a:rPr lang="en-US" sz="2400" dirty="0" smtClean="0">
                <a:latin typeface="Agency FB" pitchFamily="34" charset="0"/>
              </a:rPr>
              <a:t> even the state has less  total accidents but more on summer  season then it contribution is high in summer and it takes high place</a:t>
            </a:r>
            <a:endParaRPr lang="en-IN" sz="2400" dirty="0">
              <a:latin typeface="Agency FB" pitchFamily="34" charset="0"/>
            </a:endParaRPr>
          </a:p>
        </p:txBody>
      </p:sp>
      <p:pic>
        <p:nvPicPr>
          <p:cNvPr id="6146" name="Picture 2" descr="C:\Users\Dell\Desktop\ne sea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286248" y="1785926"/>
            <a:ext cx="4615285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gency FB" pitchFamily="34" charset="0"/>
              </a:rPr>
              <a:t>ANALYSIS OF TOP 5  </a:t>
            </a:r>
            <a:r>
              <a:rPr lang="en-US" b="1" dirty="0" smtClean="0">
                <a:latin typeface="Agency FB" pitchFamily="34" charset="0"/>
              </a:rPr>
              <a:t>%DAILY </a:t>
            </a:r>
            <a:r>
              <a:rPr lang="en-US" b="1" dirty="0" smtClean="0">
                <a:latin typeface="Agency FB" pitchFamily="34" charset="0"/>
              </a:rPr>
              <a:t>ACCIDENTS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14282" y="1643050"/>
            <a:ext cx="3429024" cy="500066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It is also based on same analysis but here it is with daily timings divided as morning,afternoon,evening,night(it is in reverse order)</a:t>
            </a:r>
          </a:p>
          <a:p>
            <a:r>
              <a:rPr lang="en-US" sz="2400" dirty="0" smtClean="0">
                <a:latin typeface="Agency FB" pitchFamily="34" charset="0"/>
              </a:rPr>
              <a:t>Through this analysis we can say that afternoon accidents are almost same in all states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>
              <a:latin typeface="Agency FB" pitchFamily="34" charset="0"/>
            </a:endParaRPr>
          </a:p>
        </p:txBody>
      </p:sp>
      <p:pic>
        <p:nvPicPr>
          <p:cNvPr id="5123" name="Picture 3" descr="C:\Users\Dell\Desktop\n daily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3786182" y="1643050"/>
            <a:ext cx="5127455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72560" cy="1000148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gency FB" pitchFamily="34" charset="0"/>
              </a:rPr>
              <a:t>ANALYSIS OF DAILY DISTURBUTION OF TOTAL ACCIDENTS IN INDIA 2001-2014 </a:t>
            </a:r>
            <a:endParaRPr lang="en-IN" sz="4000" b="1" dirty="0">
              <a:latin typeface="Agency FB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0" y="1500174"/>
            <a:ext cx="5286380" cy="5214974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This is a complete daily analysis of total  accidents  occurred  in INDIA (2001-2014)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Here we can see that the majority of accidents are in afternoon time and next evening and morning are having same percentage and at night times it is less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In my analysis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Morning--: 6-9,9-12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Afternoon--: 12-15,15-18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Evening--:  18-21,21-24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gency FB" pitchFamily="34" charset="0"/>
              </a:rPr>
              <a:t>Night--: 0-3,3-6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Agency FB" pitchFamily="34" charset="0"/>
            </a:endParaRPr>
          </a:p>
        </p:txBody>
      </p:sp>
      <p:pic>
        <p:nvPicPr>
          <p:cNvPr id="8195" name="Picture 3" descr="C:\Users\Dell\Desktop\sdyd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000240"/>
            <a:ext cx="3786182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72560" cy="100014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gency FB" pitchFamily="34" charset="0"/>
              </a:rPr>
              <a:t>ANALYSIS </a:t>
            </a:r>
            <a:r>
              <a:rPr lang="en-US" b="1" dirty="0" smtClean="0">
                <a:latin typeface="Agency FB" pitchFamily="34" charset="0"/>
              </a:rPr>
              <a:t>OF </a:t>
            </a:r>
            <a:r>
              <a:rPr lang="en-US" b="1" dirty="0" smtClean="0">
                <a:latin typeface="Agency FB" pitchFamily="34" charset="0"/>
              </a:rPr>
              <a:t>SEASONAL DISTURBUTION </a:t>
            </a:r>
            <a:r>
              <a:rPr lang="en-US" b="1" dirty="0" smtClean="0">
                <a:latin typeface="Agency FB" pitchFamily="34" charset="0"/>
              </a:rPr>
              <a:t>OF TOTAL ACCIDENTS IN INDIA 2001-2014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42844" y="1435100"/>
            <a:ext cx="5000660" cy="528004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This is a complete daily analysis of total  accidents  occurred  in INDIA (2001-2014)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Here </a:t>
            </a:r>
            <a:r>
              <a:rPr lang="en-US" sz="2400" dirty="0" smtClean="0">
                <a:latin typeface="Agency FB" pitchFamily="34" charset="0"/>
              </a:rPr>
              <a:t>we can see that the majority of accidents are in </a:t>
            </a:r>
            <a:r>
              <a:rPr lang="en-US" sz="2400" dirty="0" smtClean="0">
                <a:latin typeface="Agency FB" pitchFamily="34" charset="0"/>
              </a:rPr>
              <a:t>spring season and </a:t>
            </a:r>
            <a:r>
              <a:rPr lang="en-US" sz="2400" dirty="0" smtClean="0">
                <a:latin typeface="Agency FB" pitchFamily="34" charset="0"/>
              </a:rPr>
              <a:t>next </a:t>
            </a:r>
            <a:r>
              <a:rPr lang="en-US" sz="2400" dirty="0" smtClean="0">
                <a:latin typeface="Agency FB" pitchFamily="34" charset="0"/>
              </a:rPr>
              <a:t>winter and  autumn and summer  </a:t>
            </a:r>
            <a:r>
              <a:rPr lang="en-US" sz="2400" dirty="0" smtClean="0">
                <a:latin typeface="Agency FB" pitchFamily="34" charset="0"/>
              </a:rPr>
              <a:t>having same percentage </a:t>
            </a:r>
            <a:r>
              <a:rPr lang="en-US" sz="2400" dirty="0" smtClean="0">
                <a:latin typeface="Agency FB" pitchFamily="34" charset="0"/>
              </a:rPr>
              <a:t>and less accidents comparing to remaining</a:t>
            </a:r>
            <a:endParaRPr lang="en-US" sz="2400" dirty="0" smtClean="0">
              <a:latin typeface="Agency FB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gency FB" pitchFamily="34" charset="0"/>
              </a:rPr>
              <a:t>In my analysis</a:t>
            </a:r>
          </a:p>
          <a:p>
            <a:endParaRPr lang="en-IN" sz="2400" dirty="0"/>
          </a:p>
        </p:txBody>
      </p:sp>
      <p:pic>
        <p:nvPicPr>
          <p:cNvPr id="9218" name="Picture 2" descr="C:\Users\Dell\Desktop\ytdstux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295023" y="1857364"/>
            <a:ext cx="3848977" cy="38362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51766" cy="1076348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Agency FB" pitchFamily="34" charset="0"/>
              </a:rPr>
              <a:t>ANALYSIS OF </a:t>
            </a:r>
            <a:r>
              <a:rPr lang="en-US" sz="3800" b="1" dirty="0" smtClean="0">
                <a:latin typeface="Agency FB" pitchFamily="34" charset="0"/>
              </a:rPr>
              <a:t>DAILY DISTURBUTION OF HIGHEST 5 </a:t>
            </a:r>
            <a:r>
              <a:rPr lang="en-US" sz="3800" b="1" dirty="0" smtClean="0">
                <a:latin typeface="Agency FB" pitchFamily="34" charset="0"/>
              </a:rPr>
              <a:t>TOTAL </a:t>
            </a:r>
            <a:r>
              <a:rPr lang="en-US" sz="3800" b="1" dirty="0" smtClean="0">
                <a:latin typeface="Agency FB" pitchFamily="34" charset="0"/>
              </a:rPr>
              <a:t>ACCIDENTS STATES </a:t>
            </a:r>
            <a:r>
              <a:rPr lang="en-US" sz="3800" b="1" dirty="0" smtClean="0">
                <a:latin typeface="Agency FB" pitchFamily="34" charset="0"/>
              </a:rPr>
              <a:t>IN INDIA 2001-2014 </a:t>
            </a:r>
            <a:endParaRPr lang="en-IN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715436" cy="511494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gency FB" pitchFamily="34" charset="0"/>
              </a:rPr>
              <a:t>Here the set of pie charts are the daily analysis of accidents of top 5 states in total no of accidents </a:t>
            </a:r>
          </a:p>
          <a:p>
            <a:r>
              <a:rPr lang="en-US" sz="2800" dirty="0" smtClean="0">
                <a:latin typeface="Agency FB" pitchFamily="34" charset="0"/>
              </a:rPr>
              <a:t>Here all of the states are having highest accidents in afternoon of a day</a:t>
            </a:r>
          </a:p>
          <a:p>
            <a:r>
              <a:rPr lang="en-US" sz="2800" dirty="0" smtClean="0">
                <a:latin typeface="Agency FB" pitchFamily="34" charset="0"/>
              </a:rPr>
              <a:t>All of the states are having same distribution in percentage wise of daily</a:t>
            </a:r>
          </a:p>
          <a:p>
            <a:endParaRPr lang="en-US" sz="2800" dirty="0" smtClean="0">
              <a:latin typeface="Agency FB" pitchFamily="34" charset="0"/>
            </a:endParaRPr>
          </a:p>
          <a:p>
            <a:endParaRPr lang="en-US" sz="2800" dirty="0" smtClean="0">
              <a:latin typeface="Agency FB" pitchFamily="34" charset="0"/>
            </a:endParaRPr>
          </a:p>
          <a:p>
            <a:endParaRPr lang="en-US" sz="2800" dirty="0">
              <a:latin typeface="Agency FB" pitchFamily="34" charset="0"/>
            </a:endParaRPr>
          </a:p>
          <a:p>
            <a:endParaRPr lang="en-US" sz="2800" dirty="0" smtClean="0">
              <a:latin typeface="Agency FB" pitchFamily="34" charset="0"/>
            </a:endParaRPr>
          </a:p>
          <a:p>
            <a:endParaRPr lang="en-IN" sz="2800" dirty="0">
              <a:latin typeface="Agency FB" pitchFamily="34" charset="0"/>
            </a:endParaRPr>
          </a:p>
        </p:txBody>
      </p:sp>
      <p:pic>
        <p:nvPicPr>
          <p:cNvPr id="6" name="Picture 2" descr="C:\Users\Dell\Desktop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500570"/>
            <a:ext cx="8643998" cy="22020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1299</TotalTime>
  <Words>1019</Words>
  <Application>Microsoft Office PowerPoint</Application>
  <PresentationFormat>On-screen Show (4:3)</PresentationFormat>
  <Paragraphs>94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ANALYSIS ON ACCIDENTS IN INDIA (2001-2014)</vt:lpstr>
      <vt:lpstr>ABSTRACT</vt:lpstr>
      <vt:lpstr>STATE WISE ANALYSIS ON THE NO OF ACCIDENTS IN INDIA(2001-2014)</vt:lpstr>
      <vt:lpstr>ANALYSIS BY SORTED OF TOTAL NO’ OF ACCIDENTS IN STATES </vt:lpstr>
      <vt:lpstr>ANALYSIS OF TOP 5  %SEASONAL ACCIDENTS </vt:lpstr>
      <vt:lpstr>ANALYSIS OF TOP 5  %DAILY ACCIDENTS </vt:lpstr>
      <vt:lpstr>ANALYSIS OF DAILY DISTURBUTION OF TOTAL ACCIDENTS IN INDIA 2001-2014 </vt:lpstr>
      <vt:lpstr>ANALYSIS OF SEASONAL DISTURBUTION OF TOTAL ACCIDENTS IN INDIA 2001-2014 </vt:lpstr>
      <vt:lpstr>ANALYSIS OF DAILY DISTURBUTION OF HIGHEST 5 TOTAL ACCIDENTS STATES IN INDIA 2001-2014 </vt:lpstr>
      <vt:lpstr>ANALYSIS OF SEASONAL DISTURBUTION OF HIGHEST 5 TOTAL ACCIDENTS STATES IN INDIA 2001-2014 </vt:lpstr>
      <vt:lpstr>ANALYSIS ON GROWTH IN TOTAL NO OF ACCIDENTS IN INDIA ON ROAD 2001-2014</vt:lpstr>
      <vt:lpstr>PYTHON AND PANDAS PACKAGES USED</vt:lpstr>
      <vt:lpstr>Slide 13</vt:lpstr>
      <vt:lpstr>CONCLUSION:</vt:lpstr>
      <vt:lpstr>MY FUTURE PLANS</vt:lpstr>
      <vt:lpstr>Slide 16</vt:lpstr>
      <vt:lpstr>REFERENCE: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ACCIDENTS IN INDIA (2001-2014)</dc:title>
  <dc:creator>Dell</dc:creator>
  <cp:lastModifiedBy>Dell</cp:lastModifiedBy>
  <cp:revision>4</cp:revision>
  <dcterms:created xsi:type="dcterms:W3CDTF">2019-12-19T15:30:36Z</dcterms:created>
  <dcterms:modified xsi:type="dcterms:W3CDTF">2019-12-20T13:10:25Z</dcterms:modified>
</cp:coreProperties>
</file>