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s-help://MS.VSCC.v80/MS.MSDN.v80/MS.NETDEVFX.v20.en/cpref4/html/T_System_Data_Common_DbDataReader.ht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81000"/>
            <a:ext cx="2260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dirty="0">
                <a:solidFill>
                  <a:schemeClr val="accent2"/>
                </a:solidFill>
                <a:latin typeface="Verdana" pitchFamily="34" charset="0"/>
              </a:rPr>
              <a:t>What is </a:t>
            </a:r>
            <a:r>
              <a:rPr lang="en-GB" altLang="en-US" dirty="0" err="1">
                <a:solidFill>
                  <a:schemeClr val="accent2"/>
                </a:solidFill>
                <a:latin typeface="Verdana" pitchFamily="34" charset="0"/>
              </a:rPr>
              <a:t>ADO.Net</a:t>
            </a:r>
            <a:r>
              <a:rPr lang="en-GB" altLang="en-US" dirty="0">
                <a:solidFill>
                  <a:schemeClr val="accent2"/>
                </a:solidFill>
                <a:latin typeface="Verdana" pitchFamily="34" charset="0"/>
              </a:rPr>
              <a:t>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78915"/>
            <a:ext cx="6324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tr-TR" altLang="en-US" dirty="0">
                <a:latin typeface="Calibri" pitchFamily="34" charset="0"/>
              </a:rPr>
              <a:t>A data-access technology that enables applications to connect to data stores and manipulate data contained in them in various ways </a:t>
            </a: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>
          <a:xfrm>
            <a:off x="685800" y="1732827"/>
            <a:ext cx="7340600" cy="1611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dirty="0" smtClean="0">
                <a:latin typeface="Calibri" pitchFamily="34" charset="0"/>
              </a:rPr>
              <a:t>An object oriented framework that allows you to interact with database systems</a:t>
            </a:r>
          </a:p>
          <a:p>
            <a:endParaRPr lang="tr-TR" altLang="en-US" dirty="0" smtClean="0"/>
          </a:p>
        </p:txBody>
      </p:sp>
      <p:pic>
        <p:nvPicPr>
          <p:cNvPr id="25" name="Picture 4" descr="Wh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286125"/>
            <a:ext cx="8388350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51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61950" y="914400"/>
            <a:ext cx="360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.NET Data Providers</a:t>
            </a:r>
            <a:endParaRPr lang="en-US" altLang="en-US" b="1" u="sn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20" name="Group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154058"/>
              </p:ext>
            </p:extLst>
          </p:nvPr>
        </p:nvGraphicFramePr>
        <p:xfrm>
          <a:off x="685800" y="2133600"/>
          <a:ext cx="7643813" cy="3240088"/>
        </p:xfrm>
        <a:graphic>
          <a:graphicData uri="http://schemas.openxmlformats.org/drawingml/2006/table">
            <a:tbl>
              <a:tblPr/>
              <a:tblGrid>
                <a:gridCol w="2461567"/>
                <a:gridCol w="5182246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 </a:t>
                      </a:r>
                      <a:r>
                        <a:rPr kumimoji="0" lang="tr-T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Provider</a:t>
                      </a:r>
                      <a:endParaRPr kumimoji="0" 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Namespace</a:t>
                      </a:r>
                      <a:endParaRPr kumimoji="0" 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SQL Server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System.Data.SqlClient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OLE DB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.Data.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OleDb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ODBC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.Data.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Odbc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Oracle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.Data.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OracleClient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56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1500" y="142875"/>
            <a:ext cx="7793038" cy="7143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mtClean="0"/>
              <a:t>ADO.NET Core Objects</a:t>
            </a:r>
            <a:endParaRPr lang="tr-TR" altLang="en-US" smtClean="0"/>
          </a:p>
        </p:txBody>
      </p:sp>
      <p:graphicFrame>
        <p:nvGraphicFramePr>
          <p:cNvPr id="3" name="Group 81"/>
          <p:cNvGraphicFramePr>
            <a:graphicFrameLocks/>
          </p:cNvGraphicFramePr>
          <p:nvPr/>
        </p:nvGraphicFramePr>
        <p:xfrm>
          <a:off x="571500" y="928688"/>
          <a:ext cx="8286750" cy="5643731"/>
        </p:xfrm>
        <a:graphic>
          <a:graphicData uri="http://schemas.openxmlformats.org/drawingml/2006/table">
            <a:tbl>
              <a:tblPr/>
              <a:tblGrid>
                <a:gridCol w="1997215"/>
                <a:gridCol w="6289535"/>
              </a:tblGrid>
              <a:tr h="5714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Object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7"/>
                    </a:solidFill>
                  </a:tcPr>
                </a:tc>
              </a:tr>
              <a:tr h="70097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Connection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Establishes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connection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to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specific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data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source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(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Base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class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DbConnection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)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</a:tr>
              <a:tr h="13105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Command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Executes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command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against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a data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source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Exposes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Parameters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and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can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execute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within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the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scope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of a </a:t>
                      </a: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Transaction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from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Connection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(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The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base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class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DbCommand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)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</a:tr>
              <a:tr h="7421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DataReader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Reads a forward-only, read-only stream of data from a data source. (Base class: DbDataReader)</a:t>
                      </a:r>
                      <a:endParaRPr kumimoji="0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</a:tr>
              <a:tr h="7401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DataAdapter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Populates a </a:t>
                      </a: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DataSet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and resolves updates with the data source. (Base class: DbDataAdapter)</a:t>
                      </a:r>
                      <a:endParaRPr kumimoji="0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</a:tr>
              <a:tr h="7421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DataTable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Has a collection of DataRows and DataColumns representing table data, used in disconnected model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</a:tr>
              <a:tr h="83619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DataSet</a:t>
                      </a:r>
                      <a:endParaRPr kumimoji="0" lang="tr-T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Represents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a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cache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of data.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Consists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of a set of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DataTables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relations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among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them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7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9"/>
          <p:cNvSpPr>
            <a:spLocks noChangeArrowheads="1"/>
          </p:cNvSpPr>
          <p:nvPr/>
        </p:nvSpPr>
        <p:spPr bwMode="auto">
          <a:xfrm>
            <a:off x="762000" y="3429000"/>
            <a:ext cx="9906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Oval 10"/>
          <p:cNvSpPr>
            <a:spLocks noChangeArrowheads="1"/>
          </p:cNvSpPr>
          <p:nvPr/>
        </p:nvSpPr>
        <p:spPr bwMode="auto">
          <a:xfrm>
            <a:off x="914400" y="3581400"/>
            <a:ext cx="9906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1066800" y="3733800"/>
            <a:ext cx="15240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en-US" sz="2400" dirty="0">
                <a:solidFill>
                  <a:schemeClr val="accent2"/>
                </a:solidFill>
              </a:rPr>
              <a:t>Rows</a:t>
            </a:r>
            <a:endParaRPr lang="en-US" altLang="en-US" dirty="0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457200" y="5029200"/>
            <a:ext cx="2133600" cy="990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en-US" sz="2400">
                <a:solidFill>
                  <a:schemeClr val="accent2"/>
                </a:solidFill>
              </a:rPr>
              <a:t>DataSet</a:t>
            </a:r>
            <a:endParaRPr lang="en-US" altLang="en-US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304800" y="16764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04800" y="63246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3048000" y="16764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04800" y="16764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999038" y="2270125"/>
            <a:ext cx="3500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.Net Data Provider</a:t>
            </a:r>
            <a:endParaRPr lang="en-US" alt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990600" y="2133600"/>
            <a:ext cx="1201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800"/>
              <a:t>Client</a:t>
            </a:r>
            <a:endParaRPr lang="en-US" alt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4419600" y="2971800"/>
            <a:ext cx="2209800" cy="838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dirty="0">
                <a:solidFill>
                  <a:schemeClr val="accent2"/>
                </a:solidFill>
              </a:rPr>
              <a:t>Connection</a:t>
            </a:r>
            <a:endParaRPr lang="en-US" altLang="en-US" dirty="0"/>
          </a:p>
        </p:txBody>
      </p: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6705600" y="3048000"/>
            <a:ext cx="23622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dirty="0">
                <a:solidFill>
                  <a:schemeClr val="accent2"/>
                </a:solidFill>
              </a:rPr>
              <a:t>Command</a:t>
            </a:r>
            <a:endParaRPr lang="en-US" altLang="en-US" dirty="0"/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7620000" y="5562600"/>
            <a:ext cx="1447800" cy="762000"/>
          </a:xfrm>
          <a:prstGeom prst="can">
            <a:avLst>
              <a:gd name="adj" fmla="val 2500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000" dirty="0">
                <a:solidFill>
                  <a:schemeClr val="accent2"/>
                </a:solidFill>
              </a:rPr>
              <a:t>database</a:t>
            </a:r>
            <a:endParaRPr lang="en-US" altLang="en-US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4572000" y="5410200"/>
            <a:ext cx="1828800" cy="990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000" dirty="0" err="1">
                <a:solidFill>
                  <a:schemeClr val="accent2"/>
                </a:solidFill>
              </a:rPr>
              <a:t>DataAdapter</a:t>
            </a:r>
            <a:endParaRPr lang="en-US" altLang="en-US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4572000" y="4038600"/>
            <a:ext cx="1828800" cy="990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000">
                <a:solidFill>
                  <a:schemeClr val="accent2"/>
                </a:solidFill>
              </a:rPr>
              <a:t>DataReader</a:t>
            </a:r>
            <a:endParaRPr lang="en-US" altLang="en-US"/>
          </a:p>
        </p:txBody>
      </p:sp>
      <p:sp>
        <p:nvSpPr>
          <p:cNvPr id="17" name="Line 37"/>
          <p:cNvSpPr>
            <a:spLocks noChangeShapeType="1"/>
          </p:cNvSpPr>
          <p:nvPr/>
        </p:nvSpPr>
        <p:spPr bwMode="auto">
          <a:xfrm flipH="1" flipV="1">
            <a:off x="2667000" y="4038600"/>
            <a:ext cx="1905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8"/>
          <p:cNvSpPr>
            <a:spLocks noChangeShapeType="1"/>
          </p:cNvSpPr>
          <p:nvPr/>
        </p:nvSpPr>
        <p:spPr bwMode="auto">
          <a:xfrm flipH="1" flipV="1">
            <a:off x="2667000" y="5638800"/>
            <a:ext cx="1828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9"/>
          <p:cNvSpPr>
            <a:spLocks noChangeShapeType="1"/>
          </p:cNvSpPr>
          <p:nvPr/>
        </p:nvSpPr>
        <p:spPr bwMode="auto">
          <a:xfrm flipH="1" flipV="1">
            <a:off x="6553200" y="4495800"/>
            <a:ext cx="1981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5486400" y="5029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304800" y="838200"/>
            <a:ext cx="503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800"/>
              <a:t>Data Provider Functionality</a:t>
            </a:r>
            <a:endParaRPr lang="en-US" altLang="en-US" sz="1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4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mtClean="0">
                <a:solidFill>
                  <a:schemeClr val="accent2"/>
                </a:solidFill>
                <a:latin typeface="Verdana" pitchFamily="34" charset="0"/>
              </a:rPr>
              <a:t>Namespaces</a:t>
            </a:r>
            <a:endParaRPr lang="en-GB" altLang="en-US">
              <a:latin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20574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 err="1" smtClean="0">
                <a:latin typeface="Verdana" pitchFamily="34" charset="0"/>
              </a:rPr>
              <a:t>System.Data</a:t>
            </a:r>
            <a:r>
              <a:rPr lang="en-GB" altLang="en-US" dirty="0" smtClean="0">
                <a:latin typeface="Verdana" pitchFamily="34" charset="0"/>
              </a:rPr>
              <a:t> &amp; </a:t>
            </a:r>
            <a:r>
              <a:rPr lang="en-GB" altLang="en-US" dirty="0" err="1" smtClean="0">
                <a:latin typeface="Verdana" pitchFamily="34" charset="0"/>
              </a:rPr>
              <a:t>System.Data.Common</a:t>
            </a:r>
            <a:endParaRPr lang="en-GB" altLang="en-US" dirty="0" smtClean="0">
              <a:latin typeface="Verdana" pitchFamily="34" charset="0"/>
            </a:endParaRPr>
          </a:p>
          <a:p>
            <a:r>
              <a:rPr lang="en-GB" altLang="en-US" dirty="0" err="1" smtClean="0">
                <a:latin typeface="Verdana" pitchFamily="34" charset="0"/>
              </a:rPr>
              <a:t>System.Data.SqlClient</a:t>
            </a:r>
            <a:r>
              <a:rPr lang="en-GB" altLang="en-US" dirty="0" smtClean="0">
                <a:latin typeface="Verdana" pitchFamily="34" charset="0"/>
              </a:rPr>
              <a:t> &amp;</a:t>
            </a:r>
            <a:br>
              <a:rPr lang="en-GB" altLang="en-US" dirty="0" smtClean="0">
                <a:latin typeface="Verdana" pitchFamily="34" charset="0"/>
              </a:rPr>
            </a:br>
            <a:r>
              <a:rPr lang="en-GB" altLang="en-US" dirty="0" err="1" smtClean="0">
                <a:latin typeface="Verdana" pitchFamily="34" charset="0"/>
              </a:rPr>
              <a:t>System.Data.OleDB</a:t>
            </a:r>
            <a:endParaRPr lang="en-GB" altLang="en-US" dirty="0" smtClean="0">
              <a:latin typeface="Verdana" pitchFamily="34" charset="0"/>
            </a:endParaRPr>
          </a:p>
          <a:p>
            <a:r>
              <a:rPr lang="en-GB" altLang="en-US" dirty="0" err="1" smtClean="0">
                <a:latin typeface="Verdana" pitchFamily="34" charset="0"/>
              </a:rPr>
              <a:t>System.Data.SqlTypes</a:t>
            </a:r>
            <a:endParaRPr lang="en-GB" altLang="en-US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tr-TR" altLang="en-US" sz="2800" dirty="0" smtClean="0">
                <a:latin typeface="Calibri" pitchFamily="34" charset="0"/>
              </a:rPr>
              <a:t>Command class core methods:</a:t>
            </a:r>
          </a:p>
          <a:p>
            <a:pPr lvl="1">
              <a:lnSpc>
                <a:spcPct val="90000"/>
              </a:lnSpc>
            </a:pPr>
            <a:r>
              <a:rPr lang="tr-TR" altLang="en-US" b="1" dirty="0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ExecuteNonQuery</a:t>
            </a:r>
            <a:r>
              <a:rPr lang="tr-TR" altLang="en-US" dirty="0" smtClean="0">
                <a:latin typeface="Calibri" pitchFamily="34" charset="0"/>
              </a:rPr>
              <a:t> : Executes a SQL statement against a connection object </a:t>
            </a:r>
          </a:p>
          <a:p>
            <a:pPr lvl="1">
              <a:lnSpc>
                <a:spcPct val="90000"/>
              </a:lnSpc>
            </a:pPr>
            <a:r>
              <a:rPr lang="tr-TR" altLang="en-US" b="1" dirty="0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ExecuteReader</a:t>
            </a:r>
            <a:r>
              <a:rPr lang="tr-TR" altLang="en-US" dirty="0" smtClean="0">
                <a:latin typeface="Calibri" pitchFamily="34" charset="0"/>
              </a:rPr>
              <a:t>: Executes the CommandText against the Connection and returns a </a:t>
            </a:r>
            <a:r>
              <a:rPr lang="tr-TR" altLang="en-US" b="1" dirty="0" smtClean="0">
                <a:latin typeface="Courier New" pitchFamily="49" charset="0"/>
                <a:cs typeface="Courier New" pitchFamily="49" charset="0"/>
                <a:hlinkClick r:id="rId2"/>
              </a:rPr>
              <a:t>DbDataReader</a:t>
            </a:r>
            <a:r>
              <a:rPr lang="tr-TR" alt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tr-TR" altLang="en-US" b="1" dirty="0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ExecuteScalar</a:t>
            </a:r>
            <a:r>
              <a:rPr lang="tr-TR" altLang="en-US" dirty="0" smtClean="0">
                <a:latin typeface="Calibri" pitchFamily="34" charset="0"/>
              </a:rPr>
              <a:t>: Executes the query and returns the first column of the first row in the result set returned by the query </a:t>
            </a:r>
            <a:endParaRPr lang="tr-TR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6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7848600" cy="415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Connection String in </a:t>
            </a:r>
            <a:r>
              <a:rPr lang="en-US" altLang="en-US" sz="2800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Web.Config</a:t>
            </a:r>
            <a:endParaRPr lang="en-US" altLang="en-US" sz="28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Calibri" pitchFamily="34" charset="0"/>
            </a:endParaRPr>
          </a:p>
          <a:p>
            <a:r>
              <a:rPr lang="en-US" sz="2800" dirty="0"/>
              <a:t> &lt;</a:t>
            </a:r>
            <a:r>
              <a:rPr lang="en-US" sz="2800" dirty="0" err="1"/>
              <a:t>connectionStrings</a:t>
            </a:r>
            <a:r>
              <a:rPr lang="en-US" sz="2800" dirty="0"/>
              <a:t>&gt;</a:t>
            </a:r>
          </a:p>
          <a:p>
            <a:r>
              <a:rPr lang="en-US" sz="2800" dirty="0"/>
              <a:t>    &lt;add name="</a:t>
            </a:r>
            <a:r>
              <a:rPr lang="en-US" sz="2800" dirty="0" err="1"/>
              <a:t>myConnectionString</a:t>
            </a:r>
            <a:r>
              <a:rPr lang="en-US" sz="2800" dirty="0"/>
              <a:t>" </a:t>
            </a:r>
            <a:r>
              <a:rPr lang="en-US" sz="2800" dirty="0" err="1"/>
              <a:t>connectionString</a:t>
            </a:r>
            <a:r>
              <a:rPr lang="en-US" sz="2800" dirty="0"/>
              <a:t>="</a:t>
            </a:r>
            <a:r>
              <a:rPr lang="en-US" sz="2800" dirty="0" smtClean="0"/>
              <a:t>server=</a:t>
            </a:r>
            <a:r>
              <a:rPr lang="en-US" sz="2800" dirty="0" err="1" smtClean="0"/>
              <a:t>XXXXX;database</a:t>
            </a:r>
            <a:r>
              <a:rPr lang="en-US" sz="2800" dirty="0" smtClean="0"/>
              <a:t>=</a:t>
            </a:r>
            <a:r>
              <a:rPr lang="en-US" sz="2800" dirty="0" err="1" smtClean="0"/>
              <a:t>TestDB;uid</a:t>
            </a:r>
            <a:r>
              <a:rPr lang="en-US" sz="2800" dirty="0" smtClean="0"/>
              <a:t>=</a:t>
            </a:r>
            <a:r>
              <a:rPr lang="en-US" sz="2800" dirty="0" err="1" smtClean="0"/>
              <a:t>XXX;password</a:t>
            </a:r>
            <a:r>
              <a:rPr lang="en-US" sz="2800" dirty="0" smtClean="0"/>
              <a:t>=XXXX;" </a:t>
            </a:r>
            <a:r>
              <a:rPr lang="en-US" sz="2800" dirty="0"/>
              <a:t>/&gt;</a:t>
            </a:r>
          </a:p>
          <a:p>
            <a:r>
              <a:rPr lang="en-US" sz="2800" dirty="0"/>
              <a:t>  &lt;/</a:t>
            </a:r>
            <a:r>
              <a:rPr lang="en-US" sz="2800" dirty="0" err="1"/>
              <a:t>connectionStrings</a:t>
            </a:r>
            <a:r>
              <a:rPr lang="en-US" sz="2800" dirty="0"/>
              <a:t>&gt;</a:t>
            </a:r>
            <a:endParaRPr lang="en-US" altLang="en-US" sz="28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Reading the Connection String in code :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endParaRPr lang="tr-TR" alt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199" y="4430595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ConfigurationManager.ConnectionStrings</a:t>
            </a:r>
            <a:r>
              <a:rPr lang="en-US" dirty="0"/>
              <a:t>["</a:t>
            </a:r>
            <a:r>
              <a:rPr lang="en-US" dirty="0" err="1"/>
              <a:t>myConnectionString</a:t>
            </a:r>
            <a:r>
              <a:rPr lang="en-US" dirty="0"/>
              <a:t>"].</a:t>
            </a:r>
            <a:r>
              <a:rPr lang="en-US" dirty="0" err="1"/>
              <a:t>ConnectionString</a:t>
            </a:r>
            <a:r>
              <a:rPr lang="en-US" dirty="0"/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5105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Creating a New Connection Object</a:t>
            </a:r>
          </a:p>
          <a:p>
            <a:r>
              <a:rPr lang="en-US" dirty="0" err="1" smtClean="0"/>
              <a:t>SqlConnection</a:t>
            </a:r>
            <a:r>
              <a:rPr lang="en-US" dirty="0" smtClean="0"/>
              <a:t> </a:t>
            </a:r>
            <a:r>
              <a:rPr lang="en-US" dirty="0"/>
              <a:t>con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connStr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2551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4572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Code snippet to select the data from Database:</a:t>
            </a:r>
          </a:p>
        </p:txBody>
      </p:sp>
    </p:spTree>
    <p:extLst>
      <p:ext uri="{BB962C8B-B14F-4D97-AF65-F5344CB8AC3E}">
        <p14:creationId xmlns:p14="http://schemas.microsoft.com/office/powerpoint/2010/main" val="261449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303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15</cp:revision>
  <dcterms:created xsi:type="dcterms:W3CDTF">2006-08-16T00:00:00Z</dcterms:created>
  <dcterms:modified xsi:type="dcterms:W3CDTF">2020-10-12T14:55:14Z</dcterms:modified>
</cp:coreProperties>
</file>