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7" r:id="rId4"/>
    <p:sldId id="258" r:id="rId5"/>
    <p:sldId id="259"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7A312B-086F-43B0-88C9-851FDBD3826D}"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1942C-9CD5-4FCB-822E-312453F87354}" type="slidenum">
              <a:rPr lang="en-US" smtClean="0"/>
              <a:t>‹#›</a:t>
            </a:fld>
            <a:endParaRPr lang="en-US"/>
          </a:p>
        </p:txBody>
      </p:sp>
    </p:spTree>
    <p:extLst>
      <p:ext uri="{BB962C8B-B14F-4D97-AF65-F5344CB8AC3E}">
        <p14:creationId xmlns:p14="http://schemas.microsoft.com/office/powerpoint/2010/main" val="2604691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7A312B-086F-43B0-88C9-851FDBD3826D}"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1942C-9CD5-4FCB-822E-312453F87354}" type="slidenum">
              <a:rPr lang="en-US" smtClean="0"/>
              <a:t>‹#›</a:t>
            </a:fld>
            <a:endParaRPr lang="en-US"/>
          </a:p>
        </p:txBody>
      </p:sp>
    </p:spTree>
    <p:extLst>
      <p:ext uri="{BB962C8B-B14F-4D97-AF65-F5344CB8AC3E}">
        <p14:creationId xmlns:p14="http://schemas.microsoft.com/office/powerpoint/2010/main" val="1774353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7A312B-086F-43B0-88C9-851FDBD3826D}"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1942C-9CD5-4FCB-822E-312453F87354}" type="slidenum">
              <a:rPr lang="en-US" smtClean="0"/>
              <a:t>‹#›</a:t>
            </a:fld>
            <a:endParaRPr lang="en-US"/>
          </a:p>
        </p:txBody>
      </p:sp>
    </p:spTree>
    <p:extLst>
      <p:ext uri="{BB962C8B-B14F-4D97-AF65-F5344CB8AC3E}">
        <p14:creationId xmlns:p14="http://schemas.microsoft.com/office/powerpoint/2010/main" val="2519258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7A312B-086F-43B0-88C9-851FDBD3826D}"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1942C-9CD5-4FCB-822E-312453F87354}" type="slidenum">
              <a:rPr lang="en-US" smtClean="0"/>
              <a:t>‹#›</a:t>
            </a:fld>
            <a:endParaRPr lang="en-US"/>
          </a:p>
        </p:txBody>
      </p:sp>
    </p:spTree>
    <p:extLst>
      <p:ext uri="{BB962C8B-B14F-4D97-AF65-F5344CB8AC3E}">
        <p14:creationId xmlns:p14="http://schemas.microsoft.com/office/powerpoint/2010/main" val="588315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7A312B-086F-43B0-88C9-851FDBD3826D}"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1942C-9CD5-4FCB-822E-312453F87354}" type="slidenum">
              <a:rPr lang="en-US" smtClean="0"/>
              <a:t>‹#›</a:t>
            </a:fld>
            <a:endParaRPr lang="en-US"/>
          </a:p>
        </p:txBody>
      </p:sp>
    </p:spTree>
    <p:extLst>
      <p:ext uri="{BB962C8B-B14F-4D97-AF65-F5344CB8AC3E}">
        <p14:creationId xmlns:p14="http://schemas.microsoft.com/office/powerpoint/2010/main" val="1083797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7A312B-086F-43B0-88C9-851FDBD3826D}" type="datetimeFigureOut">
              <a:rPr lang="en-US" smtClean="0"/>
              <a:t>9/24/2020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C1942C-9CD5-4FCB-822E-312453F87354}" type="slidenum">
              <a:rPr lang="en-US" smtClean="0"/>
              <a:t>‹#›</a:t>
            </a:fld>
            <a:endParaRPr lang="en-US"/>
          </a:p>
        </p:txBody>
      </p:sp>
    </p:spTree>
    <p:extLst>
      <p:ext uri="{BB962C8B-B14F-4D97-AF65-F5344CB8AC3E}">
        <p14:creationId xmlns:p14="http://schemas.microsoft.com/office/powerpoint/2010/main" val="203287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7A312B-086F-43B0-88C9-851FDBD3826D}" type="datetimeFigureOut">
              <a:rPr lang="en-US" smtClean="0"/>
              <a:t>9/24/2020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C1942C-9CD5-4FCB-822E-312453F87354}" type="slidenum">
              <a:rPr lang="en-US" smtClean="0"/>
              <a:t>‹#›</a:t>
            </a:fld>
            <a:endParaRPr lang="en-US"/>
          </a:p>
        </p:txBody>
      </p:sp>
    </p:spTree>
    <p:extLst>
      <p:ext uri="{BB962C8B-B14F-4D97-AF65-F5344CB8AC3E}">
        <p14:creationId xmlns:p14="http://schemas.microsoft.com/office/powerpoint/2010/main" val="1839142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7A312B-086F-43B0-88C9-851FDBD3826D}" type="datetimeFigureOut">
              <a:rPr lang="en-US" smtClean="0"/>
              <a:t>9/24/2020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C1942C-9CD5-4FCB-822E-312453F87354}" type="slidenum">
              <a:rPr lang="en-US" smtClean="0"/>
              <a:t>‹#›</a:t>
            </a:fld>
            <a:endParaRPr lang="en-US"/>
          </a:p>
        </p:txBody>
      </p:sp>
    </p:spTree>
    <p:extLst>
      <p:ext uri="{BB962C8B-B14F-4D97-AF65-F5344CB8AC3E}">
        <p14:creationId xmlns:p14="http://schemas.microsoft.com/office/powerpoint/2010/main" val="129297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7A312B-086F-43B0-88C9-851FDBD3826D}" type="datetimeFigureOut">
              <a:rPr lang="en-US" smtClean="0"/>
              <a:t>9/24/2020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C1942C-9CD5-4FCB-822E-312453F87354}" type="slidenum">
              <a:rPr lang="en-US" smtClean="0"/>
              <a:t>‹#›</a:t>
            </a:fld>
            <a:endParaRPr lang="en-US"/>
          </a:p>
        </p:txBody>
      </p:sp>
    </p:spTree>
    <p:extLst>
      <p:ext uri="{BB962C8B-B14F-4D97-AF65-F5344CB8AC3E}">
        <p14:creationId xmlns:p14="http://schemas.microsoft.com/office/powerpoint/2010/main" val="1090805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7A312B-086F-43B0-88C9-851FDBD3826D}" type="datetimeFigureOut">
              <a:rPr lang="en-US" smtClean="0"/>
              <a:t>9/24/2020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C1942C-9CD5-4FCB-822E-312453F87354}" type="slidenum">
              <a:rPr lang="en-US" smtClean="0"/>
              <a:t>‹#›</a:t>
            </a:fld>
            <a:endParaRPr lang="en-US"/>
          </a:p>
        </p:txBody>
      </p:sp>
    </p:spTree>
    <p:extLst>
      <p:ext uri="{BB962C8B-B14F-4D97-AF65-F5344CB8AC3E}">
        <p14:creationId xmlns:p14="http://schemas.microsoft.com/office/powerpoint/2010/main" val="2624183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7A312B-086F-43B0-88C9-851FDBD3826D}" type="datetimeFigureOut">
              <a:rPr lang="en-US" smtClean="0"/>
              <a:t>9/24/2020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C1942C-9CD5-4FCB-822E-312453F87354}" type="slidenum">
              <a:rPr lang="en-US" smtClean="0"/>
              <a:t>‹#›</a:t>
            </a:fld>
            <a:endParaRPr lang="en-US"/>
          </a:p>
        </p:txBody>
      </p:sp>
    </p:spTree>
    <p:extLst>
      <p:ext uri="{BB962C8B-B14F-4D97-AF65-F5344CB8AC3E}">
        <p14:creationId xmlns:p14="http://schemas.microsoft.com/office/powerpoint/2010/main" val="264228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7A312B-086F-43B0-88C9-851FDBD3826D}" type="datetimeFigureOut">
              <a:rPr lang="en-US" smtClean="0"/>
              <a:t>9/24/2020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1942C-9CD5-4FCB-822E-312453F87354}" type="slidenum">
              <a:rPr lang="en-US" smtClean="0"/>
              <a:t>‹#›</a:t>
            </a:fld>
            <a:endParaRPr lang="en-US"/>
          </a:p>
        </p:txBody>
      </p:sp>
    </p:spTree>
    <p:extLst>
      <p:ext uri="{BB962C8B-B14F-4D97-AF65-F5344CB8AC3E}">
        <p14:creationId xmlns:p14="http://schemas.microsoft.com/office/powerpoint/2010/main" val="532635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763000" cy="4524315"/>
          </a:xfrm>
          <a:prstGeom prst="rect">
            <a:avLst/>
          </a:prstGeom>
        </p:spPr>
        <p:txBody>
          <a:bodyPr wrap="square">
            <a:spAutoFit/>
          </a:bodyPr>
          <a:lstStyle/>
          <a:p>
            <a:r>
              <a:rPr lang="en-US" dirty="0"/>
              <a:t>In ASP.NET MVC application, we can pass the model data from a controller to a view in many ways such as by using ViewBag, ViewData, TempData.</a:t>
            </a:r>
          </a:p>
          <a:p>
            <a:pPr marL="285750" indent="-285750">
              <a:buFont typeface="Arial" panose="020B0604020202020204" pitchFamily="34" charset="0"/>
              <a:buChar char="•"/>
            </a:pPr>
            <a:endParaRPr lang="en-US" dirty="0"/>
          </a:p>
          <a:p>
            <a:r>
              <a:rPr lang="en-US" dirty="0"/>
              <a:t>When to use ViewData, ViewBag, TempData?</a:t>
            </a:r>
          </a:p>
          <a:p>
            <a:pPr fontAlgn="base"/>
            <a:endParaRPr lang="en-US" b="1" dirty="0" smtClean="0"/>
          </a:p>
          <a:p>
            <a:pPr fontAlgn="base"/>
            <a:r>
              <a:rPr lang="en-US" b="1" dirty="0" smtClean="0"/>
              <a:t>ViewBag </a:t>
            </a:r>
            <a:r>
              <a:rPr lang="en-US" b="1" dirty="0"/>
              <a:t>in ASP.NET MVC </a:t>
            </a:r>
            <a:r>
              <a:rPr lang="en-US" b="1" dirty="0" smtClean="0"/>
              <a:t>Application</a:t>
            </a:r>
          </a:p>
          <a:p>
            <a:pPr fontAlgn="base"/>
            <a:endParaRPr lang="en-US" b="1" dirty="0"/>
          </a:p>
          <a:p>
            <a:pPr fontAlgn="base"/>
            <a:r>
              <a:rPr lang="en-US" dirty="0"/>
              <a:t>The ViewBag in MVC is one of the mechanisms to pass the data from a controller to a view</a:t>
            </a:r>
            <a:r>
              <a:rPr lang="en-US" dirty="0" smtClean="0"/>
              <a:t>.</a:t>
            </a:r>
          </a:p>
          <a:p>
            <a:pPr fontAlgn="base"/>
            <a:endParaRPr lang="en-US" dirty="0" smtClean="0"/>
          </a:p>
          <a:p>
            <a:pPr fontAlgn="base"/>
            <a:r>
              <a:rPr lang="en-US" b="1" dirty="0"/>
              <a:t>How to Pass and Retrieve data From ViewBag in ASP.NET MVC?</a:t>
            </a:r>
            <a:endParaRPr lang="en-US" dirty="0"/>
          </a:p>
          <a:p>
            <a:pPr fontAlgn="base"/>
            <a:r>
              <a:rPr lang="en-US" dirty="0"/>
              <a:t>As the ViewBag is operating on the new dynamic data type. The advantage is that we do not require typecasting while accessing the data from a ViewBag irrespective of the data that we are accessing. </a:t>
            </a:r>
          </a:p>
          <a:p>
            <a:pPr fontAlgn="base"/>
            <a:r>
              <a:rPr lang="en-US" b="1" dirty="0"/>
              <a:t>ViewBag in ASP.NET MVC with String Type</a:t>
            </a:r>
            <a:r>
              <a:rPr lang="en-US" b="1" dirty="0" smtClean="0"/>
              <a:t>:</a:t>
            </a:r>
          </a:p>
          <a:p>
            <a:pPr fontAlgn="base"/>
            <a:endParaRPr lang="en-US" dirty="0"/>
          </a:p>
          <a:p>
            <a:pPr fontAlgn="base"/>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984" y="4267200"/>
            <a:ext cx="7040880" cy="2279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1673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228600"/>
            <a:ext cx="8610600" cy="5355312"/>
          </a:xfrm>
          <a:prstGeom prst="rect">
            <a:avLst/>
          </a:prstGeom>
        </p:spPr>
        <p:txBody>
          <a:bodyPr wrap="square">
            <a:spAutoFit/>
          </a:bodyPr>
          <a:lstStyle/>
          <a:p>
            <a:endParaRPr lang="en-US" dirty="0" smtClean="0"/>
          </a:p>
          <a:p>
            <a:pPr fontAlgn="base"/>
            <a:endParaRPr lang="en-US" b="1" dirty="0" smtClean="0"/>
          </a:p>
          <a:p>
            <a:pPr fontAlgn="base"/>
            <a:r>
              <a:rPr lang="en-US" b="1" dirty="0" smtClean="0"/>
              <a:t>What </a:t>
            </a:r>
            <a:r>
              <a:rPr lang="en-US" b="1" dirty="0"/>
              <a:t>is ViewData in ASP.NET MVC?</a:t>
            </a:r>
            <a:endParaRPr lang="en-US" dirty="0"/>
          </a:p>
          <a:p>
            <a:pPr fontAlgn="base"/>
            <a:endParaRPr lang="en-US" dirty="0" smtClean="0"/>
          </a:p>
          <a:p>
            <a:pPr fontAlgn="base"/>
            <a:r>
              <a:rPr lang="en-US" dirty="0" smtClean="0"/>
              <a:t>The </a:t>
            </a:r>
            <a:r>
              <a:rPr lang="en-US" dirty="0"/>
              <a:t>ViewData in ASP.NET MVC is a mechanism to pass the data from a controller action method to a view. </a:t>
            </a:r>
            <a:endParaRPr lang="en-US" dirty="0" smtClean="0"/>
          </a:p>
          <a:p>
            <a:pPr fontAlgn="base"/>
            <a:endParaRPr lang="en-US" dirty="0"/>
          </a:p>
          <a:p>
            <a:pPr fontAlgn="base"/>
            <a:r>
              <a:rPr lang="en-US" b="1" dirty="0"/>
              <a:t>How to Pass and Retrieve data From ViewData in ASP.NET MVC</a:t>
            </a:r>
            <a:r>
              <a:rPr lang="en-US" b="1" dirty="0" smtClean="0"/>
              <a:t>?</a:t>
            </a:r>
          </a:p>
          <a:p>
            <a:pPr fontAlgn="base"/>
            <a:endParaRPr lang="en-US" dirty="0"/>
          </a:p>
          <a:p>
            <a:pPr fontAlgn="base"/>
            <a:r>
              <a:rPr lang="en-US" dirty="0" smtClean="0"/>
              <a:t>As </a:t>
            </a:r>
            <a:r>
              <a:rPr lang="en-US" dirty="0"/>
              <a:t>it stores the data in the form of an object so while retrieving the data from ViewData type casting is </a:t>
            </a:r>
            <a:r>
              <a:rPr lang="en-US" dirty="0" smtClean="0"/>
              <a:t>required.</a:t>
            </a:r>
          </a:p>
          <a:p>
            <a:pPr fontAlgn="base"/>
            <a:endParaRPr lang="en-US" dirty="0"/>
          </a:p>
          <a:p>
            <a:pPr fontAlgn="base"/>
            <a:r>
              <a:rPr lang="en-US" dirty="0"/>
              <a:t>If you are accessing string data from the ViewData dictionary, then it is not required to typecast the ViewData to string </a:t>
            </a:r>
            <a:r>
              <a:rPr lang="en-US" dirty="0" smtClean="0"/>
              <a:t>type</a:t>
            </a:r>
          </a:p>
          <a:p>
            <a:pPr fontAlgn="base"/>
            <a:r>
              <a:rPr lang="en-US" b="1" dirty="0"/>
              <a:t>ViewData in MVC with String Type</a:t>
            </a:r>
            <a:r>
              <a:rPr lang="en-US" b="1" dirty="0" smtClean="0"/>
              <a:t>:</a:t>
            </a:r>
          </a:p>
          <a:p>
            <a:pPr fontAlgn="base"/>
            <a:endParaRPr lang="en-US" dirty="0"/>
          </a:p>
          <a:p>
            <a:pPr fontAlgn="base"/>
            <a:endParaRPr lang="en-US" dirty="0"/>
          </a:p>
          <a:p>
            <a:r>
              <a:rPr lang="en-US" dirty="0" smtClean="0"/>
              <a:t/>
            </a:r>
            <a:br>
              <a:rPr lang="en-US" dirty="0" smtClean="0"/>
            </a:b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371234"/>
            <a:ext cx="5838825" cy="151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6056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8534400" cy="923330"/>
          </a:xfrm>
          <a:prstGeom prst="rect">
            <a:avLst/>
          </a:prstGeom>
        </p:spPr>
        <p:txBody>
          <a:bodyPr wrap="square">
            <a:spAutoFit/>
          </a:bodyPr>
          <a:lstStyle/>
          <a:p>
            <a:r>
              <a:rPr lang="en-US" b="1" dirty="0"/>
              <a:t>ViewData in MVC with Complex Type</a:t>
            </a:r>
            <a:r>
              <a:rPr lang="en-US" b="1" dirty="0" smtClean="0"/>
              <a:t>:</a:t>
            </a:r>
          </a:p>
          <a:p>
            <a:endParaRPr lang="en-US" b="1"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42665"/>
            <a:ext cx="6362700"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609600" y="3124200"/>
            <a:ext cx="8001000" cy="1477328"/>
          </a:xfrm>
          <a:prstGeom prst="rect">
            <a:avLst/>
          </a:prstGeom>
        </p:spPr>
        <p:txBody>
          <a:bodyPr wrap="square">
            <a:spAutoFit/>
          </a:bodyPr>
          <a:lstStyle/>
          <a:p>
            <a:pPr fontAlgn="base"/>
            <a:r>
              <a:rPr lang="en-US" b="1" dirty="0"/>
              <a:t>Example of ViewData in MVC</a:t>
            </a:r>
            <a:r>
              <a:rPr lang="en-US" b="1" dirty="0" smtClean="0"/>
              <a:t>:</a:t>
            </a:r>
          </a:p>
          <a:p>
            <a:pPr fontAlgn="base"/>
            <a:r>
              <a:rPr lang="en-US" b="1" dirty="0"/>
              <a:t>First, we create the following Employee Model to hold the employee data in memory.</a:t>
            </a:r>
            <a:endParaRPr lang="en-US" dirty="0"/>
          </a:p>
          <a:p>
            <a:r>
              <a:rPr lang="en-US" dirty="0" smtClean="0"/>
              <a:t/>
            </a:r>
            <a:br>
              <a:rPr lang="en-US" dirty="0" smtClean="0"/>
            </a:br>
            <a:endParaRPr lang="en-US"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191000"/>
            <a:ext cx="4579434"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3894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1"/>
            <a:ext cx="8229600" cy="2031325"/>
          </a:xfrm>
          <a:prstGeom prst="rect">
            <a:avLst/>
          </a:prstGeom>
        </p:spPr>
        <p:txBody>
          <a:bodyPr wrap="square">
            <a:spAutoFit/>
          </a:bodyPr>
          <a:lstStyle/>
          <a:p>
            <a:r>
              <a:rPr lang="en-US" dirty="0"/>
              <a:t>Then we created the following </a:t>
            </a:r>
            <a:r>
              <a:rPr lang="en-US" dirty="0" err="1"/>
              <a:t>EmployeeBusinessLayer</a:t>
            </a:r>
            <a:r>
              <a:rPr lang="en-US" dirty="0"/>
              <a:t> model to manage the employee data. Here we created one method which will take the employee id as input parameter and returns that employee information. As of now, we have hardcoded the employee data and in our upcoming article, we will discuss retrieving the employee data from a database like SQL Server</a:t>
            </a:r>
            <a:r>
              <a:rPr lang="en-US" dirty="0" smtClean="0"/>
              <a:t>.</a:t>
            </a:r>
          </a:p>
          <a:p>
            <a:endParaRPr lang="en-US" dirty="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5776913" cy="4563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320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8382000" cy="4524315"/>
          </a:xfrm>
          <a:prstGeom prst="rect">
            <a:avLst/>
          </a:prstGeom>
        </p:spPr>
        <p:txBody>
          <a:bodyPr wrap="square">
            <a:spAutoFit/>
          </a:bodyPr>
          <a:lstStyle/>
          <a:p>
            <a:r>
              <a:rPr lang="en-US" dirty="0"/>
              <a:t>Then we modify the Index action method of Home Controller as shown below to retrieve the employee data from </a:t>
            </a:r>
            <a:r>
              <a:rPr lang="en-US" dirty="0" err="1"/>
              <a:t>EmployeeBusinesslayer</a:t>
            </a:r>
            <a:r>
              <a:rPr lang="en-US" dirty="0"/>
              <a:t> and store it in the Employee model</a:t>
            </a:r>
            <a:r>
              <a:rPr lang="en-US" dirty="0" smtClean="0"/>
              <a:t>.</a:t>
            </a:r>
          </a:p>
          <a:p>
            <a:endParaRPr lang="en-US" dirty="0"/>
          </a:p>
          <a:p>
            <a:r>
              <a:rPr lang="en-US" b="1" dirty="0"/>
              <a:t>Passing ViewData From a Controller:</a:t>
            </a:r>
            <a:endParaRPr lang="en-US" dirty="0"/>
          </a:p>
          <a:p>
            <a:endParaRPr lang="en-US" dirty="0" smtClean="0"/>
          </a:p>
          <a:p>
            <a:endParaRPr lang="en-US" dirty="0"/>
          </a:p>
          <a:p>
            <a:pPr fontAlgn="base"/>
            <a:r>
              <a:rPr lang="en-US" b="1" dirty="0"/>
              <a:t>public</a:t>
            </a:r>
            <a:r>
              <a:rPr lang="en-US" dirty="0"/>
              <a:t> </a:t>
            </a:r>
            <a:r>
              <a:rPr lang="en-US" dirty="0" err="1"/>
              <a:t>ActionResult</a:t>
            </a:r>
            <a:r>
              <a:rPr lang="en-US" dirty="0"/>
              <a:t> Index</a:t>
            </a:r>
            <a:r>
              <a:rPr lang="en-US" b="1" dirty="0"/>
              <a:t>()</a:t>
            </a:r>
            <a:endParaRPr lang="en-US" dirty="0"/>
          </a:p>
          <a:p>
            <a:pPr fontAlgn="base"/>
            <a:r>
              <a:rPr lang="en-US" b="1" dirty="0"/>
              <a:t>{</a:t>
            </a:r>
            <a:endParaRPr lang="en-US" dirty="0"/>
          </a:p>
          <a:p>
            <a:pPr fontAlgn="base"/>
            <a:r>
              <a:rPr lang="en-US" dirty="0" err="1"/>
              <a:t>EmployeeBusinessLayer</a:t>
            </a:r>
            <a:r>
              <a:rPr lang="en-US" dirty="0"/>
              <a:t> </a:t>
            </a:r>
            <a:r>
              <a:rPr lang="en-US" dirty="0" err="1"/>
              <a:t>employeeBL</a:t>
            </a:r>
            <a:r>
              <a:rPr lang="en-US" dirty="0"/>
              <a:t> = new </a:t>
            </a:r>
            <a:r>
              <a:rPr lang="en-US" dirty="0" err="1"/>
              <a:t>EmployeeBusinessLayer</a:t>
            </a:r>
            <a:r>
              <a:rPr lang="en-US" b="1" dirty="0"/>
              <a:t>()</a:t>
            </a:r>
            <a:r>
              <a:rPr lang="en-US" dirty="0"/>
              <a:t>;</a:t>
            </a:r>
          </a:p>
          <a:p>
            <a:pPr fontAlgn="base"/>
            <a:r>
              <a:rPr lang="en-US" dirty="0"/>
              <a:t>Employee </a:t>
            </a:r>
            <a:r>
              <a:rPr lang="en-US" dirty="0" err="1"/>
              <a:t>employee</a:t>
            </a:r>
            <a:r>
              <a:rPr lang="en-US" dirty="0"/>
              <a:t> = </a:t>
            </a:r>
            <a:r>
              <a:rPr lang="en-US" dirty="0" err="1"/>
              <a:t>employeeBL.GetEmployeeDetails</a:t>
            </a:r>
            <a:r>
              <a:rPr lang="en-US" b="1" dirty="0"/>
              <a:t>(</a:t>
            </a:r>
            <a:r>
              <a:rPr lang="en-US" dirty="0"/>
              <a:t>102</a:t>
            </a:r>
            <a:r>
              <a:rPr lang="en-US" b="1" dirty="0"/>
              <a:t>)</a:t>
            </a:r>
            <a:r>
              <a:rPr lang="en-US" dirty="0"/>
              <a:t>;</a:t>
            </a:r>
          </a:p>
          <a:p>
            <a:pPr fontAlgn="base"/>
            <a:r>
              <a:rPr lang="en-US" dirty="0"/>
              <a:t>ViewData</a:t>
            </a:r>
            <a:r>
              <a:rPr lang="en-US" b="1" dirty="0"/>
              <a:t>[</a:t>
            </a:r>
            <a:r>
              <a:rPr lang="en-US" dirty="0"/>
              <a:t>"Employee"</a:t>
            </a:r>
            <a:r>
              <a:rPr lang="en-US" b="1" dirty="0"/>
              <a:t>]</a:t>
            </a:r>
            <a:r>
              <a:rPr lang="en-US" dirty="0"/>
              <a:t> = employee;</a:t>
            </a:r>
          </a:p>
          <a:p>
            <a:pPr fontAlgn="base"/>
            <a:r>
              <a:rPr lang="en-US" b="1" dirty="0" smtClean="0"/>
              <a:t>return</a:t>
            </a:r>
            <a:r>
              <a:rPr lang="en-US" dirty="0" smtClean="0"/>
              <a:t> </a:t>
            </a:r>
            <a:r>
              <a:rPr lang="en-US" dirty="0"/>
              <a:t>View</a:t>
            </a:r>
            <a:r>
              <a:rPr lang="en-US" b="1" dirty="0"/>
              <a:t>()</a:t>
            </a:r>
            <a:r>
              <a:rPr lang="en-US" dirty="0"/>
              <a:t>;</a:t>
            </a:r>
          </a:p>
          <a:p>
            <a:pPr fontAlgn="base"/>
            <a:r>
              <a:rPr lang="en-US" b="1" dirty="0"/>
              <a:t>}</a:t>
            </a:r>
            <a:endParaRPr lang="en-US" dirty="0"/>
          </a:p>
          <a:p>
            <a:endParaRPr lang="en-US" dirty="0" smtClean="0"/>
          </a:p>
          <a:p>
            <a:endParaRPr lang="en-US" dirty="0"/>
          </a:p>
        </p:txBody>
      </p:sp>
    </p:spTree>
    <p:extLst>
      <p:ext uri="{BB962C8B-B14F-4D97-AF65-F5344CB8AC3E}">
        <p14:creationId xmlns:p14="http://schemas.microsoft.com/office/powerpoint/2010/main" val="2230689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1" y="381000"/>
            <a:ext cx="8534400" cy="5632311"/>
          </a:xfrm>
          <a:prstGeom prst="rect">
            <a:avLst/>
          </a:prstGeom>
        </p:spPr>
        <p:txBody>
          <a:bodyPr wrap="square">
            <a:spAutoFit/>
          </a:bodyPr>
          <a:lstStyle/>
          <a:p>
            <a:r>
              <a:rPr lang="en-US" b="1" dirty="0" smtClean="0"/>
              <a:t>Accessing ViewData in a View:</a:t>
            </a:r>
          </a:p>
          <a:p>
            <a:endParaRPr lang="en-US" b="1" dirty="0"/>
          </a:p>
          <a:p>
            <a:r>
              <a:rPr lang="en-US" dirty="0"/>
              <a:t>Now we will see how to access the ViewData within an MVC view. So, modify the Index Action method which is there within the Home folder in your application as shown below</a:t>
            </a:r>
            <a:r>
              <a:rPr lang="en-US" dirty="0" smtClean="0"/>
              <a:t>.</a:t>
            </a:r>
          </a:p>
          <a:p>
            <a:endParaRPr lang="en-US" dirty="0"/>
          </a:p>
          <a:p>
            <a:pPr fontAlgn="base"/>
            <a:r>
              <a:rPr lang="en-US" dirty="0"/>
              <a:t>@{</a:t>
            </a:r>
          </a:p>
          <a:p>
            <a:pPr fontAlgn="base"/>
            <a:r>
              <a:rPr lang="en-US" dirty="0" err="1"/>
              <a:t>var</a:t>
            </a:r>
            <a:r>
              <a:rPr lang="en-US" dirty="0"/>
              <a:t> employee = ViewData["Employee"]</a:t>
            </a:r>
          </a:p>
          <a:p>
            <a:pPr fontAlgn="base"/>
            <a:r>
              <a:rPr lang="en-US" dirty="0"/>
              <a:t>as </a:t>
            </a:r>
            <a:r>
              <a:rPr lang="en-US" dirty="0" err="1"/>
              <a:t>FirstMVCDemo.Models.Employee</a:t>
            </a:r>
            <a:r>
              <a:rPr lang="en-US" dirty="0"/>
              <a:t>;</a:t>
            </a:r>
          </a:p>
          <a:p>
            <a:pPr fontAlgn="base"/>
            <a:r>
              <a:rPr lang="en-US" dirty="0"/>
              <a:t>}</a:t>
            </a:r>
          </a:p>
          <a:p>
            <a:pPr fontAlgn="base"/>
            <a:r>
              <a:rPr lang="en-US" b="1" dirty="0"/>
              <a:t>&lt;h2&gt;</a:t>
            </a:r>
            <a:r>
              <a:rPr lang="en-US" dirty="0"/>
              <a:t>@ViewData["Header"]</a:t>
            </a:r>
            <a:r>
              <a:rPr lang="en-US" b="1" dirty="0"/>
              <a:t>&lt;/h2&gt;</a:t>
            </a:r>
            <a:endParaRPr lang="en-US" dirty="0"/>
          </a:p>
          <a:p>
            <a:pPr fontAlgn="base"/>
            <a:r>
              <a:rPr lang="en-US" b="1" dirty="0"/>
              <a:t>&lt;table</a:t>
            </a:r>
            <a:r>
              <a:rPr lang="en-US" dirty="0"/>
              <a:t> style="</a:t>
            </a:r>
            <a:r>
              <a:rPr lang="en-US" dirty="0" err="1"/>
              <a:t>font-family:Arial</a:t>
            </a:r>
            <a:r>
              <a:rPr lang="en-US" dirty="0"/>
              <a:t>"</a:t>
            </a:r>
            <a:r>
              <a:rPr lang="en-US" b="1" dirty="0"/>
              <a:t>&gt;</a:t>
            </a:r>
            <a:endParaRPr lang="en-US" dirty="0"/>
          </a:p>
          <a:p>
            <a:pPr fontAlgn="base"/>
            <a:r>
              <a:rPr lang="en-US" b="1" dirty="0"/>
              <a:t>&lt;</a:t>
            </a:r>
            <a:r>
              <a:rPr lang="en-US" b="1" dirty="0" err="1"/>
              <a:t>tr</a:t>
            </a:r>
            <a:r>
              <a:rPr lang="en-US" b="1" dirty="0"/>
              <a:t>&gt;</a:t>
            </a:r>
            <a:endParaRPr lang="en-US" dirty="0"/>
          </a:p>
          <a:p>
            <a:pPr fontAlgn="base"/>
            <a:r>
              <a:rPr lang="en-US" b="1" dirty="0"/>
              <a:t>&lt;td&gt;</a:t>
            </a:r>
            <a:r>
              <a:rPr lang="en-US" dirty="0"/>
              <a:t>Employee ID:</a:t>
            </a:r>
            <a:r>
              <a:rPr lang="en-US" b="1" dirty="0"/>
              <a:t>&lt;/td&gt;</a:t>
            </a:r>
            <a:endParaRPr lang="en-US" dirty="0"/>
          </a:p>
          <a:p>
            <a:pPr fontAlgn="base"/>
            <a:r>
              <a:rPr lang="en-US" b="1" dirty="0"/>
              <a:t>&lt;td&gt;</a:t>
            </a:r>
            <a:r>
              <a:rPr lang="en-US" dirty="0"/>
              <a:t>@</a:t>
            </a:r>
            <a:r>
              <a:rPr lang="en-US" dirty="0" err="1"/>
              <a:t>employee.EmployeeId</a:t>
            </a:r>
            <a:r>
              <a:rPr lang="en-US" dirty="0"/>
              <a:t> </a:t>
            </a:r>
            <a:r>
              <a:rPr lang="en-US" b="1" dirty="0"/>
              <a:t>&lt;/td&gt;</a:t>
            </a:r>
            <a:endParaRPr lang="en-US" dirty="0"/>
          </a:p>
          <a:p>
            <a:pPr fontAlgn="base"/>
            <a:r>
              <a:rPr lang="en-US" b="1" dirty="0"/>
              <a:t>&lt;/</a:t>
            </a:r>
            <a:r>
              <a:rPr lang="en-US" b="1" dirty="0" err="1"/>
              <a:t>tr</a:t>
            </a:r>
            <a:r>
              <a:rPr lang="en-US" b="1" dirty="0"/>
              <a:t>&gt;</a:t>
            </a:r>
            <a:endParaRPr lang="en-US" dirty="0"/>
          </a:p>
          <a:p>
            <a:pPr fontAlgn="base"/>
            <a:r>
              <a:rPr lang="en-US" b="1" dirty="0"/>
              <a:t>&lt;</a:t>
            </a:r>
            <a:r>
              <a:rPr lang="en-US" b="1" dirty="0" err="1"/>
              <a:t>tr</a:t>
            </a:r>
            <a:r>
              <a:rPr lang="en-US" b="1" dirty="0"/>
              <a:t>&gt;</a:t>
            </a:r>
            <a:endParaRPr lang="en-US" dirty="0"/>
          </a:p>
          <a:p>
            <a:pPr fontAlgn="base"/>
            <a:r>
              <a:rPr lang="en-US" b="1" dirty="0"/>
              <a:t>&lt;td&gt;</a:t>
            </a:r>
            <a:r>
              <a:rPr lang="en-US" dirty="0"/>
              <a:t>Name:</a:t>
            </a:r>
            <a:r>
              <a:rPr lang="en-US" b="1" dirty="0"/>
              <a:t>&lt;/td&gt;</a:t>
            </a:r>
            <a:endParaRPr lang="en-US" dirty="0"/>
          </a:p>
          <a:p>
            <a:pPr fontAlgn="base"/>
            <a:r>
              <a:rPr lang="en-US" b="1" dirty="0"/>
              <a:t>&lt;td&gt;</a:t>
            </a:r>
            <a:r>
              <a:rPr lang="en-US" dirty="0"/>
              <a:t>@</a:t>
            </a:r>
            <a:r>
              <a:rPr lang="en-US" dirty="0" err="1"/>
              <a:t>employee.Name</a:t>
            </a:r>
            <a:r>
              <a:rPr lang="en-US" b="1" dirty="0"/>
              <a:t>&lt;/td&gt;</a:t>
            </a:r>
            <a:endParaRPr lang="en-US" dirty="0"/>
          </a:p>
          <a:p>
            <a:pPr fontAlgn="base"/>
            <a:r>
              <a:rPr lang="en-US" b="1" dirty="0"/>
              <a:t>&lt;/</a:t>
            </a:r>
            <a:r>
              <a:rPr lang="en-US" b="1" dirty="0" err="1"/>
              <a:t>tr</a:t>
            </a:r>
            <a:r>
              <a:rPr lang="en-US" b="1" dirty="0"/>
              <a:t>&gt;</a:t>
            </a:r>
            <a:endParaRPr lang="en-US" dirty="0"/>
          </a:p>
          <a:p>
            <a:r>
              <a:rPr lang="en-US" dirty="0" smtClean="0"/>
              <a:t>&lt;/table&gt;</a:t>
            </a:r>
            <a:endParaRPr lang="en-US" dirty="0"/>
          </a:p>
        </p:txBody>
      </p:sp>
    </p:spTree>
    <p:extLst>
      <p:ext uri="{BB962C8B-B14F-4D97-AF65-F5344CB8AC3E}">
        <p14:creationId xmlns:p14="http://schemas.microsoft.com/office/powerpoint/2010/main" val="71660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10600" cy="4247317"/>
          </a:xfrm>
          <a:prstGeom prst="rect">
            <a:avLst/>
          </a:prstGeom>
        </p:spPr>
        <p:txBody>
          <a:bodyPr wrap="square">
            <a:spAutoFit/>
          </a:bodyPr>
          <a:lstStyle/>
          <a:p>
            <a:pPr fontAlgn="base"/>
            <a:r>
              <a:rPr lang="it-IT" b="1" dirty="0"/>
              <a:t>TempData in ASP.NET MVC </a:t>
            </a:r>
            <a:r>
              <a:rPr lang="it-IT" b="1" dirty="0" smtClean="0"/>
              <a:t>Application</a:t>
            </a:r>
          </a:p>
          <a:p>
            <a:pPr fontAlgn="base"/>
            <a:endParaRPr lang="it-IT" b="1" dirty="0"/>
          </a:p>
          <a:p>
            <a:pPr fontAlgn="base"/>
            <a:r>
              <a:rPr lang="en-US" dirty="0"/>
              <a:t>The TempData in ASP.NET MVC is one of the mechanisms to pass the small amount of temporary data from a controller to a view as well as from a controller action method to another action method either within the same controller or to a different controller</a:t>
            </a:r>
            <a:r>
              <a:rPr lang="en-US" dirty="0" smtClean="0"/>
              <a:t>.</a:t>
            </a:r>
          </a:p>
          <a:p>
            <a:pPr fontAlgn="base"/>
            <a:endParaRPr lang="en-US" dirty="0"/>
          </a:p>
          <a:p>
            <a:pPr fontAlgn="base"/>
            <a:r>
              <a:rPr lang="en-US" b="1" dirty="0"/>
              <a:t>How to Pass and Retrieve data From TempData in ASP.NET MVC:</a:t>
            </a:r>
            <a:endParaRPr lang="en-US" dirty="0"/>
          </a:p>
          <a:p>
            <a:pPr fontAlgn="base"/>
            <a:endParaRPr lang="it-IT" dirty="0" smtClean="0"/>
          </a:p>
          <a:p>
            <a:pPr fontAlgn="base"/>
            <a:r>
              <a:rPr lang="en-US" dirty="0"/>
              <a:t>The most important point that you need to remember is, as it stores the data in the form of an object so while retrieving the data from TempData type casting is required. If you are accessing string value from the TempData, then it is not required to typecast. But it is mandatory to typecast explicitly to the actual type if you are accessing data other than the string type from the TempData.</a:t>
            </a:r>
          </a:p>
          <a:p>
            <a:r>
              <a:rPr lang="en-US" dirty="0" smtClean="0"/>
              <a:t/>
            </a:r>
            <a:br>
              <a:rPr lang="en-US" dirty="0" smtClean="0"/>
            </a:br>
            <a:endParaRPr lang="it-IT"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419600"/>
            <a:ext cx="4038600"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52367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608</Words>
  <Application>Microsoft Office PowerPoint</Application>
  <PresentationFormat>On-screen Show (4:3)</PresentationFormat>
  <Paragraphs>70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11</cp:revision>
  <dcterms:created xsi:type="dcterms:W3CDTF">2020-09-24T05:05:29Z</dcterms:created>
  <dcterms:modified xsi:type="dcterms:W3CDTF">2020-09-24T16:10:04Z</dcterms:modified>
</cp:coreProperties>
</file>