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5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79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2292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1520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1111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666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1A7000-88B5-4B85-81D3-0CCD483342B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3490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1A7000-88B5-4B85-81D3-0CCD483342B3}"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526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1A7000-88B5-4B85-81D3-0CCD483342B3}"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17532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7000-88B5-4B85-81D3-0CCD483342B3}"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98313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8280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53048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A7000-88B5-4B85-81D3-0CCD483342B3}" type="datetimeFigureOut">
              <a:rPr lang="en-US" smtClean="0"/>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9239-DC11-4BD5-944B-81D8ED8DACA4}" type="slidenum">
              <a:rPr lang="en-US" smtClean="0"/>
              <a:t>‹#›</a:t>
            </a:fld>
            <a:endParaRPr lang="en-US"/>
          </a:p>
        </p:txBody>
      </p:sp>
    </p:spTree>
    <p:extLst>
      <p:ext uri="{BB962C8B-B14F-4D97-AF65-F5344CB8AC3E}">
        <p14:creationId xmlns:p14="http://schemas.microsoft.com/office/powerpoint/2010/main" val="392261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228600"/>
            <a:ext cx="4352925" cy="618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2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37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7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362075"/>
            <a:ext cx="70675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1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893647"/>
          </a:xfrm>
          <a:prstGeom prst="rect">
            <a:avLst/>
          </a:prstGeom>
        </p:spPr>
        <p:txBody>
          <a:bodyPr wrap="square">
            <a:spAutoFit/>
          </a:bodyPr>
          <a:lstStyle/>
          <a:p>
            <a:r>
              <a:rPr lang="en-US" sz="2400" dirty="0"/>
              <a:t>Primitive Data Type,</a:t>
            </a:r>
          </a:p>
          <a:p>
            <a:pPr marL="342900" indent="-342900">
              <a:buFont typeface="Arial" panose="020B0604020202020204" pitchFamily="34" charset="0"/>
              <a:buChar char="•"/>
            </a:pPr>
            <a:r>
              <a:rPr lang="en-US" sz="2400" dirty="0"/>
              <a:t>A primitive data type is one that fits the base architecture of the underlying computer such as </a:t>
            </a:r>
            <a:r>
              <a:rPr lang="en-US" sz="2400" dirty="0" err="1"/>
              <a:t>int</a:t>
            </a:r>
            <a:r>
              <a:rPr lang="en-US" sz="2400" dirty="0"/>
              <a:t>, float, and pointer, and all of the variations, thereof such as char short long unsigned float double and </a:t>
            </a:r>
            <a:r>
              <a:rPr lang="en-US" sz="2400" dirty="0" err="1"/>
              <a:t>etc</a:t>
            </a:r>
            <a:r>
              <a:rPr lang="en-US" sz="2400" dirty="0"/>
              <a:t>, are a primitive data type.</a:t>
            </a:r>
          </a:p>
          <a:p>
            <a:pPr marL="342900" indent="-342900">
              <a:buFont typeface="Arial" panose="020B0604020202020204" pitchFamily="34" charset="0"/>
              <a:buChar char="•"/>
            </a:pPr>
            <a:r>
              <a:rPr lang="en-US" sz="2400" dirty="0"/>
              <a:t>Primitive data are only single values, they have not special capabilities.</a:t>
            </a:r>
          </a:p>
          <a:p>
            <a:pPr marL="342900" indent="-342900">
              <a:buFont typeface="Arial" panose="020B0604020202020204" pitchFamily="34" charset="0"/>
              <a:buChar char="•"/>
            </a:pPr>
            <a:r>
              <a:rPr lang="en-US" sz="2400" dirty="0"/>
              <a:t>The examples of Primitive data types are given byte, short, </a:t>
            </a:r>
            <a:r>
              <a:rPr lang="en-US" sz="2400" dirty="0" err="1"/>
              <a:t>int</a:t>
            </a:r>
            <a:r>
              <a:rPr lang="en-US" sz="2400" dirty="0"/>
              <a:t>, long, float, double, char etc.</a:t>
            </a:r>
          </a:p>
          <a:p>
            <a:pPr marL="342900" indent="-342900">
              <a:buFont typeface="Arial" panose="020B0604020202020204" pitchFamily="34" charset="0"/>
              <a:buChar char="•"/>
            </a:pPr>
            <a:r>
              <a:rPr lang="en-US" sz="2400" dirty="0"/>
              <a:t>The integer reals, logic data character data pointer, and reference are primitive data structures data structure that normally is directly operated upon by machine-level instructions are known as the primitive structure and data type</a:t>
            </a:r>
            <a:r>
              <a:rPr lang="en-US" sz="2400" dirty="0" smtClean="0"/>
              <a:t>.</a:t>
            </a:r>
            <a:endParaRPr lang="en-US" sz="2400" dirty="0"/>
          </a:p>
        </p:txBody>
      </p:sp>
    </p:spTree>
    <p:extLst>
      <p:ext uri="{BB962C8B-B14F-4D97-AF65-F5344CB8AC3E}">
        <p14:creationId xmlns:p14="http://schemas.microsoft.com/office/powerpoint/2010/main" val="37319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3416320"/>
          </a:xfrm>
          <a:prstGeom prst="rect">
            <a:avLst/>
          </a:prstGeom>
        </p:spPr>
        <p:txBody>
          <a:bodyPr wrap="square">
            <a:spAutoFit/>
          </a:bodyPr>
          <a:lstStyle/>
          <a:p>
            <a:r>
              <a:rPr lang="en-US" sz="2400" dirty="0"/>
              <a:t>Non- Primitive Data Type,</a:t>
            </a:r>
          </a:p>
          <a:p>
            <a:pPr marL="457200" indent="-457200">
              <a:buFont typeface="Arial" panose="020B0604020202020204" pitchFamily="34" charset="0"/>
              <a:buChar char="•"/>
            </a:pPr>
            <a:r>
              <a:rPr lang="en-US" sz="2400" dirty="0"/>
              <a:t>A non-primitive data type is something else such as an array structure or class is known as the non-primitive data type.</a:t>
            </a:r>
          </a:p>
          <a:p>
            <a:pPr marL="342900" indent="-342900">
              <a:buFont typeface="Arial" panose="020B0604020202020204" pitchFamily="34" charset="0"/>
              <a:buChar char="•"/>
            </a:pPr>
            <a:r>
              <a:rPr lang="en-US" sz="2400" dirty="0"/>
              <a:t>The data type that is derived from primary data types is known as a non-primitive data type.</a:t>
            </a:r>
          </a:p>
          <a:p>
            <a:pPr marL="342900" indent="-342900">
              <a:buFont typeface="Arial" panose="020B0604020202020204" pitchFamily="34" charset="0"/>
              <a:buChar char="•"/>
            </a:pPr>
            <a:r>
              <a:rPr lang="en-US" sz="2400" dirty="0"/>
              <a:t>The non-primitive data types are used to store the group of values.</a:t>
            </a:r>
          </a:p>
          <a:p>
            <a:pPr marL="342900" indent="-342900">
              <a:buFont typeface="Arial" panose="020B0604020202020204" pitchFamily="34" charset="0"/>
              <a:buChar char="•"/>
            </a:pPr>
            <a:r>
              <a:rPr lang="en-US" sz="2400" dirty="0"/>
              <a:t>Examples of the non-primitive data types are Array, structure, union, link list, stacks, queue </a:t>
            </a:r>
            <a:r>
              <a:rPr lang="en-US" sz="2400" dirty="0" err="1"/>
              <a:t>etc</a:t>
            </a:r>
            <a:r>
              <a:rPr lang="en-US" sz="2400" dirty="0"/>
              <a:t>…</a:t>
            </a:r>
          </a:p>
        </p:txBody>
      </p:sp>
    </p:spTree>
    <p:extLst>
      <p:ext uri="{BB962C8B-B14F-4D97-AF65-F5344CB8AC3E}">
        <p14:creationId xmlns:p14="http://schemas.microsoft.com/office/powerpoint/2010/main" val="104022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6463308"/>
          </a:xfrm>
          <a:prstGeom prst="rect">
            <a:avLst/>
          </a:prstGeom>
        </p:spPr>
        <p:txBody>
          <a:bodyPr wrap="square">
            <a:spAutoFit/>
          </a:bodyPr>
          <a:lstStyle/>
          <a:p>
            <a:r>
              <a:rPr lang="en-US" b="1" dirty="0"/>
              <a:t>C# Exception handling</a:t>
            </a:r>
          </a:p>
          <a:p>
            <a:r>
              <a:rPr lang="en-US" dirty="0"/>
              <a:t>The C# language uses exceptions to handle errors and other exceptional events. </a:t>
            </a:r>
            <a:r>
              <a:rPr lang="en-US" b="1" dirty="0"/>
              <a:t>Exceptions</a:t>
            </a:r>
            <a:r>
              <a:rPr lang="en-US" dirty="0"/>
              <a:t> are the occurrence of some conditions that changes the normal flow of execution . </a:t>
            </a:r>
            <a:r>
              <a:rPr lang="en-US" b="1" dirty="0"/>
              <a:t>Exceptions</a:t>
            </a:r>
            <a:r>
              <a:rPr lang="en-US" dirty="0"/>
              <a:t> are occurred in situations like your program run out of the memory , file does not exist in the given path , network connections are dropped etc. More specifically for better understanding , we can say it as </a:t>
            </a:r>
            <a:r>
              <a:rPr lang="en-US" b="1" dirty="0"/>
              <a:t>Runtime Errors</a:t>
            </a:r>
            <a:r>
              <a:rPr lang="en-US" dirty="0"/>
              <a:t> occurs during the execution of a program that disrupts the normal flow of instructions</a:t>
            </a:r>
            <a:r>
              <a:rPr lang="en-US" dirty="0" smtClean="0"/>
              <a:t>.</a:t>
            </a:r>
          </a:p>
          <a:p>
            <a:endParaRPr lang="en-US" dirty="0"/>
          </a:p>
          <a:p>
            <a:r>
              <a:rPr lang="en-US" b="1" dirty="0"/>
              <a:t>The Anatomy of C# Exceptions</a:t>
            </a:r>
          </a:p>
          <a:p>
            <a:r>
              <a:rPr lang="en-US" dirty="0"/>
              <a:t>Exceptions allow an application to transfer control from one part of the code to another. When an exception is thrown, the current flow of the code is interrupted and handed back to a parent try catch block. C# exception handling is done with the following keywords: </a:t>
            </a:r>
            <a:endParaRPr lang="en-US" dirty="0" smtClean="0"/>
          </a:p>
          <a:p>
            <a:endParaRPr lang="en-US" dirty="0" smtClean="0"/>
          </a:p>
          <a:p>
            <a:r>
              <a:rPr lang="en-US" b="1" dirty="0"/>
              <a:t>try</a:t>
            </a:r>
            <a:r>
              <a:rPr lang="en-US" dirty="0"/>
              <a:t>: A try block is used to encapsulate a region of code. If any code throws an exception within that try block, the exception will be handled by the corresponding catch.</a:t>
            </a:r>
          </a:p>
          <a:p>
            <a:r>
              <a:rPr lang="en-US" b="1" dirty="0"/>
              <a:t>catch</a:t>
            </a:r>
            <a:r>
              <a:rPr lang="en-US" dirty="0"/>
              <a:t>: When an exception occurs, the catch block of code is executed. This is where you are able to handle the exception, log it, or ignore it.</a:t>
            </a:r>
          </a:p>
          <a:p>
            <a:r>
              <a:rPr lang="en-US" b="1" dirty="0"/>
              <a:t>finally</a:t>
            </a:r>
            <a:r>
              <a:rPr lang="en-US" dirty="0"/>
              <a:t>: The finally block allows you to execute certain code if an exception is thrown or not. For example, disposing of an object that must be disposed of. </a:t>
            </a:r>
          </a:p>
          <a:p>
            <a:r>
              <a:rPr lang="en-US" b="1" dirty="0"/>
              <a:t>throw</a:t>
            </a:r>
            <a:r>
              <a:rPr lang="en-US" dirty="0"/>
              <a:t>: The throw keyword is used to actually create a new exception that is the bubbled up to a try catch finally block.</a:t>
            </a:r>
          </a:p>
          <a:p>
            <a:endParaRPr lang="en-US" dirty="0"/>
          </a:p>
        </p:txBody>
      </p:sp>
    </p:spTree>
    <p:extLst>
      <p:ext uri="{BB962C8B-B14F-4D97-AF65-F5344CB8AC3E}">
        <p14:creationId xmlns:p14="http://schemas.microsoft.com/office/powerpoint/2010/main" val="15635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077200" cy="5632311"/>
          </a:xfrm>
          <a:prstGeom prst="rect">
            <a:avLst/>
          </a:prstGeom>
        </p:spPr>
        <p:txBody>
          <a:bodyPr wrap="square">
            <a:spAutoFit/>
          </a:bodyPr>
          <a:lstStyle/>
          <a:p>
            <a:r>
              <a:rPr lang="en-US" dirty="0" smtClean="0"/>
              <a:t>The </a:t>
            </a:r>
            <a:r>
              <a:rPr lang="en-US" dirty="0"/>
              <a:t>following example trying to divide a number by zero.</a:t>
            </a:r>
          </a:p>
          <a:p>
            <a:r>
              <a:rPr lang="en-US" dirty="0"/>
              <a:t/>
            </a:r>
            <a:br>
              <a:rPr lang="en-US" dirty="0"/>
            </a:br>
            <a:r>
              <a:rPr lang="en-US" dirty="0"/>
              <a:t> </a:t>
            </a:r>
          </a:p>
          <a:p>
            <a:r>
              <a:rPr lang="en-US" dirty="0"/>
              <a:t>try</a:t>
            </a:r>
          </a:p>
          <a:p>
            <a:r>
              <a:rPr lang="en-US" dirty="0"/>
              <a:t>{</a:t>
            </a:r>
          </a:p>
          <a:p>
            <a:r>
              <a:rPr lang="en-US" dirty="0"/>
              <a:t>    </a:t>
            </a:r>
            <a:r>
              <a:rPr lang="en-US" dirty="0" err="1"/>
              <a:t>int</a:t>
            </a:r>
            <a:r>
              <a:rPr lang="en-US" dirty="0"/>
              <a:t> </a:t>
            </a:r>
            <a:r>
              <a:rPr lang="en-US" dirty="0" err="1"/>
              <a:t>val</a:t>
            </a:r>
            <a:r>
              <a:rPr lang="en-US" dirty="0"/>
              <a:t> = 100;</a:t>
            </a:r>
          </a:p>
          <a:p>
            <a:r>
              <a:rPr lang="en-US" dirty="0"/>
              <a:t>    </a:t>
            </a:r>
            <a:r>
              <a:rPr lang="en-US" dirty="0" err="1"/>
              <a:t>int</a:t>
            </a:r>
            <a:r>
              <a:rPr lang="en-US" dirty="0"/>
              <a:t> div = 0;</a:t>
            </a:r>
          </a:p>
          <a:p>
            <a:r>
              <a:rPr lang="en-US" dirty="0"/>
              <a:t>    </a:t>
            </a:r>
            <a:r>
              <a:rPr lang="en-US" dirty="0" err="1"/>
              <a:t>int</a:t>
            </a:r>
            <a:r>
              <a:rPr lang="en-US" dirty="0"/>
              <a:t> </a:t>
            </a:r>
            <a:r>
              <a:rPr lang="en-US" dirty="0" err="1"/>
              <a:t>resultVal</a:t>
            </a:r>
            <a:r>
              <a:rPr lang="en-US" dirty="0"/>
              <a:t>;</a:t>
            </a:r>
          </a:p>
          <a:p>
            <a:r>
              <a:rPr lang="en-US" dirty="0"/>
              <a:t>    </a:t>
            </a:r>
            <a:r>
              <a:rPr lang="en-US" dirty="0" err="1"/>
              <a:t>resultVal</a:t>
            </a:r>
            <a:r>
              <a:rPr lang="en-US" dirty="0"/>
              <a:t> = (</a:t>
            </a:r>
            <a:r>
              <a:rPr lang="en-US" dirty="0" err="1"/>
              <a:t>val</a:t>
            </a:r>
            <a:r>
              <a:rPr lang="en-US" dirty="0"/>
              <a:t> / div);</a:t>
            </a:r>
          </a:p>
          <a:p>
            <a:r>
              <a:rPr lang="en-US" dirty="0"/>
              <a:t>    </a:t>
            </a:r>
            <a:r>
              <a:rPr lang="en-US" dirty="0" err="1"/>
              <a:t>MessageBox.Show</a:t>
            </a:r>
            <a:r>
              <a:rPr lang="en-US" dirty="0"/>
              <a:t>("The result is  : " + </a:t>
            </a:r>
            <a:r>
              <a:rPr lang="en-US" dirty="0" err="1"/>
              <a:t>resultVal</a:t>
            </a:r>
            <a:r>
              <a:rPr lang="en-US" dirty="0"/>
              <a:t>);</a:t>
            </a:r>
          </a:p>
          <a:p>
            <a:r>
              <a:rPr lang="en-US" dirty="0"/>
              <a:t>}</a:t>
            </a:r>
          </a:p>
          <a:p>
            <a:r>
              <a:rPr lang="en-US" dirty="0"/>
              <a:t>catch (</a:t>
            </a:r>
            <a:r>
              <a:rPr lang="en-US" dirty="0" err="1"/>
              <a:t>System.Exception</a:t>
            </a:r>
            <a:r>
              <a:rPr lang="en-US" dirty="0"/>
              <a:t>  ex)</a:t>
            </a:r>
          </a:p>
          <a:p>
            <a:r>
              <a:rPr lang="en-US" dirty="0"/>
              <a:t>{</a:t>
            </a:r>
          </a:p>
          <a:p>
            <a:r>
              <a:rPr lang="en-US" dirty="0"/>
              <a:t>    </a:t>
            </a:r>
            <a:r>
              <a:rPr lang="en-US" dirty="0" err="1"/>
              <a:t>MessageBox.Show</a:t>
            </a:r>
            <a:r>
              <a:rPr lang="en-US" dirty="0"/>
              <a:t>("Exception catch here - details  : " + </a:t>
            </a:r>
            <a:r>
              <a:rPr lang="en-US" dirty="0" err="1"/>
              <a:t>ex.ToString</a:t>
            </a:r>
            <a:r>
              <a:rPr lang="en-US" dirty="0"/>
              <a:t>());</a:t>
            </a:r>
          </a:p>
          <a:p>
            <a:r>
              <a:rPr lang="en-US" dirty="0"/>
              <a:t>}</a:t>
            </a:r>
          </a:p>
          <a:p>
            <a:r>
              <a:rPr lang="en-US" dirty="0"/>
              <a:t>finally</a:t>
            </a:r>
          </a:p>
          <a:p>
            <a:r>
              <a:rPr lang="en-US" dirty="0"/>
              <a:t>{</a:t>
            </a:r>
          </a:p>
          <a:p>
            <a:r>
              <a:rPr lang="en-US" dirty="0"/>
              <a:t>    </a:t>
            </a:r>
            <a:r>
              <a:rPr lang="en-US" dirty="0" err="1"/>
              <a:t>MessageBox.Show</a:t>
            </a:r>
            <a:r>
              <a:rPr lang="en-US" dirty="0"/>
              <a:t>("Enter finally block ");</a:t>
            </a:r>
          </a:p>
          <a:p>
            <a:r>
              <a:rPr lang="en-US" dirty="0"/>
              <a:t>}</a:t>
            </a:r>
          </a:p>
          <a:p>
            <a:endParaRPr lang="en-US" dirty="0"/>
          </a:p>
        </p:txBody>
      </p:sp>
    </p:spTree>
    <p:extLst>
      <p:ext uri="{BB962C8B-B14F-4D97-AF65-F5344CB8AC3E}">
        <p14:creationId xmlns:p14="http://schemas.microsoft.com/office/powerpoint/2010/main" val="159725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381000"/>
            <a:ext cx="916464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7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233</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2020-08-18T14:51:51Z</dcterms:created>
  <dcterms:modified xsi:type="dcterms:W3CDTF">2020-08-21T14:55:05Z</dcterms:modified>
</cp:coreProperties>
</file>